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97" r:id="rId2"/>
    <p:sldId id="443" r:id="rId3"/>
    <p:sldId id="444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E2AEAED-00F4-4A19-BFAC-95CAEBCAE4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809205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5F09F27-F72C-4889-9EA1-FBFD539306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45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71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34ADFACD-5CD4-41E5-9AC5-708D63B387CC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6E7B961-316A-43EA-8EC7-C827D76FE024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EA3FC73-0BAB-4E25-8C4B-CCE92B5CF71E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91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99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44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7750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8720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Proportion of patients with HIV-1 RNA &lt; 75 c/mL at W48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Virologic failure = 2 consecutive HIV-1 RNA &gt; 400 c/mL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5337175" y="6542088"/>
            <a:ext cx="3763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Pierone G, HIV Clinical Trials;2006;7:237-45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PILOT LPV/r</a:t>
            </a:r>
          </a:p>
        </p:txBody>
      </p:sp>
      <p:cxnSp>
        <p:nvCxnSpPr>
          <p:cNvPr id="4102" name="Connecteur droit 66"/>
          <p:cNvCxnSpPr>
            <a:cxnSpLocks noChangeShapeType="1"/>
          </p:cNvCxnSpPr>
          <p:nvPr/>
        </p:nvCxnSpPr>
        <p:spPr bwMode="auto">
          <a:xfrm rot="5400000">
            <a:off x="2997994" y="2601119"/>
            <a:ext cx="3492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3" name="Oval 170"/>
          <p:cNvSpPr>
            <a:spLocks noChangeArrowheads="1"/>
          </p:cNvSpPr>
          <p:nvPr/>
        </p:nvSpPr>
        <p:spPr bwMode="auto">
          <a:xfrm>
            <a:off x="2401888" y="14128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Single-arm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Pilot trial</a:t>
            </a:r>
          </a:p>
        </p:txBody>
      </p:sp>
      <p:sp>
        <p:nvSpPr>
          <p:cNvPr id="4104" name="AutoShape 162"/>
          <p:cNvSpPr>
            <a:spLocks noChangeArrowheads="1"/>
          </p:cNvSpPr>
          <p:nvPr/>
        </p:nvSpPr>
        <p:spPr bwMode="auto">
          <a:xfrm>
            <a:off x="1835150" y="2909888"/>
            <a:ext cx="2655888" cy="1192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ARV therapy with NNRTI</a:t>
            </a:r>
          </a:p>
          <a:p>
            <a:pPr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PI-naïve</a:t>
            </a:r>
          </a:p>
          <a:p>
            <a:pPr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75 c/mL </a:t>
            </a:r>
          </a:p>
        </p:txBody>
      </p:sp>
      <p:sp>
        <p:nvSpPr>
          <p:cNvPr id="4105" name="Line 63"/>
          <p:cNvSpPr>
            <a:spLocks noChangeShapeType="1"/>
          </p:cNvSpPr>
          <p:nvPr/>
        </p:nvSpPr>
        <p:spPr bwMode="auto">
          <a:xfrm>
            <a:off x="4848225" y="3506788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4681538" y="3125788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18</a:t>
            </a:r>
          </a:p>
        </p:txBody>
      </p:sp>
      <p:sp>
        <p:nvSpPr>
          <p:cNvPr id="4107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Pilot Study: Switch to LPV/r monotherapy</a:t>
            </a:r>
          </a:p>
        </p:txBody>
      </p:sp>
      <p:graphicFrame>
        <p:nvGraphicFramePr>
          <p:cNvPr id="7189" name="Group 21"/>
          <p:cNvGraphicFramePr>
            <a:graphicFrameLocks noGrp="1"/>
          </p:cNvGraphicFramePr>
          <p:nvPr/>
        </p:nvGraphicFramePr>
        <p:xfrm>
          <a:off x="5402263" y="3116263"/>
          <a:ext cx="2382837" cy="977900"/>
        </p:xfrm>
        <a:graphic>
          <a:graphicData uri="http://schemas.openxmlformats.org/drawingml/2006/table">
            <a:tbl>
              <a:tblPr/>
              <a:tblGrid>
                <a:gridCol w="2382837"/>
              </a:tblGrid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Switch to LPV/r 400/100 mg </a:t>
                      </a: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bid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/>
                      </a:r>
                      <a:b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7577138" y="16605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15" name="Line 172"/>
          <p:cNvSpPr>
            <a:spLocks noChangeShapeType="1"/>
          </p:cNvSpPr>
          <p:nvPr/>
        </p:nvSpPr>
        <p:spPr bwMode="auto">
          <a:xfrm>
            <a:off x="7859713" y="2200275"/>
            <a:ext cx="0" cy="162718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2"/>
          <p:cNvSpPr txBox="1">
            <a:spLocks/>
          </p:cNvSpPr>
          <p:nvPr/>
        </p:nvSpPr>
        <p:spPr bwMode="auto">
          <a:xfrm>
            <a:off x="109538" y="1204913"/>
            <a:ext cx="9024937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>
                <a:solidFill>
                  <a:srgbClr val="000066"/>
                </a:solidFill>
              </a:rPr>
              <a:t>Median of prior ARV therapy was 122 weeks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EFV: 22%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NVP: 78%</a:t>
            </a:r>
          </a:p>
          <a:p>
            <a:pPr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>
                <a:solidFill>
                  <a:srgbClr val="000066"/>
                </a:solidFill>
              </a:rPr>
              <a:t>Median CD4 cell count/mm</a:t>
            </a:r>
            <a:r>
              <a:rPr lang="en-GB" sz="2000" baseline="30000">
                <a:solidFill>
                  <a:srgbClr val="000066"/>
                </a:solidFill>
              </a:rPr>
              <a:t>3</a:t>
            </a:r>
            <a:r>
              <a:rPr lang="en-GB" sz="2000">
                <a:solidFill>
                  <a:srgbClr val="000066"/>
                </a:solidFill>
              </a:rPr>
              <a:t> at inclusion = 272 ; at nadir = 177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09538" y="2781300"/>
            <a:ext cx="8366125" cy="3686175"/>
          </a:xfrm>
        </p:spPr>
        <p:txBody>
          <a:bodyPr/>
          <a:lstStyle/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5 patients discontinued before W48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3 for diarrhoea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2 for virologic failure (no emergence of resistance)</a:t>
            </a:r>
          </a:p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HIV-1 RNA &lt; 75 c/mL at W48: 12/18 patients (66%), 12/13 who completed 48 weeks of follow-up</a:t>
            </a:r>
          </a:p>
          <a:p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Adverse events: 2 patients developed diabetes mellitus, 7 required introduction or increase in lipid-lowering agents</a:t>
            </a:r>
          </a:p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Pilot study of LPV/r monotherapy suggests maintaining virological success with switch in the majority of patients</a:t>
            </a:r>
            <a:endParaRPr lang="en-GB" smtClean="0">
              <a:ea typeface="ＭＳ Ｐゴシック" pitchFamily="-1" charset="-128"/>
            </a:endParaRPr>
          </a:p>
        </p:txBody>
      </p:sp>
      <p:sp>
        <p:nvSpPr>
          <p:cNvPr id="5124" name="ZoneTexte 69"/>
          <p:cNvSpPr txBox="1">
            <a:spLocks noChangeArrowheads="1"/>
          </p:cNvSpPr>
          <p:nvPr/>
        </p:nvSpPr>
        <p:spPr bwMode="auto">
          <a:xfrm>
            <a:off x="5337175" y="6542088"/>
            <a:ext cx="3763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Pierone G, HIV Clinical Trials;2006;7:237-45</a:t>
            </a:r>
          </a:p>
        </p:txBody>
      </p:sp>
      <p:sp>
        <p:nvSpPr>
          <p:cNvPr id="5125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PILOT LPV/r</a:t>
            </a:r>
          </a:p>
        </p:txBody>
      </p:sp>
      <p:sp>
        <p:nvSpPr>
          <p:cNvPr id="5126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Pilot Study: Switch to LPV/r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7900</TotalTime>
  <Words>205</Words>
  <Application>Microsoft Office PowerPoint</Application>
  <PresentationFormat>Affichage à l'écran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LPV/r monotherapy</vt:lpstr>
      <vt:lpstr>Pilot Study: Switch to LPV/r monotherapy</vt:lpstr>
      <vt:lpstr>Pilot Study: Switch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252</cp:revision>
  <dcterms:created xsi:type="dcterms:W3CDTF">2011-03-08T09:11:08Z</dcterms:created>
  <dcterms:modified xsi:type="dcterms:W3CDTF">2018-03-22T13:29:09Z</dcterms:modified>
  <cp:category>www.aei.fr</cp:category>
</cp:coreProperties>
</file>