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7" r:id="rId2"/>
    <p:sldId id="257" r:id="rId3"/>
    <p:sldId id="258" r:id="rId4"/>
    <p:sldId id="259" r:id="rId5"/>
    <p:sldId id="260" r:id="rId6"/>
    <p:sldId id="262" r:id="rId7"/>
    <p:sldId id="265" r:id="rId8"/>
    <p:sldId id="264" r:id="rId9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DDDDDD"/>
    <a:srgbClr val="333399"/>
    <a:srgbClr val="808080"/>
    <a:srgbClr val="00A4A7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72" autoAdjust="0"/>
    <p:restoredTop sz="98951" autoAdjust="0"/>
  </p:normalViewPr>
  <p:slideViewPr>
    <p:cSldViewPr snapToObjects="1">
      <p:cViewPr varScale="1">
        <p:scale>
          <a:sx n="112" d="100"/>
          <a:sy n="112" d="100"/>
        </p:scale>
        <p:origin x="-1794" y="-78"/>
      </p:cViewPr>
      <p:guideLst>
        <p:guide orient="horz" pos="1933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934EA58-92CD-40BC-A5DE-79E0CD04A643}" type="datetimeFigureOut">
              <a:rPr lang="fr-FR"/>
              <a:pPr>
                <a:defRPr/>
              </a:pPr>
              <a:t>06/02/2018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C25EEC-6C71-40C1-BEA0-FB1F8E8931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542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 smtClean="0"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alt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97403FB-DE12-4BE1-A011-26EF6A713ED5}" type="slidenum">
              <a:rPr lang="fr-FR" altLang="fr-FR" sz="1200">
                <a:latin typeface="Calibri" pitchFamily="34" charset="0"/>
              </a:rPr>
              <a:pPr algn="r" eaLnBrk="1" hangingPunct="1"/>
              <a:t>1</a:t>
            </a:fld>
            <a:endParaRPr lang="fr-FR" alt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FD47D02-D0C2-4A91-91C4-2E69C5BE2BCB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983C5C9-E9A5-4208-8354-10561D6E03AA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54DC47-FAE3-4C20-9C03-CB4044F1B039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47368F3-D058-48C3-9ECD-057499A312E5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76666A2-B732-4C16-9936-3FB2AFF6C2F7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6</a:t>
            </a:fld>
            <a:endParaRPr lang="fr-FR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47675"/>
            <a:r>
              <a:rPr lang="en-US" smtClean="0"/>
              <a:t>The analysis that I’m going to present uses data from the PROGRESS study, which were presented at this meeting 2 years ago in Rome and subsequently published. In this study,  ART-naïve subjects randomized to LPV/r + TDF/FTC had greater loss in BMD compared to those randomized to  LPV/r+ RAL . It’s interesting to note that this is one of the only studies in the literature looking at bone with ART initiation that has not shown a decrease in BMD in one of its arms.  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9EA13AD-9B3C-4810-8631-76F412F91596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843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58B2E1B-B97C-4C9D-949B-9045F12D0620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8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01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11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50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fr-FR" sz="3200" smtClean="0">
                <a:ea typeface="ＭＳ Ｐゴシック" pitchFamily="34" charset="-128"/>
              </a:rPr>
              <a:t>NRTI-sparing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0800" y="1409700"/>
            <a:ext cx="9024938" cy="53038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defRPr/>
            </a:pPr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SPARTAN</a:t>
            </a:r>
          </a:p>
          <a:p>
            <a:pPr>
              <a:defRPr/>
            </a:pPr>
            <a:r>
              <a:rPr lang="fr-FR" altLang="fr-FR" sz="2800" b="1" dirty="0" smtClean="0">
                <a:solidFill>
                  <a:srgbClr val="C00000"/>
                </a:solidFill>
                <a:latin typeface="Calibri" pitchFamily="34" charset="0"/>
                <a:ea typeface="ＭＳ Ｐゴシック"/>
                <a:cs typeface="ＭＳ Ｐゴシック"/>
              </a:rPr>
              <a:t>PROGRESS</a:t>
            </a:r>
          </a:p>
          <a:p>
            <a:pPr>
              <a:defRPr/>
            </a:pPr>
            <a:r>
              <a:rPr lang="en-US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RADAR</a:t>
            </a:r>
          </a:p>
          <a:p>
            <a:pPr>
              <a:defRPr/>
            </a:pPr>
            <a:r>
              <a:rPr lang="en-US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NEAT001/ANRS 14</a:t>
            </a:r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3 </a:t>
            </a:r>
          </a:p>
          <a:p>
            <a:pPr>
              <a:defRPr/>
            </a:pP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-1" charset="0"/>
                <a:ea typeface="ＭＳ Ｐゴシック" pitchFamily="-1" charset="-128"/>
              </a:rPr>
              <a:t>A4001078</a:t>
            </a:r>
          </a:p>
          <a:p>
            <a:pPr>
              <a:defRPr/>
            </a:pPr>
            <a:r>
              <a:rPr lang="fr-FR" sz="2800" b="1" smtClean="0">
                <a:solidFill>
                  <a:schemeClr val="accent3">
                    <a:lumMod val="75000"/>
                  </a:schemeClr>
                </a:solidFill>
                <a:latin typeface="Calibri" pitchFamily="-1" charset="0"/>
                <a:ea typeface="ＭＳ Ｐゴシック" pitchFamily="-1" charset="-128"/>
              </a:rPr>
              <a:t>VEMAN</a:t>
            </a:r>
          </a:p>
          <a:p>
            <a:pPr>
              <a:defRPr/>
            </a:pP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-1" charset="0"/>
                <a:ea typeface="ＭＳ Ｐゴシック" pitchFamily="-1" charset="-128"/>
              </a:rPr>
              <a:t>MODERN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69"/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Reynes J.HIV Clin Trials 2011;12:255-67</a:t>
            </a:r>
          </a:p>
        </p:txBody>
      </p:sp>
      <p:grpSp>
        <p:nvGrpSpPr>
          <p:cNvPr id="3075" name="Grouper 28"/>
          <p:cNvGrpSpPr>
            <a:grpSpLocks/>
          </p:cNvGrpSpPr>
          <p:nvPr/>
        </p:nvGrpSpPr>
        <p:grpSpPr bwMode="auto">
          <a:xfrm>
            <a:off x="0" y="6570663"/>
            <a:ext cx="1027113" cy="287337"/>
            <a:chOff x="-1" y="6570663"/>
            <a:chExt cx="1027599" cy="288111"/>
          </a:xfrm>
        </p:grpSpPr>
        <p:sp>
          <p:nvSpPr>
            <p:cNvPr id="3105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027599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3106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97457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PROGRESS</a:t>
              </a: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7" name="Connecteur droit 66"/>
          <p:cNvCxnSpPr>
            <a:cxnSpLocks noChangeShapeType="1"/>
          </p:cNvCxnSpPr>
          <p:nvPr/>
        </p:nvCxnSpPr>
        <p:spPr bwMode="auto">
          <a:xfrm rot="5400000">
            <a:off x="2536032" y="2772569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8" name="Espace réservé du contenu 2"/>
          <p:cNvSpPr>
            <a:spLocks/>
          </p:cNvSpPr>
          <p:nvPr/>
        </p:nvSpPr>
        <p:spPr bwMode="auto">
          <a:xfrm>
            <a:off x="34925" y="5049838"/>
            <a:ext cx="89630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>
                <a:solidFill>
                  <a:srgbClr val="000066"/>
                </a:solidFill>
                <a:ea typeface="ＭＳ Ｐゴシック" pitchFamily="34" charset="-128"/>
              </a:rPr>
              <a:t>Non inferiority of LPV/r + RAL at W48: % HIV RNA &lt; 40 c/mL by intention</a:t>
            </a:r>
            <a:br>
              <a:rPr lang="en-GB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GB">
                <a:solidFill>
                  <a:srgbClr val="000066"/>
                </a:solidFill>
                <a:ea typeface="ＭＳ Ｐゴシック" pitchFamily="34" charset="-128"/>
              </a:rPr>
              <a:t>to treat, TLOVR analysis (lower limit of the 95% CI for the difference = -20%, 90% power)</a:t>
            </a:r>
            <a:endParaRPr lang="en-GB" b="1">
              <a:solidFill>
                <a:srgbClr val="000066"/>
              </a:solidFill>
              <a:ea typeface="ＭＳ Ｐゴシック" pitchFamily="34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3709988" y="2608263"/>
          <a:ext cx="3686175" cy="755650"/>
        </p:xfrm>
        <a:graphic>
          <a:graphicData uri="http://schemas.openxmlformats.org/drawingml/2006/table">
            <a:tbl>
              <a:tblPr/>
              <a:tblGrid>
                <a:gridCol w="3686175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LPV/r 400/100 mg + RAL 400 mg BID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4" marR="914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3711575" y="3621088"/>
          <a:ext cx="3684588" cy="733425"/>
        </p:xfrm>
        <a:graphic>
          <a:graphicData uri="http://schemas.openxmlformats.org/drawingml/2006/table">
            <a:tbl>
              <a:tblPr/>
              <a:tblGrid>
                <a:gridCol w="3684588"/>
              </a:tblGrid>
              <a:tr h="733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400/100 mg BID + TDF/FTC QD</a:t>
                      </a:r>
                    </a:p>
                  </a:txBody>
                  <a:tcPr marL="91434" marR="914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4A7"/>
                    </a:solidFill>
                  </a:tcPr>
                </a:tc>
              </a:tr>
            </a:tbl>
          </a:graphicData>
        </a:graphic>
      </p:graphicFrame>
      <p:sp>
        <p:nvSpPr>
          <p:cNvPr id="3091" name="Oval 170"/>
          <p:cNvSpPr>
            <a:spLocks noChangeArrowheads="1"/>
          </p:cNvSpPr>
          <p:nvPr/>
        </p:nvSpPr>
        <p:spPr bwMode="auto">
          <a:xfrm>
            <a:off x="1965325" y="1558925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3092" name="AutoShape 162"/>
          <p:cNvSpPr>
            <a:spLocks noChangeArrowheads="1"/>
          </p:cNvSpPr>
          <p:nvPr/>
        </p:nvSpPr>
        <p:spPr bwMode="auto">
          <a:xfrm>
            <a:off x="239713" y="2606675"/>
            <a:ext cx="2311400" cy="17367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 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1,000 c/mL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Any CD4 cell count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HBs Ag negative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No R to LPV, TDF or FTC</a:t>
            </a:r>
          </a:p>
        </p:txBody>
      </p:sp>
      <p:sp>
        <p:nvSpPr>
          <p:cNvPr id="309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PROGRESS Study: LPV/r + RAL vs LPV/r + TDF/FTC</a:t>
            </a:r>
          </a:p>
        </p:txBody>
      </p:sp>
      <p:cxnSp>
        <p:nvCxnSpPr>
          <p:cNvPr id="3094" name="AutoShape 60"/>
          <p:cNvCxnSpPr>
            <a:cxnSpLocks noChangeShapeType="1"/>
          </p:cNvCxnSpPr>
          <p:nvPr/>
        </p:nvCxnSpPr>
        <p:spPr bwMode="auto">
          <a:xfrm rot="10800000" flipH="1" flipV="1">
            <a:off x="3709988" y="2981325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5" name="Line 63"/>
          <p:cNvSpPr>
            <a:spLocks noChangeShapeType="1"/>
          </p:cNvSpPr>
          <p:nvPr/>
        </p:nvSpPr>
        <p:spPr bwMode="auto">
          <a:xfrm>
            <a:off x="2527300" y="3471863"/>
            <a:ext cx="433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6" name="Rectangle 9"/>
          <p:cNvSpPr>
            <a:spLocks noChangeArrowheads="1"/>
          </p:cNvSpPr>
          <p:nvPr/>
        </p:nvSpPr>
        <p:spPr bwMode="auto">
          <a:xfrm>
            <a:off x="2932113" y="3648075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105</a:t>
            </a:r>
          </a:p>
        </p:txBody>
      </p:sp>
      <p:sp>
        <p:nvSpPr>
          <p:cNvPr id="3097" name="Rectangle 8"/>
          <p:cNvSpPr>
            <a:spLocks noChangeArrowheads="1"/>
          </p:cNvSpPr>
          <p:nvPr/>
        </p:nvSpPr>
        <p:spPr bwMode="auto">
          <a:xfrm>
            <a:off x="2932113" y="2654300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101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635125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63512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100" name="Line 172"/>
          <p:cNvSpPr>
            <a:spLocks noChangeShapeType="1"/>
          </p:cNvSpPr>
          <p:nvPr/>
        </p:nvSpPr>
        <p:spPr bwMode="auto">
          <a:xfrm>
            <a:off x="8720138" y="2174875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1" name="Line 172"/>
          <p:cNvSpPr>
            <a:spLocks noChangeShapeType="1"/>
          </p:cNvSpPr>
          <p:nvPr/>
        </p:nvSpPr>
        <p:spPr bwMode="auto">
          <a:xfrm>
            <a:off x="7415213" y="2174875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3102" name="Group 37"/>
          <p:cNvGrpSpPr>
            <a:grpSpLocks/>
          </p:cNvGrpSpPr>
          <p:nvPr/>
        </p:nvGrpSpPr>
        <p:grpSpPr bwMode="auto">
          <a:xfrm>
            <a:off x="7396163" y="2987675"/>
            <a:ext cx="1303337" cy="974725"/>
            <a:chOff x="4502" y="1764"/>
            <a:chExt cx="646" cy="614"/>
          </a:xfrm>
        </p:grpSpPr>
        <p:sp>
          <p:nvSpPr>
            <p:cNvPr id="3103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4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1655763"/>
          <a:ext cx="8353425" cy="4647846"/>
        </p:xfrm>
        <a:graphic>
          <a:graphicData uri="http://schemas.openxmlformats.org/drawingml/2006/table">
            <a:tbl>
              <a:tblPr/>
              <a:tblGrid>
                <a:gridCol w="433387"/>
                <a:gridCol w="3944938"/>
                <a:gridCol w="2070100"/>
                <a:gridCol w="1905000"/>
              </a:tblGrid>
              <a:tr h="6423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101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105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4A7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4.24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RNA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100,000 c/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200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per 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W48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(7.9%)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 (10.5%)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</a:t>
                      </a: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Non-compliance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Withdrew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consent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Pregnancy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W96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 (18.8%)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 (14.3%)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170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patient disposition</a:t>
            </a:r>
          </a:p>
        </p:txBody>
      </p:sp>
      <p:grpSp>
        <p:nvGrpSpPr>
          <p:cNvPr id="4171" name="Grouper 17"/>
          <p:cNvGrpSpPr>
            <a:grpSpLocks/>
          </p:cNvGrpSpPr>
          <p:nvPr/>
        </p:nvGrpSpPr>
        <p:grpSpPr bwMode="auto">
          <a:xfrm>
            <a:off x="0" y="6570663"/>
            <a:ext cx="1027113" cy="287337"/>
            <a:chOff x="-1" y="6570663"/>
            <a:chExt cx="1027599" cy="288111"/>
          </a:xfrm>
        </p:grpSpPr>
        <p:sp>
          <p:nvSpPr>
            <p:cNvPr id="4174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027599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75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97457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PROGRESS</a:t>
              </a:r>
            </a:p>
          </p:txBody>
        </p:sp>
      </p:grpSp>
      <p:sp>
        <p:nvSpPr>
          <p:cNvPr id="417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PROGRESS Study: LPV/r + RAL vs LPV/r + TDF/FTC</a:t>
            </a:r>
          </a:p>
        </p:txBody>
      </p:sp>
      <p:sp>
        <p:nvSpPr>
          <p:cNvPr id="4173" name="ZoneTexte 8"/>
          <p:cNvSpPr txBox="1">
            <a:spLocks noChangeArrowheads="1"/>
          </p:cNvSpPr>
          <p:nvPr/>
        </p:nvSpPr>
        <p:spPr bwMode="auto">
          <a:xfrm>
            <a:off x="2054225" y="6553200"/>
            <a:ext cx="7061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Reynes J.HIV Clin Trials 2011;12:255-67 ; Reynes J. AIDS Res Hum Retroviruses 2013;29:256-65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767013" y="1128713"/>
            <a:ext cx="3597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Response to treatment</a:t>
            </a:r>
          </a:p>
        </p:txBody>
      </p:sp>
      <p:grpSp>
        <p:nvGrpSpPr>
          <p:cNvPr id="5123" name="Grouper 70"/>
          <p:cNvGrpSpPr>
            <a:grpSpLocks/>
          </p:cNvGrpSpPr>
          <p:nvPr/>
        </p:nvGrpSpPr>
        <p:grpSpPr bwMode="auto">
          <a:xfrm>
            <a:off x="0" y="6570663"/>
            <a:ext cx="1027113" cy="287337"/>
            <a:chOff x="-1" y="6570663"/>
            <a:chExt cx="1027599" cy="288111"/>
          </a:xfrm>
        </p:grpSpPr>
        <p:sp>
          <p:nvSpPr>
            <p:cNvPr id="5170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027599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71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97457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PROGRESS</a:t>
              </a:r>
            </a:p>
          </p:txBody>
        </p:sp>
      </p:grpSp>
      <p:sp>
        <p:nvSpPr>
          <p:cNvPr id="512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PROGRESS Study: LPV/r + RAL vs LPV/r + TDF/FTC</a:t>
            </a:r>
          </a:p>
        </p:txBody>
      </p:sp>
      <p:sp>
        <p:nvSpPr>
          <p:cNvPr id="5125" name="ZoneTexte 51"/>
          <p:cNvSpPr txBox="1">
            <a:spLocks noChangeArrowheads="1"/>
          </p:cNvSpPr>
          <p:nvPr/>
        </p:nvSpPr>
        <p:spPr bwMode="auto">
          <a:xfrm>
            <a:off x="2054225" y="6553200"/>
            <a:ext cx="7061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Reynes J.HIV Clin Trials 2011;12:255-67 ; Reynes J. AIDS Res Hum Retroviruses 2013;29:256-65</a:t>
            </a:r>
          </a:p>
        </p:txBody>
      </p:sp>
      <p:grpSp>
        <p:nvGrpSpPr>
          <p:cNvPr id="5126" name="Groupe 58"/>
          <p:cNvGrpSpPr>
            <a:grpSpLocks/>
          </p:cNvGrpSpPr>
          <p:nvPr/>
        </p:nvGrpSpPr>
        <p:grpSpPr bwMode="auto">
          <a:xfrm>
            <a:off x="684213" y="1657350"/>
            <a:ext cx="8185150" cy="4745038"/>
            <a:chOff x="683568" y="1656616"/>
            <a:chExt cx="8185717" cy="4745390"/>
          </a:xfrm>
        </p:grpSpPr>
        <p:sp>
          <p:nvSpPr>
            <p:cNvPr id="5127" name="Text Box 134"/>
            <p:cNvSpPr txBox="1">
              <a:spLocks noChangeArrowheads="1"/>
            </p:cNvSpPr>
            <p:nvPr/>
          </p:nvSpPr>
          <p:spPr bwMode="auto">
            <a:xfrm>
              <a:off x="2997051" y="1784043"/>
              <a:ext cx="3159125" cy="348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</a:pPr>
              <a:r>
                <a:rPr lang="en-GB" sz="2000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HIV RNA &lt; 40 c/mL</a:t>
              </a:r>
            </a:p>
          </p:txBody>
        </p:sp>
        <p:sp>
          <p:nvSpPr>
            <p:cNvPr id="5128" name="Rectangle 133"/>
            <p:cNvSpPr>
              <a:spLocks noChangeArrowheads="1"/>
            </p:cNvSpPr>
            <p:nvPr/>
          </p:nvSpPr>
          <p:spPr bwMode="auto">
            <a:xfrm>
              <a:off x="1323330" y="3068638"/>
              <a:ext cx="609600" cy="22796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29" name="Rectangle 135"/>
            <p:cNvSpPr>
              <a:spLocks noChangeArrowheads="1"/>
            </p:cNvSpPr>
            <p:nvPr/>
          </p:nvSpPr>
          <p:spPr bwMode="auto">
            <a:xfrm>
              <a:off x="781993" y="4560888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5130" name="Rectangle 136"/>
            <p:cNvSpPr>
              <a:spLocks noChangeArrowheads="1"/>
            </p:cNvSpPr>
            <p:nvPr/>
          </p:nvSpPr>
          <p:spPr bwMode="auto">
            <a:xfrm>
              <a:off x="781993" y="3868738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5131" name="Rectangle 137"/>
            <p:cNvSpPr>
              <a:spLocks noChangeArrowheads="1"/>
            </p:cNvSpPr>
            <p:nvPr/>
          </p:nvSpPr>
          <p:spPr bwMode="auto">
            <a:xfrm>
              <a:off x="683568" y="2487613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5132" name="Rectangle 138"/>
            <p:cNvSpPr>
              <a:spLocks noChangeArrowheads="1"/>
            </p:cNvSpPr>
            <p:nvPr/>
          </p:nvSpPr>
          <p:spPr bwMode="auto">
            <a:xfrm>
              <a:off x="781993" y="3178175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5133" name="Line 139"/>
            <p:cNvSpPr>
              <a:spLocks noChangeShapeType="1"/>
            </p:cNvSpPr>
            <p:nvPr/>
          </p:nvSpPr>
          <p:spPr bwMode="auto">
            <a:xfrm>
              <a:off x="1047105" y="4667250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4" name="Line 140"/>
            <p:cNvSpPr>
              <a:spLocks noChangeShapeType="1"/>
            </p:cNvSpPr>
            <p:nvPr/>
          </p:nvSpPr>
          <p:spPr bwMode="auto">
            <a:xfrm>
              <a:off x="1047105" y="39766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5" name="Line 141"/>
            <p:cNvSpPr>
              <a:spLocks noChangeShapeType="1"/>
            </p:cNvSpPr>
            <p:nvPr/>
          </p:nvSpPr>
          <p:spPr bwMode="auto">
            <a:xfrm>
              <a:off x="1047105" y="25923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6" name="Line 142"/>
            <p:cNvSpPr>
              <a:spLocks noChangeShapeType="1"/>
            </p:cNvSpPr>
            <p:nvPr/>
          </p:nvSpPr>
          <p:spPr bwMode="auto">
            <a:xfrm>
              <a:off x="1047105" y="3282950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7" name="Line 143"/>
            <p:cNvSpPr>
              <a:spLocks noChangeShapeType="1"/>
            </p:cNvSpPr>
            <p:nvPr/>
          </p:nvSpPr>
          <p:spPr bwMode="auto">
            <a:xfrm>
              <a:off x="1137593" y="2582863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8" name="Rectangle 144"/>
            <p:cNvSpPr>
              <a:spLocks noChangeArrowheads="1"/>
            </p:cNvSpPr>
            <p:nvPr/>
          </p:nvSpPr>
          <p:spPr bwMode="auto">
            <a:xfrm>
              <a:off x="1367926" y="2708920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C00000"/>
                  </a:solidFill>
                  <a:cs typeface="Arial" pitchFamily="34" charset="0"/>
                </a:rPr>
                <a:t>83.2</a:t>
              </a:r>
            </a:p>
          </p:txBody>
        </p:sp>
        <p:sp>
          <p:nvSpPr>
            <p:cNvPr id="5139" name="Rectangle 145"/>
            <p:cNvSpPr>
              <a:spLocks noChangeArrowheads="1"/>
            </p:cNvSpPr>
            <p:nvPr/>
          </p:nvSpPr>
          <p:spPr bwMode="auto">
            <a:xfrm>
              <a:off x="1962096" y="2668850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A4A7"/>
                  </a:solidFill>
                  <a:cs typeface="Arial" pitchFamily="34" charset="0"/>
                </a:rPr>
                <a:t>84.8</a:t>
              </a:r>
            </a:p>
          </p:txBody>
        </p:sp>
        <p:sp>
          <p:nvSpPr>
            <p:cNvPr id="5140" name="Text Box 148"/>
            <p:cNvSpPr txBox="1">
              <a:spLocks noChangeArrowheads="1"/>
            </p:cNvSpPr>
            <p:nvPr/>
          </p:nvSpPr>
          <p:spPr bwMode="auto">
            <a:xfrm>
              <a:off x="708968" y="2106613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sp>
          <p:nvSpPr>
            <p:cNvPr id="5141" name="Rectangle 151"/>
            <p:cNvSpPr>
              <a:spLocks noChangeArrowheads="1"/>
            </p:cNvSpPr>
            <p:nvPr/>
          </p:nvSpPr>
          <p:spPr bwMode="auto">
            <a:xfrm>
              <a:off x="1926580" y="3021073"/>
              <a:ext cx="609600" cy="2327215"/>
            </a:xfrm>
            <a:prstGeom prst="rect">
              <a:avLst/>
            </a:prstGeom>
            <a:solidFill>
              <a:srgbClr val="00A4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42" name="ZoneTexte 86"/>
            <p:cNvSpPr txBox="1">
              <a:spLocks noChangeArrowheads="1"/>
            </p:cNvSpPr>
            <p:nvPr/>
          </p:nvSpPr>
          <p:spPr bwMode="auto">
            <a:xfrm>
              <a:off x="992365" y="5686425"/>
              <a:ext cx="1680268" cy="715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  <a:sym typeface="Symbol" pitchFamily="18" charset="2"/>
                </a:rPr>
                <a:t>D</a:t>
              </a: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- 1.6% (- 12 ; 8.8)</a:t>
              </a:r>
            </a:p>
          </p:txBody>
        </p:sp>
        <p:sp>
          <p:nvSpPr>
            <p:cNvPr id="5143" name="Rectangle 133"/>
            <p:cNvSpPr>
              <a:spLocks noChangeArrowheads="1"/>
            </p:cNvSpPr>
            <p:nvPr/>
          </p:nvSpPr>
          <p:spPr bwMode="auto">
            <a:xfrm>
              <a:off x="4881074" y="3527425"/>
              <a:ext cx="609600" cy="182086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44" name="Rectangle 144"/>
            <p:cNvSpPr>
              <a:spLocks noChangeArrowheads="1"/>
            </p:cNvSpPr>
            <p:nvPr/>
          </p:nvSpPr>
          <p:spPr bwMode="auto">
            <a:xfrm>
              <a:off x="4916144" y="3177986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C00000"/>
                  </a:solidFill>
                  <a:cs typeface="Arial" pitchFamily="34" charset="0"/>
                </a:rPr>
                <a:t>66.3</a:t>
              </a:r>
            </a:p>
          </p:txBody>
        </p:sp>
        <p:sp>
          <p:nvSpPr>
            <p:cNvPr id="5145" name="Rectangle 145"/>
            <p:cNvSpPr>
              <a:spLocks noChangeArrowheads="1"/>
            </p:cNvSpPr>
            <p:nvPr/>
          </p:nvSpPr>
          <p:spPr bwMode="auto">
            <a:xfrm>
              <a:off x="5514512" y="3121218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A4A7"/>
                  </a:solidFill>
                  <a:cs typeface="Arial" pitchFamily="34" charset="0"/>
                </a:rPr>
                <a:t>68.6</a:t>
              </a:r>
            </a:p>
          </p:txBody>
        </p:sp>
        <p:sp>
          <p:nvSpPr>
            <p:cNvPr id="5146" name="Rectangle 151"/>
            <p:cNvSpPr>
              <a:spLocks noChangeArrowheads="1"/>
            </p:cNvSpPr>
            <p:nvPr/>
          </p:nvSpPr>
          <p:spPr bwMode="auto">
            <a:xfrm>
              <a:off x="5484324" y="3476624"/>
              <a:ext cx="609600" cy="1871663"/>
            </a:xfrm>
            <a:prstGeom prst="rect">
              <a:avLst/>
            </a:prstGeom>
            <a:solidFill>
              <a:srgbClr val="00A4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47" name="Line 146"/>
            <p:cNvSpPr>
              <a:spLocks noChangeShapeType="1"/>
            </p:cNvSpPr>
            <p:nvPr/>
          </p:nvSpPr>
          <p:spPr bwMode="auto">
            <a:xfrm>
              <a:off x="1047105" y="5349240"/>
              <a:ext cx="715374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grpSp>
          <p:nvGrpSpPr>
            <p:cNvPr id="5148" name="Grouper 50"/>
            <p:cNvGrpSpPr>
              <a:grpSpLocks/>
            </p:cNvGrpSpPr>
            <p:nvPr/>
          </p:nvGrpSpPr>
          <p:grpSpPr bwMode="auto">
            <a:xfrm>
              <a:off x="6876256" y="1656616"/>
              <a:ext cx="1993029" cy="629682"/>
              <a:chOff x="2439988" y="1995488"/>
              <a:chExt cx="1993029" cy="629682"/>
            </a:xfrm>
          </p:grpSpPr>
          <p:sp>
            <p:nvSpPr>
              <p:cNvPr id="5165" name="AutoShape 165"/>
              <p:cNvSpPr>
                <a:spLocks noChangeArrowheads="1"/>
              </p:cNvSpPr>
              <p:nvPr/>
            </p:nvSpPr>
            <p:spPr bwMode="auto">
              <a:xfrm>
                <a:off x="2439988" y="2017713"/>
                <a:ext cx="1928812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5166" name="Rectangle 3"/>
              <p:cNvSpPr>
                <a:spLocks noChangeArrowheads="1"/>
              </p:cNvSpPr>
              <p:nvPr/>
            </p:nvSpPr>
            <p:spPr bwMode="auto">
              <a:xfrm>
                <a:off x="2549525" y="2116138"/>
                <a:ext cx="177800" cy="14446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5167" name="Rectangle 4"/>
              <p:cNvSpPr>
                <a:spLocks noChangeArrowheads="1"/>
              </p:cNvSpPr>
              <p:nvPr/>
            </p:nvSpPr>
            <p:spPr bwMode="auto">
              <a:xfrm>
                <a:off x="2549525" y="2381250"/>
                <a:ext cx="177800" cy="144463"/>
              </a:xfrm>
              <a:prstGeom prst="rect">
                <a:avLst/>
              </a:prstGeom>
              <a:solidFill>
                <a:srgbClr val="00A4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5168" name="ZoneTexte 84"/>
              <p:cNvSpPr txBox="1">
                <a:spLocks noChangeArrowheads="1"/>
              </p:cNvSpPr>
              <p:nvPr/>
            </p:nvSpPr>
            <p:spPr bwMode="auto">
              <a:xfrm>
                <a:off x="2706688" y="1995488"/>
                <a:ext cx="129768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LPV/r + RAL</a:t>
                </a:r>
              </a:p>
            </p:txBody>
          </p:sp>
          <p:sp>
            <p:nvSpPr>
              <p:cNvPr id="5169" name="ZoneTexte 85"/>
              <p:cNvSpPr txBox="1">
                <a:spLocks noChangeArrowheads="1"/>
              </p:cNvSpPr>
              <p:nvPr/>
            </p:nvSpPr>
            <p:spPr bwMode="auto">
              <a:xfrm>
                <a:off x="2706688" y="2255838"/>
                <a:ext cx="172632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LPV/r + TDF/FTC</a:t>
                </a:r>
              </a:p>
            </p:txBody>
          </p:sp>
        </p:grpSp>
        <p:sp>
          <p:nvSpPr>
            <p:cNvPr id="5149" name="Rectangle 40"/>
            <p:cNvSpPr>
              <a:spLocks noChangeArrowheads="1"/>
            </p:cNvSpPr>
            <p:nvPr/>
          </p:nvSpPr>
          <p:spPr bwMode="auto">
            <a:xfrm>
              <a:off x="1273443" y="5364197"/>
              <a:ext cx="128753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ITT, TLOVR</a:t>
              </a:r>
            </a:p>
          </p:txBody>
        </p:sp>
        <p:sp>
          <p:nvSpPr>
            <p:cNvPr id="5150" name="Rectangle 41"/>
            <p:cNvSpPr>
              <a:spLocks noChangeArrowheads="1"/>
            </p:cNvSpPr>
            <p:nvPr/>
          </p:nvSpPr>
          <p:spPr bwMode="auto">
            <a:xfrm>
              <a:off x="4841926" y="5364197"/>
              <a:ext cx="128753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ITT, TLOVR</a:t>
              </a:r>
            </a:p>
          </p:txBody>
        </p:sp>
        <p:sp>
          <p:nvSpPr>
            <p:cNvPr id="5151" name="Rectangle 133"/>
            <p:cNvSpPr>
              <a:spLocks noChangeArrowheads="1"/>
            </p:cNvSpPr>
            <p:nvPr/>
          </p:nvSpPr>
          <p:spPr bwMode="auto">
            <a:xfrm>
              <a:off x="2929053" y="3038505"/>
              <a:ext cx="609600" cy="230978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52" name="Rectangle 144"/>
            <p:cNvSpPr>
              <a:spLocks noChangeArrowheads="1"/>
            </p:cNvSpPr>
            <p:nvPr/>
          </p:nvSpPr>
          <p:spPr bwMode="auto">
            <a:xfrm>
              <a:off x="2973649" y="2684090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C00000"/>
                  </a:solidFill>
                  <a:cs typeface="Arial" pitchFamily="34" charset="0"/>
                </a:rPr>
                <a:t>84.5</a:t>
              </a:r>
            </a:p>
          </p:txBody>
        </p:sp>
        <p:sp>
          <p:nvSpPr>
            <p:cNvPr id="5153" name="Rectangle 145"/>
            <p:cNvSpPr>
              <a:spLocks noChangeArrowheads="1"/>
            </p:cNvSpPr>
            <p:nvPr/>
          </p:nvSpPr>
          <p:spPr bwMode="auto">
            <a:xfrm>
              <a:off x="3567819" y="2420888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A4A7"/>
                  </a:solidFill>
                  <a:cs typeface="Arial" pitchFamily="34" charset="0"/>
                </a:rPr>
                <a:t>93.8</a:t>
              </a:r>
            </a:p>
          </p:txBody>
        </p:sp>
        <p:sp>
          <p:nvSpPr>
            <p:cNvPr id="5154" name="Rectangle 151"/>
            <p:cNvSpPr>
              <a:spLocks noChangeArrowheads="1"/>
            </p:cNvSpPr>
            <p:nvPr/>
          </p:nvSpPr>
          <p:spPr bwMode="auto">
            <a:xfrm>
              <a:off x="3532303" y="2781300"/>
              <a:ext cx="609600" cy="2566988"/>
            </a:xfrm>
            <a:prstGeom prst="rect">
              <a:avLst/>
            </a:prstGeom>
            <a:solidFill>
              <a:srgbClr val="00A4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55" name="Rectangle 40"/>
            <p:cNvSpPr>
              <a:spLocks noChangeArrowheads="1"/>
            </p:cNvSpPr>
            <p:nvPr/>
          </p:nvSpPr>
          <p:spPr bwMode="auto">
            <a:xfrm>
              <a:off x="3026877" y="5364197"/>
              <a:ext cx="113123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Observed</a:t>
              </a:r>
            </a:p>
          </p:txBody>
        </p:sp>
        <p:sp>
          <p:nvSpPr>
            <p:cNvPr id="5156" name="Rectangle 133"/>
            <p:cNvSpPr>
              <a:spLocks noChangeArrowheads="1"/>
            </p:cNvSpPr>
            <p:nvPr/>
          </p:nvSpPr>
          <p:spPr bwMode="auto">
            <a:xfrm>
              <a:off x="6481614" y="2914651"/>
              <a:ext cx="609600" cy="243363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57" name="Rectangle 144"/>
            <p:cNvSpPr>
              <a:spLocks noChangeArrowheads="1"/>
            </p:cNvSpPr>
            <p:nvPr/>
          </p:nvSpPr>
          <p:spPr bwMode="auto">
            <a:xfrm>
              <a:off x="6516684" y="2564904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C00000"/>
                  </a:solidFill>
                  <a:cs typeface="Arial" pitchFamily="34" charset="0"/>
                </a:rPr>
                <a:t>88.9</a:t>
              </a:r>
            </a:p>
          </p:txBody>
        </p:sp>
        <p:sp>
          <p:nvSpPr>
            <p:cNvPr id="5158" name="Rectangle 145"/>
            <p:cNvSpPr>
              <a:spLocks noChangeArrowheads="1"/>
            </p:cNvSpPr>
            <p:nvPr/>
          </p:nvSpPr>
          <p:spPr bwMode="auto">
            <a:xfrm>
              <a:off x="7108314" y="2636912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A4A7"/>
                  </a:solidFill>
                  <a:cs typeface="Arial" pitchFamily="34" charset="0"/>
                </a:rPr>
                <a:t>85.2</a:t>
              </a:r>
            </a:p>
          </p:txBody>
        </p:sp>
        <p:sp>
          <p:nvSpPr>
            <p:cNvPr id="5159" name="Rectangle 151"/>
            <p:cNvSpPr>
              <a:spLocks noChangeArrowheads="1"/>
            </p:cNvSpPr>
            <p:nvPr/>
          </p:nvSpPr>
          <p:spPr bwMode="auto">
            <a:xfrm>
              <a:off x="7084864" y="3000375"/>
              <a:ext cx="609600" cy="2347913"/>
            </a:xfrm>
            <a:prstGeom prst="rect">
              <a:avLst/>
            </a:prstGeom>
            <a:solidFill>
              <a:srgbClr val="00A4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60" name="Rectangle 41"/>
            <p:cNvSpPr>
              <a:spLocks noChangeArrowheads="1"/>
            </p:cNvSpPr>
            <p:nvPr/>
          </p:nvSpPr>
          <p:spPr bwMode="auto">
            <a:xfrm>
              <a:off x="6516216" y="5364197"/>
              <a:ext cx="113123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Observed</a:t>
              </a: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2423589" y="2223396"/>
              <a:ext cx="676322" cy="4000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b="1" dirty="0">
                  <a:solidFill>
                    <a:srgbClr val="333399"/>
                  </a:solidFill>
                  <a:latin typeface="+mj-lt"/>
                </a:rPr>
                <a:t>W48</a:t>
              </a: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5929031" y="2223396"/>
              <a:ext cx="676322" cy="4000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b="1" dirty="0">
                  <a:solidFill>
                    <a:srgbClr val="333399"/>
                  </a:solidFill>
                  <a:latin typeface="+mj-lt"/>
                </a:rPr>
                <a:t>W96</a:t>
              </a:r>
            </a:p>
          </p:txBody>
        </p:sp>
        <p:sp>
          <p:nvSpPr>
            <p:cNvPr id="5163" name="ZoneTexte 86"/>
            <p:cNvSpPr txBox="1">
              <a:spLocks noChangeArrowheads="1"/>
            </p:cNvSpPr>
            <p:nvPr/>
          </p:nvSpPr>
          <p:spPr bwMode="auto">
            <a:xfrm>
              <a:off x="2613703" y="5686425"/>
              <a:ext cx="1957588" cy="715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  <a:sym typeface="Symbol" pitchFamily="18" charset="2"/>
                </a:rPr>
                <a:t>D</a:t>
              </a: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- 9.2% (- 18.9 ; - 0.3)</a:t>
              </a:r>
            </a:p>
          </p:txBody>
        </p:sp>
        <p:sp>
          <p:nvSpPr>
            <p:cNvPr id="5164" name="Rectangle 135"/>
            <p:cNvSpPr>
              <a:spLocks noChangeArrowheads="1"/>
            </p:cNvSpPr>
            <p:nvPr/>
          </p:nvSpPr>
          <p:spPr bwMode="auto">
            <a:xfrm>
              <a:off x="903276" y="5231140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800" y="1271588"/>
            <a:ext cx="9064625" cy="1571625"/>
          </a:xfrm>
        </p:spPr>
        <p:txBody>
          <a:bodyPr/>
          <a:lstStyle/>
          <a:p>
            <a:pPr>
              <a:lnSpc>
                <a:spcPts val="1875"/>
              </a:lnSpc>
              <a:spcBef>
                <a:spcPct val="0"/>
              </a:spcBef>
            </a:pPr>
            <a:r>
              <a:rPr lang="en-US" sz="2400" b="1" smtClean="0">
                <a:latin typeface="Calibri" pitchFamily="34" charset="0"/>
                <a:ea typeface="ＭＳ Ｐゴシック" pitchFamily="34" charset="-128"/>
              </a:rPr>
              <a:t>Protocol-defined criteria for genotype testing</a:t>
            </a:r>
            <a:endParaRPr lang="en-US" sz="2400" b="1" smtClean="0">
              <a:solidFill>
                <a:srgbClr val="000066"/>
              </a:solidFill>
              <a:latin typeface="Calibri" pitchFamily="34" charset="0"/>
              <a:ea typeface="ＭＳ Ｐゴシック" pitchFamily="34" charset="-128"/>
            </a:endParaRPr>
          </a:p>
          <a:p>
            <a:pPr lvl="1">
              <a:lnSpc>
                <a:spcPts val="1875"/>
              </a:lnSpc>
              <a:spcBef>
                <a:spcPct val="5000"/>
              </a:spcBef>
              <a:buFontTx/>
              <a:buChar char="-"/>
            </a:pPr>
            <a:r>
              <a:rPr lang="en-US" sz="1600" smtClean="0">
                <a:ea typeface="ＭＳ Ｐゴシック" pitchFamily="34" charset="-128"/>
                <a:cs typeface="Arial" pitchFamily="34" charset="0"/>
              </a:rPr>
              <a:t>At or after W8, in patients having achieved HIV-1 RNA &lt; 40 c/mL, HIV-1 RNA ≥ 40 c/mL with confirmatory sample &gt; 400 c/mL</a:t>
            </a:r>
          </a:p>
          <a:p>
            <a:pPr lvl="1">
              <a:lnSpc>
                <a:spcPts val="1875"/>
              </a:lnSpc>
              <a:spcBef>
                <a:spcPct val="5000"/>
              </a:spcBef>
              <a:buFontTx/>
              <a:buChar char="-"/>
            </a:pPr>
            <a:r>
              <a:rPr lang="en-US" sz="1600" smtClean="0">
                <a:ea typeface="ＭＳ Ｐゴシック" pitchFamily="34" charset="-128"/>
                <a:cs typeface="Arial" pitchFamily="34" charset="0"/>
              </a:rPr>
              <a:t>HIV-1 RNA increase &gt; 0.5 log</a:t>
            </a:r>
            <a:r>
              <a:rPr lang="en-US" sz="1600" baseline="-25000" smtClean="0">
                <a:ea typeface="ＭＳ Ｐゴシック" pitchFamily="34" charset="-128"/>
                <a:cs typeface="Arial" pitchFamily="34" charset="0"/>
              </a:rPr>
              <a:t>10</a:t>
            </a:r>
            <a:r>
              <a:rPr lang="en-US" sz="1600" smtClean="0">
                <a:ea typeface="ＭＳ Ｐゴシック" pitchFamily="34" charset="-128"/>
                <a:cs typeface="Arial" pitchFamily="34" charset="0"/>
              </a:rPr>
              <a:t> c/mL above study nadir and &gt; 400 c/mL</a:t>
            </a:r>
            <a:br>
              <a:rPr lang="en-US" sz="1600" smtClean="0">
                <a:ea typeface="ＭＳ Ｐゴシック" pitchFamily="34" charset="-128"/>
                <a:cs typeface="Arial" pitchFamily="34" charset="0"/>
              </a:rPr>
            </a:br>
            <a:r>
              <a:rPr lang="en-US" sz="1600" smtClean="0">
                <a:ea typeface="ＭＳ Ｐゴシック" pitchFamily="34" charset="-128"/>
                <a:cs typeface="Arial" pitchFamily="34" charset="0"/>
              </a:rPr>
              <a:t>on 2 consecutive measurements</a:t>
            </a:r>
          </a:p>
          <a:p>
            <a:pPr lvl="1">
              <a:lnSpc>
                <a:spcPts val="1875"/>
              </a:lnSpc>
              <a:spcBef>
                <a:spcPct val="5000"/>
              </a:spcBef>
              <a:buFontTx/>
              <a:buChar char="-"/>
            </a:pPr>
            <a:r>
              <a:rPr lang="en-US" sz="1600" smtClean="0">
                <a:ea typeface="ＭＳ Ｐゴシック" pitchFamily="34" charset="-128"/>
                <a:cs typeface="Arial" pitchFamily="34" charset="0"/>
              </a:rPr>
              <a:t>Failure to achieve HIV-1 RNA &lt; 400 c/mL at by week 24</a:t>
            </a:r>
          </a:p>
          <a:p>
            <a:pPr lvl="1">
              <a:lnSpc>
                <a:spcPts val="1875"/>
              </a:lnSpc>
              <a:spcBef>
                <a:spcPct val="5000"/>
              </a:spcBef>
              <a:buFontTx/>
              <a:buNone/>
            </a:pPr>
            <a:endParaRPr lang="fr-FR" sz="1800" smtClean="0"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210094" name="Group 174"/>
          <p:cNvGraphicFramePr>
            <a:graphicFrameLocks noGrp="1"/>
          </p:cNvGraphicFramePr>
          <p:nvPr>
            <p:ph idx="4294967295"/>
          </p:nvPr>
        </p:nvGraphicFramePr>
        <p:xfrm>
          <a:off x="279400" y="3276600"/>
          <a:ext cx="8469312" cy="3141662"/>
        </p:xfrm>
        <a:graphic>
          <a:graphicData uri="http://schemas.openxmlformats.org/drawingml/2006/table">
            <a:tbl>
              <a:tblPr/>
              <a:tblGrid>
                <a:gridCol w="208280"/>
                <a:gridCol w="271729"/>
                <a:gridCol w="2967628"/>
                <a:gridCol w="3311603"/>
                <a:gridCol w="1710072"/>
              </a:tblGrid>
              <a:tr h="28102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RAL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TDF/FTC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4A7"/>
                    </a:solidFill>
                  </a:tcPr>
                </a:tc>
              </a:tr>
              <a:tr h="27838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8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 W48 / Between W48 and W96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838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Presence of resistance mutations,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8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W0-W48 failures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34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INSTI resistance mutations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M184V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Protease resistance mutations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(N155H + G163R, N155H + T97A)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8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W48-W96 failures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34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INSTI resistance mutations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M184V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Protease resistance mutations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(G140S + Q148H)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(V32I, M46I, I47V)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192" name="Rectangle 10"/>
          <p:cNvSpPr>
            <a:spLocks noChangeArrowheads="1"/>
          </p:cNvSpPr>
          <p:nvPr/>
        </p:nvSpPr>
        <p:spPr bwMode="auto">
          <a:xfrm>
            <a:off x="3660775" y="2916238"/>
            <a:ext cx="1839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81000" indent="-38100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</a:pPr>
            <a:r>
              <a:rPr lang="en-US" sz="2000" b="1">
                <a:solidFill>
                  <a:srgbClr val="333399"/>
                </a:solidFill>
                <a:latin typeface="Calibri" pitchFamily="34" charset="0"/>
              </a:rPr>
              <a:t>Resistance data</a:t>
            </a:r>
          </a:p>
        </p:txBody>
      </p:sp>
      <p:grpSp>
        <p:nvGrpSpPr>
          <p:cNvPr id="6193" name="Grouper 13"/>
          <p:cNvGrpSpPr>
            <a:grpSpLocks/>
          </p:cNvGrpSpPr>
          <p:nvPr/>
        </p:nvGrpSpPr>
        <p:grpSpPr bwMode="auto">
          <a:xfrm>
            <a:off x="0" y="6570663"/>
            <a:ext cx="1027113" cy="287337"/>
            <a:chOff x="-1" y="6570663"/>
            <a:chExt cx="1027599" cy="288111"/>
          </a:xfrm>
        </p:grpSpPr>
        <p:sp>
          <p:nvSpPr>
            <p:cNvPr id="6196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027599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197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97457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PROGRESS</a:t>
              </a:r>
            </a:p>
          </p:txBody>
        </p:sp>
      </p:grpSp>
      <p:sp>
        <p:nvSpPr>
          <p:cNvPr id="619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PROGRESS Study: LPV/r + RAL vs LPV/r + TDF/FTC</a:t>
            </a:r>
          </a:p>
        </p:txBody>
      </p:sp>
      <p:sp>
        <p:nvSpPr>
          <p:cNvPr id="6195" name="ZoneTexte 9"/>
          <p:cNvSpPr txBox="1">
            <a:spLocks noChangeArrowheads="1"/>
          </p:cNvSpPr>
          <p:nvPr/>
        </p:nvSpPr>
        <p:spPr bwMode="auto">
          <a:xfrm>
            <a:off x="2054225" y="6553200"/>
            <a:ext cx="7061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Reynes J.HIV Clin Trials 2011;12:255-67 ; Reynes J. AIDS Res Hum Retroviruses 2013;29:256-65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/>
        </p:nvGraphicFramePr>
        <p:xfrm>
          <a:off x="395288" y="1651000"/>
          <a:ext cx="8207376" cy="4051336"/>
        </p:xfrm>
        <a:graphic>
          <a:graphicData uri="http://schemas.openxmlformats.org/drawingml/2006/table">
            <a:tbl>
              <a:tblPr/>
              <a:tblGrid>
                <a:gridCol w="343942"/>
                <a:gridCol w="3439034"/>
                <a:gridCol w="1780517"/>
                <a:gridCol w="1780518"/>
                <a:gridCol w="863365"/>
              </a:tblGrid>
              <a:tr h="36790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LPV/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 + RAL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LPV/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 + TDF/FTC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4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694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Discontinuation for AE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 (5.0 %)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 (3.8 %)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4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AE ≥ 2% in either group</a:t>
                      </a: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Diarrhoea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7.9 %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16.2 %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0.088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Asthenia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2.9 %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Dyspepsia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2.9 %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49"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 3 or 4 laboratory abnormalities</a:t>
                      </a: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CK &gt; 10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x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ULN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9.9 %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2.9 %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cholesterol &gt; 7.77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16.8%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13.5 %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Triglycerides &gt; 8.475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9.9 %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4.8 %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Lipase &gt; 2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x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ULN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4.0 %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7.7 %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ALT &gt; 5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x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ULN / AST &gt; 5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x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ULN</a:t>
                      </a:r>
                    </a:p>
                  </a:txBody>
                  <a:tcPr marL="90004" marR="90004" marT="46796" marB="4679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5.0 % / 5.0 %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2.9 % / 2.9 %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50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/min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1.0 %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3.8 %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251" name="Espace réservé du contenu 2"/>
          <p:cNvSpPr>
            <a:spLocks noGrp="1"/>
          </p:cNvSpPr>
          <p:nvPr>
            <p:ph idx="4294967295"/>
          </p:nvPr>
        </p:nvSpPr>
        <p:spPr>
          <a:xfrm>
            <a:off x="39688" y="1128713"/>
            <a:ext cx="9024937" cy="4667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400" b="1" smtClean="0">
                <a:latin typeface="Calibri" pitchFamily="34" charset="0"/>
                <a:ea typeface="ＭＳ Ｐゴシック" pitchFamily="34" charset="-128"/>
              </a:rPr>
              <a:t>Adverse events (during the 96 weeks)</a:t>
            </a:r>
            <a:endParaRPr lang="en-GB" sz="1800" smtClean="0">
              <a:ea typeface="ＭＳ Ｐゴシック" pitchFamily="34" charset="-128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 bwMode="auto">
          <a:xfrm>
            <a:off x="90488" y="5746750"/>
            <a:ext cx="88836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spcBef>
                <a:spcPts val="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GB" b="1" kern="0" dirty="0" err="1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eGFR</a:t>
            </a:r>
            <a:r>
              <a:rPr lang="en-GB" b="1" kern="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(mL/min) mean reduction at W96 from baseline : - 7.33 (TDF/FTC) vs - 1.43 (RAL), </a:t>
            </a:r>
            <a:br>
              <a:rPr lang="en-GB" b="1" kern="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en-GB" b="1" kern="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 = 0.035 </a:t>
            </a:r>
            <a:endParaRPr lang="en-GB" sz="1400" kern="0" dirty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7253" name="Grouper 12"/>
          <p:cNvGrpSpPr>
            <a:grpSpLocks/>
          </p:cNvGrpSpPr>
          <p:nvPr/>
        </p:nvGrpSpPr>
        <p:grpSpPr bwMode="auto">
          <a:xfrm>
            <a:off x="0" y="6570663"/>
            <a:ext cx="1027113" cy="287337"/>
            <a:chOff x="-1" y="6570663"/>
            <a:chExt cx="1027599" cy="288111"/>
          </a:xfrm>
        </p:grpSpPr>
        <p:sp>
          <p:nvSpPr>
            <p:cNvPr id="7256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027599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257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97457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PROGRESS</a:t>
              </a:r>
            </a:p>
          </p:txBody>
        </p:sp>
      </p:grpSp>
      <p:sp>
        <p:nvSpPr>
          <p:cNvPr id="725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PROGRESS Study: LPV/r + RAL vs LPV/r + TDF/FTC</a:t>
            </a:r>
          </a:p>
        </p:txBody>
      </p:sp>
      <p:sp>
        <p:nvSpPr>
          <p:cNvPr id="7255" name="ZoneTexte 9"/>
          <p:cNvSpPr txBox="1">
            <a:spLocks noChangeArrowheads="1"/>
          </p:cNvSpPr>
          <p:nvPr/>
        </p:nvSpPr>
        <p:spPr bwMode="auto">
          <a:xfrm>
            <a:off x="2054225" y="6553200"/>
            <a:ext cx="7061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Reynes J.HIV Clin Trials 2011;12:255-67 ; Reynes J. AIDS Res Hum Retroviruses 2013;29:256-65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2"/>
          <p:cNvSpPr txBox="1">
            <a:spLocks noGrp="1"/>
          </p:cNvSpPr>
          <p:nvPr/>
        </p:nvSpPr>
        <p:spPr bwMode="gray">
          <a:xfrm>
            <a:off x="8482013" y="6607175"/>
            <a:ext cx="2476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5DB2BD9-4623-4288-804D-E5246D6F9D88}" type="slidenum">
              <a:rPr lang="en-US" sz="900" b="1">
                <a:solidFill>
                  <a:schemeClr val="bg1"/>
                </a:solidFill>
              </a:rPr>
              <a:pPr algn="r" eaLnBrk="1" hangingPunct="1"/>
              <a:t>7</a:t>
            </a:fld>
            <a:endParaRPr lang="en-US" sz="900" b="1">
              <a:solidFill>
                <a:schemeClr val="bg1"/>
              </a:solidFill>
            </a:endParaRPr>
          </a:p>
        </p:txBody>
      </p:sp>
      <p:grpSp>
        <p:nvGrpSpPr>
          <p:cNvPr id="8195" name="Grouper 36"/>
          <p:cNvGrpSpPr>
            <a:grpSpLocks/>
          </p:cNvGrpSpPr>
          <p:nvPr/>
        </p:nvGrpSpPr>
        <p:grpSpPr bwMode="auto">
          <a:xfrm>
            <a:off x="0" y="6570663"/>
            <a:ext cx="1027113" cy="287337"/>
            <a:chOff x="-1" y="6570663"/>
            <a:chExt cx="1027599" cy="288111"/>
          </a:xfrm>
        </p:grpSpPr>
        <p:sp>
          <p:nvSpPr>
            <p:cNvPr id="8245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027599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8246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97457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PROGRESS</a:t>
              </a:r>
            </a:p>
          </p:txBody>
        </p:sp>
      </p:grpSp>
      <p:sp>
        <p:nvSpPr>
          <p:cNvPr id="819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897938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PROGRESS Study: LPV/r + RAL vs LPV/r + TDF/FTC</a:t>
            </a:r>
          </a:p>
        </p:txBody>
      </p:sp>
      <p:sp>
        <p:nvSpPr>
          <p:cNvPr id="8197" name="Text Box 2"/>
          <p:cNvSpPr txBox="1">
            <a:spLocks noChangeArrowheads="1"/>
          </p:cNvSpPr>
          <p:nvPr/>
        </p:nvSpPr>
        <p:spPr bwMode="auto">
          <a:xfrm>
            <a:off x="1927225" y="1146175"/>
            <a:ext cx="5276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 eaLnBrk="1" hangingPunct="1"/>
            <a:r>
              <a:rPr lang="en-US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Total bone mineral density, g/cm</a:t>
            </a:r>
            <a:r>
              <a:rPr lang="en-US" sz="2400" b="1" baseline="3000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2</a:t>
            </a:r>
            <a:r>
              <a:rPr lang="en-US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(DXA)</a:t>
            </a:r>
            <a:endParaRPr lang="en-GB" sz="2400" b="1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8198" name="Groupe 56"/>
          <p:cNvGrpSpPr>
            <a:grpSpLocks/>
          </p:cNvGrpSpPr>
          <p:nvPr/>
        </p:nvGrpSpPr>
        <p:grpSpPr bwMode="auto">
          <a:xfrm>
            <a:off x="1195388" y="1773238"/>
            <a:ext cx="7408862" cy="3313112"/>
            <a:chOff x="1195009" y="1772816"/>
            <a:chExt cx="7409439" cy="3313137"/>
          </a:xfrm>
        </p:grpSpPr>
        <p:sp>
          <p:nvSpPr>
            <p:cNvPr id="8201" name="TextBox 15"/>
            <p:cNvSpPr txBox="1">
              <a:spLocks noChangeArrowheads="1"/>
            </p:cNvSpPr>
            <p:nvPr/>
          </p:nvSpPr>
          <p:spPr bwMode="auto">
            <a:xfrm>
              <a:off x="5940649" y="3790050"/>
              <a:ext cx="223811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000066"/>
                  </a:solidFill>
                </a:rPr>
                <a:t>* Within group, P&lt;0.05</a:t>
              </a:r>
            </a:p>
            <a:p>
              <a:pPr eaLnBrk="1" hangingPunct="1"/>
              <a:r>
                <a:rPr lang="en-US" sz="1400">
                  <a:solidFill>
                    <a:srgbClr val="000066"/>
                  </a:solidFill>
                </a:rPr>
                <a:t>† Between group, P&lt;0.05 </a:t>
              </a:r>
            </a:p>
          </p:txBody>
        </p:sp>
        <p:grpSp>
          <p:nvGrpSpPr>
            <p:cNvPr id="8202" name="Grouper 50"/>
            <p:cNvGrpSpPr>
              <a:grpSpLocks/>
            </p:cNvGrpSpPr>
            <p:nvPr/>
          </p:nvGrpSpPr>
          <p:grpSpPr bwMode="auto">
            <a:xfrm>
              <a:off x="6611419" y="1772816"/>
              <a:ext cx="1993029" cy="629682"/>
              <a:chOff x="2439988" y="1995488"/>
              <a:chExt cx="1993029" cy="629682"/>
            </a:xfrm>
          </p:grpSpPr>
          <p:sp>
            <p:nvSpPr>
              <p:cNvPr id="8240" name="AutoShape 165"/>
              <p:cNvSpPr>
                <a:spLocks noChangeArrowheads="1"/>
              </p:cNvSpPr>
              <p:nvPr/>
            </p:nvSpPr>
            <p:spPr bwMode="auto">
              <a:xfrm>
                <a:off x="2439988" y="2017713"/>
                <a:ext cx="1928812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8241" name="Rectangle 3"/>
              <p:cNvSpPr>
                <a:spLocks noChangeArrowheads="1"/>
              </p:cNvSpPr>
              <p:nvPr/>
            </p:nvSpPr>
            <p:spPr bwMode="auto">
              <a:xfrm>
                <a:off x="2549525" y="2116138"/>
                <a:ext cx="177800" cy="14446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8242" name="Rectangle 4"/>
              <p:cNvSpPr>
                <a:spLocks noChangeArrowheads="1"/>
              </p:cNvSpPr>
              <p:nvPr/>
            </p:nvSpPr>
            <p:spPr bwMode="auto">
              <a:xfrm>
                <a:off x="2549525" y="2381250"/>
                <a:ext cx="177800" cy="144463"/>
              </a:xfrm>
              <a:prstGeom prst="rect">
                <a:avLst/>
              </a:prstGeom>
              <a:solidFill>
                <a:srgbClr val="00A4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8243" name="ZoneTexte 84"/>
              <p:cNvSpPr txBox="1">
                <a:spLocks noChangeArrowheads="1"/>
              </p:cNvSpPr>
              <p:nvPr/>
            </p:nvSpPr>
            <p:spPr bwMode="auto">
              <a:xfrm>
                <a:off x="2706688" y="1995488"/>
                <a:ext cx="129768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000066"/>
                    </a:solidFill>
                    <a:latin typeface="Calibri" pitchFamily="34" charset="0"/>
                    <a:ea typeface="ＭＳ Ｐゴシック" pitchFamily="34" charset="-128"/>
                  </a:rPr>
                  <a:t>LPV/r + RAL</a:t>
                </a:r>
              </a:p>
            </p:txBody>
          </p:sp>
          <p:sp>
            <p:nvSpPr>
              <p:cNvPr id="8244" name="ZoneTexte 85"/>
              <p:cNvSpPr txBox="1">
                <a:spLocks noChangeArrowheads="1"/>
              </p:cNvSpPr>
              <p:nvPr/>
            </p:nvSpPr>
            <p:spPr bwMode="auto">
              <a:xfrm>
                <a:off x="2706688" y="2255838"/>
                <a:ext cx="172632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000066"/>
                    </a:solidFill>
                    <a:latin typeface="Calibri" pitchFamily="34" charset="0"/>
                    <a:ea typeface="ＭＳ Ｐゴシック" pitchFamily="34" charset="-128"/>
                  </a:rPr>
                  <a:t>LPV/r + TDF/FTC</a:t>
                </a:r>
              </a:p>
            </p:txBody>
          </p:sp>
        </p:grpSp>
        <p:sp>
          <p:nvSpPr>
            <p:cNvPr id="8203" name="Line 142"/>
            <p:cNvSpPr>
              <a:spLocks noChangeShapeType="1"/>
            </p:cNvSpPr>
            <p:nvPr/>
          </p:nvSpPr>
          <p:spPr bwMode="auto">
            <a:xfrm rot="-5400000">
              <a:off x="4130230" y="3483248"/>
              <a:ext cx="2024028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8204" name="TextBox 34"/>
            <p:cNvSpPr txBox="1">
              <a:spLocks noChangeArrowheads="1"/>
            </p:cNvSpPr>
            <p:nvPr/>
          </p:nvSpPr>
          <p:spPr bwMode="auto">
            <a:xfrm>
              <a:off x="2946493" y="4478216"/>
              <a:ext cx="410183" cy="329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400" b="1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8205" name="TextBox 35"/>
            <p:cNvSpPr txBox="1">
              <a:spLocks noChangeArrowheads="1"/>
            </p:cNvSpPr>
            <p:nvPr/>
          </p:nvSpPr>
          <p:spPr bwMode="auto">
            <a:xfrm>
              <a:off x="4937152" y="4478216"/>
              <a:ext cx="410183" cy="329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400" b="1">
                  <a:solidFill>
                    <a:srgbClr val="000066"/>
                  </a:solidFill>
                </a:rPr>
                <a:t>96</a:t>
              </a:r>
            </a:p>
          </p:txBody>
        </p:sp>
        <p:sp>
          <p:nvSpPr>
            <p:cNvPr id="8206" name="TextBox 38"/>
            <p:cNvSpPr txBox="1">
              <a:spLocks noChangeArrowheads="1"/>
            </p:cNvSpPr>
            <p:nvPr/>
          </p:nvSpPr>
          <p:spPr bwMode="auto">
            <a:xfrm>
              <a:off x="3657147" y="4723785"/>
              <a:ext cx="888068" cy="362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000066"/>
                  </a:solidFill>
                </a:rPr>
                <a:t>Weeks</a:t>
              </a:r>
            </a:p>
          </p:txBody>
        </p:sp>
        <p:sp>
          <p:nvSpPr>
            <p:cNvPr id="8207" name="TextBox 1"/>
            <p:cNvSpPr txBox="1">
              <a:spLocks noChangeArrowheads="1"/>
            </p:cNvSpPr>
            <p:nvPr/>
          </p:nvSpPr>
          <p:spPr bwMode="auto">
            <a:xfrm>
              <a:off x="5246685" y="1986066"/>
              <a:ext cx="948634" cy="362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C00000"/>
                  </a:solidFill>
                </a:rPr>
                <a:t>+0.68%</a:t>
              </a:r>
            </a:p>
          </p:txBody>
        </p:sp>
        <p:sp>
          <p:nvSpPr>
            <p:cNvPr id="8208" name="TextBox 29"/>
            <p:cNvSpPr txBox="1">
              <a:spLocks noChangeArrowheads="1"/>
            </p:cNvSpPr>
            <p:nvPr/>
          </p:nvSpPr>
          <p:spPr bwMode="auto">
            <a:xfrm>
              <a:off x="5246685" y="3383485"/>
              <a:ext cx="893760" cy="362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00A4A7"/>
                  </a:solidFill>
                </a:rPr>
                <a:t>-2.48%</a:t>
              </a:r>
            </a:p>
          </p:txBody>
        </p:sp>
        <p:sp>
          <p:nvSpPr>
            <p:cNvPr id="31" name="Right Brace 30"/>
            <p:cNvSpPr/>
            <p:nvPr/>
          </p:nvSpPr>
          <p:spPr>
            <a:xfrm>
              <a:off x="6199199" y="2177631"/>
              <a:ext cx="414369" cy="1382723"/>
            </a:xfrm>
            <a:prstGeom prst="rightBrac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10" name="TextBox 31"/>
            <p:cNvSpPr txBox="1">
              <a:spLocks noChangeArrowheads="1"/>
            </p:cNvSpPr>
            <p:nvPr/>
          </p:nvSpPr>
          <p:spPr bwMode="auto">
            <a:xfrm>
              <a:off x="6575680" y="2694483"/>
              <a:ext cx="95410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600">
                  <a:solidFill>
                    <a:srgbClr val="000066"/>
                  </a:solidFill>
                </a:rPr>
                <a:t>P&lt;0.001</a:t>
              </a:r>
            </a:p>
          </p:txBody>
        </p:sp>
        <p:sp>
          <p:nvSpPr>
            <p:cNvPr id="8211" name="Rectangle 135"/>
            <p:cNvSpPr>
              <a:spLocks noChangeArrowheads="1"/>
            </p:cNvSpPr>
            <p:nvPr/>
          </p:nvSpPr>
          <p:spPr bwMode="auto">
            <a:xfrm>
              <a:off x="1802054" y="4158061"/>
              <a:ext cx="169767" cy="2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-4</a:t>
              </a:r>
            </a:p>
          </p:txBody>
        </p:sp>
        <p:sp>
          <p:nvSpPr>
            <p:cNvPr id="8212" name="Rectangle 137"/>
            <p:cNvSpPr>
              <a:spLocks noChangeArrowheads="1"/>
            </p:cNvSpPr>
            <p:nvPr/>
          </p:nvSpPr>
          <p:spPr bwMode="auto">
            <a:xfrm>
              <a:off x="1865503" y="1918438"/>
              <a:ext cx="106318" cy="2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8213" name="Rectangle 138"/>
            <p:cNvSpPr>
              <a:spLocks noChangeArrowheads="1"/>
            </p:cNvSpPr>
            <p:nvPr/>
          </p:nvSpPr>
          <p:spPr bwMode="auto">
            <a:xfrm>
              <a:off x="1802054" y="2792959"/>
              <a:ext cx="169767" cy="2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-1</a:t>
              </a:r>
            </a:p>
          </p:txBody>
        </p:sp>
        <p:sp>
          <p:nvSpPr>
            <p:cNvPr id="8214" name="Line 139"/>
            <p:cNvSpPr>
              <a:spLocks noChangeShapeType="1"/>
            </p:cNvSpPr>
            <p:nvPr/>
          </p:nvSpPr>
          <p:spPr bwMode="auto">
            <a:xfrm>
              <a:off x="2044844" y="4278730"/>
              <a:ext cx="9849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8215" name="Line 141"/>
            <p:cNvSpPr>
              <a:spLocks noChangeShapeType="1"/>
            </p:cNvSpPr>
            <p:nvPr/>
          </p:nvSpPr>
          <p:spPr bwMode="auto">
            <a:xfrm>
              <a:off x="2044844" y="2021106"/>
              <a:ext cx="9849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8216" name="Line 142"/>
            <p:cNvSpPr>
              <a:spLocks noChangeShapeType="1"/>
            </p:cNvSpPr>
            <p:nvPr/>
          </p:nvSpPr>
          <p:spPr bwMode="auto">
            <a:xfrm>
              <a:off x="2044844" y="2917364"/>
              <a:ext cx="9849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8217" name="Line 143"/>
            <p:cNvSpPr>
              <a:spLocks noChangeShapeType="1"/>
            </p:cNvSpPr>
            <p:nvPr/>
          </p:nvSpPr>
          <p:spPr bwMode="auto">
            <a:xfrm>
              <a:off x="2141645" y="2021785"/>
              <a:ext cx="0" cy="2716946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8218" name="Line 146"/>
            <p:cNvSpPr>
              <a:spLocks noChangeShapeType="1"/>
            </p:cNvSpPr>
            <p:nvPr/>
          </p:nvSpPr>
          <p:spPr bwMode="auto">
            <a:xfrm>
              <a:off x="2044845" y="2469987"/>
              <a:ext cx="415478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8219" name="Rectangle 137"/>
            <p:cNvSpPr>
              <a:spLocks noChangeArrowheads="1"/>
            </p:cNvSpPr>
            <p:nvPr/>
          </p:nvSpPr>
          <p:spPr bwMode="auto">
            <a:xfrm>
              <a:off x="1865503" y="2346119"/>
              <a:ext cx="106318" cy="2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8220" name="Rectangle 138"/>
            <p:cNvSpPr>
              <a:spLocks noChangeArrowheads="1"/>
            </p:cNvSpPr>
            <p:nvPr/>
          </p:nvSpPr>
          <p:spPr bwMode="auto">
            <a:xfrm>
              <a:off x="1802054" y="3255701"/>
              <a:ext cx="169767" cy="2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-2</a:t>
              </a:r>
            </a:p>
          </p:txBody>
        </p:sp>
        <p:sp>
          <p:nvSpPr>
            <p:cNvPr id="8221" name="Line 142"/>
            <p:cNvSpPr>
              <a:spLocks noChangeShapeType="1"/>
            </p:cNvSpPr>
            <p:nvPr/>
          </p:nvSpPr>
          <p:spPr bwMode="auto">
            <a:xfrm>
              <a:off x="2044844" y="3369238"/>
              <a:ext cx="9849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8222" name="Rectangle 138"/>
            <p:cNvSpPr>
              <a:spLocks noChangeArrowheads="1"/>
            </p:cNvSpPr>
            <p:nvPr/>
          </p:nvSpPr>
          <p:spPr bwMode="auto">
            <a:xfrm>
              <a:off x="1802054" y="3706711"/>
              <a:ext cx="169767" cy="2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-3</a:t>
              </a:r>
            </a:p>
          </p:txBody>
        </p:sp>
        <p:sp>
          <p:nvSpPr>
            <p:cNvPr id="8223" name="Line 142"/>
            <p:cNvSpPr>
              <a:spLocks noChangeShapeType="1"/>
            </p:cNvSpPr>
            <p:nvPr/>
          </p:nvSpPr>
          <p:spPr bwMode="auto">
            <a:xfrm>
              <a:off x="2044844" y="3825683"/>
              <a:ext cx="9849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8224" name="Line 139"/>
            <p:cNvSpPr>
              <a:spLocks noChangeShapeType="1"/>
            </p:cNvSpPr>
            <p:nvPr/>
          </p:nvSpPr>
          <p:spPr bwMode="auto">
            <a:xfrm>
              <a:off x="2044844" y="4727862"/>
              <a:ext cx="9849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8225" name="Rectangle 137"/>
            <p:cNvSpPr>
              <a:spLocks noChangeArrowheads="1"/>
            </p:cNvSpPr>
            <p:nvPr/>
          </p:nvSpPr>
          <p:spPr bwMode="auto">
            <a:xfrm rot="-5400000">
              <a:off x="399164" y="2963145"/>
              <a:ext cx="2052631" cy="460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US" sz="1400" b="1">
                  <a:solidFill>
                    <a:srgbClr val="000066"/>
                  </a:solidFill>
                  <a:cs typeface="Arial" pitchFamily="34" charset="0"/>
                </a:rPr>
                <a:t>Mean Percent Change </a:t>
              </a:r>
            </a:p>
            <a:p>
              <a:pPr algn="ctr" defTabSz="914400"/>
              <a:r>
                <a:rPr lang="en-US" sz="1400" b="1">
                  <a:solidFill>
                    <a:srgbClr val="000066"/>
                  </a:solidFill>
                  <a:cs typeface="Arial" pitchFamily="34" charset="0"/>
                </a:rPr>
                <a:t>From Baseline</a:t>
              </a:r>
            </a:p>
          </p:txBody>
        </p:sp>
        <p:sp>
          <p:nvSpPr>
            <p:cNvPr id="8226" name="Ellipse 2"/>
            <p:cNvSpPr>
              <a:spLocks noChangeArrowheads="1"/>
            </p:cNvSpPr>
            <p:nvPr/>
          </p:nvSpPr>
          <p:spPr bwMode="auto">
            <a:xfrm>
              <a:off x="3076057" y="2090269"/>
              <a:ext cx="154061" cy="15406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fr-FR" sz="2800">
                <a:solidFill>
                  <a:srgbClr val="C00000"/>
                </a:solidFill>
                <a:ea typeface="ＭＳ Ｐゴシック" pitchFamily="34" charset="-128"/>
              </a:endParaRPr>
            </a:p>
          </p:txBody>
        </p:sp>
        <p:sp>
          <p:nvSpPr>
            <p:cNvPr id="8227" name="Ellipse 71"/>
            <p:cNvSpPr>
              <a:spLocks noChangeArrowheads="1"/>
            </p:cNvSpPr>
            <p:nvPr/>
          </p:nvSpPr>
          <p:spPr bwMode="auto">
            <a:xfrm>
              <a:off x="5079630" y="2090269"/>
              <a:ext cx="154061" cy="15406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fr-FR" sz="2800">
                <a:solidFill>
                  <a:srgbClr val="C00000"/>
                </a:solidFill>
                <a:ea typeface="ＭＳ Ｐゴシック" pitchFamily="34" charset="-128"/>
              </a:endParaRPr>
            </a:p>
          </p:txBody>
        </p:sp>
        <p:sp>
          <p:nvSpPr>
            <p:cNvPr id="8228" name="Forme libre 6"/>
            <p:cNvSpPr>
              <a:spLocks/>
            </p:cNvSpPr>
            <p:nvPr/>
          </p:nvSpPr>
          <p:spPr bwMode="auto">
            <a:xfrm>
              <a:off x="2136294" y="2158176"/>
              <a:ext cx="3021488" cy="309757"/>
            </a:xfrm>
            <a:custGeom>
              <a:avLst/>
              <a:gdLst>
                <a:gd name="T0" fmla="*/ 0 w 2824480"/>
                <a:gd name="T1" fmla="*/ 354476 h 289560"/>
                <a:gd name="T2" fmla="*/ 1150489 w 2824480"/>
                <a:gd name="T3" fmla="*/ 18656 h 289560"/>
                <a:gd name="T4" fmla="*/ 3457686 w 2824480"/>
                <a:gd name="T5" fmla="*/ 18656 h 289560"/>
                <a:gd name="T6" fmla="*/ 3457686 w 2824480"/>
                <a:gd name="T7" fmla="*/ 0 h 2895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4480" h="289560">
                  <a:moveTo>
                    <a:pt x="0" y="289560"/>
                  </a:moveTo>
                  <a:lnTo>
                    <a:pt x="939800" y="15240"/>
                  </a:lnTo>
                  <a:lnTo>
                    <a:pt x="2824480" y="15240"/>
                  </a:lnTo>
                  <a:lnTo>
                    <a:pt x="2824480" y="0"/>
                  </a:lnTo>
                </a:path>
              </a:pathLst>
            </a:cu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29" name="Forme libre 7"/>
            <p:cNvSpPr>
              <a:spLocks/>
            </p:cNvSpPr>
            <p:nvPr/>
          </p:nvSpPr>
          <p:spPr bwMode="auto">
            <a:xfrm>
              <a:off x="2141728" y="2467933"/>
              <a:ext cx="3016054" cy="1130341"/>
            </a:xfrm>
            <a:custGeom>
              <a:avLst/>
              <a:gdLst>
                <a:gd name="T0" fmla="*/ 0 w 2819400"/>
                <a:gd name="T1" fmla="*/ 0 h 1056640"/>
                <a:gd name="T2" fmla="*/ 1131832 w 2819400"/>
                <a:gd name="T3" fmla="*/ 615668 h 1056640"/>
                <a:gd name="T4" fmla="*/ 3451469 w 2819400"/>
                <a:gd name="T5" fmla="*/ 1293524 h 10566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19400" h="1056640">
                  <a:moveTo>
                    <a:pt x="0" y="0"/>
                  </a:moveTo>
                  <a:lnTo>
                    <a:pt x="924560" y="502920"/>
                  </a:lnTo>
                  <a:lnTo>
                    <a:pt x="2819400" y="1056640"/>
                  </a:lnTo>
                </a:path>
              </a:pathLst>
            </a:custGeom>
            <a:noFill/>
            <a:ln w="25400" cap="flat" cmpd="sng" algn="ctr">
              <a:solidFill>
                <a:srgbClr val="00A4A7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30" name="Line 142"/>
            <p:cNvSpPr>
              <a:spLocks noChangeShapeType="1"/>
            </p:cNvSpPr>
            <p:nvPr/>
          </p:nvSpPr>
          <p:spPr bwMode="auto">
            <a:xfrm rot="-5400000">
              <a:off x="2134689" y="3483247"/>
              <a:ext cx="2024028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8231" name="Line 142"/>
            <p:cNvSpPr>
              <a:spLocks noChangeShapeType="1"/>
            </p:cNvSpPr>
            <p:nvPr/>
          </p:nvSpPr>
          <p:spPr bwMode="auto">
            <a:xfrm rot="-5400000">
              <a:off x="5093108" y="2519995"/>
              <a:ext cx="975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017601" y="1852192"/>
              <a:ext cx="263546" cy="2619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rgbClr val="000066"/>
                  </a:solidFill>
                  <a:latin typeface="+mn-lt"/>
                </a:rPr>
                <a:t>†</a:t>
              </a:r>
              <a:endParaRPr lang="fr-FR" sz="1100" b="1" dirty="0">
                <a:latin typeface="+mn-lt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5024357" y="1852192"/>
              <a:ext cx="261957" cy="2619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solidFill>
                    <a:srgbClr val="000066"/>
                  </a:solidFill>
                  <a:latin typeface="+mn-lt"/>
                </a:rPr>
                <a:t>†</a:t>
              </a:r>
              <a:endParaRPr lang="fr-FR" sz="1100" b="1" dirty="0">
                <a:latin typeface="+mn-lt"/>
              </a:endParaRPr>
            </a:p>
          </p:txBody>
        </p:sp>
        <p:sp>
          <p:nvSpPr>
            <p:cNvPr id="8234" name="Rectangle 79"/>
            <p:cNvSpPr>
              <a:spLocks noChangeArrowheads="1"/>
            </p:cNvSpPr>
            <p:nvPr/>
          </p:nvSpPr>
          <p:spPr bwMode="auto">
            <a:xfrm>
              <a:off x="3064238" y="2943039"/>
              <a:ext cx="161345" cy="146668"/>
            </a:xfrm>
            <a:prstGeom prst="rect">
              <a:avLst/>
            </a:prstGeom>
            <a:solidFill>
              <a:srgbClr val="00A4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fr-FR" sz="2800">
                <a:solidFill>
                  <a:schemeClr val="bg1"/>
                </a:solidFill>
                <a:ea typeface="ＭＳ Ｐゴシック" pitchFamily="34" charset="-128"/>
              </a:endParaRPr>
            </a:p>
          </p:txBody>
        </p:sp>
        <p:sp>
          <p:nvSpPr>
            <p:cNvPr id="8235" name="Rectangle 80"/>
            <p:cNvSpPr>
              <a:spLocks noChangeArrowheads="1"/>
            </p:cNvSpPr>
            <p:nvPr/>
          </p:nvSpPr>
          <p:spPr bwMode="auto">
            <a:xfrm>
              <a:off x="3072522" y="2729942"/>
              <a:ext cx="27443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66"/>
                  </a:solidFill>
                </a:rPr>
                <a:t>*</a:t>
              </a:r>
              <a:endParaRPr lang="fr-FR" b="1"/>
            </a:p>
          </p:txBody>
        </p:sp>
        <p:sp>
          <p:nvSpPr>
            <p:cNvPr id="8236" name="Rectangle 81"/>
            <p:cNvSpPr>
              <a:spLocks noChangeArrowheads="1"/>
            </p:cNvSpPr>
            <p:nvPr/>
          </p:nvSpPr>
          <p:spPr bwMode="auto">
            <a:xfrm>
              <a:off x="5072346" y="3519505"/>
              <a:ext cx="161345" cy="146668"/>
            </a:xfrm>
            <a:prstGeom prst="rect">
              <a:avLst/>
            </a:prstGeom>
            <a:solidFill>
              <a:srgbClr val="00A4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fr-FR" sz="2800">
                <a:solidFill>
                  <a:schemeClr val="bg1"/>
                </a:solidFill>
                <a:ea typeface="ＭＳ Ｐゴシック" pitchFamily="34" charset="-128"/>
              </a:endParaRPr>
            </a:p>
          </p:txBody>
        </p:sp>
        <p:sp>
          <p:nvSpPr>
            <p:cNvPr id="8237" name="Rectangle 82"/>
            <p:cNvSpPr>
              <a:spLocks noChangeArrowheads="1"/>
            </p:cNvSpPr>
            <p:nvPr/>
          </p:nvSpPr>
          <p:spPr bwMode="auto">
            <a:xfrm>
              <a:off x="5070512" y="3284984"/>
              <a:ext cx="27443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66"/>
                  </a:solidFill>
                </a:rPr>
                <a:t>*</a:t>
              </a:r>
              <a:endParaRPr lang="fr-FR" b="1"/>
            </a:p>
          </p:txBody>
        </p:sp>
        <p:sp>
          <p:nvSpPr>
            <p:cNvPr id="8238" name="Rectangle 135"/>
            <p:cNvSpPr>
              <a:spLocks noChangeArrowheads="1"/>
            </p:cNvSpPr>
            <p:nvPr/>
          </p:nvSpPr>
          <p:spPr bwMode="auto">
            <a:xfrm>
              <a:off x="1802054" y="4618061"/>
              <a:ext cx="169767" cy="2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-5</a:t>
              </a:r>
            </a:p>
          </p:txBody>
        </p:sp>
        <p:sp>
          <p:nvSpPr>
            <p:cNvPr id="8239" name="Line 142"/>
            <p:cNvSpPr>
              <a:spLocks noChangeShapeType="1"/>
            </p:cNvSpPr>
            <p:nvPr/>
          </p:nvSpPr>
          <p:spPr bwMode="auto">
            <a:xfrm rot="-5400000">
              <a:off x="3099406" y="2519995"/>
              <a:ext cx="975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  <p:sp>
        <p:nvSpPr>
          <p:cNvPr id="89" name="Espace réservé du contenu 18"/>
          <p:cNvSpPr txBox="1">
            <a:spLocks/>
          </p:cNvSpPr>
          <p:nvPr/>
        </p:nvSpPr>
        <p:spPr bwMode="auto">
          <a:xfrm>
            <a:off x="50800" y="5302250"/>
            <a:ext cx="9024938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defRPr/>
            </a:pPr>
            <a:r>
              <a:rPr lang="en-US" sz="1800" kern="0" dirty="0" smtClean="0">
                <a:solidFill>
                  <a:srgbClr val="000066"/>
                </a:solidFill>
              </a:rPr>
              <a:t>Subjects taking LPV/r + RAL through 96 weeks had statistically significantly larger mean percent increases in fat in the arms and legs, but not in the trunk, compared with subjects taking LPV/r + TDF/FTC</a:t>
            </a:r>
            <a:endParaRPr lang="en-US" sz="1800" kern="0" dirty="0"/>
          </a:p>
        </p:txBody>
      </p:sp>
      <p:sp>
        <p:nvSpPr>
          <p:cNvPr id="8200" name="ZoneTexte 59"/>
          <p:cNvSpPr txBox="1">
            <a:spLocks noChangeArrowheads="1"/>
          </p:cNvSpPr>
          <p:nvPr/>
        </p:nvSpPr>
        <p:spPr bwMode="auto">
          <a:xfrm>
            <a:off x="2054225" y="6553200"/>
            <a:ext cx="7061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Reynes J.HIV Clin Trials 2011;12:255-67 ; Reynes J. AIDS Res Hum Retroviruses 2013;29:256-65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PROGRESS Study: LPV/r + RAL vs LPV/r + TDF/FTC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50800" y="1125538"/>
            <a:ext cx="9024938" cy="53038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Summary</a:t>
            </a:r>
            <a:br>
              <a:rPr lang="en-GB" sz="2800" b="1" smtClean="0">
                <a:latin typeface="Calibri" pitchFamily="34" charset="0"/>
                <a:ea typeface="ＭＳ Ｐゴシック" pitchFamily="34" charset="-128"/>
              </a:rPr>
            </a:br>
            <a:endParaRPr lang="en-GB" sz="2800" b="1" smtClean="0">
              <a:latin typeface="Calibri" pitchFamily="34" charset="0"/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34" charset="-128"/>
              </a:rPr>
              <a:t>Through 96 weeks, LPV/r + RAL demonstrated similar efficacy, safety and tolerability than the traditional triple combination of LPV/r + TDF/FTC </a:t>
            </a: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34" charset="-128"/>
              </a:rPr>
              <a:t>Emergence of resistance mutations infrequent</a:t>
            </a: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34" charset="-128"/>
              </a:rPr>
              <a:t>Lipid changes more favourable with LPV/r + TDF/FTC</a:t>
            </a: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34" charset="-128"/>
              </a:rPr>
              <a:t>Decrease of eGFR more pronounced with LPV/r + TDF/FTC</a:t>
            </a: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34" charset="-128"/>
              </a:rPr>
              <a:t>No change in bone mineral density with LPV/r + RAL</a:t>
            </a: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34" charset="-128"/>
              </a:rPr>
              <a:t>Limitations</a:t>
            </a:r>
          </a:p>
          <a:p>
            <a:pPr lvl="2">
              <a:spcBef>
                <a:spcPts val="300"/>
              </a:spcBef>
            </a:pPr>
            <a:r>
              <a:rPr lang="en-GB" sz="1800" smtClean="0">
                <a:ea typeface="ＭＳ Ｐゴシック" pitchFamily="34" charset="-128"/>
              </a:rPr>
              <a:t>Sample size</a:t>
            </a:r>
          </a:p>
          <a:p>
            <a:pPr lvl="2">
              <a:spcBef>
                <a:spcPts val="300"/>
              </a:spcBef>
            </a:pPr>
            <a:r>
              <a:rPr lang="en-GB" sz="1800" smtClean="0">
                <a:ea typeface="ＭＳ Ｐゴシック" pitchFamily="34" charset="-128"/>
              </a:rPr>
              <a:t>Low proportion of patients with baseline HIV-1 RNA &gt; 100,000 c/mL</a:t>
            </a:r>
          </a:p>
          <a:p>
            <a:pPr lvl="2">
              <a:spcBef>
                <a:spcPts val="300"/>
              </a:spcBef>
            </a:pPr>
            <a:endParaRPr lang="en-GB" sz="600" smtClean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endParaRPr lang="en-GB" sz="1800" smtClean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  <a:buFontTx/>
              <a:buNone/>
            </a:pPr>
            <a:endParaRPr lang="en-GB" sz="2000" smtClean="0">
              <a:ea typeface="ＭＳ Ｐゴシック" pitchFamily="34" charset="-128"/>
            </a:endParaRPr>
          </a:p>
        </p:txBody>
      </p:sp>
      <p:sp>
        <p:nvSpPr>
          <p:cNvPr id="9220" name="ZoneTexte 7"/>
          <p:cNvSpPr txBox="1">
            <a:spLocks noChangeArrowheads="1"/>
          </p:cNvSpPr>
          <p:nvPr/>
        </p:nvSpPr>
        <p:spPr bwMode="auto">
          <a:xfrm>
            <a:off x="2054225" y="6553200"/>
            <a:ext cx="7061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Reynes J.HIV Clin Trials 2011;12:255-67 ; Reynes J. AIDS Res Hum Retroviruses 2013;29:256-65</a:t>
            </a:r>
          </a:p>
        </p:txBody>
      </p:sp>
      <p:grpSp>
        <p:nvGrpSpPr>
          <p:cNvPr id="9221" name="Grouper 9"/>
          <p:cNvGrpSpPr>
            <a:grpSpLocks/>
          </p:cNvGrpSpPr>
          <p:nvPr/>
        </p:nvGrpSpPr>
        <p:grpSpPr bwMode="auto">
          <a:xfrm>
            <a:off x="0" y="6570663"/>
            <a:ext cx="1027113" cy="287337"/>
            <a:chOff x="-1" y="6570663"/>
            <a:chExt cx="1027599" cy="288111"/>
          </a:xfrm>
        </p:grpSpPr>
        <p:sp>
          <p:nvSpPr>
            <p:cNvPr id="9222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027599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9223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97457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PROGRESS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915</Words>
  <Application>Microsoft Office PowerPoint</Application>
  <PresentationFormat>Affichage à l'écran (4:3)</PresentationFormat>
  <Paragraphs>251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Calibri</vt:lpstr>
      <vt:lpstr>ＭＳ Ｐゴシック</vt:lpstr>
      <vt:lpstr>Wingdings</vt:lpstr>
      <vt:lpstr>Cambria</vt:lpstr>
      <vt:lpstr>Symbol</vt:lpstr>
      <vt:lpstr>Trebuchet MS</vt:lpstr>
      <vt:lpstr>ARV_trials_2014</vt:lpstr>
      <vt:lpstr>NRTI-sparing</vt:lpstr>
      <vt:lpstr>PROGRESS Study: LPV/r + RAL vs LPV/r + TDF/FTC</vt:lpstr>
      <vt:lpstr>PROGRESS Study: LPV/r + RAL vs LPV/r + TDF/FTC</vt:lpstr>
      <vt:lpstr>PROGRESS Study: LPV/r + RAL vs LPV/r + TDF/FTC</vt:lpstr>
      <vt:lpstr>PROGRESS Study: LPV/r + RAL vs LPV/r + TDF/FTC</vt:lpstr>
      <vt:lpstr>PROGRESS Study: LPV/r + RAL vs LPV/r + TDF/FTC</vt:lpstr>
      <vt:lpstr>PROGRESS Study: LPV/r + RAL vs LPV/r + TDF/FTC</vt:lpstr>
      <vt:lpstr>PROGRESS Study: LPV/r + RAL vs LPV/r + TDF/FTC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creator>www.arv-trial.com</dc:creator>
  <cp:lastModifiedBy>Utilisateur</cp:lastModifiedBy>
  <cp:revision>97</cp:revision>
  <dcterms:created xsi:type="dcterms:W3CDTF">2014-10-03T08:57:28Z</dcterms:created>
  <dcterms:modified xsi:type="dcterms:W3CDTF">2018-02-06T15:07:21Z</dcterms:modified>
</cp:coreProperties>
</file>