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508" r:id="rId2"/>
    <p:sldId id="436" r:id="rId3"/>
    <p:sldId id="437" r:id="rId4"/>
    <p:sldId id="438" r:id="rId5"/>
    <p:sldId id="506" r:id="rId6"/>
    <p:sldId id="441" r:id="rId7"/>
    <p:sldId id="507" r:id="rId8"/>
    <p:sldId id="442" r:id="rId9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0066"/>
    <a:srgbClr val="B2B2B2"/>
    <a:srgbClr val="993300"/>
    <a:srgbClr val="339900"/>
    <a:srgbClr val="6600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38" y="-78"/>
      </p:cViewPr>
      <p:guideLst>
        <p:guide orient="horz" pos="2362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95EC8F12-4FF0-4C73-9298-3CAD1488822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205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fr-FR" sz="1500" smtClean="0">
                <a:latin typeface="Trebuchet MS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4290953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0826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fr-FR" sz="1500" smtClean="0">
                <a:latin typeface="Trebuchet MS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050">
              <a:defRPr sz="1400"/>
            </a:lvl1pPr>
          </a:lstStyle>
          <a:p>
            <a:fld id="{A77522E4-1F19-44B3-A943-0219E1FB074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60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224" cy="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83" tIns="49991" rIns="99983" bIns="49991"/>
          <a:lstStyle/>
          <a:p>
            <a:pPr defTabSz="999077"/>
            <a:r>
              <a:rPr lang="fr-FR" sz="14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741924" y="9429704"/>
            <a:ext cx="3073077" cy="51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5" rIns="92053" bIns="46025" anchor="b"/>
          <a:lstStyle/>
          <a:p>
            <a:pPr algn="r" defTabSz="921695"/>
            <a:fld id="{CCD63FB9-B75E-4FDF-9792-F0CD9C236DA5}" type="slidenum">
              <a:rPr lang="fr-FR" sz="1300">
                <a:latin typeface="Calibri" pitchFamily="34" charset="0"/>
              </a:rPr>
              <a:pPr algn="r" defTabSz="921695"/>
              <a:t>1</a:t>
            </a:fld>
            <a:endParaRPr lang="fr-FR" sz="13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05BC8-52D1-4D8E-ACEA-7FB025AA83EA}" type="slidenum">
              <a:rPr lang="fr-FR"/>
              <a:pPr/>
              <a:t>2</a:t>
            </a:fld>
            <a:endParaRPr lang="fr-FR"/>
          </a:p>
        </p:txBody>
      </p:sp>
      <p:sp>
        <p:nvSpPr>
          <p:cNvPr id="61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6AC219-BCE5-4790-8F0D-EB249E914B94}" type="slidenum">
              <a:rPr lang="fr-FR"/>
              <a:pPr/>
              <a:t>3</a:t>
            </a:fld>
            <a:endParaRPr lang="fr-FR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83" tIns="49991" rIns="99983" bIns="49991"/>
          <a:lstStyle/>
          <a:p>
            <a:pPr defTabSz="998538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47357B-7E13-4549-B592-8CCF2B24BA6C}" type="slidenum">
              <a:rPr lang="fr-FR"/>
              <a:pPr/>
              <a:t>4</a:t>
            </a:fld>
            <a:endParaRPr lang="fr-FR"/>
          </a:p>
        </p:txBody>
      </p:sp>
      <p:sp>
        <p:nvSpPr>
          <p:cNvPr id="102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B6BF35-2FF5-405D-96C1-1F9BC59217A8}" type="slidenum">
              <a:rPr lang="fr-FR"/>
              <a:pPr/>
              <a:t>5</a:t>
            </a:fld>
            <a:endParaRPr lang="fr-FR"/>
          </a:p>
        </p:txBody>
      </p:sp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0BA358-424B-4C1A-97F7-E9A00CDDD72F}" type="slidenum">
              <a:rPr lang="fr-FR"/>
              <a:pPr/>
              <a:t>6</a:t>
            </a:fld>
            <a:endParaRPr lang="fr-FR"/>
          </a:p>
        </p:txBody>
      </p:sp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B8512-6D99-4EBB-A5DD-DE95E3F64F49}" type="slidenum">
              <a:rPr lang="fr-FR"/>
              <a:pPr/>
              <a:t>7</a:t>
            </a:fld>
            <a:endParaRPr lang="fr-FR"/>
          </a:p>
        </p:txBody>
      </p:sp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DE897-041F-4357-9DE4-CEB1E7D472B3}" type="slidenum">
              <a:rPr lang="fr-FR"/>
              <a:pPr/>
              <a:t>8</a:t>
            </a:fld>
            <a:endParaRPr lang="fr-FR"/>
          </a:p>
        </p:txBody>
      </p:sp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ea typeface="ＭＳ Ｐゴシック" pitchFamily="34" charset="-128"/>
              </a:rPr>
              <a:t>Switch to DRV/r </a:t>
            </a:r>
            <a:r>
              <a:rPr lang="en-GB" sz="3600" dirty="0" err="1" smtClean="0">
                <a:ea typeface="ＭＳ Ｐゴシック" pitchFamily="34" charset="-128"/>
              </a:rPr>
              <a:t>monotherapy</a:t>
            </a:r>
            <a:endParaRPr lang="en-GB" sz="3600" dirty="0" smtClean="0">
              <a:ea typeface="ＭＳ Ｐゴシック" pitchFamily="34" charset="-128"/>
            </a:endParaRP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MONOI</a:t>
            </a:r>
          </a:p>
          <a:p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MONET</a:t>
            </a:r>
          </a:p>
          <a:p>
            <a:r>
              <a:rPr lang="en-GB" sz="2800" b="1" smtClean="0">
                <a:latin typeface="+mj-lt"/>
                <a:ea typeface="ＭＳ Ｐゴシック" pitchFamily="34" charset="-128"/>
              </a:rPr>
              <a:t>PROTEA</a:t>
            </a:r>
            <a:endParaRPr lang="fr-FR" sz="2400" b="1" dirty="0" smtClean="0">
              <a:solidFill>
                <a:schemeClr val="accent3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04900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5122" name="Espace réservé du contenu 2"/>
          <p:cNvSpPr>
            <a:spLocks/>
          </p:cNvSpPr>
          <p:nvPr/>
        </p:nvSpPr>
        <p:spPr bwMode="auto">
          <a:xfrm>
            <a:off x="34925" y="4652963"/>
            <a:ext cx="8999538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buClr>
                <a:srgbClr val="CC3300"/>
              </a:buClr>
              <a:buFont typeface="Arial" pitchFamily="34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in the proportion of patients with HIV-1 RNA &lt; 50 c/</a:t>
            </a:r>
            <a:r>
              <a:rPr lang="en-GB" dirty="0" err="1">
                <a:solidFill>
                  <a:srgbClr val="000066"/>
                </a:solidFill>
              </a:rPr>
              <a:t>mL</a:t>
            </a:r>
            <a:r>
              <a:rPr lang="en-GB" dirty="0">
                <a:solidFill>
                  <a:srgbClr val="000066"/>
                </a:solidFill>
              </a:rPr>
              <a:t> at W48 (ITT analysis, missing/discontinuation/switch= failure, snapshot algorithm</a:t>
            </a:r>
            <a:r>
              <a:rPr lang="en-GB" dirty="0" smtClean="0">
                <a:solidFill>
                  <a:srgbClr val="000066"/>
                </a:solidFill>
              </a:rPr>
              <a:t>); </a:t>
            </a:r>
            <a:r>
              <a:rPr lang="en-GB" dirty="0">
                <a:solidFill>
                  <a:srgbClr val="000066"/>
                </a:solidFill>
              </a:rPr>
              <a:t>lower limit of the 95% CI for the difference= - 12%, 80% power</a:t>
            </a:r>
          </a:p>
          <a:p>
            <a:pPr marL="800100" lvl="1" indent="-342900" algn="l" defTabSz="914400">
              <a:buClr>
                <a:srgbClr val="CC3300"/>
              </a:buClr>
              <a:buFont typeface="Arial" pitchFamily="34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CNS </a:t>
            </a:r>
            <a:r>
              <a:rPr lang="en-GB" dirty="0" err="1">
                <a:solidFill>
                  <a:srgbClr val="000066"/>
                </a:solidFill>
              </a:rPr>
              <a:t>substudy</a:t>
            </a:r>
            <a:r>
              <a:rPr lang="en-GB" dirty="0">
                <a:solidFill>
                  <a:srgbClr val="000066"/>
                </a:solidFill>
              </a:rPr>
              <a:t> : CSF HIV RNA at baseline and W48</a:t>
            </a:r>
          </a:p>
          <a:p>
            <a:pPr marL="800100" lvl="1" indent="-342900" algn="l" defTabSz="914400">
              <a:buClr>
                <a:srgbClr val="CC3300"/>
              </a:buClr>
              <a:buFont typeface="Arial" pitchFamily="34" charset="0"/>
              <a:buChar char="–"/>
            </a:pPr>
            <a:r>
              <a:rPr lang="en-GB" dirty="0" err="1">
                <a:solidFill>
                  <a:srgbClr val="000066"/>
                </a:solidFill>
              </a:rPr>
              <a:t>Neurocognitive</a:t>
            </a:r>
            <a:r>
              <a:rPr lang="en-GB" dirty="0">
                <a:solidFill>
                  <a:srgbClr val="000066"/>
                </a:solidFill>
              </a:rPr>
              <a:t> function using a series of neuropsychological tests</a:t>
            </a:r>
          </a:p>
        </p:txBody>
      </p:sp>
      <p:graphicFrame>
        <p:nvGraphicFramePr>
          <p:cNvPr id="13346" name="Group 34"/>
          <p:cNvGraphicFramePr>
            <a:graphicFrameLocks noGrp="1"/>
          </p:cNvGraphicFramePr>
          <p:nvPr/>
        </p:nvGraphicFramePr>
        <p:xfrm>
          <a:off x="4752975" y="2395538"/>
          <a:ext cx="3262313" cy="585787"/>
        </p:xfrm>
        <a:graphic>
          <a:graphicData uri="http://schemas.openxmlformats.org/drawingml/2006/table">
            <a:tbl>
              <a:tblPr/>
              <a:tblGrid>
                <a:gridCol w="3262313"/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800/100 mg QD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+ 2 NRTIs (optimisation at D0**)</a:t>
                      </a:r>
                    </a:p>
                  </a:txBody>
                  <a:tcPr marT="43320" marB="4332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4752975" y="3398838"/>
          <a:ext cx="3282950" cy="571500"/>
        </p:xfrm>
        <a:graphic>
          <a:graphicData uri="http://schemas.openxmlformats.org/drawingml/2006/table">
            <a:tbl>
              <a:tblPr/>
              <a:tblGrid>
                <a:gridCol w="328295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800/100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cxnSp>
        <p:nvCxnSpPr>
          <p:cNvPr id="5135" name="Connecteur droit 66"/>
          <p:cNvCxnSpPr>
            <a:cxnSpLocks noChangeShapeType="1"/>
          </p:cNvCxnSpPr>
          <p:nvPr/>
        </p:nvCxnSpPr>
        <p:spPr bwMode="auto">
          <a:xfrm rot="5400000">
            <a:off x="3747294" y="245189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5136" name="Oval 170"/>
          <p:cNvSpPr>
            <a:spLocks noChangeArrowheads="1"/>
          </p:cNvSpPr>
          <p:nvPr/>
        </p:nvSpPr>
        <p:spPr bwMode="auto">
          <a:xfrm>
            <a:off x="3176588" y="121285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5137" name="AutoShape 162"/>
          <p:cNvSpPr>
            <a:spLocks noChangeArrowheads="1"/>
          </p:cNvSpPr>
          <p:nvPr/>
        </p:nvSpPr>
        <p:spPr bwMode="auto">
          <a:xfrm>
            <a:off x="139700" y="1828204"/>
            <a:ext cx="2776538" cy="255389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282 HIV+ adults</a:t>
            </a:r>
          </a:p>
          <a:p>
            <a:pPr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</a:t>
            </a:r>
            <a:r>
              <a:rPr lang="en-GB" sz="1600" b="1" baseline="30000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st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line ART 2 </a:t>
            </a:r>
            <a:r>
              <a:rPr lang="en-GB" sz="1600" b="1" dirty="0" err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NRTIs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GB" sz="1600" b="1" dirty="0" smtClean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</a:b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+ (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PI or NNRTI)</a:t>
            </a:r>
          </a:p>
          <a:p>
            <a:pPr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No history of prior </a:t>
            </a:r>
            <a:r>
              <a:rPr lang="en-GB" sz="1600" b="1" dirty="0" err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virologic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failure</a:t>
            </a:r>
          </a:p>
          <a:p>
            <a:pPr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HIV-1 RNA &lt; 50 c/</a:t>
            </a:r>
            <a:r>
              <a:rPr lang="en-GB" sz="1600" b="1" dirty="0" err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mL</a:t>
            </a:r>
            <a:endParaRPr lang="en-GB" sz="1600" b="1" dirty="0">
              <a:solidFill>
                <a:srgbClr val="000066"/>
              </a:solidFill>
              <a:latin typeface="Calibri" pitchFamily="34" charset="0"/>
              <a:cs typeface="Arial" pitchFamily="34" charset="0"/>
            </a:endParaRPr>
          </a:p>
          <a:p>
            <a:pPr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Exclusion if nadir CD4 </a:t>
            </a:r>
          </a:p>
          <a:p>
            <a:pPr defTabSz="914400"/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100/mm</a:t>
            </a:r>
            <a:r>
              <a:rPr lang="en-GB" sz="1600" b="1" baseline="30000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or current </a:t>
            </a:r>
          </a:p>
          <a:p>
            <a:pPr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CD4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200/mm</a:t>
            </a:r>
            <a:r>
              <a:rPr lang="en-GB" sz="1600" b="1" baseline="30000" dirty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</a:p>
        </p:txBody>
      </p:sp>
      <p:cxnSp>
        <p:nvCxnSpPr>
          <p:cNvPr id="5138" name="AutoShape 60"/>
          <p:cNvCxnSpPr>
            <a:cxnSpLocks noChangeShapeType="1"/>
          </p:cNvCxnSpPr>
          <p:nvPr/>
        </p:nvCxnSpPr>
        <p:spPr bwMode="auto">
          <a:xfrm rot="10800000" flipH="1" flipV="1">
            <a:off x="4778375" y="2703513"/>
            <a:ext cx="1588" cy="993775"/>
          </a:xfrm>
          <a:prstGeom prst="bentConnector3">
            <a:avLst>
              <a:gd name="adj1" fmla="val -36152898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39" name="Line 63"/>
          <p:cNvSpPr>
            <a:spLocks noChangeShapeType="1"/>
          </p:cNvSpPr>
          <p:nvPr/>
        </p:nvSpPr>
        <p:spPr bwMode="auto">
          <a:xfrm>
            <a:off x="3771900" y="3182938"/>
            <a:ext cx="4397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40" name="Rectangle 9"/>
          <p:cNvSpPr>
            <a:spLocks noChangeArrowheads="1"/>
          </p:cNvSpPr>
          <p:nvPr/>
        </p:nvSpPr>
        <p:spPr bwMode="auto">
          <a:xfrm>
            <a:off x="4035622" y="3729038"/>
            <a:ext cx="7473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en-GB" sz="14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137</a:t>
            </a:r>
          </a:p>
        </p:txBody>
      </p:sp>
      <p:sp>
        <p:nvSpPr>
          <p:cNvPr id="5141" name="Rectangle 8"/>
          <p:cNvSpPr>
            <a:spLocks noChangeArrowheads="1"/>
          </p:cNvSpPr>
          <p:nvPr/>
        </p:nvSpPr>
        <p:spPr bwMode="auto">
          <a:xfrm>
            <a:off x="4035622" y="2365375"/>
            <a:ext cx="7473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en-GB" sz="1400" b="1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136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85100" y="14493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5143" name="Line 172"/>
          <p:cNvSpPr>
            <a:spLocks noChangeShapeType="1"/>
          </p:cNvSpPr>
          <p:nvPr/>
        </p:nvSpPr>
        <p:spPr bwMode="auto">
          <a:xfrm>
            <a:off x="8067675" y="19891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44" name="ZoneTexte 20"/>
          <p:cNvSpPr txBox="1">
            <a:spLocks noChangeArrowheads="1"/>
          </p:cNvSpPr>
          <p:nvPr/>
        </p:nvSpPr>
        <p:spPr bwMode="auto">
          <a:xfrm>
            <a:off x="2935288" y="4211638"/>
            <a:ext cx="5214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1400" dirty="0">
                <a:solidFill>
                  <a:srgbClr val="000066"/>
                </a:solidFill>
              </a:rPr>
              <a:t>* Randomisation was stratified </a:t>
            </a:r>
            <a:r>
              <a:rPr lang="en-GB" sz="1400" dirty="0" smtClean="0">
                <a:solidFill>
                  <a:srgbClr val="000066"/>
                </a:solidFill>
              </a:rPr>
              <a:t>on </a:t>
            </a:r>
            <a:r>
              <a:rPr lang="en-GB" sz="1400" dirty="0">
                <a:solidFill>
                  <a:srgbClr val="000066"/>
                </a:solidFill>
              </a:rPr>
              <a:t>HCV antibody status (+ or -) </a:t>
            </a:r>
          </a:p>
          <a:p>
            <a:pPr algn="l"/>
            <a:r>
              <a:rPr lang="en-GB" sz="1400" dirty="0">
                <a:solidFill>
                  <a:srgbClr val="000066"/>
                </a:solidFill>
              </a:rPr>
              <a:t>** TDF, ABC or ZDV + 3TC or FTC</a:t>
            </a:r>
          </a:p>
        </p:txBody>
      </p:sp>
      <p:sp>
        <p:nvSpPr>
          <p:cNvPr id="51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PROTEA Study: Switch PI or NNRTI to DRV/r QD </a:t>
            </a:r>
            <a:r>
              <a:rPr lang="en-GB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514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</a:rPr>
              <a:t>Antinori A. AIDS 2015; 29:1811-20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5147" name="Line 172"/>
          <p:cNvSpPr>
            <a:spLocks noChangeShapeType="1"/>
          </p:cNvSpPr>
          <p:nvPr/>
        </p:nvSpPr>
        <p:spPr bwMode="auto">
          <a:xfrm>
            <a:off x="8740775" y="20018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" name="Oval 109"/>
          <p:cNvSpPr>
            <a:spLocks noChangeArrowheads="1"/>
          </p:cNvSpPr>
          <p:nvPr/>
        </p:nvSpPr>
        <p:spPr bwMode="auto">
          <a:xfrm>
            <a:off x="8458200" y="14620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34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5149" name="Line 63"/>
          <p:cNvSpPr>
            <a:spLocks noChangeShapeType="1"/>
          </p:cNvSpPr>
          <p:nvPr/>
        </p:nvSpPr>
        <p:spPr bwMode="auto">
          <a:xfrm>
            <a:off x="8013700" y="2703513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5150" name="Line 63"/>
          <p:cNvSpPr>
            <a:spLocks noChangeShapeType="1"/>
          </p:cNvSpPr>
          <p:nvPr/>
        </p:nvSpPr>
        <p:spPr bwMode="auto">
          <a:xfrm>
            <a:off x="8013700" y="3673475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5151" name="ZoneTexte 2"/>
          <p:cNvSpPr txBox="1">
            <a:spLocks noChangeArrowheads="1"/>
          </p:cNvSpPr>
          <p:nvPr/>
        </p:nvSpPr>
        <p:spPr bwMode="auto">
          <a:xfrm>
            <a:off x="3051636" y="2619489"/>
            <a:ext cx="728276" cy="11695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4-</a:t>
            </a:r>
            <a:r>
              <a:rPr lang="fr-FR" sz="1400" b="1" dirty="0" err="1">
                <a:solidFill>
                  <a:srgbClr val="333399"/>
                </a:solidFill>
                <a:latin typeface="+mj-lt"/>
              </a:rPr>
              <a:t>week</a:t>
            </a:r>
            <a:endParaRPr lang="fr-FR" sz="1400" b="1" dirty="0">
              <a:solidFill>
                <a:srgbClr val="333399"/>
              </a:solidFill>
              <a:latin typeface="+mj-lt"/>
            </a:endParaRPr>
          </a:p>
          <a:p>
            <a:r>
              <a:rPr lang="fr-FR" sz="1400" b="1" dirty="0" err="1">
                <a:solidFill>
                  <a:srgbClr val="333399"/>
                </a:solidFill>
                <a:latin typeface="+mj-lt"/>
              </a:rPr>
              <a:t>run</a:t>
            </a:r>
            <a:r>
              <a:rPr lang="fr-FR" sz="1400" b="1" dirty="0">
                <a:solidFill>
                  <a:srgbClr val="333399"/>
                </a:solidFill>
                <a:latin typeface="+mj-lt"/>
              </a:rPr>
              <a:t>-in</a:t>
            </a:r>
          </a:p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DRV/r</a:t>
            </a:r>
          </a:p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+</a:t>
            </a:r>
            <a:br>
              <a:rPr lang="fr-FR" sz="1400" b="1" dirty="0">
                <a:solidFill>
                  <a:srgbClr val="333399"/>
                </a:solidFill>
                <a:latin typeface="+mj-lt"/>
              </a:rPr>
            </a:br>
            <a:r>
              <a:rPr lang="fr-FR" sz="1400" b="1" dirty="0" err="1">
                <a:solidFill>
                  <a:srgbClr val="333399"/>
                </a:solidFill>
                <a:latin typeface="+mj-lt"/>
              </a:rPr>
              <a:t>NRTIs</a:t>
            </a:r>
            <a:endParaRPr lang="fr-FR" sz="14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5152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PROTEA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08" name="Group 72"/>
          <p:cNvGraphicFramePr>
            <a:graphicFrameLocks noGrp="1"/>
          </p:cNvGraphicFramePr>
          <p:nvPr>
            <p:ph idx="1"/>
          </p:nvPr>
        </p:nvGraphicFramePr>
        <p:xfrm>
          <a:off x="730250" y="1657350"/>
          <a:ext cx="7646988" cy="4149920"/>
        </p:xfrm>
        <a:graphic>
          <a:graphicData uri="http://schemas.openxmlformats.org/drawingml/2006/table">
            <a:tbl>
              <a:tblPr/>
              <a:tblGrid>
                <a:gridCol w="4400550"/>
                <a:gridCol w="1620838"/>
                <a:gridCol w="1625600"/>
              </a:tblGrid>
              <a:tr h="620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DRV/r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+ 2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NRTIs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DRV/r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/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monotherapy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00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Mean age, years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Female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Duration of ARV treatment, mean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On first NRTI combination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On PI/r / On NNRTI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76% / 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69% / 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HCV antibody positive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Baseline CD4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cell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count/mm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: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350 / 200-350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93% / 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90% /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Nadir CD4 cell count/mm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: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200 / 100-200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78% / 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70% / 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Baseline HCV RNA &lt; 50 c/ml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AIDS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Included in CNS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substudy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Protocol defined treatment failure at W48, n (%)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 (6%)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 (14%)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27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7228" name="ZoneTexte 13"/>
          <p:cNvSpPr txBox="1">
            <a:spLocks noChangeArrowheads="1"/>
          </p:cNvSpPr>
          <p:nvPr/>
        </p:nvSpPr>
        <p:spPr bwMode="auto">
          <a:xfrm>
            <a:off x="395536" y="5956301"/>
            <a:ext cx="81772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358775" algn="l"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000066"/>
                </a:solidFill>
              </a:rPr>
              <a:t>At baseline, 8 patients had a nadir CD4 &lt; 100/mm</a:t>
            </a:r>
            <a:r>
              <a:rPr lang="en-GB" sz="1600" baseline="30000" dirty="0">
                <a:solidFill>
                  <a:srgbClr val="000066"/>
                </a:solidFill>
              </a:rPr>
              <a:t>3</a:t>
            </a:r>
            <a:r>
              <a:rPr lang="en-GB" sz="1600" dirty="0">
                <a:solidFill>
                  <a:srgbClr val="000066"/>
                </a:solidFill>
              </a:rPr>
              <a:t> (5 in the </a:t>
            </a:r>
            <a:r>
              <a:rPr lang="en-GB" sz="1600" dirty="0" err="1">
                <a:solidFill>
                  <a:srgbClr val="000066"/>
                </a:solidFill>
              </a:rPr>
              <a:t>monotherapy</a:t>
            </a:r>
            <a:r>
              <a:rPr lang="en-GB" sz="1600" dirty="0">
                <a:solidFill>
                  <a:srgbClr val="000066"/>
                </a:solidFill>
              </a:rPr>
              <a:t> arm </a:t>
            </a:r>
            <a:r>
              <a:rPr lang="en-GB" sz="1600" dirty="0" smtClean="0">
                <a:solidFill>
                  <a:srgbClr val="000066"/>
                </a:solidFill>
              </a:rPr>
              <a:t/>
            </a:r>
            <a:br>
              <a:rPr lang="en-GB" sz="1600" dirty="0" smtClean="0">
                <a:solidFill>
                  <a:srgbClr val="000066"/>
                </a:solidFill>
              </a:rPr>
            </a:br>
            <a:r>
              <a:rPr lang="en-GB" sz="1600" dirty="0" smtClean="0">
                <a:solidFill>
                  <a:srgbClr val="000066"/>
                </a:solidFill>
              </a:rPr>
              <a:t>and </a:t>
            </a:r>
            <a:r>
              <a:rPr lang="en-GB" sz="1600" dirty="0">
                <a:solidFill>
                  <a:srgbClr val="000066"/>
                </a:solidFill>
              </a:rPr>
              <a:t>3 in the triple therapy arm), and were excluded from the Per Protocol population</a:t>
            </a:r>
          </a:p>
        </p:txBody>
      </p:sp>
      <p:sp>
        <p:nvSpPr>
          <p:cNvPr id="722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PROTEA Study: Switch PI or NNRTI to DRV/r QD </a:t>
            </a:r>
            <a:r>
              <a:rPr lang="en-GB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7231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PROTEA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</a:rPr>
              <a:t>Antinori A. AIDS 2015; 29:1811-20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1220522" y="1103313"/>
            <a:ext cx="6660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HIV RNA &lt; 50 c/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 at W48 (FDA snapshot analysis)</a:t>
            </a:r>
          </a:p>
        </p:txBody>
      </p:sp>
      <p:grpSp>
        <p:nvGrpSpPr>
          <p:cNvPr id="9218" name="Group 97"/>
          <p:cNvGrpSpPr>
            <a:grpSpLocks/>
          </p:cNvGrpSpPr>
          <p:nvPr/>
        </p:nvGrpSpPr>
        <p:grpSpPr bwMode="auto">
          <a:xfrm>
            <a:off x="2298700" y="1700213"/>
            <a:ext cx="4865688" cy="366712"/>
            <a:chOff x="1267" y="3879"/>
            <a:chExt cx="3065" cy="231"/>
          </a:xfrm>
        </p:grpSpPr>
        <p:sp>
          <p:nvSpPr>
            <p:cNvPr id="9274" name="AutoShape 126"/>
            <p:cNvSpPr>
              <a:spLocks noChangeArrowheads="1"/>
            </p:cNvSpPr>
            <p:nvPr/>
          </p:nvSpPr>
          <p:spPr bwMode="auto">
            <a:xfrm>
              <a:off x="1267" y="3882"/>
              <a:ext cx="3065" cy="2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9275" name="Rectangle 3"/>
            <p:cNvSpPr>
              <a:spLocks noChangeArrowheads="1"/>
            </p:cNvSpPr>
            <p:nvPr/>
          </p:nvSpPr>
          <p:spPr bwMode="auto">
            <a:xfrm>
              <a:off x="1357" y="3949"/>
              <a:ext cx="112" cy="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6" name="Rectangle 4"/>
            <p:cNvSpPr>
              <a:spLocks noChangeArrowheads="1"/>
            </p:cNvSpPr>
            <p:nvPr/>
          </p:nvSpPr>
          <p:spPr bwMode="auto">
            <a:xfrm>
              <a:off x="2702" y="3949"/>
              <a:ext cx="112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7" name="ZoneTexte 84"/>
            <p:cNvSpPr txBox="1">
              <a:spLocks noChangeArrowheads="1"/>
            </p:cNvSpPr>
            <p:nvPr/>
          </p:nvSpPr>
          <p:spPr bwMode="auto">
            <a:xfrm>
              <a:off x="1460" y="3879"/>
              <a:ext cx="110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DRV/r + 2 </a:t>
              </a:r>
              <a:r>
                <a:rPr lang="en-GB" b="1" dirty="0" err="1">
                  <a:solidFill>
                    <a:srgbClr val="333399"/>
                  </a:solidFill>
                  <a:latin typeface="Calibri" pitchFamily="34" charset="0"/>
                </a:rPr>
                <a:t>NRTIs</a:t>
              </a:r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 </a:t>
              </a:r>
            </a:p>
          </p:txBody>
        </p:sp>
        <p:sp>
          <p:nvSpPr>
            <p:cNvPr id="9278" name="ZoneTexte 85"/>
            <p:cNvSpPr txBox="1">
              <a:spLocks noChangeArrowheads="1"/>
            </p:cNvSpPr>
            <p:nvPr/>
          </p:nvSpPr>
          <p:spPr bwMode="auto">
            <a:xfrm>
              <a:off x="2801" y="3879"/>
              <a:ext cx="15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DRV/r qd monotherapy</a:t>
              </a:r>
            </a:p>
          </p:txBody>
        </p:sp>
      </p:grpSp>
      <p:sp>
        <p:nvSpPr>
          <p:cNvPr id="9219" name="Rectangle 86"/>
          <p:cNvSpPr>
            <a:spLocks noChangeArrowheads="1"/>
          </p:cNvSpPr>
          <p:nvPr/>
        </p:nvSpPr>
        <p:spPr bwMode="auto">
          <a:xfrm>
            <a:off x="1220788" y="3252486"/>
            <a:ext cx="649287" cy="185926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20" name="Rectangle 87"/>
          <p:cNvSpPr>
            <a:spLocks noChangeArrowheads="1"/>
          </p:cNvSpPr>
          <p:nvPr/>
        </p:nvSpPr>
        <p:spPr bwMode="auto">
          <a:xfrm>
            <a:off x="3070225" y="3168650"/>
            <a:ext cx="649288" cy="19431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21" name="Rectangle 88"/>
          <p:cNvSpPr>
            <a:spLocks noChangeArrowheads="1"/>
          </p:cNvSpPr>
          <p:nvPr/>
        </p:nvSpPr>
        <p:spPr bwMode="auto">
          <a:xfrm>
            <a:off x="5434013" y="3136739"/>
            <a:ext cx="650875" cy="197501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22" name="Rectangle 89"/>
          <p:cNvSpPr>
            <a:spLocks noChangeArrowheads="1"/>
          </p:cNvSpPr>
          <p:nvPr/>
        </p:nvSpPr>
        <p:spPr bwMode="auto">
          <a:xfrm>
            <a:off x="1870075" y="3381375"/>
            <a:ext cx="635000" cy="1730375"/>
          </a:xfrm>
          <a:prstGeom prst="rect">
            <a:avLst/>
          </a:prstGeom>
          <a:solidFill>
            <a:srgbClr val="3399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23" name="Rectangle 90"/>
          <p:cNvSpPr>
            <a:spLocks noChangeArrowheads="1"/>
          </p:cNvSpPr>
          <p:nvPr/>
        </p:nvSpPr>
        <p:spPr bwMode="auto">
          <a:xfrm>
            <a:off x="3719513" y="3313113"/>
            <a:ext cx="649287" cy="1798637"/>
          </a:xfrm>
          <a:prstGeom prst="rect">
            <a:avLst/>
          </a:prstGeom>
          <a:solidFill>
            <a:srgbClr val="3399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24" name="Rectangle 91"/>
          <p:cNvSpPr>
            <a:spLocks noChangeArrowheads="1"/>
          </p:cNvSpPr>
          <p:nvPr/>
        </p:nvSpPr>
        <p:spPr bwMode="auto">
          <a:xfrm>
            <a:off x="6084888" y="3276600"/>
            <a:ext cx="633412" cy="1835150"/>
          </a:xfrm>
          <a:prstGeom prst="rect">
            <a:avLst/>
          </a:prstGeom>
          <a:solidFill>
            <a:srgbClr val="3399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25" name="Rectangle 171"/>
          <p:cNvSpPr>
            <a:spLocks noChangeArrowheads="1"/>
          </p:cNvSpPr>
          <p:nvPr/>
        </p:nvSpPr>
        <p:spPr bwMode="auto">
          <a:xfrm>
            <a:off x="468939" y="5018316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0</a:t>
            </a:r>
          </a:p>
        </p:txBody>
      </p:sp>
      <p:sp>
        <p:nvSpPr>
          <p:cNvPr id="9226" name="Rectangle 172"/>
          <p:cNvSpPr>
            <a:spLocks noChangeArrowheads="1"/>
          </p:cNvSpPr>
          <p:nvPr/>
        </p:nvSpPr>
        <p:spPr bwMode="auto">
          <a:xfrm>
            <a:off x="369553" y="4513491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25</a:t>
            </a:r>
          </a:p>
        </p:txBody>
      </p:sp>
      <p:sp>
        <p:nvSpPr>
          <p:cNvPr id="9227" name="Rectangle 173"/>
          <p:cNvSpPr>
            <a:spLocks noChangeArrowheads="1"/>
          </p:cNvSpPr>
          <p:nvPr/>
        </p:nvSpPr>
        <p:spPr bwMode="auto">
          <a:xfrm>
            <a:off x="369553" y="4005491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50</a:t>
            </a:r>
          </a:p>
        </p:txBody>
      </p:sp>
      <p:sp>
        <p:nvSpPr>
          <p:cNvPr id="9228" name="Rectangle 174"/>
          <p:cNvSpPr>
            <a:spLocks noChangeArrowheads="1"/>
          </p:cNvSpPr>
          <p:nvPr/>
        </p:nvSpPr>
        <p:spPr bwMode="auto">
          <a:xfrm>
            <a:off x="270166" y="2992666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GB" sz="1400" dirty="0">
                <a:solidFill>
                  <a:srgbClr val="000066"/>
                </a:solidFill>
                <a:cs typeface="Arial" pitchFamily="34" charset="0"/>
              </a:rPr>
              <a:t>100</a:t>
            </a:r>
          </a:p>
        </p:txBody>
      </p:sp>
      <p:sp>
        <p:nvSpPr>
          <p:cNvPr id="9229" name="Rectangle 175"/>
          <p:cNvSpPr>
            <a:spLocks noChangeArrowheads="1"/>
          </p:cNvSpPr>
          <p:nvPr/>
        </p:nvSpPr>
        <p:spPr bwMode="auto">
          <a:xfrm>
            <a:off x="369553" y="3497491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75</a:t>
            </a:r>
          </a:p>
        </p:txBody>
      </p:sp>
      <p:sp>
        <p:nvSpPr>
          <p:cNvPr id="9230" name="Line 176"/>
          <p:cNvSpPr>
            <a:spLocks noChangeShapeType="1"/>
          </p:cNvSpPr>
          <p:nvPr/>
        </p:nvSpPr>
        <p:spPr bwMode="auto">
          <a:xfrm>
            <a:off x="633413" y="4619625"/>
            <a:ext cx="1095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31" name="Line 177"/>
          <p:cNvSpPr>
            <a:spLocks noChangeShapeType="1"/>
          </p:cNvSpPr>
          <p:nvPr/>
        </p:nvSpPr>
        <p:spPr bwMode="auto">
          <a:xfrm>
            <a:off x="633413" y="4113213"/>
            <a:ext cx="1095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32" name="Line 178"/>
          <p:cNvSpPr>
            <a:spLocks noChangeShapeType="1"/>
          </p:cNvSpPr>
          <p:nvPr/>
        </p:nvSpPr>
        <p:spPr bwMode="auto">
          <a:xfrm>
            <a:off x="633413" y="3097213"/>
            <a:ext cx="1095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33" name="Line 179"/>
          <p:cNvSpPr>
            <a:spLocks noChangeShapeType="1"/>
          </p:cNvSpPr>
          <p:nvPr/>
        </p:nvSpPr>
        <p:spPr bwMode="auto">
          <a:xfrm>
            <a:off x="633413" y="3603625"/>
            <a:ext cx="1095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34" name="Line 180"/>
          <p:cNvSpPr>
            <a:spLocks noChangeShapeType="1"/>
          </p:cNvSpPr>
          <p:nvPr/>
        </p:nvSpPr>
        <p:spPr bwMode="auto">
          <a:xfrm>
            <a:off x="741363" y="3090863"/>
            <a:ext cx="1587" cy="20986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35" name="Rectangle 183"/>
          <p:cNvSpPr>
            <a:spLocks noChangeArrowheads="1"/>
          </p:cNvSpPr>
          <p:nvPr/>
        </p:nvSpPr>
        <p:spPr bwMode="auto">
          <a:xfrm>
            <a:off x="1280090" y="2886015"/>
            <a:ext cx="506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  <a:cs typeface="Arial" pitchFamily="34" charset="0"/>
              </a:rPr>
              <a:t>94.9</a:t>
            </a:r>
          </a:p>
        </p:txBody>
      </p:sp>
      <p:sp>
        <p:nvSpPr>
          <p:cNvPr id="9236" name="Rectangle 184"/>
          <p:cNvSpPr>
            <a:spLocks noChangeArrowheads="1"/>
          </p:cNvSpPr>
          <p:nvPr/>
        </p:nvSpPr>
        <p:spPr bwMode="auto">
          <a:xfrm>
            <a:off x="3775795" y="2995811"/>
            <a:ext cx="506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>
                <a:solidFill>
                  <a:srgbClr val="333399"/>
                </a:solidFill>
                <a:latin typeface="+mj-lt"/>
                <a:cs typeface="Arial" pitchFamily="34" charset="0"/>
              </a:rPr>
              <a:t>89.4</a:t>
            </a:r>
          </a:p>
        </p:txBody>
      </p:sp>
      <p:sp>
        <p:nvSpPr>
          <p:cNvPr id="9237" name="Line 185"/>
          <p:cNvSpPr>
            <a:spLocks noChangeShapeType="1"/>
          </p:cNvSpPr>
          <p:nvPr/>
        </p:nvSpPr>
        <p:spPr bwMode="auto">
          <a:xfrm flipV="1">
            <a:off x="633413" y="5113338"/>
            <a:ext cx="820896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38" name="Rectangle 186"/>
          <p:cNvSpPr>
            <a:spLocks noChangeArrowheads="1"/>
          </p:cNvSpPr>
          <p:nvPr/>
        </p:nvSpPr>
        <p:spPr bwMode="auto">
          <a:xfrm>
            <a:off x="1263747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136</a:t>
            </a:r>
          </a:p>
        </p:txBody>
      </p:sp>
      <p:sp>
        <p:nvSpPr>
          <p:cNvPr id="9239" name="Text Box 141"/>
          <p:cNvSpPr txBox="1">
            <a:spLocks noChangeArrowheads="1"/>
          </p:cNvSpPr>
          <p:nvPr/>
        </p:nvSpPr>
        <p:spPr bwMode="auto">
          <a:xfrm>
            <a:off x="547688" y="26193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9240" name="Rectangle 183"/>
          <p:cNvSpPr>
            <a:spLocks noChangeArrowheads="1"/>
          </p:cNvSpPr>
          <p:nvPr/>
        </p:nvSpPr>
        <p:spPr bwMode="auto">
          <a:xfrm>
            <a:off x="3163752" y="2852936"/>
            <a:ext cx="506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  <a:cs typeface="Arial" pitchFamily="34" charset="0"/>
              </a:rPr>
              <a:t>95.9</a:t>
            </a:r>
          </a:p>
        </p:txBody>
      </p:sp>
      <p:sp>
        <p:nvSpPr>
          <p:cNvPr id="9241" name="Rectangle 186"/>
          <p:cNvSpPr>
            <a:spLocks noChangeArrowheads="1"/>
          </p:cNvSpPr>
          <p:nvPr/>
        </p:nvSpPr>
        <p:spPr bwMode="auto">
          <a:xfrm>
            <a:off x="2014635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</a:rPr>
              <a:t>137</a:t>
            </a:r>
          </a:p>
        </p:txBody>
      </p:sp>
      <p:sp>
        <p:nvSpPr>
          <p:cNvPr id="9242" name="Rectangle 186"/>
          <p:cNvSpPr>
            <a:spLocks noChangeArrowheads="1"/>
          </p:cNvSpPr>
          <p:nvPr/>
        </p:nvSpPr>
        <p:spPr bwMode="auto">
          <a:xfrm>
            <a:off x="3151285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</a:rPr>
              <a:t>123</a:t>
            </a:r>
          </a:p>
        </p:txBody>
      </p:sp>
      <p:sp>
        <p:nvSpPr>
          <p:cNvPr id="9243" name="Rectangle 186"/>
          <p:cNvSpPr>
            <a:spLocks noChangeArrowheads="1"/>
          </p:cNvSpPr>
          <p:nvPr/>
        </p:nvSpPr>
        <p:spPr bwMode="auto">
          <a:xfrm>
            <a:off x="3867247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</a:rPr>
              <a:t>123</a:t>
            </a:r>
          </a:p>
        </p:txBody>
      </p:sp>
      <p:sp>
        <p:nvSpPr>
          <p:cNvPr id="9244" name="Rectangle 183"/>
          <p:cNvSpPr>
            <a:spLocks noChangeArrowheads="1"/>
          </p:cNvSpPr>
          <p:nvPr/>
        </p:nvSpPr>
        <p:spPr bwMode="auto">
          <a:xfrm>
            <a:off x="1964303" y="3022540"/>
            <a:ext cx="506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>
                <a:solidFill>
                  <a:srgbClr val="333399"/>
                </a:solidFill>
                <a:latin typeface="+mj-lt"/>
                <a:cs typeface="Arial" pitchFamily="34" charset="0"/>
              </a:rPr>
              <a:t>86.1</a:t>
            </a:r>
          </a:p>
        </p:txBody>
      </p:sp>
      <p:sp>
        <p:nvSpPr>
          <p:cNvPr id="9245" name="Text Box 176"/>
          <p:cNvSpPr txBox="1">
            <a:spLocks noChangeArrowheads="1"/>
          </p:cNvSpPr>
          <p:nvPr/>
        </p:nvSpPr>
        <p:spPr bwMode="auto">
          <a:xfrm>
            <a:off x="835025" y="2500313"/>
            <a:ext cx="2120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000066"/>
                </a:solidFill>
              </a:rPr>
              <a:t>ITT (primary endpoint)</a:t>
            </a:r>
          </a:p>
        </p:txBody>
      </p:sp>
      <p:sp>
        <p:nvSpPr>
          <p:cNvPr id="9246" name="Text Box 177"/>
          <p:cNvSpPr txBox="1">
            <a:spLocks noChangeArrowheads="1"/>
          </p:cNvSpPr>
          <p:nvPr/>
        </p:nvSpPr>
        <p:spPr bwMode="auto">
          <a:xfrm>
            <a:off x="3103563" y="2500313"/>
            <a:ext cx="1243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>
                <a:solidFill>
                  <a:srgbClr val="000066"/>
                </a:solidFill>
              </a:rPr>
              <a:t>Per protocol</a:t>
            </a:r>
          </a:p>
        </p:txBody>
      </p:sp>
      <p:sp>
        <p:nvSpPr>
          <p:cNvPr id="9247" name="ZoneTexte 40"/>
          <p:cNvSpPr txBox="1">
            <a:spLocks noChangeArrowheads="1"/>
          </p:cNvSpPr>
          <p:nvPr/>
        </p:nvSpPr>
        <p:spPr bwMode="auto">
          <a:xfrm>
            <a:off x="794110" y="4772025"/>
            <a:ext cx="385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>
                <a:solidFill>
                  <a:srgbClr val="000066"/>
                </a:solidFill>
              </a:rPr>
              <a:t>N=</a:t>
            </a:r>
          </a:p>
        </p:txBody>
      </p:sp>
      <p:sp>
        <p:nvSpPr>
          <p:cNvPr id="9248" name="ZoneTexte 86"/>
          <p:cNvSpPr txBox="1">
            <a:spLocks noChangeArrowheads="1"/>
          </p:cNvSpPr>
          <p:nvPr/>
        </p:nvSpPr>
        <p:spPr bwMode="auto">
          <a:xfrm>
            <a:off x="684213" y="5111750"/>
            <a:ext cx="2082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 : - 8.7% (</a:t>
            </a:r>
            <a:r>
              <a:rPr lang="en-GB" sz="1400">
                <a:solidFill>
                  <a:srgbClr val="000066"/>
                </a:solidFill>
              </a:rPr>
              <a:t>95% CI </a:t>
            </a:r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= - 15.5 ; - 1.8)</a:t>
            </a:r>
          </a:p>
        </p:txBody>
      </p:sp>
      <p:sp>
        <p:nvSpPr>
          <p:cNvPr id="9249" name="Rectangle 184"/>
          <p:cNvSpPr>
            <a:spLocks noChangeArrowheads="1"/>
          </p:cNvSpPr>
          <p:nvPr/>
        </p:nvSpPr>
        <p:spPr bwMode="auto">
          <a:xfrm>
            <a:off x="6250434" y="2959040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>
                <a:solidFill>
                  <a:srgbClr val="333399"/>
                </a:solidFill>
                <a:latin typeface="+mj-lt"/>
                <a:cs typeface="Arial" pitchFamily="34" charset="0"/>
              </a:rPr>
              <a:t>92</a:t>
            </a:r>
          </a:p>
        </p:txBody>
      </p:sp>
      <p:sp>
        <p:nvSpPr>
          <p:cNvPr id="9250" name="Rectangle 183"/>
          <p:cNvSpPr>
            <a:spLocks noChangeArrowheads="1"/>
          </p:cNvSpPr>
          <p:nvPr/>
        </p:nvSpPr>
        <p:spPr bwMode="auto">
          <a:xfrm>
            <a:off x="5513953" y="2780928"/>
            <a:ext cx="506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  <a:cs typeface="Arial" pitchFamily="34" charset="0"/>
              </a:rPr>
              <a:t>96.3</a:t>
            </a:r>
          </a:p>
        </p:txBody>
      </p:sp>
      <p:sp>
        <p:nvSpPr>
          <p:cNvPr id="9251" name="Text Box 177"/>
          <p:cNvSpPr txBox="1">
            <a:spLocks noChangeArrowheads="1"/>
          </p:cNvSpPr>
          <p:nvPr/>
        </p:nvSpPr>
        <p:spPr bwMode="auto">
          <a:xfrm>
            <a:off x="5364163" y="2219325"/>
            <a:ext cx="2808287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Switch-included analysis</a:t>
            </a:r>
          </a:p>
        </p:txBody>
      </p:sp>
      <p:sp>
        <p:nvSpPr>
          <p:cNvPr id="9252" name="Line 179"/>
          <p:cNvSpPr>
            <a:spLocks noChangeShapeType="1"/>
          </p:cNvSpPr>
          <p:nvPr/>
        </p:nvSpPr>
        <p:spPr bwMode="auto">
          <a:xfrm rot="5400000">
            <a:off x="2732087" y="5153026"/>
            <a:ext cx="793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53" name="Line 179"/>
          <p:cNvSpPr>
            <a:spLocks noChangeShapeType="1"/>
          </p:cNvSpPr>
          <p:nvPr/>
        </p:nvSpPr>
        <p:spPr bwMode="auto">
          <a:xfrm rot="5400000">
            <a:off x="4892675" y="5151438"/>
            <a:ext cx="793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54" name="Line 179"/>
          <p:cNvSpPr>
            <a:spLocks noChangeShapeType="1"/>
          </p:cNvSpPr>
          <p:nvPr/>
        </p:nvSpPr>
        <p:spPr bwMode="auto">
          <a:xfrm rot="5400000">
            <a:off x="6948487" y="5149851"/>
            <a:ext cx="793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55" name="Rectangle 103"/>
          <p:cNvSpPr>
            <a:spLocks noChangeArrowheads="1"/>
          </p:cNvSpPr>
          <p:nvPr/>
        </p:nvSpPr>
        <p:spPr bwMode="auto">
          <a:xfrm>
            <a:off x="468313" y="5595938"/>
            <a:ext cx="8424862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000066"/>
                </a:solidFill>
              </a:rPr>
              <a:t>DRV/r </a:t>
            </a:r>
            <a:r>
              <a:rPr lang="en-GB" sz="1600" dirty="0" err="1">
                <a:solidFill>
                  <a:srgbClr val="000066"/>
                </a:solidFill>
              </a:rPr>
              <a:t>monotherapy</a:t>
            </a:r>
            <a:r>
              <a:rPr lang="en-GB" sz="1600" dirty="0">
                <a:solidFill>
                  <a:srgbClr val="000066"/>
                </a:solidFill>
              </a:rPr>
              <a:t> is not non inferior to DRV/r + 2 NRTI</a:t>
            </a:r>
          </a:p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000066"/>
                </a:solidFill>
              </a:rPr>
              <a:t>Primary analysis adjusting for treatment group, HCV status, nadir CD4 and previous PI use : DRV/r </a:t>
            </a:r>
            <a:r>
              <a:rPr lang="en-GB" sz="1600" dirty="0" smtClean="0">
                <a:solidFill>
                  <a:srgbClr val="000066"/>
                </a:solidFill>
              </a:rPr>
              <a:t>QD </a:t>
            </a:r>
            <a:r>
              <a:rPr lang="en-GB" sz="1600" dirty="0">
                <a:solidFill>
                  <a:srgbClr val="000066"/>
                </a:solidFill>
              </a:rPr>
              <a:t>mono non inferior to triple therapy (≠ - 5.8%, 95% CI: - 11.51 to - 0.14), but difference still inferior statistically</a:t>
            </a:r>
          </a:p>
        </p:txBody>
      </p:sp>
      <p:sp>
        <p:nvSpPr>
          <p:cNvPr id="9256" name="Text Box 177"/>
          <p:cNvSpPr txBox="1">
            <a:spLocks noChangeArrowheads="1"/>
          </p:cNvSpPr>
          <p:nvPr/>
        </p:nvSpPr>
        <p:spPr bwMode="auto">
          <a:xfrm>
            <a:off x="7164388" y="2500313"/>
            <a:ext cx="1243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>
                <a:solidFill>
                  <a:srgbClr val="000066"/>
                </a:solidFill>
              </a:rPr>
              <a:t>Per protocol</a:t>
            </a:r>
          </a:p>
        </p:txBody>
      </p:sp>
      <p:sp>
        <p:nvSpPr>
          <p:cNvPr id="9257" name="Text Box 177"/>
          <p:cNvSpPr txBox="1">
            <a:spLocks noChangeArrowheads="1"/>
          </p:cNvSpPr>
          <p:nvPr/>
        </p:nvSpPr>
        <p:spPr bwMode="auto">
          <a:xfrm>
            <a:off x="5795963" y="2500313"/>
            <a:ext cx="454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>
                <a:solidFill>
                  <a:srgbClr val="000066"/>
                </a:solidFill>
              </a:rPr>
              <a:t>ITT</a:t>
            </a:r>
          </a:p>
        </p:txBody>
      </p:sp>
      <p:sp>
        <p:nvSpPr>
          <p:cNvPr id="9258" name="Line 179"/>
          <p:cNvSpPr>
            <a:spLocks noChangeShapeType="1"/>
          </p:cNvSpPr>
          <p:nvPr/>
        </p:nvSpPr>
        <p:spPr bwMode="auto">
          <a:xfrm rot="5400000">
            <a:off x="8780462" y="5151438"/>
            <a:ext cx="793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9259" name="Rectangle 88"/>
          <p:cNvSpPr>
            <a:spLocks noChangeArrowheads="1"/>
          </p:cNvSpPr>
          <p:nvPr/>
        </p:nvSpPr>
        <p:spPr bwMode="auto">
          <a:xfrm>
            <a:off x="7248525" y="3055716"/>
            <a:ext cx="650875" cy="20560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60" name="Rectangle 91"/>
          <p:cNvSpPr>
            <a:spLocks noChangeArrowheads="1"/>
          </p:cNvSpPr>
          <p:nvPr/>
        </p:nvSpPr>
        <p:spPr bwMode="auto">
          <a:xfrm>
            <a:off x="7899400" y="3276600"/>
            <a:ext cx="633413" cy="1835150"/>
          </a:xfrm>
          <a:prstGeom prst="rect">
            <a:avLst/>
          </a:prstGeom>
          <a:solidFill>
            <a:srgbClr val="3399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61" name="Rectangle 184"/>
          <p:cNvSpPr>
            <a:spLocks noChangeArrowheads="1"/>
          </p:cNvSpPr>
          <p:nvPr/>
        </p:nvSpPr>
        <p:spPr bwMode="auto">
          <a:xfrm>
            <a:off x="7987278" y="2959040"/>
            <a:ext cx="506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>
                <a:solidFill>
                  <a:srgbClr val="333399"/>
                </a:solidFill>
                <a:latin typeface="+mj-lt"/>
                <a:cs typeface="Arial" pitchFamily="34" charset="0"/>
              </a:rPr>
              <a:t>91.9</a:t>
            </a:r>
          </a:p>
        </p:txBody>
      </p:sp>
      <p:sp>
        <p:nvSpPr>
          <p:cNvPr id="9262" name="Rectangle 183"/>
          <p:cNvSpPr>
            <a:spLocks noChangeArrowheads="1"/>
          </p:cNvSpPr>
          <p:nvPr/>
        </p:nvSpPr>
        <p:spPr bwMode="auto">
          <a:xfrm>
            <a:off x="7296715" y="2708920"/>
            <a:ext cx="506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  <a:cs typeface="Arial" pitchFamily="34" charset="0"/>
              </a:rPr>
              <a:t>96.7</a:t>
            </a:r>
          </a:p>
        </p:txBody>
      </p:sp>
      <p:sp>
        <p:nvSpPr>
          <p:cNvPr id="9263" name="ZoneTexte 86"/>
          <p:cNvSpPr txBox="1">
            <a:spLocks noChangeArrowheads="1"/>
          </p:cNvSpPr>
          <p:nvPr/>
        </p:nvSpPr>
        <p:spPr bwMode="auto">
          <a:xfrm>
            <a:off x="2627313" y="5111750"/>
            <a:ext cx="25320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 : - 6.5% </a:t>
            </a:r>
          </a:p>
          <a:p>
            <a:pPr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(</a:t>
            </a:r>
            <a:r>
              <a:rPr lang="en-GB" sz="1400">
                <a:solidFill>
                  <a:srgbClr val="000066"/>
                </a:solidFill>
              </a:rPr>
              <a:t>95% CI </a:t>
            </a:r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= - 12.94 ; - 0.04)</a:t>
            </a:r>
          </a:p>
        </p:txBody>
      </p:sp>
      <p:sp>
        <p:nvSpPr>
          <p:cNvPr id="9264" name="ZoneTexte 86"/>
          <p:cNvSpPr txBox="1">
            <a:spLocks noChangeArrowheads="1"/>
          </p:cNvSpPr>
          <p:nvPr/>
        </p:nvSpPr>
        <p:spPr bwMode="auto">
          <a:xfrm>
            <a:off x="5003800" y="5111750"/>
            <a:ext cx="1936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 : - 4.3% </a:t>
            </a:r>
          </a:p>
          <a:p>
            <a:pPr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(</a:t>
            </a:r>
            <a:r>
              <a:rPr lang="en-GB" sz="1400">
                <a:solidFill>
                  <a:srgbClr val="000066"/>
                </a:solidFill>
              </a:rPr>
              <a:t>95% CI </a:t>
            </a:r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= - 9.7 ; 1.2)</a:t>
            </a:r>
          </a:p>
        </p:txBody>
      </p:sp>
      <p:sp>
        <p:nvSpPr>
          <p:cNvPr id="9265" name="ZoneTexte 86"/>
          <p:cNvSpPr txBox="1">
            <a:spLocks noChangeArrowheads="1"/>
          </p:cNvSpPr>
          <p:nvPr/>
        </p:nvSpPr>
        <p:spPr bwMode="auto">
          <a:xfrm>
            <a:off x="6937375" y="5111750"/>
            <a:ext cx="1955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 : - 4.7% </a:t>
            </a:r>
          </a:p>
          <a:p>
            <a:pPr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(</a:t>
            </a:r>
            <a:r>
              <a:rPr lang="en-GB" sz="1400">
                <a:solidFill>
                  <a:srgbClr val="000066"/>
                </a:solidFill>
              </a:rPr>
              <a:t>95% CI </a:t>
            </a:r>
            <a:r>
              <a:rPr lang="en-GB" sz="1400">
                <a:solidFill>
                  <a:srgbClr val="000066"/>
                </a:solidFill>
                <a:cs typeface="Arial" pitchFamily="34" charset="0"/>
              </a:rPr>
              <a:t>= - 10.5 ; 1)</a:t>
            </a:r>
          </a:p>
        </p:txBody>
      </p:sp>
      <p:sp>
        <p:nvSpPr>
          <p:cNvPr id="9266" name="Rectangle 186"/>
          <p:cNvSpPr>
            <a:spLocks noChangeArrowheads="1"/>
          </p:cNvSpPr>
          <p:nvPr/>
        </p:nvSpPr>
        <p:spPr bwMode="auto">
          <a:xfrm>
            <a:off x="5467447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</a:rPr>
              <a:t>136</a:t>
            </a:r>
          </a:p>
        </p:txBody>
      </p:sp>
      <p:sp>
        <p:nvSpPr>
          <p:cNvPr id="9267" name="Rectangle 186"/>
          <p:cNvSpPr>
            <a:spLocks noChangeArrowheads="1"/>
          </p:cNvSpPr>
          <p:nvPr/>
        </p:nvSpPr>
        <p:spPr bwMode="auto">
          <a:xfrm>
            <a:off x="6218335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</a:rPr>
              <a:t>137</a:t>
            </a:r>
          </a:p>
        </p:txBody>
      </p:sp>
      <p:sp>
        <p:nvSpPr>
          <p:cNvPr id="9268" name="Rectangle 186"/>
          <p:cNvSpPr>
            <a:spLocks noChangeArrowheads="1"/>
          </p:cNvSpPr>
          <p:nvPr/>
        </p:nvSpPr>
        <p:spPr bwMode="auto">
          <a:xfrm>
            <a:off x="7354985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</a:rPr>
              <a:t>123</a:t>
            </a:r>
          </a:p>
        </p:txBody>
      </p:sp>
      <p:sp>
        <p:nvSpPr>
          <p:cNvPr id="9269" name="Rectangle 186"/>
          <p:cNvSpPr>
            <a:spLocks noChangeArrowheads="1"/>
          </p:cNvSpPr>
          <p:nvPr/>
        </p:nvSpPr>
        <p:spPr bwMode="auto">
          <a:xfrm>
            <a:off x="8002676" y="4783138"/>
            <a:ext cx="439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123</a:t>
            </a:r>
          </a:p>
        </p:txBody>
      </p:sp>
      <p:sp>
        <p:nvSpPr>
          <p:cNvPr id="9270" name="Text Box 177"/>
          <p:cNvSpPr txBox="1">
            <a:spLocks noChangeArrowheads="1"/>
          </p:cNvSpPr>
          <p:nvPr/>
        </p:nvSpPr>
        <p:spPr bwMode="auto">
          <a:xfrm>
            <a:off x="1362075" y="2219325"/>
            <a:ext cx="28082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Switch=failure analysis</a:t>
            </a:r>
          </a:p>
        </p:txBody>
      </p:sp>
      <p:sp>
        <p:nvSpPr>
          <p:cNvPr id="927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PROTEA Study: Switch PI or NNRTI to DRV/r QD </a:t>
            </a:r>
            <a:r>
              <a:rPr lang="en-GB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9273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PROTEA</a:t>
            </a:r>
          </a:p>
        </p:txBody>
      </p:sp>
      <p:sp>
        <p:nvSpPr>
          <p:cNvPr id="6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</a:rPr>
              <a:t>Antinori A. AIDS 2015; 29:1811-20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1220522" y="1103313"/>
            <a:ext cx="66600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HIV RNA &lt; 50 c/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 at W48 (FDA snapshot analysis)</a:t>
            </a:r>
          </a:p>
          <a:p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by baseline nadir CD4 cell count</a:t>
            </a:r>
          </a:p>
        </p:txBody>
      </p:sp>
      <p:grpSp>
        <p:nvGrpSpPr>
          <p:cNvPr id="11266" name="Group 97"/>
          <p:cNvGrpSpPr>
            <a:grpSpLocks/>
          </p:cNvGrpSpPr>
          <p:nvPr/>
        </p:nvGrpSpPr>
        <p:grpSpPr bwMode="auto">
          <a:xfrm>
            <a:off x="250825" y="2146300"/>
            <a:ext cx="4865688" cy="366713"/>
            <a:chOff x="1267" y="3879"/>
            <a:chExt cx="3065" cy="231"/>
          </a:xfrm>
        </p:grpSpPr>
        <p:sp>
          <p:nvSpPr>
            <p:cNvPr id="11300" name="AutoShape 126"/>
            <p:cNvSpPr>
              <a:spLocks noChangeArrowheads="1"/>
            </p:cNvSpPr>
            <p:nvPr/>
          </p:nvSpPr>
          <p:spPr bwMode="auto">
            <a:xfrm>
              <a:off x="1267" y="3882"/>
              <a:ext cx="3065" cy="2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11301" name="Rectangle 3"/>
            <p:cNvSpPr>
              <a:spLocks noChangeArrowheads="1"/>
            </p:cNvSpPr>
            <p:nvPr/>
          </p:nvSpPr>
          <p:spPr bwMode="auto">
            <a:xfrm>
              <a:off x="1357" y="3949"/>
              <a:ext cx="112" cy="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2" name="Rectangle 4"/>
            <p:cNvSpPr>
              <a:spLocks noChangeArrowheads="1"/>
            </p:cNvSpPr>
            <p:nvPr/>
          </p:nvSpPr>
          <p:spPr bwMode="auto">
            <a:xfrm>
              <a:off x="2702" y="3949"/>
              <a:ext cx="112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3" name="ZoneTexte 84"/>
            <p:cNvSpPr txBox="1">
              <a:spLocks noChangeArrowheads="1"/>
            </p:cNvSpPr>
            <p:nvPr/>
          </p:nvSpPr>
          <p:spPr bwMode="auto">
            <a:xfrm>
              <a:off x="1460" y="3879"/>
              <a:ext cx="110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DRV/r + 2 </a:t>
              </a:r>
              <a:r>
                <a:rPr lang="en-GB" b="1" dirty="0" err="1">
                  <a:solidFill>
                    <a:srgbClr val="333399"/>
                  </a:solidFill>
                  <a:latin typeface="Calibri" pitchFamily="34" charset="0"/>
                </a:rPr>
                <a:t>NRTIs</a:t>
              </a:r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 </a:t>
              </a:r>
            </a:p>
          </p:txBody>
        </p:sp>
        <p:sp>
          <p:nvSpPr>
            <p:cNvPr id="11304" name="ZoneTexte 85"/>
            <p:cNvSpPr txBox="1">
              <a:spLocks noChangeArrowheads="1"/>
            </p:cNvSpPr>
            <p:nvPr/>
          </p:nvSpPr>
          <p:spPr bwMode="auto">
            <a:xfrm>
              <a:off x="2801" y="3879"/>
              <a:ext cx="15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DRV/r qd monotherapy</a:t>
              </a:r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270166" y="3018438"/>
            <a:ext cx="4446297" cy="2785234"/>
            <a:chOff x="270166" y="3018438"/>
            <a:chExt cx="4446297" cy="2785234"/>
          </a:xfrm>
        </p:grpSpPr>
        <p:sp>
          <p:nvSpPr>
            <p:cNvPr id="11267" name="Rectangle 86"/>
            <p:cNvSpPr>
              <a:spLocks noChangeArrowheads="1"/>
            </p:cNvSpPr>
            <p:nvPr/>
          </p:nvSpPr>
          <p:spPr bwMode="auto">
            <a:xfrm>
              <a:off x="1220788" y="3736975"/>
              <a:ext cx="649287" cy="194468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68" name="Rectangle 87"/>
            <p:cNvSpPr>
              <a:spLocks noChangeArrowheads="1"/>
            </p:cNvSpPr>
            <p:nvPr/>
          </p:nvSpPr>
          <p:spPr bwMode="auto">
            <a:xfrm>
              <a:off x="3070225" y="3877519"/>
              <a:ext cx="649288" cy="180414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69" name="Rectangle 89"/>
            <p:cNvSpPr>
              <a:spLocks noChangeArrowheads="1"/>
            </p:cNvSpPr>
            <p:nvPr/>
          </p:nvSpPr>
          <p:spPr bwMode="auto">
            <a:xfrm>
              <a:off x="1870075" y="4349750"/>
              <a:ext cx="635000" cy="1331913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70" name="Rectangle 90"/>
            <p:cNvSpPr>
              <a:spLocks noChangeArrowheads="1"/>
            </p:cNvSpPr>
            <p:nvPr/>
          </p:nvSpPr>
          <p:spPr bwMode="auto">
            <a:xfrm>
              <a:off x="3719513" y="3819645"/>
              <a:ext cx="649287" cy="1862017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71" name="Rectangle 171"/>
            <p:cNvSpPr>
              <a:spLocks noChangeArrowheads="1"/>
            </p:cNvSpPr>
            <p:nvPr/>
          </p:nvSpPr>
          <p:spPr bwMode="auto">
            <a:xfrm>
              <a:off x="468939" y="5588228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1272" name="Rectangle 172"/>
            <p:cNvSpPr>
              <a:spLocks noChangeArrowheads="1"/>
            </p:cNvSpPr>
            <p:nvPr/>
          </p:nvSpPr>
          <p:spPr bwMode="auto">
            <a:xfrm>
              <a:off x="369553" y="508340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11273" name="Rectangle 173"/>
            <p:cNvSpPr>
              <a:spLocks noChangeArrowheads="1"/>
            </p:cNvSpPr>
            <p:nvPr/>
          </p:nvSpPr>
          <p:spPr bwMode="auto">
            <a:xfrm>
              <a:off x="369553" y="457540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11274" name="Rectangle 174"/>
            <p:cNvSpPr>
              <a:spLocks noChangeArrowheads="1"/>
            </p:cNvSpPr>
            <p:nvPr/>
          </p:nvSpPr>
          <p:spPr bwMode="auto">
            <a:xfrm>
              <a:off x="270166" y="3562578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11275" name="Rectangle 175"/>
            <p:cNvSpPr>
              <a:spLocks noChangeArrowheads="1"/>
            </p:cNvSpPr>
            <p:nvPr/>
          </p:nvSpPr>
          <p:spPr bwMode="auto">
            <a:xfrm>
              <a:off x="369553" y="406740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11276" name="Line 176"/>
            <p:cNvSpPr>
              <a:spLocks noChangeShapeType="1"/>
            </p:cNvSpPr>
            <p:nvPr/>
          </p:nvSpPr>
          <p:spPr bwMode="auto">
            <a:xfrm>
              <a:off x="633413" y="5189538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7" name="Line 177"/>
            <p:cNvSpPr>
              <a:spLocks noChangeShapeType="1"/>
            </p:cNvSpPr>
            <p:nvPr/>
          </p:nvSpPr>
          <p:spPr bwMode="auto">
            <a:xfrm>
              <a:off x="633413" y="4683125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8" name="Line 178"/>
            <p:cNvSpPr>
              <a:spLocks noChangeShapeType="1"/>
            </p:cNvSpPr>
            <p:nvPr/>
          </p:nvSpPr>
          <p:spPr bwMode="auto">
            <a:xfrm>
              <a:off x="633413" y="3667125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9" name="Line 179"/>
            <p:cNvSpPr>
              <a:spLocks noChangeShapeType="1"/>
            </p:cNvSpPr>
            <p:nvPr/>
          </p:nvSpPr>
          <p:spPr bwMode="auto">
            <a:xfrm>
              <a:off x="633413" y="4173538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0" name="Line 180"/>
            <p:cNvSpPr>
              <a:spLocks noChangeShapeType="1"/>
            </p:cNvSpPr>
            <p:nvPr/>
          </p:nvSpPr>
          <p:spPr bwMode="auto">
            <a:xfrm>
              <a:off x="741363" y="3660775"/>
              <a:ext cx="1587" cy="2098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1" name="Rectangle 183"/>
            <p:cNvSpPr>
              <a:spLocks noChangeArrowheads="1"/>
            </p:cNvSpPr>
            <p:nvPr/>
          </p:nvSpPr>
          <p:spPr bwMode="auto">
            <a:xfrm>
              <a:off x="1280090" y="3406638"/>
              <a:ext cx="5068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96.7</a:t>
              </a:r>
            </a:p>
          </p:txBody>
        </p:sp>
        <p:sp>
          <p:nvSpPr>
            <p:cNvPr id="11282" name="Rectangle 184"/>
            <p:cNvSpPr>
              <a:spLocks noChangeArrowheads="1"/>
            </p:cNvSpPr>
            <p:nvPr/>
          </p:nvSpPr>
          <p:spPr bwMode="auto">
            <a:xfrm>
              <a:off x="3810565" y="3441363"/>
              <a:ext cx="5068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94.8</a:t>
              </a:r>
            </a:p>
          </p:txBody>
        </p:sp>
        <p:sp>
          <p:nvSpPr>
            <p:cNvPr id="11283" name="Line 185"/>
            <p:cNvSpPr>
              <a:spLocks noChangeShapeType="1"/>
            </p:cNvSpPr>
            <p:nvPr/>
          </p:nvSpPr>
          <p:spPr bwMode="auto">
            <a:xfrm flipV="1">
              <a:off x="633413" y="5683250"/>
              <a:ext cx="40830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4" name="Rectangle 186"/>
            <p:cNvSpPr>
              <a:spLocks noChangeArrowheads="1"/>
            </p:cNvSpPr>
            <p:nvPr/>
          </p:nvSpPr>
          <p:spPr bwMode="auto">
            <a:xfrm>
              <a:off x="1305433" y="5353050"/>
              <a:ext cx="354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200" b="1">
                  <a:solidFill>
                    <a:schemeClr val="bg1"/>
                  </a:solidFill>
                </a:rPr>
                <a:t>30</a:t>
              </a:r>
            </a:p>
          </p:txBody>
        </p:sp>
        <p:sp>
          <p:nvSpPr>
            <p:cNvPr id="11285" name="Text Box 141"/>
            <p:cNvSpPr txBox="1">
              <a:spLocks noChangeArrowheads="1"/>
            </p:cNvSpPr>
            <p:nvPr/>
          </p:nvSpPr>
          <p:spPr bwMode="auto">
            <a:xfrm>
              <a:off x="547688" y="3189288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286" name="Rectangle 183"/>
            <p:cNvSpPr>
              <a:spLocks noChangeArrowheads="1"/>
            </p:cNvSpPr>
            <p:nvPr/>
          </p:nvSpPr>
          <p:spPr bwMode="auto">
            <a:xfrm>
              <a:off x="3140640" y="3527088"/>
              <a:ext cx="5068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94.3</a:t>
              </a:r>
            </a:p>
          </p:txBody>
        </p:sp>
        <p:sp>
          <p:nvSpPr>
            <p:cNvPr id="11287" name="Rectangle 186"/>
            <p:cNvSpPr>
              <a:spLocks noChangeArrowheads="1"/>
            </p:cNvSpPr>
            <p:nvPr/>
          </p:nvSpPr>
          <p:spPr bwMode="auto">
            <a:xfrm>
              <a:off x="2010020" y="5353050"/>
              <a:ext cx="354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41</a:t>
              </a:r>
            </a:p>
          </p:txBody>
        </p:sp>
        <p:sp>
          <p:nvSpPr>
            <p:cNvPr id="11288" name="Rectangle 186"/>
            <p:cNvSpPr>
              <a:spLocks noChangeArrowheads="1"/>
            </p:cNvSpPr>
            <p:nvPr/>
          </p:nvSpPr>
          <p:spPr bwMode="auto">
            <a:xfrm>
              <a:off x="3151285" y="5353050"/>
              <a:ext cx="43954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200" b="1">
                  <a:solidFill>
                    <a:schemeClr val="bg1"/>
                  </a:solidFill>
                </a:rPr>
                <a:t>106</a:t>
              </a:r>
            </a:p>
          </p:txBody>
        </p:sp>
        <p:sp>
          <p:nvSpPr>
            <p:cNvPr id="11289" name="Rectangle 186"/>
            <p:cNvSpPr>
              <a:spLocks noChangeArrowheads="1"/>
            </p:cNvSpPr>
            <p:nvPr/>
          </p:nvSpPr>
          <p:spPr bwMode="auto">
            <a:xfrm>
              <a:off x="3908933" y="5353050"/>
              <a:ext cx="354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200" b="1">
                  <a:solidFill>
                    <a:schemeClr val="bg1"/>
                  </a:solidFill>
                </a:rPr>
                <a:t>96</a:t>
              </a:r>
            </a:p>
          </p:txBody>
        </p:sp>
        <p:sp>
          <p:nvSpPr>
            <p:cNvPr id="11290" name="Rectangle 183"/>
            <p:cNvSpPr>
              <a:spLocks noChangeArrowheads="1"/>
            </p:cNvSpPr>
            <p:nvPr/>
          </p:nvSpPr>
          <p:spPr bwMode="auto">
            <a:xfrm>
              <a:off x="1952728" y="4032775"/>
              <a:ext cx="5068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65.9</a:t>
              </a:r>
            </a:p>
          </p:txBody>
        </p:sp>
        <p:sp>
          <p:nvSpPr>
            <p:cNvPr id="11291" name="Text Box 176"/>
            <p:cNvSpPr txBox="1">
              <a:spLocks noChangeArrowheads="1"/>
            </p:cNvSpPr>
            <p:nvPr/>
          </p:nvSpPr>
          <p:spPr bwMode="auto">
            <a:xfrm>
              <a:off x="1062435" y="3018438"/>
              <a:ext cx="152637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000066"/>
                  </a:solidFill>
                  <a:latin typeface="+mj-lt"/>
                </a:rPr>
                <a:t>CD4 &lt; 200/mm</a:t>
              </a:r>
              <a:r>
                <a:rPr lang="en-GB" sz="1600" b="1" baseline="30000" dirty="0">
                  <a:solidFill>
                    <a:srgbClr val="000066"/>
                  </a:solidFill>
                  <a:latin typeface="+mj-lt"/>
                </a:rPr>
                <a:t>3</a:t>
              </a:r>
            </a:p>
          </p:txBody>
        </p:sp>
        <p:sp>
          <p:nvSpPr>
            <p:cNvPr id="11292" name="Text Box 177"/>
            <p:cNvSpPr txBox="1">
              <a:spLocks noChangeArrowheads="1"/>
            </p:cNvSpPr>
            <p:nvPr/>
          </p:nvSpPr>
          <p:spPr bwMode="auto">
            <a:xfrm>
              <a:off x="2961879" y="3018438"/>
              <a:ext cx="152637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>
                  <a:solidFill>
                    <a:srgbClr val="000066"/>
                  </a:solidFill>
                  <a:latin typeface="+mj-lt"/>
                </a:rPr>
                <a:t>CD4 ≥ 200/mm</a:t>
              </a:r>
              <a:r>
                <a:rPr lang="en-GB" sz="1600" b="1" baseline="30000">
                  <a:solidFill>
                    <a:srgbClr val="000066"/>
                  </a:solidFill>
                  <a:latin typeface="+mj-lt"/>
                </a:rPr>
                <a:t>3</a:t>
              </a:r>
            </a:p>
          </p:txBody>
        </p:sp>
        <p:sp>
          <p:nvSpPr>
            <p:cNvPr id="11293" name="ZoneTexte 40"/>
            <p:cNvSpPr txBox="1">
              <a:spLocks noChangeArrowheads="1"/>
            </p:cNvSpPr>
            <p:nvPr/>
          </p:nvSpPr>
          <p:spPr bwMode="auto">
            <a:xfrm>
              <a:off x="777279" y="5341938"/>
              <a:ext cx="4187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400" dirty="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11294" name="Line 179"/>
            <p:cNvSpPr>
              <a:spLocks noChangeShapeType="1"/>
            </p:cNvSpPr>
            <p:nvPr/>
          </p:nvSpPr>
          <p:spPr bwMode="auto">
            <a:xfrm rot="5400000">
              <a:off x="2732087" y="5722938"/>
              <a:ext cx="793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</p:grpSp>
      <p:sp>
        <p:nvSpPr>
          <p:cNvPr id="6152" name="Rectangle 103"/>
          <p:cNvSpPr>
            <a:spLocks noChangeArrowheads="1"/>
          </p:cNvSpPr>
          <p:nvPr/>
        </p:nvSpPr>
        <p:spPr bwMode="auto">
          <a:xfrm>
            <a:off x="4878388" y="2781300"/>
            <a:ext cx="4157662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charset="0"/>
              <a:buChar char="§"/>
              <a:defRPr/>
            </a:pP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Predictors of treatment failure (multiple regression model) :</a:t>
            </a:r>
          </a:p>
          <a:p>
            <a:pPr marL="800100" lvl="1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Low nadir CD4 (p = 0.005)</a:t>
            </a:r>
          </a:p>
          <a:p>
            <a:pPr marL="800100" lvl="1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Previous use of PI (p = 0.004)</a:t>
            </a:r>
          </a:p>
          <a:p>
            <a:pPr marL="800100" lvl="1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charset="0"/>
              <a:buChar char="§"/>
              <a:defRPr/>
            </a:pPr>
            <a:endParaRPr lang="en-GB" dirty="0">
              <a:solidFill>
                <a:srgbClr val="00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charset="0"/>
              <a:buChar char="§"/>
              <a:defRPr/>
            </a:pP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Genotype (3 patients with confirmed HIV RNA </a:t>
            </a:r>
            <a:r>
              <a:rPr lang="en-GB" u="sng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&gt;</a:t>
            </a: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 400 c/mL, </a:t>
            </a:r>
            <a:r>
              <a:rPr lang="en-GB" dirty="0" smtClean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dirty="0" smtClean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dirty="0" smtClean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2 </a:t>
            </a: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in </a:t>
            </a:r>
            <a:r>
              <a:rPr lang="en-GB" dirty="0" err="1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monotherapy</a:t>
            </a: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 arm, 1 in triple therapy arm)</a:t>
            </a:r>
          </a:p>
          <a:p>
            <a:pPr marL="800100" lvl="1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No emergence of primary PI mutation</a:t>
            </a:r>
          </a:p>
          <a:p>
            <a:pPr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defRPr/>
            </a:pPr>
            <a:endParaRPr lang="en-GB" dirty="0">
              <a:solidFill>
                <a:srgbClr val="00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96" name="Text Box 177"/>
          <p:cNvSpPr txBox="1">
            <a:spLocks noChangeArrowheads="1"/>
          </p:cNvSpPr>
          <p:nvPr/>
        </p:nvSpPr>
        <p:spPr bwMode="auto">
          <a:xfrm>
            <a:off x="935038" y="2638425"/>
            <a:ext cx="32353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GB" sz="2000" b="1">
                <a:solidFill>
                  <a:srgbClr val="0066FF"/>
                </a:solidFill>
                <a:latin typeface="Calibri" pitchFamily="34" charset="0"/>
              </a:rPr>
              <a:t>ITT, switch=failure analysis</a:t>
            </a:r>
          </a:p>
        </p:txBody>
      </p:sp>
      <p:sp>
        <p:nvSpPr>
          <p:cNvPr id="1129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PROTEA Study: Switch PI or NNRTI to DRV/r QD </a:t>
            </a:r>
            <a:r>
              <a:rPr lang="en-GB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1299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PROTEA</a:t>
            </a:r>
          </a:p>
        </p:txBody>
      </p:sp>
      <p:sp>
        <p:nvSpPr>
          <p:cNvPr id="4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</a:rPr>
              <a:t>Antinori A. AIDS 2015; 29:1811-20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PROTEA Study: Switch PI or NNRTI to DRV/r QD </a:t>
            </a:r>
            <a:r>
              <a:rPr lang="en-GB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3313" name="Espace réservé du contenu 2"/>
          <p:cNvSpPr>
            <a:spLocks noGrp="1"/>
          </p:cNvSpPr>
          <p:nvPr>
            <p:ph idx="1"/>
          </p:nvPr>
        </p:nvSpPr>
        <p:spPr>
          <a:xfrm>
            <a:off x="50800" y="1916832"/>
            <a:ext cx="9024938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Most common adverse events : infections or infestations (32%) and gastrointestinal (16%) </a:t>
            </a:r>
          </a:p>
          <a:p>
            <a:pPr>
              <a:spcBef>
                <a:spcPct val="0"/>
              </a:spcBef>
            </a:pP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Serious adverse events, N = 14 (5%): 9 in the </a:t>
            </a:r>
            <a:r>
              <a:rPr lang="en-US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 arm and 5 in the triple therapy arm. One unrelated death in the </a:t>
            </a:r>
            <a:r>
              <a:rPr lang="en-US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 arm</a:t>
            </a:r>
          </a:p>
          <a:p>
            <a:pPr>
              <a:spcBef>
                <a:spcPct val="0"/>
              </a:spcBef>
            </a:pP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Grade 2-4 adverse events considered treatment-related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ea typeface="ＭＳ Ｐゴシック" pitchFamily="34" charset="-128"/>
              </a:rPr>
              <a:t>More common in the </a:t>
            </a:r>
            <a:r>
              <a:rPr lang="en-US" sz="1600" dirty="0" err="1" smtClean="0">
                <a:ea typeface="ＭＳ Ｐゴシック" pitchFamily="34" charset="-128"/>
              </a:rPr>
              <a:t>monotherapy</a:t>
            </a:r>
            <a:r>
              <a:rPr lang="en-US" sz="1600" dirty="0" smtClean="0">
                <a:ea typeface="ＭＳ Ｐゴシック" pitchFamily="34" charset="-128"/>
              </a:rPr>
              <a:t> (N = 12; 9%) than in the triple therapy arm (N = 2; 1%)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ea typeface="ＭＳ Ｐゴシック" pitchFamily="34" charset="-128"/>
              </a:rPr>
              <a:t>In the </a:t>
            </a:r>
            <a:r>
              <a:rPr lang="en-US" sz="1600" dirty="0" err="1" smtClean="0">
                <a:ea typeface="ＭＳ Ｐゴシック" pitchFamily="34" charset="-128"/>
              </a:rPr>
              <a:t>monotherapy</a:t>
            </a:r>
            <a:r>
              <a:rPr lang="en-US" sz="1600" dirty="0" smtClean="0">
                <a:ea typeface="ＭＳ Ｐゴシック" pitchFamily="34" charset="-128"/>
              </a:rPr>
              <a:t> arm, these were mainly gastrointestinal events and rises in cholesterol after discontinuation of TDF</a:t>
            </a:r>
            <a:r>
              <a:rPr lang="en-US" sz="1800" dirty="0" smtClean="0">
                <a:ea typeface="ＭＳ Ｐゴシック" pitchFamily="34" charset="-128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Discontinuation of DRV for adverse event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ea typeface="ＭＳ Ｐゴシック" pitchFamily="34" charset="-128"/>
              </a:rPr>
              <a:t>N = 5 (4%) in the </a:t>
            </a:r>
            <a:r>
              <a:rPr lang="en-US" sz="1600" dirty="0" err="1" smtClean="0">
                <a:ea typeface="ＭＳ Ｐゴシック" pitchFamily="34" charset="-128"/>
              </a:rPr>
              <a:t>monotherapy</a:t>
            </a:r>
            <a:r>
              <a:rPr lang="en-US" sz="1600" dirty="0" smtClean="0">
                <a:ea typeface="ＭＳ Ｐゴシック" pitchFamily="34" charset="-128"/>
              </a:rPr>
              <a:t> arm, N = 1 (1%) in the triple therapy arm </a:t>
            </a:r>
          </a:p>
          <a:p>
            <a:pPr>
              <a:spcBef>
                <a:spcPct val="0"/>
              </a:spcBef>
            </a:pP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Neurological adverse events, N = 27 (10%) :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ea typeface="ＭＳ Ｐゴシック" pitchFamily="34" charset="-128"/>
              </a:rPr>
              <a:t>13 in the </a:t>
            </a:r>
            <a:r>
              <a:rPr lang="en-US" sz="1600" dirty="0" err="1" smtClean="0">
                <a:ea typeface="ＭＳ Ｐゴシック" pitchFamily="34" charset="-128"/>
              </a:rPr>
              <a:t>monotherapy</a:t>
            </a:r>
            <a:r>
              <a:rPr lang="en-US" sz="1600" dirty="0" smtClean="0">
                <a:ea typeface="ＭＳ Ｐゴシック" pitchFamily="34" charset="-128"/>
              </a:rPr>
              <a:t> arm and 14 in the triple therapy arm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ea typeface="ＭＳ Ｐゴシック" pitchFamily="34" charset="-128"/>
              </a:rPr>
              <a:t>Most common AE = headache (N = 14)</a:t>
            </a:r>
          </a:p>
          <a:p>
            <a:pPr>
              <a:spcBef>
                <a:spcPct val="0"/>
              </a:spcBef>
            </a:pP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1 case of encephalomyelitis in the </a:t>
            </a:r>
            <a:r>
              <a:rPr lang="en-US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US" sz="1800" dirty="0" smtClean="0">
                <a:solidFill>
                  <a:srgbClr val="000066"/>
                </a:solidFill>
                <a:ea typeface="ＭＳ Ｐゴシック" pitchFamily="34" charset="-128"/>
              </a:rPr>
              <a:t> arm :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ea typeface="ＭＳ Ｐゴシック" pitchFamily="34" charset="-128"/>
              </a:rPr>
              <a:t>required hospitalization; HIV RNA detectable in plasma and CSF; re-suppressed and symptoms resolved after intensification with NRTIs including high-dose ZDV. NB : Nadir CD4 = 17/mm</a:t>
            </a:r>
            <a:r>
              <a:rPr lang="en-US" sz="1600" baseline="30000" dirty="0" smtClean="0">
                <a:ea typeface="ＭＳ Ｐゴシック" pitchFamily="34" charset="-128"/>
              </a:rPr>
              <a:t>3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003675" y="1096963"/>
            <a:ext cx="1120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Safety</a:t>
            </a:r>
          </a:p>
        </p:txBody>
      </p:sp>
      <p:sp>
        <p:nvSpPr>
          <p:cNvPr id="13317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PROTEA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</a:rPr>
              <a:t>Antinori A. AIDS 2015; 29:1811-20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581150"/>
            <a:ext cx="9024938" cy="5303838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Improvement of all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neurocognitive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 scores at W48 in both groups</a:t>
            </a:r>
            <a:b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(learning effect)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No difference between arms in the global score (NPZ-5) over time</a:t>
            </a:r>
          </a:p>
          <a:p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W48 NPZ-5 score was very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siginificantly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 associated to sex, race, and baseline NPZ-5 score (p &lt; 0.0001). Alcohol consumption, smoking, history of cardiovascular events and age were also significantly associated. No effect of baseline HIV RNA, baseline CD4 count or nadir CD4.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CNS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substudy</a:t>
            </a:r>
            <a:endParaRPr lang="en-US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800" dirty="0" smtClean="0">
                <a:ea typeface="ＭＳ Ｐゴシック" pitchFamily="34" charset="-128"/>
              </a:rPr>
              <a:t>At baseline, HIV RNA &lt; 50/</a:t>
            </a:r>
            <a:r>
              <a:rPr lang="en-US" sz="1800" dirty="0" err="1" smtClean="0">
                <a:ea typeface="ＭＳ Ｐゴシック" pitchFamily="34" charset="-128"/>
              </a:rPr>
              <a:t>mL</a:t>
            </a:r>
            <a:r>
              <a:rPr lang="en-US" sz="1800" dirty="0" smtClean="0">
                <a:ea typeface="ＭＳ Ｐゴシック" pitchFamily="34" charset="-128"/>
              </a:rPr>
              <a:t> in the CSF in all patients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800" dirty="0" smtClean="0">
                <a:ea typeface="ＭＳ Ｐゴシック" pitchFamily="34" charset="-128"/>
              </a:rPr>
              <a:t>At W48 : CSF HIV RNA &lt; 50 c/</a:t>
            </a:r>
            <a:r>
              <a:rPr lang="en-US" sz="1800" dirty="0" err="1" smtClean="0">
                <a:ea typeface="ＭＳ Ｐゴシック" pitchFamily="34" charset="-128"/>
              </a:rPr>
              <a:t>mL</a:t>
            </a:r>
            <a:r>
              <a:rPr lang="en-US" sz="1800" dirty="0" smtClean="0">
                <a:ea typeface="ＭＳ Ｐゴシック" pitchFamily="34" charset="-128"/>
              </a:rPr>
              <a:t> in all except 1 patient in the </a:t>
            </a:r>
            <a:r>
              <a:rPr lang="en-US" sz="1800" dirty="0" err="1" smtClean="0">
                <a:ea typeface="ＭＳ Ｐゴシック" pitchFamily="34" charset="-128"/>
              </a:rPr>
              <a:t>monotherapy</a:t>
            </a:r>
            <a:r>
              <a:rPr lang="en-US" sz="1800" dirty="0" smtClean="0">
                <a:ea typeface="ＭＳ Ｐゴシック" pitchFamily="34" charset="-128"/>
              </a:rPr>
              <a:t> arm : HIV RNA 654 c/</a:t>
            </a:r>
            <a:r>
              <a:rPr lang="en-US" sz="1800" dirty="0" err="1" smtClean="0">
                <a:ea typeface="ＭＳ Ｐゴシック" pitchFamily="34" charset="-128"/>
              </a:rPr>
              <a:t>mL</a:t>
            </a:r>
            <a:r>
              <a:rPr lang="en-US" sz="1800" dirty="0" smtClean="0">
                <a:ea typeface="ＭＳ Ｐゴシック" pitchFamily="34" charset="-128"/>
              </a:rPr>
              <a:t>, no symptoms, nadir CD4 : 166/mm3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800" dirty="0" smtClean="0">
                <a:ea typeface="ＭＳ Ｐゴシック" pitchFamily="34" charset="-128"/>
              </a:rPr>
              <a:t>Mean CSF </a:t>
            </a:r>
            <a:r>
              <a:rPr lang="en-US" sz="1800" dirty="0" err="1" smtClean="0">
                <a:ea typeface="ＭＳ Ｐゴシック" pitchFamily="34" charset="-128"/>
              </a:rPr>
              <a:t>neopterin</a:t>
            </a:r>
            <a:r>
              <a:rPr lang="en-US" sz="1800" dirty="0" smtClean="0">
                <a:ea typeface="ＭＳ Ｐゴシック" pitchFamily="34" charset="-128"/>
              </a:rPr>
              <a:t> concentration (</a:t>
            </a:r>
            <a:r>
              <a:rPr lang="en-US" sz="1800" dirty="0" err="1" smtClean="0">
                <a:ea typeface="ＭＳ Ｐゴシック" pitchFamily="34" charset="-128"/>
              </a:rPr>
              <a:t>nmol</a:t>
            </a:r>
            <a:r>
              <a:rPr lang="en-US" sz="1800" dirty="0" smtClean="0">
                <a:ea typeface="ＭＳ Ｐゴシック" pitchFamily="34" charset="-128"/>
              </a:rPr>
              <a:t>/L)</a:t>
            </a:r>
          </a:p>
          <a:p>
            <a:pPr lvl="2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dirty="0" err="1" smtClean="0">
                <a:ea typeface="ＭＳ Ｐゴシック" pitchFamily="34" charset="-128"/>
              </a:rPr>
              <a:t>Monotherapy</a:t>
            </a:r>
            <a:r>
              <a:rPr lang="en-US" dirty="0" smtClean="0">
                <a:ea typeface="ＭＳ Ｐゴシック" pitchFamily="34" charset="-128"/>
              </a:rPr>
              <a:t>: 4.8±2.1 at baseline </a:t>
            </a:r>
            <a:r>
              <a:rPr lang="en-US" dirty="0" err="1" smtClean="0">
                <a:ea typeface="ＭＳ Ｐゴシック" pitchFamily="34" charset="-128"/>
              </a:rPr>
              <a:t>vs</a:t>
            </a:r>
            <a:r>
              <a:rPr lang="en-US" dirty="0" smtClean="0">
                <a:ea typeface="ＭＳ Ｐゴシック" pitchFamily="34" charset="-128"/>
              </a:rPr>
              <a:t> 6.2±4.3 at W48</a:t>
            </a:r>
          </a:p>
          <a:p>
            <a:pPr lvl="2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dirty="0" smtClean="0">
                <a:ea typeface="ＭＳ Ｐゴシック" pitchFamily="34" charset="-128"/>
              </a:rPr>
              <a:t>Triple therapy: 4.8±1.3 at baseline </a:t>
            </a:r>
            <a:r>
              <a:rPr lang="en-US" dirty="0" err="1" smtClean="0">
                <a:ea typeface="ＭＳ Ｐゴシック" pitchFamily="34" charset="-128"/>
              </a:rPr>
              <a:t>vs</a:t>
            </a:r>
            <a:r>
              <a:rPr lang="en-US" dirty="0" smtClean="0">
                <a:ea typeface="ＭＳ Ｐゴシック" pitchFamily="34" charset="-128"/>
              </a:rPr>
              <a:t>  4.1±1.2 at W48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800" dirty="0" smtClean="0">
                <a:ea typeface="ＭＳ Ｐゴシック" pitchFamily="34" charset="-128"/>
              </a:rPr>
              <a:t>Mean CSF albumin : normal range at W48 for both arms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244600" y="1096963"/>
            <a:ext cx="6638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Neurocognitive function and CNS substudy</a:t>
            </a:r>
          </a:p>
        </p:txBody>
      </p:sp>
      <p:sp>
        <p:nvSpPr>
          <p:cNvPr id="1536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PROTEA Study: Switch PI or NNRTI to DRV/r QD </a:t>
            </a:r>
            <a:r>
              <a:rPr lang="en-GB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5365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PROTEA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</a:rPr>
              <a:t>Antinori A. AIDS 2015; 29:1811-20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268413"/>
            <a:ext cx="8842375" cy="5303837"/>
          </a:xfrm>
        </p:spPr>
        <p:txBody>
          <a:bodyPr/>
          <a:lstStyle/>
          <a:p>
            <a:r>
              <a:rPr lang="en-GB" sz="3200" b="1" dirty="0" smtClean="0">
                <a:latin typeface="Calibri" pitchFamily="34" charset="0"/>
                <a:ea typeface="ＭＳ Ｐゴシック" pitchFamily="34" charset="-128"/>
              </a:rPr>
              <a:t>Summary</a:t>
            </a:r>
            <a:br>
              <a:rPr lang="en-GB" sz="3200" b="1" dirty="0" smtClean="0">
                <a:latin typeface="Calibri" pitchFamily="34" charset="0"/>
                <a:ea typeface="ＭＳ Ｐゴシック" pitchFamily="34" charset="-128"/>
              </a:rPr>
            </a:br>
            <a:endParaRPr lang="en-GB" sz="3200" b="1" dirty="0" smtClean="0">
              <a:latin typeface="Calibri" pitchFamily="34" charset="0"/>
              <a:ea typeface="ＭＳ Ｐゴシック" pitchFamily="34" charset="-128"/>
            </a:endParaRPr>
          </a:p>
          <a:p>
            <a:pPr lvl="1"/>
            <a:r>
              <a:rPr lang="en-GB" sz="2000" dirty="0" smtClean="0">
                <a:ea typeface="ＭＳ Ｐゴシック" pitchFamily="34" charset="-128"/>
              </a:rPr>
              <a:t>In patients with </a:t>
            </a:r>
            <a:r>
              <a:rPr lang="en-GB" sz="2000" dirty="0" err="1" smtClean="0">
                <a:ea typeface="ＭＳ Ｐゴシック" pitchFamily="34" charset="-128"/>
              </a:rPr>
              <a:t>virologic</a:t>
            </a:r>
            <a:r>
              <a:rPr lang="en-GB" sz="2000" dirty="0" smtClean="0">
                <a:ea typeface="ＭＳ Ｐゴシック" pitchFamily="34" charset="-128"/>
              </a:rPr>
              <a:t> suppression on standard first-line triple therapy (2 </a:t>
            </a:r>
            <a:r>
              <a:rPr lang="en-GB" sz="2000" dirty="0" err="1" smtClean="0">
                <a:ea typeface="ＭＳ Ｐゴシック" pitchFamily="34" charset="-128"/>
              </a:rPr>
              <a:t>NRTIs</a:t>
            </a:r>
            <a:r>
              <a:rPr lang="en-GB" sz="2000" dirty="0" smtClean="0">
                <a:ea typeface="ＭＳ Ｐゴシック" pitchFamily="34" charset="-128"/>
              </a:rPr>
              <a:t> + 1 NNRTI or 1 PI), once-daily DRV/r </a:t>
            </a:r>
            <a:r>
              <a:rPr lang="en-GB" sz="2000" dirty="0" err="1" smtClean="0">
                <a:ea typeface="ＭＳ Ｐゴシック" pitchFamily="34" charset="-128"/>
              </a:rPr>
              <a:t>monotherapy</a:t>
            </a:r>
            <a:r>
              <a:rPr lang="en-GB" sz="2000" dirty="0" smtClean="0">
                <a:ea typeface="ＭＳ Ｐゴシック" pitchFamily="34" charset="-128"/>
              </a:rPr>
              <a:t> did not show non inferior HIV RNA suppression at week 48 compared with a standard therapy of 2 </a:t>
            </a:r>
            <a:r>
              <a:rPr lang="en-GB" sz="2000" dirty="0" err="1" smtClean="0">
                <a:ea typeface="ＭＳ Ｐゴシック" pitchFamily="34" charset="-128"/>
              </a:rPr>
              <a:t>NRTIs</a:t>
            </a:r>
            <a:r>
              <a:rPr lang="en-GB" sz="2000" dirty="0" smtClean="0">
                <a:ea typeface="ＭＳ Ｐゴシック" pitchFamily="34" charset="-128"/>
              </a:rPr>
              <a:t> + once-daily DRV/r</a:t>
            </a:r>
          </a:p>
          <a:p>
            <a:pPr lvl="1"/>
            <a:r>
              <a:rPr lang="en-GB" sz="2000" dirty="0" smtClean="0">
                <a:ea typeface="ＭＳ Ｐゴシック" pitchFamily="34" charset="-128"/>
              </a:rPr>
              <a:t>A low nadir CD4 count (&lt; 200/mm</a:t>
            </a:r>
            <a:r>
              <a:rPr lang="en-GB" sz="2000" baseline="30000" dirty="0" smtClean="0">
                <a:ea typeface="ＭＳ Ｐゴシック" pitchFamily="34" charset="-128"/>
              </a:rPr>
              <a:t>3</a:t>
            </a:r>
            <a:r>
              <a:rPr lang="en-GB" sz="2000" dirty="0" smtClean="0">
                <a:ea typeface="ＭＳ Ｐゴシック" pitchFamily="34" charset="-128"/>
              </a:rPr>
              <a:t>) was highly predictive of treatment failure in the </a:t>
            </a:r>
            <a:r>
              <a:rPr lang="en-GB" sz="2000" dirty="0" err="1" smtClean="0">
                <a:ea typeface="ＭＳ Ｐゴシック" pitchFamily="34" charset="-128"/>
              </a:rPr>
              <a:t>monotherapy</a:t>
            </a:r>
            <a:r>
              <a:rPr lang="en-GB" sz="2000" dirty="0" smtClean="0">
                <a:ea typeface="ＭＳ Ｐゴシック" pitchFamily="34" charset="-128"/>
              </a:rPr>
              <a:t> arm.</a:t>
            </a:r>
          </a:p>
          <a:p>
            <a:pPr lvl="1"/>
            <a:r>
              <a:rPr lang="en-GB" sz="2000" dirty="0" smtClean="0">
                <a:ea typeface="ＭＳ Ｐゴシック" pitchFamily="34" charset="-128"/>
              </a:rPr>
              <a:t>Two patients in the </a:t>
            </a:r>
            <a:r>
              <a:rPr lang="en-GB" sz="2000" dirty="0" err="1" smtClean="0">
                <a:ea typeface="ＭＳ Ｐゴシック" pitchFamily="34" charset="-128"/>
              </a:rPr>
              <a:t>monotherapy</a:t>
            </a:r>
            <a:r>
              <a:rPr lang="en-GB" sz="2000" dirty="0" smtClean="0">
                <a:ea typeface="ＭＳ Ｐゴシック" pitchFamily="34" charset="-128"/>
              </a:rPr>
              <a:t> arm with CD4 nadir &lt; 200/mm</a:t>
            </a:r>
            <a:r>
              <a:rPr lang="en-GB" sz="2000" baseline="30000" dirty="0" smtClean="0">
                <a:ea typeface="ＭＳ Ｐゴシック" pitchFamily="34" charset="-128"/>
              </a:rPr>
              <a:t>3</a:t>
            </a:r>
            <a:r>
              <a:rPr lang="en-GB" sz="2000" dirty="0" smtClean="0">
                <a:ea typeface="ＭＳ Ｐゴシック" pitchFamily="34" charset="-128"/>
              </a:rPr>
              <a:t> developed </a:t>
            </a:r>
            <a:r>
              <a:rPr lang="en-GB" sz="2000" dirty="0" err="1" smtClean="0">
                <a:ea typeface="ＭＳ Ｐゴシック" pitchFamily="34" charset="-128"/>
              </a:rPr>
              <a:t>viremia</a:t>
            </a:r>
            <a:r>
              <a:rPr lang="en-GB" sz="2000" dirty="0" smtClean="0">
                <a:ea typeface="ＭＳ Ｐゴシック" pitchFamily="34" charset="-128"/>
              </a:rPr>
              <a:t> in both CSF and plasma, with one symptomatic case</a:t>
            </a:r>
          </a:p>
          <a:p>
            <a:pPr lvl="1"/>
            <a:r>
              <a:rPr lang="fr-FR" sz="2000" dirty="0" smtClean="0">
                <a:ea typeface="ＭＳ Ｐゴシック" pitchFamily="34" charset="-128"/>
              </a:rPr>
              <a:t>There </a:t>
            </a:r>
            <a:r>
              <a:rPr lang="fr-FR" sz="2000" dirty="0" err="1" smtClean="0">
                <a:ea typeface="ＭＳ Ｐゴシック" pitchFamily="34" charset="-128"/>
              </a:rPr>
              <a:t>was</a:t>
            </a:r>
            <a:r>
              <a:rPr lang="fr-FR" sz="2000" dirty="0" smtClean="0">
                <a:ea typeface="ＭＳ Ｐゴシック" pitchFamily="34" charset="-128"/>
              </a:rPr>
              <a:t> no </a:t>
            </a:r>
            <a:r>
              <a:rPr lang="fr-FR" sz="2000" dirty="0" err="1" smtClean="0">
                <a:ea typeface="ＭＳ Ｐゴシック" pitchFamily="34" charset="-128"/>
              </a:rPr>
              <a:t>difference</a:t>
            </a:r>
            <a:r>
              <a:rPr lang="fr-FR" sz="2000" dirty="0" smtClean="0">
                <a:ea typeface="ＭＳ Ｐゴシック" pitchFamily="34" charset="-128"/>
              </a:rPr>
              <a:t> in neurocognitive </a:t>
            </a:r>
            <a:r>
              <a:rPr lang="fr-FR" sz="2000" dirty="0" err="1" smtClean="0">
                <a:ea typeface="ＭＳ Ｐゴシック" pitchFamily="34" charset="-128"/>
              </a:rPr>
              <a:t>function</a:t>
            </a:r>
            <a:r>
              <a:rPr lang="fr-FR" sz="2000" dirty="0" smtClean="0">
                <a:ea typeface="ＭＳ Ｐゴシック" pitchFamily="34" charset="-128"/>
              </a:rPr>
              <a:t> or the </a:t>
            </a:r>
            <a:r>
              <a:rPr lang="fr-FR" sz="2000" dirty="0" err="1" smtClean="0">
                <a:ea typeface="ＭＳ Ｐゴシック" pitchFamily="34" charset="-128"/>
              </a:rPr>
              <a:t>risk</a:t>
            </a:r>
            <a:r>
              <a:rPr lang="fr-FR" sz="2000" dirty="0" smtClean="0">
                <a:ea typeface="ＭＳ Ｐゴシック" pitchFamily="34" charset="-128"/>
              </a:rPr>
              <a:t> of </a:t>
            </a:r>
            <a:r>
              <a:rPr lang="fr-FR" sz="2000" dirty="0" err="1" smtClean="0">
                <a:ea typeface="ＭＳ Ｐゴシック" pitchFamily="34" charset="-128"/>
              </a:rPr>
              <a:t>neuropsychiatric</a:t>
            </a:r>
            <a:r>
              <a:rPr lang="fr-FR" sz="2000" dirty="0" smtClean="0">
                <a:ea typeface="ＭＳ Ｐゴシック" pitchFamily="34" charset="-128"/>
              </a:rPr>
              <a:t> adverse </a:t>
            </a:r>
            <a:r>
              <a:rPr lang="fr-FR" sz="2000" dirty="0" err="1" smtClean="0">
                <a:ea typeface="ＭＳ Ｐゴシック" pitchFamily="34" charset="-128"/>
              </a:rPr>
              <a:t>events</a:t>
            </a:r>
            <a:r>
              <a:rPr lang="fr-FR" sz="2000" dirty="0" smtClean="0">
                <a:ea typeface="ＭＳ Ｐゴシック" pitchFamily="34" charset="-128"/>
              </a:rPr>
              <a:t> </a:t>
            </a:r>
            <a:r>
              <a:rPr lang="fr-FR" sz="2000" dirty="0" err="1" smtClean="0">
                <a:ea typeface="ＭＳ Ｐゴシック" pitchFamily="34" charset="-128"/>
              </a:rPr>
              <a:t>between</a:t>
            </a:r>
            <a:r>
              <a:rPr lang="fr-FR" sz="2000" dirty="0" smtClean="0">
                <a:ea typeface="ＭＳ Ｐゴシック" pitchFamily="34" charset="-128"/>
              </a:rPr>
              <a:t> DRV/r </a:t>
            </a:r>
            <a:r>
              <a:rPr lang="fr-FR" sz="2000" dirty="0" err="1" smtClean="0">
                <a:ea typeface="ＭＳ Ｐゴシック" pitchFamily="34" charset="-128"/>
              </a:rPr>
              <a:t>monotherapy</a:t>
            </a:r>
            <a:r>
              <a:rPr lang="fr-FR" sz="2000" dirty="0" smtClean="0">
                <a:ea typeface="ＭＳ Ｐゴシック" pitchFamily="34" charset="-128"/>
              </a:rPr>
              <a:t> and triple </a:t>
            </a:r>
            <a:r>
              <a:rPr lang="fr-FR" sz="2000" dirty="0" err="1" smtClean="0">
                <a:ea typeface="ＭＳ Ｐゴシック" pitchFamily="34" charset="-128"/>
              </a:rPr>
              <a:t>therapy</a:t>
            </a:r>
            <a:endParaRPr lang="en-GB" sz="2000" dirty="0" smtClean="0">
              <a:ea typeface="ＭＳ Ｐゴシック" pitchFamily="34" charset="-128"/>
            </a:endParaRPr>
          </a:p>
        </p:txBody>
      </p:sp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PROTEA Study: Switch PI or NNRTI to DRV/r QD </a:t>
            </a:r>
            <a:r>
              <a:rPr lang="en-GB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7412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PROTEA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</a:rPr>
              <a:t>Antinori A. AIDS 2015; 29:1811-20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9240</TotalTime>
  <Words>910</Words>
  <Application>Microsoft Office PowerPoint</Application>
  <PresentationFormat>Affichage à l'écran (4:3)</PresentationFormat>
  <Paragraphs>202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ARV_trials_2012</vt:lpstr>
      <vt:lpstr>Switch to DRV/r monotherapy</vt:lpstr>
      <vt:lpstr>PROTEA Study: Switch PI or NNRTI to DRV/r QD monotherapy</vt:lpstr>
      <vt:lpstr>PROTEA Study: Switch PI or NNRTI to DRV/r QD monotherapy</vt:lpstr>
      <vt:lpstr>PROTEA Study: Switch PI or NNRTI to DRV/r QD monotherapy</vt:lpstr>
      <vt:lpstr>PROTEA Study: Switch PI or NNRTI to DRV/r QD monotherapy</vt:lpstr>
      <vt:lpstr>PROTEA Study: Switch PI or NNRTI to DRV/r QD monotherapy</vt:lpstr>
      <vt:lpstr>PROTEA Study: Switch PI or NNRTI to DRV/r QD monotherapy</vt:lpstr>
      <vt:lpstr>PROTEA Study: Switch PI or NNRTI to DRV/r QD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277</cp:revision>
  <dcterms:created xsi:type="dcterms:W3CDTF">2011-03-08T09:11:08Z</dcterms:created>
  <dcterms:modified xsi:type="dcterms:W3CDTF">2016-07-28T09:03:18Z</dcterms:modified>
  <cp:category>www.aei.fr</cp:category>
</cp:coreProperties>
</file>