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5" r:id="rId2"/>
    <p:sldId id="268" r:id="rId3"/>
    <p:sldId id="258" r:id="rId4"/>
    <p:sldId id="273" r:id="rId5"/>
    <p:sldId id="266" r:id="rId6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E5E5F7"/>
    <a:srgbClr val="C0C0C0"/>
    <a:srgbClr val="000066"/>
    <a:srgbClr val="FF6600"/>
    <a:srgbClr val="0066FF"/>
    <a:srgbClr val="990000"/>
    <a:srgbClr val="FF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9874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86" y="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8933A13-E2F4-4380-A4AE-D3C02AD4832E}" type="slidenum">
              <a:rPr lang="fr-FR" altLang="fr-FR" sz="1200">
                <a:latin typeface="Calibri" pitchFamily="34" charset="0"/>
              </a:rPr>
              <a:pPr algn="r" defTabSz="850900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fr-FR" sz="3200">
                <a:ea typeface="ＭＳ Ｐゴシック"/>
                <a:cs typeface="ＭＳ Ｐゴシック"/>
              </a:rPr>
              <a:t>NRTI-sparing</a:t>
            </a:r>
          </a:p>
        </p:txBody>
      </p:sp>
      <p:sp>
        <p:nvSpPr>
          <p:cNvPr id="614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r>
              <a:rPr lang="fr-FR" altLang="fr-FR" sz="2800" b="1" dirty="0">
                <a:latin typeface="Calibri" pitchFamily="34" charset="0"/>
                <a:ea typeface="ＭＳ Ｐゴシック"/>
                <a:cs typeface="ＭＳ Ｐゴシック"/>
              </a:rPr>
              <a:t>RADAR</a:t>
            </a:r>
          </a:p>
          <a:p>
            <a:r>
              <a:rPr lang="en-US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NEAT001/ANRS 14</a:t>
            </a:r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3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A4001078</a:t>
            </a:r>
            <a:endParaRPr lang="fr-FR" altLang="fr-FR" sz="2800" b="1" dirty="0">
              <a:solidFill>
                <a:srgbClr val="C0C0C0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VEMAN </a:t>
            </a:r>
          </a:p>
          <a:p>
            <a:r>
              <a:rPr lang="fr-FR" altLang="fr-FR" sz="2800" b="1" dirty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MODERN</a:t>
            </a:r>
            <a:endParaRPr lang="fr-FR" altLang="fr-FR" sz="2800" b="1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83037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RADAR Study: DRV/r + RAL vs DRV/r + TDF/FTC </a:t>
            </a:r>
            <a:endParaRPr lang="fr-FR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0800" y="1228725"/>
            <a:ext cx="1720850" cy="636608"/>
          </a:xfrm>
        </p:spPr>
        <p:txBody>
          <a:bodyPr/>
          <a:lstStyle/>
          <a:p>
            <a:pPr eaLnBrk="1" hangingPunct="1"/>
            <a:r>
              <a:rPr lang="fr-FR" sz="2800" b="1" dirty="0">
                <a:latin typeface="+mj-lt"/>
                <a:ea typeface="MS PGothic" charset="0"/>
              </a:rPr>
              <a:t>Design</a:t>
            </a:r>
          </a:p>
          <a:p>
            <a:pPr eaLnBrk="1" hangingPunct="1"/>
            <a:endParaRPr lang="fr-FR" sz="2800" b="1" dirty="0">
              <a:latin typeface="+mj-lt"/>
              <a:ea typeface="MS PGothic" charset="0"/>
            </a:endParaRP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48847" y="2334316"/>
            <a:ext cx="3167994" cy="1517467"/>
          </a:xfrm>
          <a:prstGeom prst="roundRect">
            <a:avLst>
              <a:gd name="adj" fmla="val 16667"/>
            </a:avLst>
          </a:prstGeom>
          <a:solidFill>
            <a:srgbClr val="E5E5F7"/>
          </a:solidFill>
          <a:ln w="9525">
            <a:solidFill>
              <a:srgbClr val="E5E5F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Age ≥ </a:t>
            </a:r>
            <a:r>
              <a:rPr lang="en-US" sz="1600" b="1" dirty="0">
                <a:solidFill>
                  <a:srgbClr val="000066"/>
                </a:solidFill>
                <a:latin typeface="+mj-lt"/>
              </a:rPr>
              <a:t>18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 years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HIV+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Antiretroviral naive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HIV-1 RNA ≥ 5 000 c/mL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CD4 ≥ 100/mm</a:t>
            </a:r>
            <a:r>
              <a:rPr lang="en-US" sz="1600" b="1" baseline="30000" dirty="0">
                <a:solidFill>
                  <a:srgbClr val="000066"/>
                </a:solidFill>
                <a:latin typeface="+mj-lt"/>
              </a:rPr>
              <a:t>3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No resistance to TDF, FTC or DRV</a:t>
            </a:r>
          </a:p>
        </p:txBody>
      </p:sp>
      <p:sp>
        <p:nvSpPr>
          <p:cNvPr id="125963" name="Rectangle à coins arrondis 9"/>
          <p:cNvSpPr>
            <a:spLocks noChangeArrowheads="1"/>
          </p:cNvSpPr>
          <p:nvPr/>
        </p:nvSpPr>
        <p:spPr bwMode="auto">
          <a:xfrm>
            <a:off x="5134796" y="2372616"/>
            <a:ext cx="3498014" cy="449927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rgbClr val="000066"/>
                </a:solidFill>
                <a:latin typeface="+mj-lt"/>
              </a:rPr>
              <a:t>DRV</a:t>
            </a:r>
            <a:r>
              <a:rPr lang="fr-FR" sz="1800" b="1" baseline="0" dirty="0">
                <a:solidFill>
                  <a:srgbClr val="000066"/>
                </a:solidFill>
                <a:latin typeface="+mj-lt"/>
              </a:rPr>
              <a:t>/r 800/100 </a:t>
            </a:r>
            <a:r>
              <a:rPr lang="fr-FR" sz="1800" b="1" baseline="0" dirty="0" err="1">
                <a:solidFill>
                  <a:srgbClr val="000066"/>
                </a:solidFill>
                <a:latin typeface="+mj-lt"/>
              </a:rPr>
              <a:t>qd</a:t>
            </a:r>
            <a:r>
              <a:rPr lang="fr-FR" sz="1800" b="1" baseline="0" dirty="0">
                <a:solidFill>
                  <a:srgbClr val="000066"/>
                </a:solidFill>
                <a:latin typeface="+mj-lt"/>
              </a:rPr>
              <a:t> + RAL 400 </a:t>
            </a:r>
            <a:r>
              <a:rPr lang="fr-FR" sz="1800" b="1" baseline="0" dirty="0" err="1">
                <a:solidFill>
                  <a:srgbClr val="000066"/>
                </a:solidFill>
                <a:latin typeface="+mj-lt"/>
              </a:rPr>
              <a:t>bid</a:t>
            </a:r>
            <a:endParaRPr lang="fr-FR" sz="1800" b="1" baseline="0" dirty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25964" name="Rectangle à coins arrondis 10"/>
          <p:cNvSpPr>
            <a:spLocks noChangeArrowheads="1"/>
          </p:cNvSpPr>
          <p:nvPr/>
        </p:nvSpPr>
        <p:spPr bwMode="auto">
          <a:xfrm>
            <a:off x="5134796" y="3336806"/>
            <a:ext cx="3498014" cy="449927"/>
          </a:xfrm>
          <a:prstGeom prst="rect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b="1" dirty="0">
                <a:solidFill>
                  <a:schemeClr val="bg1"/>
                </a:solidFill>
                <a:latin typeface="+mj-lt"/>
              </a:rPr>
              <a:t>DR</a:t>
            </a:r>
            <a:r>
              <a:rPr lang="fr-FR" sz="1800" b="1" baseline="0" dirty="0">
                <a:solidFill>
                  <a:schemeClr val="bg1"/>
                </a:solidFill>
                <a:latin typeface="+mj-lt"/>
              </a:rPr>
              <a:t>V/r + TDF/FTC</a:t>
            </a: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sp>
        <p:nvSpPr>
          <p:cNvPr id="86" name="Text Box 36"/>
          <p:cNvSpPr txBox="1">
            <a:spLocks noChangeArrowheads="1"/>
          </p:cNvSpPr>
          <p:nvPr/>
        </p:nvSpPr>
        <p:spPr bwMode="auto">
          <a:xfrm>
            <a:off x="4431007" y="2248891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42</a:t>
            </a:r>
          </a:p>
        </p:txBody>
      </p:sp>
      <p:sp>
        <p:nvSpPr>
          <p:cNvPr id="87" name="Text Box 37"/>
          <p:cNvSpPr txBox="1">
            <a:spLocks noChangeArrowheads="1"/>
          </p:cNvSpPr>
          <p:nvPr/>
        </p:nvSpPr>
        <p:spPr bwMode="auto">
          <a:xfrm>
            <a:off x="4431007" y="3596819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43</a:t>
            </a:r>
          </a:p>
        </p:txBody>
      </p: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3840251" y="24641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9" name="Oval 170"/>
          <p:cNvSpPr>
            <a:spLocks noChangeArrowheads="1"/>
          </p:cNvSpPr>
          <p:nvPr/>
        </p:nvSpPr>
        <p:spPr bwMode="auto">
          <a:xfrm>
            <a:off x="3281414" y="125055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grpSp>
        <p:nvGrpSpPr>
          <p:cNvPr id="90" name="Grouper 89"/>
          <p:cNvGrpSpPr/>
          <p:nvPr/>
        </p:nvGrpSpPr>
        <p:grpSpPr>
          <a:xfrm>
            <a:off x="3531385" y="2568119"/>
            <a:ext cx="1576952" cy="990600"/>
            <a:chOff x="3087656" y="2629315"/>
            <a:chExt cx="1576952" cy="990600"/>
          </a:xfrm>
        </p:grpSpPr>
        <p:sp>
          <p:nvSpPr>
            <p:cNvPr id="91" name="Line 105"/>
            <p:cNvSpPr>
              <a:spLocks noChangeShapeType="1"/>
            </p:cNvSpPr>
            <p:nvPr/>
          </p:nvSpPr>
          <p:spPr bwMode="auto">
            <a:xfrm>
              <a:off x="3087656" y="3153190"/>
              <a:ext cx="935999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4029608" y="2629315"/>
              <a:ext cx="0" cy="99060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4013733" y="2638840"/>
              <a:ext cx="6508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4021670" y="3619915"/>
              <a:ext cx="6223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95" name="Oval 110"/>
          <p:cNvSpPr>
            <a:spLocks noChangeArrowheads="1"/>
          </p:cNvSpPr>
          <p:nvPr/>
        </p:nvSpPr>
        <p:spPr bwMode="auto">
          <a:xfrm>
            <a:off x="8360756" y="13382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Line 172"/>
          <p:cNvSpPr>
            <a:spLocks noChangeShapeType="1"/>
          </p:cNvSpPr>
          <p:nvPr/>
        </p:nvSpPr>
        <p:spPr bwMode="auto">
          <a:xfrm>
            <a:off x="8659206" y="18780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Espace réservé du contenu 2"/>
          <p:cNvSpPr>
            <a:spLocks/>
          </p:cNvSpPr>
          <p:nvPr/>
        </p:nvSpPr>
        <p:spPr bwMode="auto">
          <a:xfrm>
            <a:off x="77787" y="4197775"/>
            <a:ext cx="8859231" cy="262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Primary endpoint: time to loss of </a:t>
            </a:r>
            <a:r>
              <a:rPr lang="en-US" dirty="0" err="1">
                <a:solidFill>
                  <a:srgbClr val="000066"/>
                </a:solidFill>
              </a:rPr>
              <a:t>virologic</a:t>
            </a:r>
            <a:r>
              <a:rPr lang="en-US" dirty="0">
                <a:solidFill>
                  <a:srgbClr val="000066"/>
                </a:solidFill>
              </a:rPr>
              <a:t> response until W24 (ITT, TLOVR)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Definition of failure: the earliest of any of the following events: death, permanent discontinuation of the study drug, loss to follow-up, or plasma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HIV-1 RNA concentrations &gt; 48 copies/ml obtained at 2 consecutive visits or one value &gt; 48 copies/ml followed by permanent discontinuation of the study drug or loss to follow-up</a:t>
            </a: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6256161" y="6582618"/>
            <a:ext cx="28809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Bedimo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R. PLOS One 2014;9:e106221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9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RADAR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3388275" y="3788309"/>
            <a:ext cx="2348912" cy="37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err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efficacy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633617"/>
              </p:ext>
            </p:extLst>
          </p:nvPr>
        </p:nvGraphicFramePr>
        <p:xfrm>
          <a:off x="411946" y="1606148"/>
          <a:ext cx="8278421" cy="2103120"/>
        </p:xfrm>
        <a:graphic>
          <a:graphicData uri="http://schemas.openxmlformats.org/drawingml/2006/table">
            <a:tbl>
              <a:tblPr/>
              <a:tblGrid>
                <a:gridCol w="4300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copies/mL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by W48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24229"/>
              </p:ext>
            </p:extLst>
          </p:nvPr>
        </p:nvGraphicFramePr>
        <p:xfrm>
          <a:off x="421471" y="4152286"/>
          <a:ext cx="8278421" cy="2091801"/>
        </p:xfrm>
        <a:graphic>
          <a:graphicData uri="http://schemas.openxmlformats.org/drawingml/2006/table">
            <a:tbl>
              <a:tblPr/>
              <a:tblGrid>
                <a:gridCol w="4202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TDF/FTC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48 c/mL at W24 (ITT, TLOVR)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76.7%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Mean time to loss of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response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(ITT, TLOVR)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36.3 weeks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42.1 weeks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48 c/mL at W48 (ITT, TLOVR)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83.7%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≠ : - 23.7% (95% CI : - 42.9 to – 5.0) ; p = 0.016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&lt; 48 c/mL at W48 (ITT, snapshot)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62.5%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83.7%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19472" y="1235892"/>
            <a:ext cx="6486519" cy="37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(median), and disposition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326220" y="6269286"/>
            <a:ext cx="82784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66"/>
                </a:solidFill>
              </a:rPr>
              <a:t>Resistance testing: no treatment-emergent resistance-associated mutations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RADAR Study: DRV/r + RAL vs DRV/r + TDF/FTC </a:t>
            </a:r>
            <a:endParaRPr lang="fr-FR" dirty="0"/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256161" y="6582618"/>
            <a:ext cx="28809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Bedimo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R. PLOS One 2014;9:e106221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RADAR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78830" y="1290396"/>
            <a:ext cx="8976269" cy="586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Lipid parameters, renal function, body fat and bone mineral density</a:t>
            </a:r>
          </a:p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Mean changes from baseline (95% CI)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06465"/>
              </p:ext>
            </p:extLst>
          </p:nvPr>
        </p:nvGraphicFramePr>
        <p:xfrm>
          <a:off x="167731" y="1906982"/>
          <a:ext cx="8721687" cy="4156306"/>
        </p:xfrm>
        <a:graphic>
          <a:graphicData uri="http://schemas.openxmlformats.org/drawingml/2006/table">
            <a:tbl>
              <a:tblPr/>
              <a:tblGrid>
                <a:gridCol w="3692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4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cholesterol,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+ 23.3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LDL-cholesterol,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HDL-cholesterol,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Triglycerides,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+ 21.2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- 38.1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cholesterol:HDL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cholesterol ratio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- 0.71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(CKD-EPI formula), ml/min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- 7.9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49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DXA analyses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Subtotal BMD, g/cm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BMD, g/cm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fat, kg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lean body mass, kg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+ 9.2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+ 11.3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+ 3.13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+ 1.48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+ 0.6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78830" y="6165060"/>
            <a:ext cx="9091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66"/>
                </a:solidFill>
              </a:rPr>
              <a:t>Grade 3 or higher clinical or laboratory adverse event: 5 in the RAL arm  vs 2 in the TDF/FTC arm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6256161" y="6582618"/>
            <a:ext cx="28809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Bedimo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R. PLOS One 2014;9:e106221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RADAR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RADAR Study: DRV/r + RAL vs DRV/r + TDF/FTC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575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RADAR Study: DRV/r + RAL vs DRV/r + TDF/FTC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38250"/>
            <a:ext cx="9024938" cy="5303838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 dirty="0"/>
              <a:t>The NRTI-sparing regimen RAL+ DRV/r did not achieve similar week 48 </a:t>
            </a:r>
            <a:r>
              <a:rPr lang="en-US" sz="2000" dirty="0" err="1"/>
              <a:t>virologic</a:t>
            </a:r>
            <a:r>
              <a:rPr lang="en-US" sz="2000" dirty="0"/>
              <a:t> efficacy compared with TDF/FTC + DRV/r, but was better with regard to markers of bone health</a:t>
            </a:r>
          </a:p>
          <a:p>
            <a:pPr lvl="1"/>
            <a:r>
              <a:rPr lang="fr-FR" sz="2000" dirty="0"/>
              <a:t>The </a:t>
            </a:r>
            <a:r>
              <a:rPr lang="en-US" sz="2000" dirty="0"/>
              <a:t>two regimens achieved comparable immunologic response </a:t>
            </a:r>
          </a:p>
          <a:p>
            <a:pPr lvl="1"/>
            <a:r>
              <a:rPr lang="en-US" sz="2000" dirty="0"/>
              <a:t>Patients in the TDF/FTC arm had smaller increases in total cholesterol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Limitations</a:t>
            </a:r>
          </a:p>
          <a:p>
            <a:pPr lvl="2"/>
            <a:r>
              <a:rPr lang="en-US" sz="1800" dirty="0"/>
              <a:t>Small sample size</a:t>
            </a:r>
          </a:p>
          <a:p>
            <a:pPr lvl="2"/>
            <a:r>
              <a:rPr lang="en-US" sz="1800" dirty="0"/>
              <a:t>Unpowered to establish non-inferiority</a:t>
            </a:r>
          </a:p>
          <a:p>
            <a:pPr lvl="2"/>
            <a:r>
              <a:rPr lang="en-US" sz="1800" dirty="0"/>
              <a:t>AEs self-reported, open-label </a:t>
            </a:r>
            <a:r>
              <a:rPr lang="en-US" sz="1800" dirty="0" err="1"/>
              <a:t>unblinded</a:t>
            </a:r>
            <a:r>
              <a:rPr lang="en-US" sz="1800" dirty="0"/>
              <a:t> design</a:t>
            </a:r>
          </a:p>
          <a:p>
            <a:pPr lvl="2"/>
            <a:r>
              <a:rPr lang="en-US" sz="1800" dirty="0"/>
              <a:t>No site-specific BMD evaluation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256161" y="6582618"/>
            <a:ext cx="28809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Bedimo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R. PLOS One 2014;9:e106221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605389"/>
            <a:ext cx="539999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RADAR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465</Words>
  <Application>Microsoft Office PowerPoint</Application>
  <PresentationFormat>Affichage à l'écran (4:3)</PresentationFormat>
  <Paragraphs>140</Paragraphs>
  <Slides>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NRTI-sparing</vt:lpstr>
      <vt:lpstr>RADAR Study: DRV/r + RAL vs DRV/r + TDF/FTC </vt:lpstr>
      <vt:lpstr>RADAR Study: DRV/r + RAL vs DRV/r + TDF/FTC </vt:lpstr>
      <vt:lpstr>RADAR Study: DRV/r + RAL vs DRV/r + TDF/FTC </vt:lpstr>
      <vt:lpstr>RADAR Study: DRV/r + RAL vs DRV/r + TDF/FTC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123</cp:revision>
  <dcterms:created xsi:type="dcterms:W3CDTF">2015-05-20T09:45:14Z</dcterms:created>
  <dcterms:modified xsi:type="dcterms:W3CDTF">2016-07-18T12:09:47Z</dcterms:modified>
</cp:coreProperties>
</file>