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10" r:id="rId2"/>
    <p:sldId id="869" r:id="rId3"/>
    <p:sldId id="870" r:id="rId4"/>
    <p:sldId id="922" r:id="rId5"/>
    <p:sldId id="923" r:id="rId6"/>
    <p:sldId id="875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  <p:cmAuthor id="1" name="Mélanie HUET" initials="MH" lastIdx="1" clrIdx="1">
    <p:extLst/>
  </p:cmAuthor>
  <p:cmAuthor id="2" name="anton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FF"/>
    <a:srgbClr val="C0C0C0"/>
    <a:srgbClr val="FFFFFF"/>
    <a:srgbClr val="660066"/>
    <a:srgbClr val="000066"/>
    <a:srgbClr val="333399"/>
    <a:srgbClr val="CC3300"/>
    <a:srgbClr val="66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 autoAdjust="0"/>
    <p:restoredTop sz="94660"/>
  </p:normalViewPr>
  <p:slideViewPr>
    <p:cSldViewPr snapToObjects="1" showGuides="1">
      <p:cViewPr>
        <p:scale>
          <a:sx n="66" d="100"/>
          <a:sy n="66" d="100"/>
        </p:scale>
        <p:origin x="1650" y="13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 showGuides="1">
      <p:cViewPr>
        <p:scale>
          <a:sx n="66" d="100"/>
          <a:sy n="66" d="100"/>
        </p:scale>
        <p:origin x="-2584" y="-75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16BCFC4-C59A-47C7-9B21-B9D6BF15C9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15224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F5E0F6D-ABAF-4437-A431-CA559D6F71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411855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3BCFFAB-E2D5-4A49-95D5-F95004597754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3654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E7D12A-0329-4533-8E49-07F72C12E86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80707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4431ED-A9F8-4EE3-8CC2-3DC2F883B86E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0770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E8C177-7B38-4B05-A2CE-45B638FE978D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38113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8251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89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5326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85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5628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599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863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7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723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341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Intensification with INSTI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latin typeface="Calibri" pitchFamily="34" charset="0"/>
                <a:ea typeface="ＭＳ Ｐゴシック" pitchFamily="34" charset="-128"/>
              </a:rPr>
              <a:t>REALITY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22225" y="5097463"/>
            <a:ext cx="871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2400" b="1" i="0" dirty="0">
                <a:latin typeface="Calibri" pitchFamily="34" charset="0"/>
              </a:rPr>
              <a:t>Objective</a:t>
            </a:r>
          </a:p>
          <a:p>
            <a:pPr lvl="1" eaLnBrk="1" hangingPunct="1"/>
            <a:r>
              <a:rPr lang="en-GB" altLang="fr-FR" sz="1800" i="0" dirty="0"/>
              <a:t>Primary endpoint: 24-week mortality</a:t>
            </a:r>
            <a:endParaRPr lang="en-GB" altLang="fr-FR" sz="1800" b="1" i="0" dirty="0"/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/>
        </p:nvGraphicFramePr>
        <p:xfrm>
          <a:off x="4162425" y="2493963"/>
          <a:ext cx="3603625" cy="617537"/>
        </p:xfrm>
        <a:graphic>
          <a:graphicData uri="http://schemas.openxmlformats.org/drawingml/2006/table">
            <a:tbl>
              <a:tblPr/>
              <a:tblGrid>
                <a:gridCol w="360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 NRTI + NNRTI + 12 weeks of RAL</a:t>
                      </a:r>
                    </a:p>
                  </a:txBody>
                  <a:tcPr marL="91436" marR="91436" marT="45659" marB="456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/>
        </p:nvGraphicFramePr>
        <p:xfrm>
          <a:off x="4191000" y="3532188"/>
          <a:ext cx="3575050" cy="585787"/>
        </p:xfrm>
        <a:graphic>
          <a:graphicData uri="http://schemas.openxmlformats.org/drawingml/2006/table">
            <a:tbl>
              <a:tblPr/>
              <a:tblGrid>
                <a:gridCol w="357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NRTI + NNRTI</a:t>
                      </a:r>
                    </a:p>
                  </a:txBody>
                  <a:tcPr marL="91442" marR="91442" marT="45800" marB="45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9" name="AutoShape 162"/>
          <p:cNvSpPr>
            <a:spLocks noChangeArrowheads="1"/>
          </p:cNvSpPr>
          <p:nvPr/>
        </p:nvSpPr>
        <p:spPr bwMode="auto">
          <a:xfrm>
            <a:off x="458788" y="2803525"/>
            <a:ext cx="2574925" cy="10858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Adults, adolescents and children &gt; 5 years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&lt; 100/mm</a:t>
            </a:r>
            <a:r>
              <a:rPr lang="en-GB" altLang="fr-FR" sz="1600" b="1" i="0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sp>
        <p:nvSpPr>
          <p:cNvPr id="3090" name="ZoneTexte 71"/>
          <p:cNvSpPr txBox="1">
            <a:spLocks noChangeArrowheads="1"/>
          </p:cNvSpPr>
          <p:nvPr/>
        </p:nvSpPr>
        <p:spPr bwMode="auto">
          <a:xfrm>
            <a:off x="628650" y="4416425"/>
            <a:ext cx="812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i="0" dirty="0">
                <a:solidFill>
                  <a:srgbClr val="000066"/>
                </a:solidFill>
              </a:rPr>
              <a:t>Two other factorial randomisations: 12 weeks enhanced prophylaxis, 12 weeks supplementary food</a:t>
            </a:r>
          </a:p>
        </p:txBody>
      </p:sp>
      <p:sp>
        <p:nvSpPr>
          <p:cNvPr id="3091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REALITY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-intensified quadruple therapy in first-line antiretroviral therapy</a:t>
            </a:r>
          </a:p>
        </p:txBody>
      </p:sp>
      <p:cxnSp>
        <p:nvCxnSpPr>
          <p:cNvPr id="3092" name="Connecteur droit 66"/>
          <p:cNvCxnSpPr>
            <a:cxnSpLocks noChangeShapeType="1"/>
          </p:cNvCxnSpPr>
          <p:nvPr/>
        </p:nvCxnSpPr>
        <p:spPr bwMode="auto">
          <a:xfrm rot="5400000">
            <a:off x="3047207" y="263921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3" name="Oval 170"/>
          <p:cNvSpPr>
            <a:spLocks noChangeArrowheads="1"/>
          </p:cNvSpPr>
          <p:nvPr/>
        </p:nvSpPr>
        <p:spPr bwMode="auto">
          <a:xfrm>
            <a:off x="2476500" y="14255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 label</a:t>
            </a:r>
          </a:p>
        </p:txBody>
      </p:sp>
      <p:cxnSp>
        <p:nvCxnSpPr>
          <p:cNvPr id="3094" name="AutoShape 60"/>
          <p:cNvCxnSpPr>
            <a:cxnSpLocks noChangeShapeType="1"/>
          </p:cNvCxnSpPr>
          <p:nvPr/>
        </p:nvCxnSpPr>
        <p:spPr bwMode="auto">
          <a:xfrm rot="10800000" flipH="1" flipV="1">
            <a:off x="4162425" y="28479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5" name="Line 63"/>
          <p:cNvSpPr>
            <a:spLocks noChangeShapeType="1"/>
          </p:cNvSpPr>
          <p:nvPr/>
        </p:nvSpPr>
        <p:spPr bwMode="auto">
          <a:xfrm>
            <a:off x="3067050" y="3338513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6" name="Rectangle 9"/>
          <p:cNvSpPr>
            <a:spLocks noChangeArrowheads="1"/>
          </p:cNvSpPr>
          <p:nvPr/>
        </p:nvSpPr>
        <p:spPr bwMode="auto">
          <a:xfrm>
            <a:off x="3384550" y="351472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903</a:t>
            </a:r>
          </a:p>
        </p:txBody>
      </p:sp>
      <p:sp>
        <p:nvSpPr>
          <p:cNvPr id="3097" name="Rectangle 8"/>
          <p:cNvSpPr>
            <a:spLocks noChangeArrowheads="1"/>
          </p:cNvSpPr>
          <p:nvPr/>
        </p:nvSpPr>
        <p:spPr bwMode="auto">
          <a:xfrm>
            <a:off x="3384550" y="25209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48550" y="15017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 dirty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W48</a:t>
            </a:r>
            <a:endParaRPr lang="en-GB" sz="1600" i="0" dirty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sp>
        <p:nvSpPr>
          <p:cNvPr id="3099" name="Line 172"/>
          <p:cNvSpPr>
            <a:spLocks noChangeShapeType="1"/>
          </p:cNvSpPr>
          <p:nvPr/>
        </p:nvSpPr>
        <p:spPr bwMode="auto">
          <a:xfrm>
            <a:off x="7766050" y="20415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ZoneTexte 69"/>
          <p:cNvSpPr txBox="1">
            <a:spLocks noChangeArrowheads="1"/>
          </p:cNvSpPr>
          <p:nvPr/>
        </p:nvSpPr>
        <p:spPr bwMode="auto">
          <a:xfrm>
            <a:off x="6019489" y="6583363"/>
            <a:ext cx="31181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dirty="0" err="1">
                <a:solidFill>
                  <a:srgbClr val="CC0000"/>
                </a:solidFill>
              </a:rPr>
              <a:t>Kityo</a:t>
            </a:r>
            <a:r>
              <a:rPr lang="en-GB" altLang="fr-FR" sz="1200" dirty="0">
                <a:solidFill>
                  <a:srgbClr val="CC0000"/>
                </a:solidFill>
              </a:rPr>
              <a:t> C. </a:t>
            </a:r>
            <a:r>
              <a:rPr lang="en-GB" altLang="fr-FR" sz="1200" dirty="0" err="1">
                <a:solidFill>
                  <a:srgbClr val="CC0000"/>
                </a:solidFill>
              </a:rPr>
              <a:t>PLoS</a:t>
            </a:r>
            <a:r>
              <a:rPr lang="en-GB" altLang="fr-FR" sz="1200" dirty="0">
                <a:solidFill>
                  <a:srgbClr val="CC0000"/>
                </a:solidFill>
              </a:rPr>
              <a:t> Med. 2018;15(12):e1002706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graphicFrame>
        <p:nvGraphicFramePr>
          <p:cNvPr id="267339" name="Group 7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323467"/>
              </p:ext>
            </p:extLst>
          </p:nvPr>
        </p:nvGraphicFramePr>
        <p:xfrm>
          <a:off x="352425" y="1827215"/>
          <a:ext cx="8421688" cy="4316410"/>
        </p:xfrm>
        <a:graphic>
          <a:graphicData uri="http://schemas.openxmlformats.org/drawingml/2006/table">
            <a:tbl>
              <a:tblPr/>
              <a:tblGrid>
                <a:gridCol w="370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Additional RAL, N = 902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Standard ART, N = 903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5-17 years,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WHO stage 1 or 2,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25/mm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230 660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230 000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EFV,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89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backbone,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1" name="Text Box 2"/>
          <p:cNvSpPr txBox="1">
            <a:spLocks noChangeArrowheads="1"/>
          </p:cNvSpPr>
          <p:nvPr/>
        </p:nvSpPr>
        <p:spPr bwMode="auto">
          <a:xfrm>
            <a:off x="2982913" y="1128713"/>
            <a:ext cx="316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400" b="1" i="0">
                <a:latin typeface="Calibri" pitchFamily="34" charset="0"/>
              </a:rPr>
              <a:t>Baseline characteristics</a:t>
            </a:r>
          </a:p>
        </p:txBody>
      </p:sp>
      <p:sp>
        <p:nvSpPr>
          <p:cNvPr id="414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4143" name="ZoneTexte 69"/>
          <p:cNvSpPr txBox="1">
            <a:spLocks noChangeArrowheads="1"/>
          </p:cNvSpPr>
          <p:nvPr/>
        </p:nvSpPr>
        <p:spPr bwMode="auto">
          <a:xfrm>
            <a:off x="6019489" y="6583363"/>
            <a:ext cx="31181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dirty="0" err="1">
                <a:solidFill>
                  <a:srgbClr val="CC0000"/>
                </a:solidFill>
              </a:rPr>
              <a:t>Kityo</a:t>
            </a:r>
            <a:r>
              <a:rPr lang="en-GB" altLang="fr-FR" sz="1200" dirty="0">
                <a:solidFill>
                  <a:srgbClr val="CC0000"/>
                </a:solidFill>
              </a:rPr>
              <a:t> C. </a:t>
            </a:r>
            <a:r>
              <a:rPr lang="en-GB" altLang="fr-FR" sz="1200" dirty="0" err="1">
                <a:solidFill>
                  <a:srgbClr val="CC0000"/>
                </a:solidFill>
              </a:rPr>
              <a:t>PLoS</a:t>
            </a:r>
            <a:r>
              <a:rPr lang="en-GB" altLang="fr-FR" sz="1200" dirty="0">
                <a:solidFill>
                  <a:srgbClr val="CC0000"/>
                </a:solidFill>
              </a:rPr>
              <a:t> Med. 2018;15(12):e1002706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0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5221" name="ZoneTexte 69"/>
          <p:cNvSpPr txBox="1">
            <a:spLocks noChangeArrowheads="1"/>
          </p:cNvSpPr>
          <p:nvPr/>
        </p:nvSpPr>
        <p:spPr bwMode="auto">
          <a:xfrm>
            <a:off x="6019489" y="6583363"/>
            <a:ext cx="31181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dirty="0" err="1">
                <a:solidFill>
                  <a:srgbClr val="CC0000"/>
                </a:solidFill>
              </a:rPr>
              <a:t>Kityo</a:t>
            </a:r>
            <a:r>
              <a:rPr lang="en-GB" altLang="fr-FR" sz="1200" dirty="0">
                <a:solidFill>
                  <a:srgbClr val="CC0000"/>
                </a:solidFill>
              </a:rPr>
              <a:t> C. </a:t>
            </a:r>
            <a:r>
              <a:rPr lang="en-GB" altLang="fr-FR" sz="1200" dirty="0" err="1">
                <a:solidFill>
                  <a:srgbClr val="CC0000"/>
                </a:solidFill>
              </a:rPr>
              <a:t>PLoS</a:t>
            </a:r>
            <a:r>
              <a:rPr lang="en-GB" altLang="fr-FR" sz="1200" dirty="0">
                <a:solidFill>
                  <a:srgbClr val="CC0000"/>
                </a:solidFill>
              </a:rPr>
              <a:t> Med. 2018;15(12):e1002706</a:t>
            </a:r>
          </a:p>
        </p:txBody>
      </p:sp>
      <p:sp>
        <p:nvSpPr>
          <p:cNvPr id="522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sp>
        <p:nvSpPr>
          <p:cNvPr id="5223" name="Text Box 2"/>
          <p:cNvSpPr txBox="1">
            <a:spLocks noChangeArrowheads="1"/>
          </p:cNvSpPr>
          <p:nvPr/>
        </p:nvSpPr>
        <p:spPr bwMode="auto">
          <a:xfrm>
            <a:off x="1763713" y="1196975"/>
            <a:ext cx="1185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i="0">
                <a:latin typeface="Calibri" pitchFamily="34" charset="0"/>
              </a:rPr>
              <a:t>Mortality</a:t>
            </a:r>
          </a:p>
        </p:txBody>
      </p:sp>
      <p:sp>
        <p:nvSpPr>
          <p:cNvPr id="5224" name="Text Box 2"/>
          <p:cNvSpPr txBox="1">
            <a:spLocks noChangeArrowheads="1"/>
          </p:cNvSpPr>
          <p:nvPr/>
        </p:nvSpPr>
        <p:spPr bwMode="auto">
          <a:xfrm>
            <a:off x="5080107" y="1196975"/>
            <a:ext cx="3687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i="0" dirty="0">
                <a:latin typeface="Calibri" pitchFamily="34" charset="0"/>
              </a:rPr>
              <a:t>HIV RNA &lt; 50 copies/mL (95% CI)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4625" y="1717675"/>
            <a:ext cx="8910638" cy="4711700"/>
            <a:chOff x="174625" y="1717675"/>
            <a:chExt cx="8910638" cy="4711700"/>
          </a:xfrm>
        </p:grpSpPr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V="1">
              <a:off x="2322513" y="2492375"/>
              <a:ext cx="0" cy="286385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75000"/>
                </a:schemeClr>
              </a:solidFill>
              <a:prstDash val="lg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" name="Freeform 29"/>
            <p:cNvSpPr>
              <a:spLocks/>
            </p:cNvSpPr>
            <p:nvPr/>
          </p:nvSpPr>
          <p:spPr bwMode="auto">
            <a:xfrm flipV="1">
              <a:off x="635000" y="3609975"/>
              <a:ext cx="3373438" cy="1652588"/>
            </a:xfrm>
            <a:custGeom>
              <a:avLst/>
              <a:gdLst>
                <a:gd name="T0" fmla="*/ 2 w 1242"/>
                <a:gd name="T1" fmla="*/ 0 h 52"/>
                <a:gd name="T2" fmla="*/ 18 w 1242"/>
                <a:gd name="T3" fmla="*/ 1 h 52"/>
                <a:gd name="T4" fmla="*/ 33 w 1242"/>
                <a:gd name="T5" fmla="*/ 2 h 52"/>
                <a:gd name="T6" fmla="*/ 41 w 1242"/>
                <a:gd name="T7" fmla="*/ 5 h 52"/>
                <a:gd name="T8" fmla="*/ 48 w 1242"/>
                <a:gd name="T9" fmla="*/ 6 h 52"/>
                <a:gd name="T10" fmla="*/ 59 w 1242"/>
                <a:gd name="T11" fmla="*/ 7 h 52"/>
                <a:gd name="T12" fmla="*/ 66 w 1242"/>
                <a:gd name="T13" fmla="*/ 9 h 52"/>
                <a:gd name="T14" fmla="*/ 74 w 1242"/>
                <a:gd name="T15" fmla="*/ 13 h 52"/>
                <a:gd name="T16" fmla="*/ 85 w 1242"/>
                <a:gd name="T17" fmla="*/ 15 h 52"/>
                <a:gd name="T18" fmla="*/ 92 w 1242"/>
                <a:gd name="T19" fmla="*/ 16 h 52"/>
                <a:gd name="T20" fmla="*/ 103 w 1242"/>
                <a:gd name="T21" fmla="*/ 17 h 52"/>
                <a:gd name="T22" fmla="*/ 114 w 1242"/>
                <a:gd name="T23" fmla="*/ 21 h 52"/>
                <a:gd name="T24" fmla="*/ 122 w 1242"/>
                <a:gd name="T25" fmla="*/ 22 h 52"/>
                <a:gd name="T26" fmla="*/ 155 w 1242"/>
                <a:gd name="T27" fmla="*/ 24 h 52"/>
                <a:gd name="T28" fmla="*/ 163 w 1242"/>
                <a:gd name="T29" fmla="*/ 24 h 52"/>
                <a:gd name="T30" fmla="*/ 170 w 1242"/>
                <a:gd name="T31" fmla="*/ 25 h 52"/>
                <a:gd name="T32" fmla="*/ 177 w 1242"/>
                <a:gd name="T33" fmla="*/ 26 h 52"/>
                <a:gd name="T34" fmla="*/ 185 w 1242"/>
                <a:gd name="T35" fmla="*/ 28 h 52"/>
                <a:gd name="T36" fmla="*/ 196 w 1242"/>
                <a:gd name="T37" fmla="*/ 29 h 52"/>
                <a:gd name="T38" fmla="*/ 222 w 1242"/>
                <a:gd name="T39" fmla="*/ 31 h 52"/>
                <a:gd name="T40" fmla="*/ 233 w 1242"/>
                <a:gd name="T41" fmla="*/ 32 h 52"/>
                <a:gd name="T42" fmla="*/ 248 w 1242"/>
                <a:gd name="T43" fmla="*/ 33 h 52"/>
                <a:gd name="T44" fmla="*/ 259 w 1242"/>
                <a:gd name="T45" fmla="*/ 35 h 52"/>
                <a:gd name="T46" fmla="*/ 281 w 1242"/>
                <a:gd name="T47" fmla="*/ 36 h 52"/>
                <a:gd name="T48" fmla="*/ 303 w 1242"/>
                <a:gd name="T49" fmla="*/ 37 h 52"/>
                <a:gd name="T50" fmla="*/ 314 w 1242"/>
                <a:gd name="T51" fmla="*/ 37 h 52"/>
                <a:gd name="T52" fmla="*/ 325 w 1242"/>
                <a:gd name="T53" fmla="*/ 37 h 52"/>
                <a:gd name="T54" fmla="*/ 373 w 1242"/>
                <a:gd name="T55" fmla="*/ 38 h 52"/>
                <a:gd name="T56" fmla="*/ 392 w 1242"/>
                <a:gd name="T57" fmla="*/ 39 h 52"/>
                <a:gd name="T58" fmla="*/ 414 w 1242"/>
                <a:gd name="T59" fmla="*/ 40 h 52"/>
                <a:gd name="T60" fmla="*/ 469 w 1242"/>
                <a:gd name="T61" fmla="*/ 41 h 52"/>
                <a:gd name="T62" fmla="*/ 477 w 1242"/>
                <a:gd name="T63" fmla="*/ 41 h 52"/>
                <a:gd name="T64" fmla="*/ 547 w 1242"/>
                <a:gd name="T65" fmla="*/ 43 h 52"/>
                <a:gd name="T66" fmla="*/ 606 w 1242"/>
                <a:gd name="T67" fmla="*/ 45 h 52"/>
                <a:gd name="T68" fmla="*/ 643 w 1242"/>
                <a:gd name="T69" fmla="*/ 46 h 52"/>
                <a:gd name="T70" fmla="*/ 658 w 1242"/>
                <a:gd name="T71" fmla="*/ 46 h 52"/>
                <a:gd name="T72" fmla="*/ 739 w 1242"/>
                <a:gd name="T73" fmla="*/ 47 h 52"/>
                <a:gd name="T74" fmla="*/ 795 w 1242"/>
                <a:gd name="T75" fmla="*/ 48 h 52"/>
                <a:gd name="T76" fmla="*/ 832 w 1242"/>
                <a:gd name="T77" fmla="*/ 48 h 52"/>
                <a:gd name="T78" fmla="*/ 942 w 1242"/>
                <a:gd name="T79" fmla="*/ 49 h 52"/>
                <a:gd name="T80" fmla="*/ 1005 w 1242"/>
                <a:gd name="T81" fmla="*/ 49 h 52"/>
                <a:gd name="T82" fmla="*/ 1035 w 1242"/>
                <a:gd name="T83" fmla="*/ 50 h 52"/>
                <a:gd name="T84" fmla="*/ 1079 w 1242"/>
                <a:gd name="T85" fmla="*/ 50 h 52"/>
                <a:gd name="T86" fmla="*/ 1153 w 1242"/>
                <a:gd name="T87" fmla="*/ 51 h 52"/>
                <a:gd name="T88" fmla="*/ 1183 w 1242"/>
                <a:gd name="T89" fmla="*/ 51 h 52"/>
                <a:gd name="T90" fmla="*/ 1216 w 1242"/>
                <a:gd name="T91" fmla="*/ 51 h 52"/>
                <a:gd name="T92" fmla="*/ 1223 w 1242"/>
                <a:gd name="T93" fmla="*/ 51 h 52"/>
                <a:gd name="T94" fmla="*/ 1231 w 1242"/>
                <a:gd name="T95" fmla="*/ 52 h 52"/>
                <a:gd name="T96" fmla="*/ 1238 w 1242"/>
                <a:gd name="T9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42" h="5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6" y="1"/>
                  </a:lnTo>
                  <a:lnTo>
                    <a:pt x="26" y="2"/>
                  </a:lnTo>
                  <a:lnTo>
                    <a:pt x="33" y="2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37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8" y="6"/>
                  </a:lnTo>
                  <a:lnTo>
                    <a:pt x="48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9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3" y="9"/>
                  </a:lnTo>
                  <a:lnTo>
                    <a:pt x="66" y="9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0" y="13"/>
                  </a:lnTo>
                  <a:lnTo>
                    <a:pt x="74" y="13"/>
                  </a:lnTo>
                  <a:lnTo>
                    <a:pt x="74" y="14"/>
                  </a:lnTo>
                  <a:lnTo>
                    <a:pt x="78" y="14"/>
                  </a:lnTo>
                  <a:lnTo>
                    <a:pt x="78" y="15"/>
                  </a:lnTo>
                  <a:lnTo>
                    <a:pt x="85" y="15"/>
                  </a:lnTo>
                  <a:lnTo>
                    <a:pt x="85" y="15"/>
                  </a:lnTo>
                  <a:lnTo>
                    <a:pt x="89" y="15"/>
                  </a:lnTo>
                  <a:lnTo>
                    <a:pt x="89" y="16"/>
                  </a:lnTo>
                  <a:lnTo>
                    <a:pt x="92" y="16"/>
                  </a:lnTo>
                  <a:lnTo>
                    <a:pt x="92" y="17"/>
                  </a:lnTo>
                  <a:lnTo>
                    <a:pt x="96" y="17"/>
                  </a:lnTo>
                  <a:lnTo>
                    <a:pt x="96" y="17"/>
                  </a:lnTo>
                  <a:lnTo>
                    <a:pt x="103" y="17"/>
                  </a:lnTo>
                  <a:lnTo>
                    <a:pt x="103" y="18"/>
                  </a:lnTo>
                  <a:lnTo>
                    <a:pt x="111" y="1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21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22" y="22"/>
                  </a:lnTo>
                  <a:lnTo>
                    <a:pt x="122" y="23"/>
                  </a:lnTo>
                  <a:lnTo>
                    <a:pt x="151" y="23"/>
                  </a:lnTo>
                  <a:lnTo>
                    <a:pt x="151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9" y="24"/>
                  </a:lnTo>
                  <a:lnTo>
                    <a:pt x="159" y="24"/>
                  </a:lnTo>
                  <a:lnTo>
                    <a:pt x="163" y="24"/>
                  </a:lnTo>
                  <a:lnTo>
                    <a:pt x="163" y="25"/>
                  </a:lnTo>
                  <a:lnTo>
                    <a:pt x="166" y="25"/>
                  </a:lnTo>
                  <a:lnTo>
                    <a:pt x="166" y="25"/>
                  </a:lnTo>
                  <a:lnTo>
                    <a:pt x="170" y="25"/>
                  </a:lnTo>
                  <a:lnTo>
                    <a:pt x="170" y="26"/>
                  </a:lnTo>
                  <a:lnTo>
                    <a:pt x="174" y="26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77" y="27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5" y="28"/>
                  </a:lnTo>
                  <a:lnTo>
                    <a:pt x="185" y="28"/>
                  </a:lnTo>
                  <a:lnTo>
                    <a:pt x="188" y="28"/>
                  </a:lnTo>
                  <a:lnTo>
                    <a:pt x="188" y="29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207" y="31"/>
                  </a:lnTo>
                  <a:lnTo>
                    <a:pt x="207" y="31"/>
                  </a:lnTo>
                  <a:lnTo>
                    <a:pt x="222" y="31"/>
                  </a:lnTo>
                  <a:lnTo>
                    <a:pt x="222" y="31"/>
                  </a:lnTo>
                  <a:lnTo>
                    <a:pt x="229" y="31"/>
                  </a:lnTo>
                  <a:lnTo>
                    <a:pt x="229" y="32"/>
                  </a:lnTo>
                  <a:lnTo>
                    <a:pt x="233" y="32"/>
                  </a:lnTo>
                  <a:lnTo>
                    <a:pt x="233" y="32"/>
                  </a:lnTo>
                  <a:lnTo>
                    <a:pt x="236" y="32"/>
                  </a:lnTo>
                  <a:lnTo>
                    <a:pt x="236" y="33"/>
                  </a:lnTo>
                  <a:lnTo>
                    <a:pt x="248" y="33"/>
                  </a:lnTo>
                  <a:lnTo>
                    <a:pt x="248" y="34"/>
                  </a:lnTo>
                  <a:lnTo>
                    <a:pt x="251" y="34"/>
                  </a:lnTo>
                  <a:lnTo>
                    <a:pt x="251" y="35"/>
                  </a:lnTo>
                  <a:lnTo>
                    <a:pt x="259" y="35"/>
                  </a:lnTo>
                  <a:lnTo>
                    <a:pt x="259" y="35"/>
                  </a:lnTo>
                  <a:lnTo>
                    <a:pt x="266" y="35"/>
                  </a:lnTo>
                  <a:lnTo>
                    <a:pt x="266" y="36"/>
                  </a:lnTo>
                  <a:lnTo>
                    <a:pt x="281" y="36"/>
                  </a:lnTo>
                  <a:lnTo>
                    <a:pt x="281" y="36"/>
                  </a:lnTo>
                  <a:lnTo>
                    <a:pt x="296" y="36"/>
                  </a:lnTo>
                  <a:lnTo>
                    <a:pt x="296" y="37"/>
                  </a:lnTo>
                  <a:lnTo>
                    <a:pt x="303" y="37"/>
                  </a:lnTo>
                  <a:lnTo>
                    <a:pt x="303" y="37"/>
                  </a:lnTo>
                  <a:lnTo>
                    <a:pt x="310" y="37"/>
                  </a:lnTo>
                  <a:lnTo>
                    <a:pt x="310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21" y="37"/>
                  </a:lnTo>
                  <a:lnTo>
                    <a:pt x="321" y="37"/>
                  </a:lnTo>
                  <a:lnTo>
                    <a:pt x="325" y="37"/>
                  </a:lnTo>
                  <a:lnTo>
                    <a:pt x="325" y="38"/>
                  </a:lnTo>
                  <a:lnTo>
                    <a:pt x="344" y="38"/>
                  </a:lnTo>
                  <a:lnTo>
                    <a:pt x="344" y="38"/>
                  </a:lnTo>
                  <a:lnTo>
                    <a:pt x="373" y="38"/>
                  </a:lnTo>
                  <a:lnTo>
                    <a:pt x="373" y="39"/>
                  </a:lnTo>
                  <a:lnTo>
                    <a:pt x="377" y="39"/>
                  </a:lnTo>
                  <a:lnTo>
                    <a:pt x="377" y="39"/>
                  </a:lnTo>
                  <a:lnTo>
                    <a:pt x="392" y="39"/>
                  </a:lnTo>
                  <a:lnTo>
                    <a:pt x="392" y="40"/>
                  </a:lnTo>
                  <a:lnTo>
                    <a:pt x="410" y="40"/>
                  </a:lnTo>
                  <a:lnTo>
                    <a:pt x="410" y="40"/>
                  </a:lnTo>
                  <a:lnTo>
                    <a:pt x="414" y="40"/>
                  </a:lnTo>
                  <a:lnTo>
                    <a:pt x="414" y="40"/>
                  </a:lnTo>
                  <a:lnTo>
                    <a:pt x="425" y="40"/>
                  </a:lnTo>
                  <a:lnTo>
                    <a:pt x="425" y="41"/>
                  </a:lnTo>
                  <a:lnTo>
                    <a:pt x="469" y="41"/>
                  </a:lnTo>
                  <a:lnTo>
                    <a:pt x="469" y="41"/>
                  </a:lnTo>
                  <a:lnTo>
                    <a:pt x="473" y="41"/>
                  </a:lnTo>
                  <a:lnTo>
                    <a:pt x="473" y="41"/>
                  </a:lnTo>
                  <a:lnTo>
                    <a:pt x="477" y="41"/>
                  </a:lnTo>
                  <a:lnTo>
                    <a:pt x="477" y="43"/>
                  </a:lnTo>
                  <a:lnTo>
                    <a:pt x="521" y="43"/>
                  </a:lnTo>
                  <a:lnTo>
                    <a:pt x="521" y="43"/>
                  </a:lnTo>
                  <a:lnTo>
                    <a:pt x="547" y="43"/>
                  </a:lnTo>
                  <a:lnTo>
                    <a:pt x="547" y="44"/>
                  </a:lnTo>
                  <a:lnTo>
                    <a:pt x="599" y="44"/>
                  </a:lnTo>
                  <a:lnTo>
                    <a:pt x="599" y="45"/>
                  </a:lnTo>
                  <a:lnTo>
                    <a:pt x="606" y="45"/>
                  </a:lnTo>
                  <a:lnTo>
                    <a:pt x="606" y="45"/>
                  </a:lnTo>
                  <a:lnTo>
                    <a:pt x="621" y="45"/>
                  </a:lnTo>
                  <a:lnTo>
                    <a:pt x="621" y="46"/>
                  </a:lnTo>
                  <a:lnTo>
                    <a:pt x="643" y="46"/>
                  </a:lnTo>
                  <a:lnTo>
                    <a:pt x="643" y="46"/>
                  </a:lnTo>
                  <a:lnTo>
                    <a:pt x="647" y="46"/>
                  </a:lnTo>
                  <a:lnTo>
                    <a:pt x="647" y="46"/>
                  </a:lnTo>
                  <a:lnTo>
                    <a:pt x="658" y="46"/>
                  </a:lnTo>
                  <a:lnTo>
                    <a:pt x="658" y="47"/>
                  </a:lnTo>
                  <a:lnTo>
                    <a:pt x="721" y="47"/>
                  </a:lnTo>
                  <a:lnTo>
                    <a:pt x="721" y="47"/>
                  </a:lnTo>
                  <a:lnTo>
                    <a:pt x="739" y="47"/>
                  </a:lnTo>
                  <a:lnTo>
                    <a:pt x="739" y="48"/>
                  </a:lnTo>
                  <a:lnTo>
                    <a:pt x="765" y="48"/>
                  </a:lnTo>
                  <a:lnTo>
                    <a:pt x="765" y="48"/>
                  </a:lnTo>
                  <a:lnTo>
                    <a:pt x="795" y="48"/>
                  </a:lnTo>
                  <a:lnTo>
                    <a:pt x="795" y="48"/>
                  </a:lnTo>
                  <a:lnTo>
                    <a:pt x="828" y="48"/>
                  </a:lnTo>
                  <a:lnTo>
                    <a:pt x="828" y="48"/>
                  </a:lnTo>
                  <a:lnTo>
                    <a:pt x="832" y="48"/>
                  </a:lnTo>
                  <a:lnTo>
                    <a:pt x="832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42" y="49"/>
                  </a:lnTo>
                  <a:lnTo>
                    <a:pt x="942" y="49"/>
                  </a:lnTo>
                  <a:lnTo>
                    <a:pt x="950" y="49"/>
                  </a:lnTo>
                  <a:lnTo>
                    <a:pt x="950" y="49"/>
                  </a:lnTo>
                  <a:lnTo>
                    <a:pt x="1005" y="49"/>
                  </a:lnTo>
                  <a:lnTo>
                    <a:pt x="1005" y="49"/>
                  </a:lnTo>
                  <a:lnTo>
                    <a:pt x="1013" y="49"/>
                  </a:lnTo>
                  <a:lnTo>
                    <a:pt x="1013" y="50"/>
                  </a:lnTo>
                  <a:lnTo>
                    <a:pt x="1035" y="50"/>
                  </a:lnTo>
                  <a:lnTo>
                    <a:pt x="1035" y="50"/>
                  </a:lnTo>
                  <a:lnTo>
                    <a:pt x="1053" y="50"/>
                  </a:lnTo>
                  <a:lnTo>
                    <a:pt x="1053" y="50"/>
                  </a:lnTo>
                  <a:lnTo>
                    <a:pt x="1079" y="50"/>
                  </a:lnTo>
                  <a:lnTo>
                    <a:pt x="1079" y="51"/>
                  </a:lnTo>
                  <a:lnTo>
                    <a:pt x="1116" y="51"/>
                  </a:lnTo>
                  <a:lnTo>
                    <a:pt x="1116" y="51"/>
                  </a:lnTo>
                  <a:lnTo>
                    <a:pt x="1153" y="51"/>
                  </a:lnTo>
                  <a:lnTo>
                    <a:pt x="1153" y="51"/>
                  </a:lnTo>
                  <a:lnTo>
                    <a:pt x="1161" y="51"/>
                  </a:lnTo>
                  <a:lnTo>
                    <a:pt x="1161" y="51"/>
                  </a:lnTo>
                  <a:lnTo>
                    <a:pt x="1183" y="51"/>
                  </a:lnTo>
                  <a:lnTo>
                    <a:pt x="1183" y="51"/>
                  </a:lnTo>
                  <a:lnTo>
                    <a:pt x="1209" y="51"/>
                  </a:lnTo>
                  <a:lnTo>
                    <a:pt x="1209" y="51"/>
                  </a:lnTo>
                  <a:lnTo>
                    <a:pt x="1216" y="51"/>
                  </a:lnTo>
                  <a:lnTo>
                    <a:pt x="1216" y="51"/>
                  </a:lnTo>
                  <a:lnTo>
                    <a:pt x="1220" y="51"/>
                  </a:lnTo>
                  <a:lnTo>
                    <a:pt x="1220" y="51"/>
                  </a:lnTo>
                  <a:lnTo>
                    <a:pt x="1223" y="51"/>
                  </a:lnTo>
                  <a:lnTo>
                    <a:pt x="1223" y="52"/>
                  </a:lnTo>
                  <a:lnTo>
                    <a:pt x="1227" y="52"/>
                  </a:lnTo>
                  <a:lnTo>
                    <a:pt x="1227" y="52"/>
                  </a:lnTo>
                  <a:lnTo>
                    <a:pt x="1231" y="52"/>
                  </a:lnTo>
                  <a:lnTo>
                    <a:pt x="1231" y="52"/>
                  </a:lnTo>
                  <a:lnTo>
                    <a:pt x="1234" y="52"/>
                  </a:lnTo>
                  <a:lnTo>
                    <a:pt x="1234" y="52"/>
                  </a:lnTo>
                  <a:lnTo>
                    <a:pt x="1238" y="52"/>
                  </a:lnTo>
                  <a:lnTo>
                    <a:pt x="1238" y="52"/>
                  </a:lnTo>
                  <a:lnTo>
                    <a:pt x="1242" y="52"/>
                  </a:lnTo>
                  <a:lnTo>
                    <a:pt x="1242" y="52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" name="Freeform 28"/>
            <p:cNvSpPr>
              <a:spLocks/>
            </p:cNvSpPr>
            <p:nvPr/>
          </p:nvSpPr>
          <p:spPr bwMode="auto">
            <a:xfrm flipV="1">
              <a:off x="635000" y="3509963"/>
              <a:ext cx="3373438" cy="1752600"/>
            </a:xfrm>
            <a:custGeom>
              <a:avLst/>
              <a:gdLst>
                <a:gd name="T0" fmla="*/ 2 w 1242"/>
                <a:gd name="T1" fmla="*/ 0 h 55"/>
                <a:gd name="T2" fmla="*/ 29 w 1242"/>
                <a:gd name="T3" fmla="*/ 1 h 55"/>
                <a:gd name="T4" fmla="*/ 48 w 1242"/>
                <a:gd name="T5" fmla="*/ 4 h 55"/>
                <a:gd name="T6" fmla="*/ 55 w 1242"/>
                <a:gd name="T7" fmla="*/ 5 h 55"/>
                <a:gd name="T8" fmla="*/ 63 w 1242"/>
                <a:gd name="T9" fmla="*/ 6 h 55"/>
                <a:gd name="T10" fmla="*/ 70 w 1242"/>
                <a:gd name="T11" fmla="*/ 8 h 55"/>
                <a:gd name="T12" fmla="*/ 78 w 1242"/>
                <a:gd name="T13" fmla="*/ 9 h 55"/>
                <a:gd name="T14" fmla="*/ 85 w 1242"/>
                <a:gd name="T15" fmla="*/ 11 h 55"/>
                <a:gd name="T16" fmla="*/ 100 w 1242"/>
                <a:gd name="T17" fmla="*/ 13 h 55"/>
                <a:gd name="T18" fmla="*/ 107 w 1242"/>
                <a:gd name="T19" fmla="*/ 15 h 55"/>
                <a:gd name="T20" fmla="*/ 114 w 1242"/>
                <a:gd name="T21" fmla="*/ 16 h 55"/>
                <a:gd name="T22" fmla="*/ 126 w 1242"/>
                <a:gd name="T23" fmla="*/ 18 h 55"/>
                <a:gd name="T24" fmla="*/ 151 w 1242"/>
                <a:gd name="T25" fmla="*/ 18 h 55"/>
                <a:gd name="T26" fmla="*/ 163 w 1242"/>
                <a:gd name="T27" fmla="*/ 20 h 55"/>
                <a:gd name="T28" fmla="*/ 177 w 1242"/>
                <a:gd name="T29" fmla="*/ 21 h 55"/>
                <a:gd name="T30" fmla="*/ 188 w 1242"/>
                <a:gd name="T31" fmla="*/ 23 h 55"/>
                <a:gd name="T32" fmla="*/ 196 w 1242"/>
                <a:gd name="T33" fmla="*/ 24 h 55"/>
                <a:gd name="T34" fmla="*/ 207 w 1242"/>
                <a:gd name="T35" fmla="*/ 27 h 55"/>
                <a:gd name="T36" fmla="*/ 222 w 1242"/>
                <a:gd name="T37" fmla="*/ 27 h 55"/>
                <a:gd name="T38" fmla="*/ 244 w 1242"/>
                <a:gd name="T39" fmla="*/ 28 h 55"/>
                <a:gd name="T40" fmla="*/ 273 w 1242"/>
                <a:gd name="T41" fmla="*/ 29 h 55"/>
                <a:gd name="T42" fmla="*/ 292 w 1242"/>
                <a:gd name="T43" fmla="*/ 31 h 55"/>
                <a:gd name="T44" fmla="*/ 307 w 1242"/>
                <a:gd name="T45" fmla="*/ 32 h 55"/>
                <a:gd name="T46" fmla="*/ 314 w 1242"/>
                <a:gd name="T47" fmla="*/ 33 h 55"/>
                <a:gd name="T48" fmla="*/ 340 w 1242"/>
                <a:gd name="T49" fmla="*/ 33 h 55"/>
                <a:gd name="T50" fmla="*/ 370 w 1242"/>
                <a:gd name="T51" fmla="*/ 35 h 55"/>
                <a:gd name="T52" fmla="*/ 384 w 1242"/>
                <a:gd name="T53" fmla="*/ 36 h 55"/>
                <a:gd name="T54" fmla="*/ 399 w 1242"/>
                <a:gd name="T55" fmla="*/ 37 h 55"/>
                <a:gd name="T56" fmla="*/ 451 w 1242"/>
                <a:gd name="T57" fmla="*/ 38 h 55"/>
                <a:gd name="T58" fmla="*/ 469 w 1242"/>
                <a:gd name="T59" fmla="*/ 39 h 55"/>
                <a:gd name="T60" fmla="*/ 506 w 1242"/>
                <a:gd name="T61" fmla="*/ 39 h 55"/>
                <a:gd name="T62" fmla="*/ 528 w 1242"/>
                <a:gd name="T63" fmla="*/ 40 h 55"/>
                <a:gd name="T64" fmla="*/ 565 w 1242"/>
                <a:gd name="T65" fmla="*/ 41 h 55"/>
                <a:gd name="T66" fmla="*/ 577 w 1242"/>
                <a:gd name="T67" fmla="*/ 42 h 55"/>
                <a:gd name="T68" fmla="*/ 621 w 1242"/>
                <a:gd name="T69" fmla="*/ 43 h 55"/>
                <a:gd name="T70" fmla="*/ 643 w 1242"/>
                <a:gd name="T71" fmla="*/ 43 h 55"/>
                <a:gd name="T72" fmla="*/ 680 w 1242"/>
                <a:gd name="T73" fmla="*/ 44 h 55"/>
                <a:gd name="T74" fmla="*/ 765 w 1242"/>
                <a:gd name="T75" fmla="*/ 45 h 55"/>
                <a:gd name="T76" fmla="*/ 835 w 1242"/>
                <a:gd name="T77" fmla="*/ 46 h 55"/>
                <a:gd name="T78" fmla="*/ 865 w 1242"/>
                <a:gd name="T79" fmla="*/ 47 h 55"/>
                <a:gd name="T80" fmla="*/ 894 w 1242"/>
                <a:gd name="T81" fmla="*/ 48 h 55"/>
                <a:gd name="T82" fmla="*/ 931 w 1242"/>
                <a:gd name="T83" fmla="*/ 49 h 55"/>
                <a:gd name="T84" fmla="*/ 939 w 1242"/>
                <a:gd name="T85" fmla="*/ 49 h 55"/>
                <a:gd name="T86" fmla="*/ 1005 w 1242"/>
                <a:gd name="T87" fmla="*/ 50 h 55"/>
                <a:gd name="T88" fmla="*/ 1042 w 1242"/>
                <a:gd name="T89" fmla="*/ 51 h 55"/>
                <a:gd name="T90" fmla="*/ 1064 w 1242"/>
                <a:gd name="T91" fmla="*/ 52 h 55"/>
                <a:gd name="T92" fmla="*/ 1120 w 1242"/>
                <a:gd name="T93" fmla="*/ 52 h 55"/>
                <a:gd name="T94" fmla="*/ 1146 w 1242"/>
                <a:gd name="T95" fmla="*/ 53 h 55"/>
                <a:gd name="T96" fmla="*/ 1194 w 1242"/>
                <a:gd name="T97" fmla="*/ 54 h 55"/>
                <a:gd name="T98" fmla="*/ 1209 w 1242"/>
                <a:gd name="T99" fmla="*/ 54 h 55"/>
                <a:gd name="T100" fmla="*/ 1216 w 1242"/>
                <a:gd name="T101" fmla="*/ 54 h 55"/>
                <a:gd name="T102" fmla="*/ 1223 w 1242"/>
                <a:gd name="T103" fmla="*/ 54 h 55"/>
                <a:gd name="T104" fmla="*/ 1231 w 1242"/>
                <a:gd name="T105" fmla="*/ 54 h 55"/>
                <a:gd name="T106" fmla="*/ 1238 w 1242"/>
                <a:gd name="T10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42" h="5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29" y="1"/>
                  </a:lnTo>
                  <a:lnTo>
                    <a:pt x="29" y="2"/>
                  </a:lnTo>
                  <a:lnTo>
                    <a:pt x="37" y="2"/>
                  </a:lnTo>
                  <a:lnTo>
                    <a:pt x="37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4"/>
                  </a:lnTo>
                  <a:lnTo>
                    <a:pt x="52" y="5"/>
                  </a:lnTo>
                  <a:lnTo>
                    <a:pt x="55" y="5"/>
                  </a:lnTo>
                  <a:lnTo>
                    <a:pt x="55" y="5"/>
                  </a:lnTo>
                  <a:lnTo>
                    <a:pt x="59" y="5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3" y="7"/>
                  </a:lnTo>
                  <a:lnTo>
                    <a:pt x="66" y="7"/>
                  </a:lnTo>
                  <a:lnTo>
                    <a:pt x="66" y="8"/>
                  </a:lnTo>
                  <a:lnTo>
                    <a:pt x="70" y="8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78" y="10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96" y="12"/>
                  </a:lnTo>
                  <a:lnTo>
                    <a:pt x="96" y="13"/>
                  </a:lnTo>
                  <a:lnTo>
                    <a:pt x="100" y="13"/>
                  </a:lnTo>
                  <a:lnTo>
                    <a:pt x="100" y="14"/>
                  </a:lnTo>
                  <a:lnTo>
                    <a:pt x="103" y="14"/>
                  </a:lnTo>
                  <a:lnTo>
                    <a:pt x="103" y="15"/>
                  </a:lnTo>
                  <a:lnTo>
                    <a:pt x="107" y="15"/>
                  </a:lnTo>
                  <a:lnTo>
                    <a:pt x="107" y="15"/>
                  </a:lnTo>
                  <a:lnTo>
                    <a:pt x="111" y="15"/>
                  </a:lnTo>
                  <a:lnTo>
                    <a:pt x="111" y="16"/>
                  </a:lnTo>
                  <a:lnTo>
                    <a:pt x="114" y="16"/>
                  </a:lnTo>
                  <a:lnTo>
                    <a:pt x="114" y="17"/>
                  </a:lnTo>
                  <a:lnTo>
                    <a:pt x="118" y="17"/>
                  </a:lnTo>
                  <a:lnTo>
                    <a:pt x="118" y="18"/>
                  </a:lnTo>
                  <a:lnTo>
                    <a:pt x="126" y="18"/>
                  </a:lnTo>
                  <a:lnTo>
                    <a:pt x="126" y="18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51" y="18"/>
                  </a:lnTo>
                  <a:lnTo>
                    <a:pt x="151" y="19"/>
                  </a:lnTo>
                  <a:lnTo>
                    <a:pt x="155" y="19"/>
                  </a:lnTo>
                  <a:lnTo>
                    <a:pt x="155" y="20"/>
                  </a:lnTo>
                  <a:lnTo>
                    <a:pt x="163" y="20"/>
                  </a:lnTo>
                  <a:lnTo>
                    <a:pt x="163" y="20"/>
                  </a:lnTo>
                  <a:lnTo>
                    <a:pt x="170" y="20"/>
                  </a:lnTo>
                  <a:lnTo>
                    <a:pt x="170" y="21"/>
                  </a:lnTo>
                  <a:lnTo>
                    <a:pt x="177" y="21"/>
                  </a:lnTo>
                  <a:lnTo>
                    <a:pt x="177" y="22"/>
                  </a:lnTo>
                  <a:lnTo>
                    <a:pt x="185" y="22"/>
                  </a:lnTo>
                  <a:lnTo>
                    <a:pt x="185" y="23"/>
                  </a:lnTo>
                  <a:lnTo>
                    <a:pt x="188" y="23"/>
                  </a:lnTo>
                  <a:lnTo>
                    <a:pt x="188" y="23"/>
                  </a:lnTo>
                  <a:lnTo>
                    <a:pt x="192" y="23"/>
                  </a:lnTo>
                  <a:lnTo>
                    <a:pt x="192" y="24"/>
                  </a:lnTo>
                  <a:lnTo>
                    <a:pt x="196" y="24"/>
                  </a:lnTo>
                  <a:lnTo>
                    <a:pt x="196" y="25"/>
                  </a:lnTo>
                  <a:lnTo>
                    <a:pt x="199" y="25"/>
                  </a:lnTo>
                  <a:lnTo>
                    <a:pt x="199" y="27"/>
                  </a:lnTo>
                  <a:lnTo>
                    <a:pt x="207" y="27"/>
                  </a:lnTo>
                  <a:lnTo>
                    <a:pt x="207" y="27"/>
                  </a:lnTo>
                  <a:lnTo>
                    <a:pt x="218" y="27"/>
                  </a:lnTo>
                  <a:lnTo>
                    <a:pt x="218" y="27"/>
                  </a:lnTo>
                  <a:lnTo>
                    <a:pt x="222" y="27"/>
                  </a:lnTo>
                  <a:lnTo>
                    <a:pt x="222" y="28"/>
                  </a:lnTo>
                  <a:lnTo>
                    <a:pt x="233" y="28"/>
                  </a:lnTo>
                  <a:lnTo>
                    <a:pt x="233" y="28"/>
                  </a:lnTo>
                  <a:lnTo>
                    <a:pt x="244" y="28"/>
                  </a:lnTo>
                  <a:lnTo>
                    <a:pt x="244" y="29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73" y="29"/>
                  </a:lnTo>
                  <a:lnTo>
                    <a:pt x="273" y="31"/>
                  </a:lnTo>
                  <a:lnTo>
                    <a:pt x="277" y="31"/>
                  </a:lnTo>
                  <a:lnTo>
                    <a:pt x="277" y="31"/>
                  </a:lnTo>
                  <a:lnTo>
                    <a:pt x="292" y="31"/>
                  </a:lnTo>
                  <a:lnTo>
                    <a:pt x="292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307" y="32"/>
                  </a:lnTo>
                  <a:lnTo>
                    <a:pt x="307" y="33"/>
                  </a:lnTo>
                  <a:lnTo>
                    <a:pt x="310" y="33"/>
                  </a:lnTo>
                  <a:lnTo>
                    <a:pt x="310" y="33"/>
                  </a:lnTo>
                  <a:lnTo>
                    <a:pt x="314" y="33"/>
                  </a:lnTo>
                  <a:lnTo>
                    <a:pt x="314" y="33"/>
                  </a:lnTo>
                  <a:lnTo>
                    <a:pt x="333" y="33"/>
                  </a:lnTo>
                  <a:lnTo>
                    <a:pt x="333" y="33"/>
                  </a:lnTo>
                  <a:lnTo>
                    <a:pt x="340" y="33"/>
                  </a:lnTo>
                  <a:lnTo>
                    <a:pt x="340" y="34"/>
                  </a:lnTo>
                  <a:lnTo>
                    <a:pt x="351" y="34"/>
                  </a:lnTo>
                  <a:lnTo>
                    <a:pt x="351" y="35"/>
                  </a:lnTo>
                  <a:lnTo>
                    <a:pt x="370" y="35"/>
                  </a:lnTo>
                  <a:lnTo>
                    <a:pt x="370" y="35"/>
                  </a:lnTo>
                  <a:lnTo>
                    <a:pt x="373" y="35"/>
                  </a:lnTo>
                  <a:lnTo>
                    <a:pt x="373" y="36"/>
                  </a:lnTo>
                  <a:lnTo>
                    <a:pt x="384" y="36"/>
                  </a:lnTo>
                  <a:lnTo>
                    <a:pt x="384" y="36"/>
                  </a:lnTo>
                  <a:lnTo>
                    <a:pt x="395" y="36"/>
                  </a:lnTo>
                  <a:lnTo>
                    <a:pt x="395" y="37"/>
                  </a:lnTo>
                  <a:lnTo>
                    <a:pt x="399" y="37"/>
                  </a:lnTo>
                  <a:lnTo>
                    <a:pt x="399" y="37"/>
                  </a:lnTo>
                  <a:lnTo>
                    <a:pt x="406" y="37"/>
                  </a:lnTo>
                  <a:lnTo>
                    <a:pt x="406" y="38"/>
                  </a:lnTo>
                  <a:lnTo>
                    <a:pt x="451" y="38"/>
                  </a:lnTo>
                  <a:lnTo>
                    <a:pt x="451" y="38"/>
                  </a:lnTo>
                  <a:lnTo>
                    <a:pt x="458" y="38"/>
                  </a:lnTo>
                  <a:lnTo>
                    <a:pt x="458" y="39"/>
                  </a:lnTo>
                  <a:lnTo>
                    <a:pt x="469" y="39"/>
                  </a:lnTo>
                  <a:lnTo>
                    <a:pt x="469" y="39"/>
                  </a:lnTo>
                  <a:lnTo>
                    <a:pt x="488" y="39"/>
                  </a:lnTo>
                  <a:lnTo>
                    <a:pt x="488" y="39"/>
                  </a:lnTo>
                  <a:lnTo>
                    <a:pt x="506" y="39"/>
                  </a:lnTo>
                  <a:lnTo>
                    <a:pt x="506" y="40"/>
                  </a:lnTo>
                  <a:lnTo>
                    <a:pt x="514" y="40"/>
                  </a:lnTo>
                  <a:lnTo>
                    <a:pt x="514" y="40"/>
                  </a:lnTo>
                  <a:lnTo>
                    <a:pt x="528" y="40"/>
                  </a:lnTo>
                  <a:lnTo>
                    <a:pt x="528" y="41"/>
                  </a:lnTo>
                  <a:lnTo>
                    <a:pt x="562" y="41"/>
                  </a:lnTo>
                  <a:lnTo>
                    <a:pt x="562" y="41"/>
                  </a:lnTo>
                  <a:lnTo>
                    <a:pt x="565" y="41"/>
                  </a:lnTo>
                  <a:lnTo>
                    <a:pt x="565" y="42"/>
                  </a:lnTo>
                  <a:lnTo>
                    <a:pt x="569" y="42"/>
                  </a:lnTo>
                  <a:lnTo>
                    <a:pt x="569" y="42"/>
                  </a:lnTo>
                  <a:lnTo>
                    <a:pt x="577" y="42"/>
                  </a:lnTo>
                  <a:lnTo>
                    <a:pt x="577" y="43"/>
                  </a:lnTo>
                  <a:lnTo>
                    <a:pt x="613" y="43"/>
                  </a:lnTo>
                  <a:lnTo>
                    <a:pt x="613" y="43"/>
                  </a:lnTo>
                  <a:lnTo>
                    <a:pt x="621" y="43"/>
                  </a:lnTo>
                  <a:lnTo>
                    <a:pt x="621" y="43"/>
                  </a:lnTo>
                  <a:lnTo>
                    <a:pt x="639" y="43"/>
                  </a:lnTo>
                  <a:lnTo>
                    <a:pt x="639" y="43"/>
                  </a:lnTo>
                  <a:lnTo>
                    <a:pt x="643" y="43"/>
                  </a:lnTo>
                  <a:lnTo>
                    <a:pt x="643" y="43"/>
                  </a:lnTo>
                  <a:lnTo>
                    <a:pt x="676" y="43"/>
                  </a:lnTo>
                  <a:lnTo>
                    <a:pt x="676" y="44"/>
                  </a:lnTo>
                  <a:lnTo>
                    <a:pt x="680" y="44"/>
                  </a:lnTo>
                  <a:lnTo>
                    <a:pt x="680" y="44"/>
                  </a:lnTo>
                  <a:lnTo>
                    <a:pt x="758" y="44"/>
                  </a:lnTo>
                  <a:lnTo>
                    <a:pt x="758" y="45"/>
                  </a:lnTo>
                  <a:lnTo>
                    <a:pt x="765" y="45"/>
                  </a:lnTo>
                  <a:lnTo>
                    <a:pt x="765" y="45"/>
                  </a:lnTo>
                  <a:lnTo>
                    <a:pt x="824" y="45"/>
                  </a:lnTo>
                  <a:lnTo>
                    <a:pt x="824" y="46"/>
                  </a:lnTo>
                  <a:lnTo>
                    <a:pt x="835" y="46"/>
                  </a:lnTo>
                  <a:lnTo>
                    <a:pt x="835" y="46"/>
                  </a:lnTo>
                  <a:lnTo>
                    <a:pt x="857" y="46"/>
                  </a:lnTo>
                  <a:lnTo>
                    <a:pt x="857" y="47"/>
                  </a:lnTo>
                  <a:lnTo>
                    <a:pt x="865" y="47"/>
                  </a:lnTo>
                  <a:lnTo>
                    <a:pt x="865" y="48"/>
                  </a:lnTo>
                  <a:lnTo>
                    <a:pt x="880" y="48"/>
                  </a:lnTo>
                  <a:lnTo>
                    <a:pt x="880" y="48"/>
                  </a:lnTo>
                  <a:lnTo>
                    <a:pt x="894" y="48"/>
                  </a:lnTo>
                  <a:lnTo>
                    <a:pt x="894" y="49"/>
                  </a:lnTo>
                  <a:lnTo>
                    <a:pt x="917" y="49"/>
                  </a:lnTo>
                  <a:lnTo>
                    <a:pt x="917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35" y="49"/>
                  </a:lnTo>
                  <a:lnTo>
                    <a:pt x="935" y="49"/>
                  </a:lnTo>
                  <a:lnTo>
                    <a:pt x="939" y="49"/>
                  </a:lnTo>
                  <a:lnTo>
                    <a:pt x="939" y="50"/>
                  </a:lnTo>
                  <a:lnTo>
                    <a:pt x="976" y="50"/>
                  </a:lnTo>
                  <a:lnTo>
                    <a:pt x="976" y="50"/>
                  </a:lnTo>
                  <a:lnTo>
                    <a:pt x="1005" y="50"/>
                  </a:lnTo>
                  <a:lnTo>
                    <a:pt x="1005" y="50"/>
                  </a:lnTo>
                  <a:lnTo>
                    <a:pt x="1016" y="50"/>
                  </a:lnTo>
                  <a:lnTo>
                    <a:pt x="1016" y="51"/>
                  </a:lnTo>
                  <a:lnTo>
                    <a:pt x="1042" y="51"/>
                  </a:lnTo>
                  <a:lnTo>
                    <a:pt x="1042" y="51"/>
                  </a:lnTo>
                  <a:lnTo>
                    <a:pt x="1053" y="51"/>
                  </a:lnTo>
                  <a:lnTo>
                    <a:pt x="1053" y="52"/>
                  </a:lnTo>
                  <a:lnTo>
                    <a:pt x="1064" y="52"/>
                  </a:lnTo>
                  <a:lnTo>
                    <a:pt x="1064" y="52"/>
                  </a:lnTo>
                  <a:lnTo>
                    <a:pt x="1068" y="52"/>
                  </a:lnTo>
                  <a:lnTo>
                    <a:pt x="1068" y="52"/>
                  </a:lnTo>
                  <a:lnTo>
                    <a:pt x="1120" y="52"/>
                  </a:lnTo>
                  <a:lnTo>
                    <a:pt x="1120" y="53"/>
                  </a:lnTo>
                  <a:lnTo>
                    <a:pt x="1135" y="53"/>
                  </a:lnTo>
                  <a:lnTo>
                    <a:pt x="1135" y="53"/>
                  </a:lnTo>
                  <a:lnTo>
                    <a:pt x="1146" y="53"/>
                  </a:lnTo>
                  <a:lnTo>
                    <a:pt x="1146" y="53"/>
                  </a:lnTo>
                  <a:lnTo>
                    <a:pt x="1157" y="53"/>
                  </a:lnTo>
                  <a:lnTo>
                    <a:pt x="1157" y="54"/>
                  </a:lnTo>
                  <a:lnTo>
                    <a:pt x="1194" y="54"/>
                  </a:lnTo>
                  <a:lnTo>
                    <a:pt x="1194" y="54"/>
                  </a:lnTo>
                  <a:lnTo>
                    <a:pt x="1201" y="54"/>
                  </a:lnTo>
                  <a:lnTo>
                    <a:pt x="1201" y="54"/>
                  </a:lnTo>
                  <a:lnTo>
                    <a:pt x="1209" y="54"/>
                  </a:lnTo>
                  <a:lnTo>
                    <a:pt x="1209" y="54"/>
                  </a:lnTo>
                  <a:lnTo>
                    <a:pt x="1212" y="54"/>
                  </a:lnTo>
                  <a:lnTo>
                    <a:pt x="1212" y="54"/>
                  </a:lnTo>
                  <a:lnTo>
                    <a:pt x="1216" y="54"/>
                  </a:lnTo>
                  <a:lnTo>
                    <a:pt x="1216" y="54"/>
                  </a:lnTo>
                  <a:lnTo>
                    <a:pt x="1220" y="54"/>
                  </a:lnTo>
                  <a:lnTo>
                    <a:pt x="1220" y="54"/>
                  </a:lnTo>
                  <a:lnTo>
                    <a:pt x="1223" y="54"/>
                  </a:lnTo>
                  <a:lnTo>
                    <a:pt x="1223" y="54"/>
                  </a:lnTo>
                  <a:lnTo>
                    <a:pt x="1227" y="54"/>
                  </a:lnTo>
                  <a:lnTo>
                    <a:pt x="1227" y="54"/>
                  </a:lnTo>
                  <a:lnTo>
                    <a:pt x="1231" y="54"/>
                  </a:lnTo>
                  <a:lnTo>
                    <a:pt x="1231" y="54"/>
                  </a:lnTo>
                  <a:lnTo>
                    <a:pt x="1234" y="54"/>
                  </a:lnTo>
                  <a:lnTo>
                    <a:pt x="1234" y="55"/>
                  </a:lnTo>
                  <a:lnTo>
                    <a:pt x="1238" y="55"/>
                  </a:lnTo>
                  <a:lnTo>
                    <a:pt x="1238" y="55"/>
                  </a:lnTo>
                  <a:lnTo>
                    <a:pt x="1242" y="55"/>
                  </a:lnTo>
                  <a:lnTo>
                    <a:pt x="1242" y="55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 flipH="1" flipV="1">
              <a:off x="517525" y="25828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" name="Line 41"/>
            <p:cNvSpPr>
              <a:spLocks noChangeShapeType="1"/>
            </p:cNvSpPr>
            <p:nvPr/>
          </p:nvSpPr>
          <p:spPr bwMode="auto">
            <a:xfrm flipH="1" flipV="1">
              <a:off x="517525" y="52625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" name="Rectangle 45"/>
            <p:cNvSpPr>
              <a:spLocks noChangeArrowheads="1"/>
            </p:cNvSpPr>
            <p:nvPr/>
          </p:nvSpPr>
          <p:spPr bwMode="auto">
            <a:xfrm>
              <a:off x="539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902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1122363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825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4" name="Rectangle 48"/>
            <p:cNvSpPr>
              <a:spLocks noChangeArrowheads="1"/>
            </p:cNvSpPr>
            <p:nvPr/>
          </p:nvSpPr>
          <p:spPr bwMode="auto">
            <a:xfrm>
              <a:off x="1682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6" name="Rectangle 50"/>
            <p:cNvSpPr>
              <a:spLocks noChangeArrowheads="1"/>
            </p:cNvSpPr>
            <p:nvPr/>
          </p:nvSpPr>
          <p:spPr bwMode="auto">
            <a:xfrm>
              <a:off x="223202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786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277177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775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3348038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766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2" name="Rectangle 56"/>
            <p:cNvSpPr>
              <a:spLocks noChangeArrowheads="1"/>
            </p:cNvSpPr>
            <p:nvPr/>
          </p:nvSpPr>
          <p:spPr bwMode="auto">
            <a:xfrm>
              <a:off x="39052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657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4" name="Rectangle 59"/>
            <p:cNvSpPr>
              <a:spLocks noChangeArrowheads="1"/>
            </p:cNvSpPr>
            <p:nvPr/>
          </p:nvSpPr>
          <p:spPr bwMode="auto">
            <a:xfrm>
              <a:off x="539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903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5" name="Rectangle 60"/>
            <p:cNvSpPr>
              <a:spLocks noChangeArrowheads="1"/>
            </p:cNvSpPr>
            <p:nvPr/>
          </p:nvSpPr>
          <p:spPr bwMode="auto">
            <a:xfrm>
              <a:off x="1116013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830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7" name="Rectangle 62"/>
            <p:cNvSpPr>
              <a:spLocks noChangeArrowheads="1"/>
            </p:cNvSpPr>
            <p:nvPr/>
          </p:nvSpPr>
          <p:spPr bwMode="auto">
            <a:xfrm>
              <a:off x="1682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9" name="Rectangle 64"/>
            <p:cNvSpPr>
              <a:spLocks noChangeArrowheads="1"/>
            </p:cNvSpPr>
            <p:nvPr/>
          </p:nvSpPr>
          <p:spPr bwMode="auto">
            <a:xfrm>
              <a:off x="223202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789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1" name="Rectangle 66"/>
            <p:cNvSpPr>
              <a:spLocks noChangeArrowheads="1"/>
            </p:cNvSpPr>
            <p:nvPr/>
          </p:nvSpPr>
          <p:spPr bwMode="auto">
            <a:xfrm>
              <a:off x="277177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776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3" name="Rectangle 68"/>
            <p:cNvSpPr>
              <a:spLocks noChangeArrowheads="1"/>
            </p:cNvSpPr>
            <p:nvPr/>
          </p:nvSpPr>
          <p:spPr bwMode="auto">
            <a:xfrm>
              <a:off x="3348038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760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5" name="Rectangle 70"/>
            <p:cNvSpPr>
              <a:spLocks noChangeArrowheads="1"/>
            </p:cNvSpPr>
            <p:nvPr/>
          </p:nvSpPr>
          <p:spPr bwMode="auto">
            <a:xfrm>
              <a:off x="39052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669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2182813" y="4029075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10.2%</a:t>
              </a:r>
            </a:p>
          </p:txBody>
        </p:sp>
        <p:sp>
          <p:nvSpPr>
            <p:cNvPr id="42" name="Rectangle 26"/>
            <p:cNvSpPr>
              <a:spLocks noChangeArrowheads="1"/>
            </p:cNvSpPr>
            <p:nvPr/>
          </p:nvSpPr>
          <p:spPr bwMode="auto">
            <a:xfrm>
              <a:off x="3779912" y="3212976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13.0%</a:t>
              </a: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2182813" y="3468688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10.9%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4" name="Rectangle 28"/>
            <p:cNvSpPr>
              <a:spLocks noChangeArrowheads="1"/>
            </p:cNvSpPr>
            <p:nvPr/>
          </p:nvSpPr>
          <p:spPr bwMode="auto">
            <a:xfrm>
              <a:off x="3779912" y="3646736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12.4%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 flipV="1">
              <a:off x="568325" y="2492375"/>
              <a:ext cx="0" cy="286385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392113" y="5167313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9" name="Line 36"/>
            <p:cNvSpPr>
              <a:spLocks noChangeShapeType="1"/>
            </p:cNvSpPr>
            <p:nvPr/>
          </p:nvSpPr>
          <p:spPr bwMode="auto">
            <a:xfrm flipH="1">
              <a:off x="517525" y="4592638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0" name="Rectangle 37"/>
            <p:cNvSpPr>
              <a:spLocks noChangeArrowheads="1"/>
            </p:cNvSpPr>
            <p:nvPr/>
          </p:nvSpPr>
          <p:spPr bwMode="auto">
            <a:xfrm>
              <a:off x="392113" y="4495800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1" name="Line 38"/>
            <p:cNvSpPr>
              <a:spLocks noChangeShapeType="1"/>
            </p:cNvSpPr>
            <p:nvPr/>
          </p:nvSpPr>
          <p:spPr bwMode="auto">
            <a:xfrm flipH="1">
              <a:off x="517525" y="3924300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2" name="Rectangle 39"/>
            <p:cNvSpPr>
              <a:spLocks noChangeArrowheads="1"/>
            </p:cNvSpPr>
            <p:nvPr/>
          </p:nvSpPr>
          <p:spPr bwMode="auto">
            <a:xfrm>
              <a:off x="306388" y="382428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H="1">
              <a:off x="517525" y="3254375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306388" y="315753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5" name="Rectangle 43"/>
            <p:cNvSpPr>
              <a:spLocks noChangeArrowheads="1"/>
            </p:cNvSpPr>
            <p:nvPr/>
          </p:nvSpPr>
          <p:spPr bwMode="auto">
            <a:xfrm>
              <a:off x="306388" y="2487613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0" name="Rectangle 74"/>
            <p:cNvSpPr>
              <a:spLocks noChangeArrowheads="1"/>
            </p:cNvSpPr>
            <p:nvPr/>
          </p:nvSpPr>
          <p:spPr bwMode="auto">
            <a:xfrm>
              <a:off x="174625" y="5730875"/>
              <a:ext cx="531813" cy="1619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N at risk</a:t>
              </a:r>
            </a:p>
          </p:txBody>
        </p:sp>
        <p:sp>
          <p:nvSpPr>
            <p:cNvPr id="61" name="Line 75"/>
            <p:cNvSpPr>
              <a:spLocks noChangeShapeType="1"/>
            </p:cNvSpPr>
            <p:nvPr/>
          </p:nvSpPr>
          <p:spPr bwMode="auto">
            <a:xfrm>
              <a:off x="568325" y="5356225"/>
              <a:ext cx="3509963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2" name="Line 76"/>
            <p:cNvSpPr>
              <a:spLocks noChangeShapeType="1"/>
            </p:cNvSpPr>
            <p:nvPr/>
          </p:nvSpPr>
          <p:spPr bwMode="auto">
            <a:xfrm>
              <a:off x="644525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>
              <a:off x="604838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4" name="Line 78"/>
            <p:cNvSpPr>
              <a:spLocks noChangeShapeType="1"/>
            </p:cNvSpPr>
            <p:nvPr/>
          </p:nvSpPr>
          <p:spPr bwMode="auto">
            <a:xfrm>
              <a:off x="1206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1165225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6" name="Line 80"/>
            <p:cNvSpPr>
              <a:spLocks noChangeShapeType="1"/>
            </p:cNvSpPr>
            <p:nvPr/>
          </p:nvSpPr>
          <p:spPr bwMode="auto">
            <a:xfrm>
              <a:off x="17653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7" name="Rectangle 81"/>
            <p:cNvSpPr>
              <a:spLocks noChangeArrowheads="1"/>
            </p:cNvSpPr>
            <p:nvPr/>
          </p:nvSpPr>
          <p:spPr bwMode="auto">
            <a:xfrm>
              <a:off x="1679575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16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8" name="Line 82"/>
            <p:cNvSpPr>
              <a:spLocks noChangeShapeType="1"/>
            </p:cNvSpPr>
            <p:nvPr/>
          </p:nvSpPr>
          <p:spPr bwMode="auto">
            <a:xfrm>
              <a:off x="23225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9" name="Rectangle 83"/>
            <p:cNvSpPr>
              <a:spLocks noChangeArrowheads="1"/>
            </p:cNvSpPr>
            <p:nvPr/>
          </p:nvSpPr>
          <p:spPr bwMode="auto">
            <a:xfrm>
              <a:off x="224155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0" name="Line 84"/>
            <p:cNvSpPr>
              <a:spLocks noChangeShapeType="1"/>
            </p:cNvSpPr>
            <p:nvPr/>
          </p:nvSpPr>
          <p:spPr bwMode="auto">
            <a:xfrm>
              <a:off x="28813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1" name="Rectangle 85"/>
            <p:cNvSpPr>
              <a:spLocks noChangeArrowheads="1"/>
            </p:cNvSpPr>
            <p:nvPr/>
          </p:nvSpPr>
          <p:spPr bwMode="auto">
            <a:xfrm>
              <a:off x="2795588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32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2" name="Line 86"/>
            <p:cNvSpPr>
              <a:spLocks noChangeShapeType="1"/>
            </p:cNvSpPr>
            <p:nvPr/>
          </p:nvSpPr>
          <p:spPr bwMode="auto">
            <a:xfrm>
              <a:off x="34417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3" name="Rectangle 87"/>
            <p:cNvSpPr>
              <a:spLocks noChangeArrowheads="1"/>
            </p:cNvSpPr>
            <p:nvPr/>
          </p:nvSpPr>
          <p:spPr bwMode="auto">
            <a:xfrm>
              <a:off x="33575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4" name="Line 88"/>
            <p:cNvSpPr>
              <a:spLocks noChangeShapeType="1"/>
            </p:cNvSpPr>
            <p:nvPr/>
          </p:nvSpPr>
          <p:spPr bwMode="auto">
            <a:xfrm>
              <a:off x="4000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5" name="Rectangle 89"/>
            <p:cNvSpPr>
              <a:spLocks noChangeArrowheads="1"/>
            </p:cNvSpPr>
            <p:nvPr/>
          </p:nvSpPr>
          <p:spPr bwMode="auto">
            <a:xfrm>
              <a:off x="3919538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6" name="Rectangle 90"/>
            <p:cNvSpPr>
              <a:spLocks noChangeArrowheads="1"/>
            </p:cNvSpPr>
            <p:nvPr/>
          </p:nvSpPr>
          <p:spPr bwMode="auto">
            <a:xfrm>
              <a:off x="2063750" y="5594350"/>
              <a:ext cx="4826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Weeks</a:t>
              </a:r>
            </a:p>
          </p:txBody>
        </p:sp>
        <p:sp>
          <p:nvSpPr>
            <p:cNvPr id="88" name="Line 18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>
              <a:off x="5235575" y="4797425"/>
              <a:ext cx="0" cy="142875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5853113" y="3670300"/>
              <a:ext cx="0" cy="20478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1" name="Line 21"/>
            <p:cNvSpPr>
              <a:spLocks noChangeShapeType="1"/>
            </p:cNvSpPr>
            <p:nvPr/>
          </p:nvSpPr>
          <p:spPr bwMode="auto">
            <a:xfrm>
              <a:off x="6773863" y="3101975"/>
              <a:ext cx="0" cy="17303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2" name="Line 22"/>
            <p:cNvSpPr>
              <a:spLocks noChangeShapeType="1"/>
            </p:cNvSpPr>
            <p:nvPr/>
          </p:nvSpPr>
          <p:spPr bwMode="auto">
            <a:xfrm>
              <a:off x="8601075" y="3001963"/>
              <a:ext cx="0" cy="177800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>
              <a:off x="5240338" y="3995738"/>
              <a:ext cx="0" cy="198437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5" name="Line 25"/>
            <p:cNvSpPr>
              <a:spLocks noChangeShapeType="1"/>
            </p:cNvSpPr>
            <p:nvPr/>
          </p:nvSpPr>
          <p:spPr bwMode="auto">
            <a:xfrm>
              <a:off x="5878513" y="3148013"/>
              <a:ext cx="0" cy="182562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6" name="Line 26"/>
            <p:cNvSpPr>
              <a:spLocks noChangeShapeType="1"/>
            </p:cNvSpPr>
            <p:nvPr/>
          </p:nvSpPr>
          <p:spPr bwMode="auto">
            <a:xfrm>
              <a:off x="6834188" y="3070225"/>
              <a:ext cx="0" cy="173038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>
              <a:off x="8745538" y="2919413"/>
              <a:ext cx="0" cy="158750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8" name="Freeform 28"/>
            <p:cNvSpPr>
              <a:spLocks/>
            </p:cNvSpPr>
            <p:nvPr/>
          </p:nvSpPr>
          <p:spPr bwMode="auto">
            <a:xfrm>
              <a:off x="4921250" y="3087688"/>
              <a:ext cx="3679825" cy="2184400"/>
            </a:xfrm>
            <a:custGeom>
              <a:avLst/>
              <a:gdLst>
                <a:gd name="T0" fmla="*/ 0 w 1298"/>
                <a:gd name="T1" fmla="*/ 691 h 691"/>
                <a:gd name="T2" fmla="*/ 111 w 1298"/>
                <a:gd name="T3" fmla="*/ 565 h 691"/>
                <a:gd name="T4" fmla="*/ 329 w 1298"/>
                <a:gd name="T5" fmla="*/ 216 h 691"/>
                <a:gd name="T6" fmla="*/ 654 w 1298"/>
                <a:gd name="T7" fmla="*/ 31 h 691"/>
                <a:gd name="T8" fmla="*/ 1298 w 1298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8" h="691">
                  <a:moveTo>
                    <a:pt x="0" y="691"/>
                  </a:moveTo>
                  <a:lnTo>
                    <a:pt x="111" y="565"/>
                  </a:lnTo>
                  <a:lnTo>
                    <a:pt x="329" y="216"/>
                  </a:lnTo>
                  <a:lnTo>
                    <a:pt x="654" y="31"/>
                  </a:lnTo>
                  <a:lnTo>
                    <a:pt x="1298" y="0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9" name="Freeform 29"/>
            <p:cNvSpPr>
              <a:spLocks/>
            </p:cNvSpPr>
            <p:nvPr/>
          </p:nvSpPr>
          <p:spPr bwMode="auto">
            <a:xfrm>
              <a:off x="4921250" y="2994025"/>
              <a:ext cx="3824288" cy="2278063"/>
            </a:xfrm>
            <a:custGeom>
              <a:avLst/>
              <a:gdLst>
                <a:gd name="T0" fmla="*/ 0 w 1349"/>
                <a:gd name="T1" fmla="*/ 721 h 721"/>
                <a:gd name="T2" fmla="*/ 113 w 1349"/>
                <a:gd name="T3" fmla="*/ 349 h 721"/>
                <a:gd name="T4" fmla="*/ 337 w 1349"/>
                <a:gd name="T5" fmla="*/ 78 h 721"/>
                <a:gd name="T6" fmla="*/ 675 w 1349"/>
                <a:gd name="T7" fmla="*/ 50 h 721"/>
                <a:gd name="T8" fmla="*/ 1349 w 1349"/>
                <a:gd name="T9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9" h="721">
                  <a:moveTo>
                    <a:pt x="0" y="721"/>
                  </a:moveTo>
                  <a:lnTo>
                    <a:pt x="113" y="349"/>
                  </a:lnTo>
                  <a:lnTo>
                    <a:pt x="337" y="78"/>
                  </a:lnTo>
                  <a:lnTo>
                    <a:pt x="675" y="50"/>
                  </a:lnTo>
                  <a:lnTo>
                    <a:pt x="1349" y="0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0" name="Line 36"/>
            <p:cNvSpPr>
              <a:spLocks noChangeShapeType="1"/>
            </p:cNvSpPr>
            <p:nvPr/>
          </p:nvSpPr>
          <p:spPr bwMode="auto">
            <a:xfrm flipV="1">
              <a:off x="4846638" y="2444750"/>
              <a:ext cx="0" cy="29098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1" name="Line 37"/>
            <p:cNvSpPr>
              <a:spLocks noChangeShapeType="1"/>
            </p:cNvSpPr>
            <p:nvPr/>
          </p:nvSpPr>
          <p:spPr bwMode="auto">
            <a:xfrm flipH="1">
              <a:off x="4799013" y="52720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4683125" y="5175250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3" name="Line 39"/>
            <p:cNvSpPr>
              <a:spLocks noChangeShapeType="1"/>
            </p:cNvSpPr>
            <p:nvPr/>
          </p:nvSpPr>
          <p:spPr bwMode="auto">
            <a:xfrm flipH="1">
              <a:off x="4799013" y="4722813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4597400" y="462756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 flipH="1">
              <a:off x="4799013" y="41719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4597400" y="407987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7" name="Line 43"/>
            <p:cNvSpPr>
              <a:spLocks noChangeShapeType="1"/>
            </p:cNvSpPr>
            <p:nvPr/>
          </p:nvSpPr>
          <p:spPr bwMode="auto">
            <a:xfrm flipH="1">
              <a:off x="4799013" y="36258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4597400" y="352901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60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9" name="Line 45"/>
            <p:cNvSpPr>
              <a:spLocks noChangeShapeType="1"/>
            </p:cNvSpPr>
            <p:nvPr/>
          </p:nvSpPr>
          <p:spPr bwMode="auto">
            <a:xfrm flipH="1">
              <a:off x="4799013" y="30749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0" name="Rectangle 46"/>
            <p:cNvSpPr>
              <a:spLocks noChangeArrowheads="1"/>
            </p:cNvSpPr>
            <p:nvPr/>
          </p:nvSpPr>
          <p:spPr bwMode="auto">
            <a:xfrm>
              <a:off x="4597400" y="2979738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1" name="Line 47"/>
            <p:cNvSpPr>
              <a:spLocks noChangeShapeType="1"/>
            </p:cNvSpPr>
            <p:nvPr/>
          </p:nvSpPr>
          <p:spPr bwMode="auto">
            <a:xfrm flipH="1">
              <a:off x="4799013" y="252730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2" name="Rectangle 48"/>
            <p:cNvSpPr>
              <a:spLocks noChangeArrowheads="1"/>
            </p:cNvSpPr>
            <p:nvPr/>
          </p:nvSpPr>
          <p:spPr bwMode="auto">
            <a:xfrm>
              <a:off x="4513263" y="242887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3" name="Line 50"/>
            <p:cNvSpPr>
              <a:spLocks noChangeShapeType="1"/>
            </p:cNvSpPr>
            <p:nvPr/>
          </p:nvSpPr>
          <p:spPr bwMode="auto">
            <a:xfrm>
              <a:off x="4846638" y="5354638"/>
              <a:ext cx="39719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>
              <a:off x="49228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5" name="Rectangle 52"/>
            <p:cNvSpPr>
              <a:spLocks noChangeArrowheads="1"/>
            </p:cNvSpPr>
            <p:nvPr/>
          </p:nvSpPr>
          <p:spPr bwMode="auto">
            <a:xfrm>
              <a:off x="4889500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6" name="Line 53"/>
            <p:cNvSpPr>
              <a:spLocks noChangeShapeType="1"/>
            </p:cNvSpPr>
            <p:nvPr/>
          </p:nvSpPr>
          <p:spPr bwMode="auto">
            <a:xfrm>
              <a:off x="52403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7" name="Rectangle 54"/>
            <p:cNvSpPr>
              <a:spLocks noChangeArrowheads="1"/>
            </p:cNvSpPr>
            <p:nvPr/>
          </p:nvSpPr>
          <p:spPr bwMode="auto">
            <a:xfrm>
              <a:off x="5199063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8" name="Line 55"/>
            <p:cNvSpPr>
              <a:spLocks noChangeShapeType="1"/>
            </p:cNvSpPr>
            <p:nvPr/>
          </p:nvSpPr>
          <p:spPr bwMode="auto">
            <a:xfrm>
              <a:off x="5878513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9" name="Rectangle 56"/>
            <p:cNvSpPr>
              <a:spLocks noChangeArrowheads="1"/>
            </p:cNvSpPr>
            <p:nvPr/>
          </p:nvSpPr>
          <p:spPr bwMode="auto">
            <a:xfrm>
              <a:off x="5794375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12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0" name="Line 57"/>
            <p:cNvSpPr>
              <a:spLocks noChangeShapeType="1"/>
            </p:cNvSpPr>
            <p:nvPr/>
          </p:nvSpPr>
          <p:spPr bwMode="auto">
            <a:xfrm>
              <a:off x="683418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1" name="Rectangle 58"/>
            <p:cNvSpPr>
              <a:spLocks noChangeArrowheads="1"/>
            </p:cNvSpPr>
            <p:nvPr/>
          </p:nvSpPr>
          <p:spPr bwMode="auto">
            <a:xfrm>
              <a:off x="67484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2" name="Line 59"/>
            <p:cNvSpPr>
              <a:spLocks noChangeShapeType="1"/>
            </p:cNvSpPr>
            <p:nvPr/>
          </p:nvSpPr>
          <p:spPr bwMode="auto">
            <a:xfrm>
              <a:off x="87455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3" name="Rectangle 60"/>
            <p:cNvSpPr>
              <a:spLocks noChangeArrowheads="1"/>
            </p:cNvSpPr>
            <p:nvPr/>
          </p:nvSpPr>
          <p:spPr bwMode="auto">
            <a:xfrm>
              <a:off x="866140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4" name="Rectangle 61"/>
            <p:cNvSpPr>
              <a:spLocks noChangeArrowheads="1"/>
            </p:cNvSpPr>
            <p:nvPr/>
          </p:nvSpPr>
          <p:spPr bwMode="auto">
            <a:xfrm>
              <a:off x="6551613" y="5594350"/>
              <a:ext cx="4826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Weeks</a:t>
              </a:r>
            </a:p>
          </p:txBody>
        </p:sp>
        <p:sp>
          <p:nvSpPr>
            <p:cNvPr id="5179" name="TextBox 2"/>
            <p:cNvSpPr txBox="1">
              <a:spLocks noChangeArrowheads="1"/>
            </p:cNvSpPr>
            <p:nvPr/>
          </p:nvSpPr>
          <p:spPr bwMode="auto">
            <a:xfrm>
              <a:off x="5119688" y="4924425"/>
              <a:ext cx="6381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0066"/>
                  </a:solidFill>
                  <a:latin typeface="+mj-lt"/>
                </a:rPr>
                <a:t>14.5%</a:t>
              </a:r>
            </a:p>
          </p:txBody>
        </p:sp>
        <p:sp>
          <p:nvSpPr>
            <p:cNvPr id="5180" name="TextBox 56"/>
            <p:cNvSpPr txBox="1">
              <a:spLocks noChangeArrowheads="1"/>
            </p:cNvSpPr>
            <p:nvPr/>
          </p:nvSpPr>
          <p:spPr bwMode="auto">
            <a:xfrm>
              <a:off x="5681663" y="3870325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54.6%</a:t>
              </a:r>
            </a:p>
          </p:txBody>
        </p:sp>
        <p:sp>
          <p:nvSpPr>
            <p:cNvPr id="5181" name="TextBox 57"/>
            <p:cNvSpPr txBox="1">
              <a:spLocks noChangeArrowheads="1"/>
            </p:cNvSpPr>
            <p:nvPr/>
          </p:nvSpPr>
          <p:spPr bwMode="auto">
            <a:xfrm>
              <a:off x="6605588" y="3316288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76.0%</a:t>
              </a:r>
            </a:p>
          </p:txBody>
        </p:sp>
        <p:sp>
          <p:nvSpPr>
            <p:cNvPr id="5182" name="TextBox 58"/>
            <p:cNvSpPr txBox="1">
              <a:spLocks noChangeArrowheads="1"/>
            </p:cNvSpPr>
            <p:nvPr/>
          </p:nvSpPr>
          <p:spPr bwMode="auto">
            <a:xfrm>
              <a:off x="8447088" y="31496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79.5%</a:t>
              </a:r>
            </a:p>
          </p:txBody>
        </p:sp>
        <p:sp>
          <p:nvSpPr>
            <p:cNvPr id="5183" name="TextBox 59"/>
            <p:cNvSpPr txBox="1">
              <a:spLocks noChangeArrowheads="1"/>
            </p:cNvSpPr>
            <p:nvPr/>
          </p:nvSpPr>
          <p:spPr bwMode="auto">
            <a:xfrm>
              <a:off x="4854575" y="36449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42.8%</a:t>
              </a:r>
            </a:p>
          </p:txBody>
        </p:sp>
        <p:sp>
          <p:nvSpPr>
            <p:cNvPr id="5184" name="TextBox 60"/>
            <p:cNvSpPr txBox="1">
              <a:spLocks noChangeArrowheads="1"/>
            </p:cNvSpPr>
            <p:nvPr/>
          </p:nvSpPr>
          <p:spPr bwMode="auto">
            <a:xfrm>
              <a:off x="5681663" y="28876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74.1%</a:t>
              </a:r>
            </a:p>
          </p:txBody>
        </p:sp>
        <p:sp>
          <p:nvSpPr>
            <p:cNvPr id="5185" name="TextBox 62"/>
            <p:cNvSpPr txBox="1">
              <a:spLocks noChangeArrowheads="1"/>
            </p:cNvSpPr>
            <p:nvPr/>
          </p:nvSpPr>
          <p:spPr bwMode="auto">
            <a:xfrm>
              <a:off x="6605588" y="28241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77.2%</a:t>
              </a:r>
            </a:p>
          </p:txBody>
        </p:sp>
        <p:sp>
          <p:nvSpPr>
            <p:cNvPr id="5186" name="TextBox 63"/>
            <p:cNvSpPr txBox="1">
              <a:spLocks noChangeArrowheads="1"/>
            </p:cNvSpPr>
            <p:nvPr/>
          </p:nvSpPr>
          <p:spPr bwMode="auto">
            <a:xfrm>
              <a:off x="8447088" y="2668588"/>
              <a:ext cx="638175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82.9%</a:t>
              </a:r>
            </a:p>
          </p:txBody>
        </p:sp>
        <p:sp>
          <p:nvSpPr>
            <p:cNvPr id="5216" name="ZoneTexte 132"/>
            <p:cNvSpPr txBox="1">
              <a:spLocks noChangeArrowheads="1"/>
            </p:cNvSpPr>
            <p:nvPr/>
          </p:nvSpPr>
          <p:spPr bwMode="auto">
            <a:xfrm>
              <a:off x="4672013" y="2130425"/>
              <a:ext cx="3444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7" name="ZoneTexte 133"/>
            <p:cNvSpPr txBox="1">
              <a:spLocks noChangeArrowheads="1"/>
            </p:cNvSpPr>
            <p:nvPr/>
          </p:nvSpPr>
          <p:spPr bwMode="auto">
            <a:xfrm>
              <a:off x="387350" y="2130425"/>
              <a:ext cx="3460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8" name="ZoneTexte 138"/>
            <p:cNvSpPr txBox="1">
              <a:spLocks noChangeArrowheads="1"/>
            </p:cNvSpPr>
            <p:nvPr/>
          </p:nvSpPr>
          <p:spPr bwMode="auto">
            <a:xfrm>
              <a:off x="4978400" y="5845175"/>
              <a:ext cx="340995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i="0" dirty="0" err="1">
                  <a:solidFill>
                    <a:srgbClr val="000066"/>
                  </a:solidFill>
                </a:rPr>
                <a:t>Mean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 change in CD4/mm</a:t>
              </a:r>
              <a:r>
                <a:rPr lang="fr-FR" altLang="fr-FR" sz="1600" i="0" baseline="30000" dirty="0">
                  <a:solidFill>
                    <a:srgbClr val="000066"/>
                  </a:solidFill>
                </a:rPr>
                <a:t>3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 at W48: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i="0" dirty="0">
                  <a:solidFill>
                    <a:srgbClr val="6666FF"/>
                  </a:solidFill>
                </a:rPr>
                <a:t>+ 163 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vs </a:t>
              </a:r>
              <a:r>
                <a:rPr lang="fr-FR" altLang="fr-FR" sz="1600" b="1" i="0" dirty="0">
                  <a:solidFill>
                    <a:srgbClr val="660066"/>
                  </a:solidFill>
                </a:rPr>
                <a:t>+ 148 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(p = 0.04)</a:t>
              </a:r>
            </a:p>
          </p:txBody>
        </p:sp>
        <p:sp>
          <p:nvSpPr>
            <p:cNvPr id="5219" name="Rectangle 139"/>
            <p:cNvSpPr>
              <a:spLocks noChangeArrowheads="1"/>
            </p:cNvSpPr>
            <p:nvPr/>
          </p:nvSpPr>
          <p:spPr bwMode="auto">
            <a:xfrm>
              <a:off x="1416050" y="4592638"/>
              <a:ext cx="30241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pl-PL" altLang="fr-FR" sz="1400" i="0" dirty="0">
                  <a:solidFill>
                    <a:srgbClr val="000066"/>
                  </a:solidFill>
                </a:rPr>
                <a:t>W24: HR =1.09 </a:t>
              </a:r>
              <a:br>
                <a:rPr lang="pl-PL" altLang="fr-FR" sz="1400" i="0" dirty="0">
                  <a:solidFill>
                    <a:srgbClr val="000066"/>
                  </a:solidFill>
                </a:rPr>
              </a:br>
              <a:r>
                <a:rPr lang="pl-PL" altLang="fr-FR" sz="1400" i="0" dirty="0">
                  <a:solidFill>
                    <a:srgbClr val="000066"/>
                  </a:solidFill>
                </a:rPr>
                <a:t>(95% CI: 0.82-1.46) ;  p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=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0.54</a:t>
              </a:r>
            </a:p>
          </p:txBody>
        </p:sp>
        <p:sp>
          <p:nvSpPr>
            <p:cNvPr id="5225" name="AutoShape 165"/>
            <p:cNvSpPr>
              <a:spLocks noChangeArrowheads="1"/>
            </p:cNvSpPr>
            <p:nvPr/>
          </p:nvSpPr>
          <p:spPr bwMode="auto">
            <a:xfrm>
              <a:off x="2874963" y="1717675"/>
              <a:ext cx="3382962" cy="3190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 i="0">
                <a:solidFill>
                  <a:srgbClr val="000066"/>
                </a:solidFill>
              </a:endParaRPr>
            </a:p>
          </p:txBody>
        </p:sp>
        <p:sp>
          <p:nvSpPr>
            <p:cNvPr id="128" name="Rectangle 57"/>
            <p:cNvSpPr>
              <a:spLocks noChangeArrowheads="1"/>
            </p:cNvSpPr>
            <p:nvPr/>
          </p:nvSpPr>
          <p:spPr bwMode="auto">
            <a:xfrm>
              <a:off x="3233738" y="1751013"/>
              <a:ext cx="12604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Additional RAL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9" name="Rectangle 60"/>
            <p:cNvSpPr>
              <a:spLocks noChangeArrowheads="1"/>
            </p:cNvSpPr>
            <p:nvPr/>
          </p:nvSpPr>
          <p:spPr bwMode="auto">
            <a:xfrm>
              <a:off x="4962525" y="1766888"/>
              <a:ext cx="11572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Standard ART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228" name="Rectangle 21"/>
            <p:cNvSpPr>
              <a:spLocks noChangeArrowheads="1"/>
            </p:cNvSpPr>
            <p:nvPr/>
          </p:nvSpPr>
          <p:spPr bwMode="auto">
            <a:xfrm>
              <a:off x="2990850" y="1825625"/>
              <a:ext cx="125413" cy="115888"/>
            </a:xfrm>
            <a:prstGeom prst="rect">
              <a:avLst/>
            </a:prstGeom>
            <a:solidFill>
              <a:srgbClr val="6666FF"/>
            </a:solidFill>
            <a:ln w="0">
              <a:solidFill>
                <a:srgbClr val="66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5229" name="Rectangle 22"/>
            <p:cNvSpPr>
              <a:spLocks noChangeArrowheads="1"/>
            </p:cNvSpPr>
            <p:nvPr/>
          </p:nvSpPr>
          <p:spPr bwMode="auto">
            <a:xfrm>
              <a:off x="4719638" y="1831975"/>
              <a:ext cx="125412" cy="115888"/>
            </a:xfrm>
            <a:prstGeom prst="rect">
              <a:avLst/>
            </a:prstGeom>
            <a:solidFill>
              <a:srgbClr val="660066"/>
            </a:solidFill>
            <a:ln w="0">
              <a:solidFill>
                <a:srgbClr val="6600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en-GB" altLang="fr-FR" sz="3200">
              <a:latin typeface="Trebuchet MS" pitchFamily="34" charset="0"/>
              <a:ea typeface="ＭＳ Ｐゴシック" pitchFamily="34" charset="-128"/>
            </a:endParaRPr>
          </a:p>
        </p:txBody>
      </p:sp>
      <p:sp>
        <p:nvSpPr>
          <p:cNvPr id="17423" name="TextBox 20"/>
          <p:cNvSpPr txBox="1">
            <a:spLocks noChangeArrowheads="1"/>
          </p:cNvSpPr>
          <p:nvPr/>
        </p:nvSpPr>
        <p:spPr bwMode="auto">
          <a:xfrm>
            <a:off x="4764088" y="1514475"/>
            <a:ext cx="1082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600" i="0" dirty="0">
                <a:solidFill>
                  <a:srgbClr val="333399"/>
                </a:solidFill>
                <a:latin typeface="+mj-lt"/>
                <a:cs typeface="ＭＳ Ｐゴシック" charset="0"/>
              </a:rPr>
              <a:t>RAL better</a:t>
            </a:r>
          </a:p>
        </p:txBody>
      </p:sp>
      <p:sp>
        <p:nvSpPr>
          <p:cNvPr id="17424" name="TextBox 26"/>
          <p:cNvSpPr txBox="1">
            <a:spLocks noChangeArrowheads="1"/>
          </p:cNvSpPr>
          <p:nvPr/>
        </p:nvSpPr>
        <p:spPr bwMode="auto">
          <a:xfrm>
            <a:off x="5989638" y="1514475"/>
            <a:ext cx="1912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600" i="0" dirty="0">
                <a:solidFill>
                  <a:srgbClr val="333399"/>
                </a:solidFill>
                <a:latin typeface="+mj-lt"/>
                <a:cs typeface="ＭＳ Ｐゴシック" charset="0"/>
              </a:rPr>
              <a:t>Standard ART better</a:t>
            </a:r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 flipV="1">
            <a:off x="5983288" y="1674813"/>
            <a:ext cx="0" cy="4570412"/>
          </a:xfrm>
          <a:prstGeom prst="line">
            <a:avLst/>
          </a:prstGeom>
          <a:noFill/>
          <a:ln w="222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539750" y="1763713"/>
            <a:ext cx="1668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WHO 4 or death</a:t>
            </a:r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5540375" y="1947863"/>
            <a:ext cx="75088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2" name="Oval 81"/>
          <p:cNvSpPr>
            <a:spLocks noChangeArrowheads="1"/>
          </p:cNvSpPr>
          <p:nvPr/>
        </p:nvSpPr>
        <p:spPr bwMode="auto">
          <a:xfrm>
            <a:off x="5870575" y="1908175"/>
            <a:ext cx="92075" cy="80963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53" name="Rectangle 94"/>
          <p:cNvSpPr>
            <a:spLocks noChangeArrowheads="1"/>
          </p:cNvSpPr>
          <p:nvPr/>
        </p:nvSpPr>
        <p:spPr bwMode="auto">
          <a:xfrm>
            <a:off x="7829723" y="18399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0.72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539750" y="2106613"/>
            <a:ext cx="2081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WHO 3 or 4 or death</a:t>
            </a:r>
          </a:p>
        </p:txBody>
      </p:sp>
      <p:sp>
        <p:nvSpPr>
          <p:cNvPr id="6155" name="Line 10"/>
          <p:cNvSpPr>
            <a:spLocks noChangeShapeType="1"/>
          </p:cNvSpPr>
          <p:nvPr/>
        </p:nvSpPr>
        <p:spPr bwMode="auto">
          <a:xfrm flipH="1">
            <a:off x="5783263" y="2290763"/>
            <a:ext cx="66675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6" name="Oval 82"/>
          <p:cNvSpPr>
            <a:spLocks noChangeArrowheads="1"/>
          </p:cNvSpPr>
          <p:nvPr/>
        </p:nvSpPr>
        <p:spPr bwMode="auto">
          <a:xfrm>
            <a:off x="6069013" y="22494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57" name="Rectangle 95"/>
          <p:cNvSpPr>
            <a:spLocks noChangeArrowheads="1"/>
          </p:cNvSpPr>
          <p:nvPr/>
        </p:nvSpPr>
        <p:spPr bwMode="auto">
          <a:xfrm>
            <a:off x="7829723" y="21828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0.43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58" name="Rectangle 6"/>
          <p:cNvSpPr>
            <a:spLocks noChangeArrowheads="1"/>
          </p:cNvSpPr>
          <p:nvPr/>
        </p:nvSpPr>
        <p:spPr bwMode="auto">
          <a:xfrm>
            <a:off x="539750" y="2449513"/>
            <a:ext cx="16716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TB disease</a:t>
            </a:r>
          </a:p>
        </p:txBody>
      </p:sp>
      <p:sp>
        <p:nvSpPr>
          <p:cNvPr id="6159" name="Line 11"/>
          <p:cNvSpPr>
            <a:spLocks noChangeShapeType="1"/>
          </p:cNvSpPr>
          <p:nvPr/>
        </p:nvSpPr>
        <p:spPr bwMode="auto">
          <a:xfrm flipH="1">
            <a:off x="5387975" y="2633663"/>
            <a:ext cx="106521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0" name="Oval 83"/>
          <p:cNvSpPr>
            <a:spLocks noChangeArrowheads="1"/>
          </p:cNvSpPr>
          <p:nvPr/>
        </p:nvSpPr>
        <p:spPr bwMode="auto">
          <a:xfrm>
            <a:off x="5875338" y="25923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1" name="Rectangle 96"/>
          <p:cNvSpPr>
            <a:spLocks noChangeArrowheads="1"/>
          </p:cNvSpPr>
          <p:nvPr/>
        </p:nvSpPr>
        <p:spPr bwMode="auto">
          <a:xfrm>
            <a:off x="7829723" y="25257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0.82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62" name="Rectangle 9"/>
          <p:cNvSpPr>
            <a:spLocks noChangeArrowheads="1"/>
          </p:cNvSpPr>
          <p:nvPr/>
        </p:nvSpPr>
        <p:spPr bwMode="auto">
          <a:xfrm>
            <a:off x="539750" y="2792413"/>
            <a:ext cx="25542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cryptococcal disease</a:t>
            </a:r>
          </a:p>
        </p:txBody>
      </p:sp>
      <p:sp>
        <p:nvSpPr>
          <p:cNvPr id="6163" name="Line 12"/>
          <p:cNvSpPr>
            <a:spLocks noChangeShapeType="1"/>
          </p:cNvSpPr>
          <p:nvPr/>
        </p:nvSpPr>
        <p:spPr bwMode="auto">
          <a:xfrm flipH="1">
            <a:off x="4370388" y="2976563"/>
            <a:ext cx="237966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4" name="Oval 84"/>
          <p:cNvSpPr>
            <a:spLocks noChangeArrowheads="1"/>
          </p:cNvSpPr>
          <p:nvPr/>
        </p:nvSpPr>
        <p:spPr bwMode="auto">
          <a:xfrm>
            <a:off x="5513388" y="2935288"/>
            <a:ext cx="93662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5" name="Rectangle 97"/>
          <p:cNvSpPr>
            <a:spLocks noChangeArrowheads="1"/>
          </p:cNvSpPr>
          <p:nvPr/>
        </p:nvSpPr>
        <p:spPr bwMode="auto">
          <a:xfrm>
            <a:off x="7829723" y="28686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0.48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66" name="Rectangle 10"/>
          <p:cNvSpPr>
            <a:spLocks noChangeArrowheads="1"/>
          </p:cNvSpPr>
          <p:nvPr/>
        </p:nvSpPr>
        <p:spPr bwMode="auto">
          <a:xfrm>
            <a:off x="539750" y="3135313"/>
            <a:ext cx="2130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candida disease</a:t>
            </a:r>
          </a:p>
        </p:txBody>
      </p:sp>
      <p:sp>
        <p:nvSpPr>
          <p:cNvPr id="6167" name="Line 13"/>
          <p:cNvSpPr>
            <a:spLocks noChangeShapeType="1"/>
          </p:cNvSpPr>
          <p:nvPr/>
        </p:nvSpPr>
        <p:spPr bwMode="auto">
          <a:xfrm flipH="1">
            <a:off x="4930775" y="3319463"/>
            <a:ext cx="2327275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Oval 85"/>
          <p:cNvSpPr>
            <a:spLocks noChangeArrowheads="1"/>
          </p:cNvSpPr>
          <p:nvPr/>
        </p:nvSpPr>
        <p:spPr bwMode="auto">
          <a:xfrm>
            <a:off x="6048375" y="32781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9" name="Rectangle 98"/>
          <p:cNvSpPr>
            <a:spLocks noChangeArrowheads="1"/>
          </p:cNvSpPr>
          <p:nvPr/>
        </p:nvSpPr>
        <p:spPr bwMode="auto">
          <a:xfrm>
            <a:off x="7829723" y="32115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0.85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0" name="Rectangle 11"/>
          <p:cNvSpPr>
            <a:spLocks noChangeArrowheads="1"/>
          </p:cNvSpPr>
          <p:nvPr/>
        </p:nvSpPr>
        <p:spPr bwMode="auto">
          <a:xfrm>
            <a:off x="539750" y="3478213"/>
            <a:ext cx="3649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Presumptive severe bacterial infection</a:t>
            </a:r>
          </a:p>
        </p:txBody>
      </p:sp>
      <p:sp>
        <p:nvSpPr>
          <p:cNvPr id="6171" name="Line 14"/>
          <p:cNvSpPr>
            <a:spLocks noChangeShapeType="1"/>
          </p:cNvSpPr>
          <p:nvPr/>
        </p:nvSpPr>
        <p:spPr bwMode="auto">
          <a:xfrm flipH="1">
            <a:off x="5632450" y="3662363"/>
            <a:ext cx="155416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Oval 86"/>
          <p:cNvSpPr>
            <a:spLocks noChangeArrowheads="1"/>
          </p:cNvSpPr>
          <p:nvPr/>
        </p:nvSpPr>
        <p:spPr bwMode="auto">
          <a:xfrm>
            <a:off x="6362700" y="3621088"/>
            <a:ext cx="90488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73" name="Rectangle 99"/>
          <p:cNvSpPr>
            <a:spLocks noChangeArrowheads="1"/>
          </p:cNvSpPr>
          <p:nvPr/>
        </p:nvSpPr>
        <p:spPr bwMode="auto">
          <a:xfrm>
            <a:off x="7829723" y="35544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0.28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4" name="Rectangle 13"/>
          <p:cNvSpPr>
            <a:spLocks noChangeArrowheads="1"/>
          </p:cNvSpPr>
          <p:nvPr/>
        </p:nvSpPr>
        <p:spPr bwMode="auto">
          <a:xfrm>
            <a:off x="539750" y="3821113"/>
            <a:ext cx="593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SAE</a:t>
            </a:r>
          </a:p>
        </p:txBody>
      </p:sp>
      <p:sp>
        <p:nvSpPr>
          <p:cNvPr id="6175" name="Line 15"/>
          <p:cNvSpPr>
            <a:spLocks noChangeShapeType="1"/>
          </p:cNvSpPr>
          <p:nvPr/>
        </p:nvSpPr>
        <p:spPr bwMode="auto">
          <a:xfrm flipH="1">
            <a:off x="5626100" y="4005263"/>
            <a:ext cx="67151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Oval 87"/>
          <p:cNvSpPr>
            <a:spLocks noChangeArrowheads="1"/>
          </p:cNvSpPr>
          <p:nvPr/>
        </p:nvSpPr>
        <p:spPr bwMode="auto">
          <a:xfrm>
            <a:off x="5915025" y="39639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77" name="Rectangle 100"/>
          <p:cNvSpPr>
            <a:spLocks noChangeArrowheads="1"/>
          </p:cNvSpPr>
          <p:nvPr/>
        </p:nvSpPr>
        <p:spPr bwMode="auto">
          <a:xfrm>
            <a:off x="7829723" y="38973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0.90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8" name="Rectangle 12"/>
          <p:cNvSpPr>
            <a:spLocks noChangeArrowheads="1"/>
          </p:cNvSpPr>
          <p:nvPr/>
        </p:nvSpPr>
        <p:spPr bwMode="auto">
          <a:xfrm>
            <a:off x="539750" y="4162425"/>
            <a:ext cx="12461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</a:t>
            </a:r>
          </a:p>
        </p:txBody>
      </p:sp>
      <p:sp>
        <p:nvSpPr>
          <p:cNvPr id="6179" name="Line 16"/>
          <p:cNvSpPr>
            <a:spLocks noChangeShapeType="1"/>
          </p:cNvSpPr>
          <p:nvPr/>
        </p:nvSpPr>
        <p:spPr bwMode="auto">
          <a:xfrm flipH="1">
            <a:off x="5427663" y="4348163"/>
            <a:ext cx="71755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0" name="Oval 88"/>
          <p:cNvSpPr>
            <a:spLocks noChangeArrowheads="1"/>
          </p:cNvSpPr>
          <p:nvPr/>
        </p:nvSpPr>
        <p:spPr bwMode="auto">
          <a:xfrm>
            <a:off x="5738813" y="43068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1" name="Rectangle 101"/>
          <p:cNvSpPr>
            <a:spLocks noChangeArrowheads="1"/>
          </p:cNvSpPr>
          <p:nvPr/>
        </p:nvSpPr>
        <p:spPr bwMode="auto">
          <a:xfrm>
            <a:off x="7829723" y="42402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0.28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82" name="Rectangle 14"/>
          <p:cNvSpPr>
            <a:spLocks noChangeArrowheads="1"/>
          </p:cNvSpPr>
          <p:nvPr/>
        </p:nvSpPr>
        <p:spPr bwMode="auto">
          <a:xfrm>
            <a:off x="539750" y="4505325"/>
            <a:ext cx="1657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3 or 4 AE</a:t>
            </a:r>
          </a:p>
        </p:txBody>
      </p:sp>
      <p:sp>
        <p:nvSpPr>
          <p:cNvPr id="6183" name="Line 17"/>
          <p:cNvSpPr>
            <a:spLocks noChangeShapeType="1"/>
          </p:cNvSpPr>
          <p:nvPr/>
        </p:nvSpPr>
        <p:spPr bwMode="auto">
          <a:xfrm flipH="1">
            <a:off x="5764213" y="4691063"/>
            <a:ext cx="522287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4" name="Oval 89"/>
          <p:cNvSpPr>
            <a:spLocks noChangeArrowheads="1"/>
          </p:cNvSpPr>
          <p:nvPr/>
        </p:nvSpPr>
        <p:spPr bwMode="auto">
          <a:xfrm>
            <a:off x="5983288" y="46497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5" name="Rectangle 102"/>
          <p:cNvSpPr>
            <a:spLocks noChangeArrowheads="1"/>
          </p:cNvSpPr>
          <p:nvPr/>
        </p:nvSpPr>
        <p:spPr bwMode="auto">
          <a:xfrm>
            <a:off x="7829723" y="45831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0.75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86" name="Rectangle 70"/>
          <p:cNvSpPr>
            <a:spLocks noChangeArrowheads="1"/>
          </p:cNvSpPr>
          <p:nvPr/>
        </p:nvSpPr>
        <p:spPr bwMode="auto">
          <a:xfrm>
            <a:off x="539750" y="4848225"/>
            <a:ext cx="277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in first 12 weeks</a:t>
            </a:r>
          </a:p>
        </p:txBody>
      </p:sp>
      <p:sp>
        <p:nvSpPr>
          <p:cNvPr id="6187" name="Line 18"/>
          <p:cNvSpPr>
            <a:spLocks noChangeShapeType="1"/>
          </p:cNvSpPr>
          <p:nvPr/>
        </p:nvSpPr>
        <p:spPr bwMode="auto">
          <a:xfrm flipH="1">
            <a:off x="5622925" y="5033963"/>
            <a:ext cx="796925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8" name="Oval 90"/>
          <p:cNvSpPr>
            <a:spLocks noChangeArrowheads="1"/>
          </p:cNvSpPr>
          <p:nvPr/>
        </p:nvSpPr>
        <p:spPr bwMode="auto">
          <a:xfrm>
            <a:off x="5972175" y="4992688"/>
            <a:ext cx="90488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9" name="Rectangle 103"/>
          <p:cNvSpPr>
            <a:spLocks noChangeArrowheads="1"/>
          </p:cNvSpPr>
          <p:nvPr/>
        </p:nvSpPr>
        <p:spPr bwMode="auto">
          <a:xfrm>
            <a:off x="7829723" y="49260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0.86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0" name="Rectangle 16"/>
          <p:cNvSpPr>
            <a:spLocks noChangeArrowheads="1"/>
          </p:cNvSpPr>
          <p:nvPr/>
        </p:nvSpPr>
        <p:spPr bwMode="auto">
          <a:xfrm>
            <a:off x="539750" y="5191125"/>
            <a:ext cx="26114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related to ART</a:t>
            </a:r>
          </a:p>
        </p:txBody>
      </p:sp>
      <p:sp>
        <p:nvSpPr>
          <p:cNvPr id="6191" name="Line 19"/>
          <p:cNvSpPr>
            <a:spLocks noChangeShapeType="1"/>
          </p:cNvSpPr>
          <p:nvPr/>
        </p:nvSpPr>
        <p:spPr bwMode="auto">
          <a:xfrm flipH="1">
            <a:off x="5113338" y="5376863"/>
            <a:ext cx="120491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2" name="Oval 91"/>
          <p:cNvSpPr>
            <a:spLocks noChangeArrowheads="1"/>
          </p:cNvSpPr>
          <p:nvPr/>
        </p:nvSpPr>
        <p:spPr bwMode="auto">
          <a:xfrm>
            <a:off x="5665788" y="53355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93" name="Rectangle 104"/>
          <p:cNvSpPr>
            <a:spLocks noChangeArrowheads="1"/>
          </p:cNvSpPr>
          <p:nvPr/>
        </p:nvSpPr>
        <p:spPr bwMode="auto">
          <a:xfrm>
            <a:off x="7829723" y="52689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0.38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4" name="Rectangle 15"/>
          <p:cNvSpPr>
            <a:spLocks noChangeArrowheads="1"/>
          </p:cNvSpPr>
          <p:nvPr/>
        </p:nvSpPr>
        <p:spPr bwMode="auto">
          <a:xfrm>
            <a:off x="539750" y="5534025"/>
            <a:ext cx="3421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def/prob related to ART</a:t>
            </a:r>
          </a:p>
        </p:txBody>
      </p:sp>
      <p:sp>
        <p:nvSpPr>
          <p:cNvPr id="6195" name="Line 20"/>
          <p:cNvSpPr>
            <a:spLocks noChangeShapeType="1"/>
          </p:cNvSpPr>
          <p:nvPr/>
        </p:nvSpPr>
        <p:spPr bwMode="auto">
          <a:xfrm flipH="1">
            <a:off x="4194175" y="5719763"/>
            <a:ext cx="169703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6" name="Oval 92"/>
          <p:cNvSpPr>
            <a:spLocks noChangeArrowheads="1"/>
          </p:cNvSpPr>
          <p:nvPr/>
        </p:nvSpPr>
        <p:spPr bwMode="auto">
          <a:xfrm>
            <a:off x="4752975" y="56784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97" name="Rectangle 105"/>
          <p:cNvSpPr>
            <a:spLocks noChangeArrowheads="1"/>
          </p:cNvSpPr>
          <p:nvPr/>
        </p:nvSpPr>
        <p:spPr bwMode="auto">
          <a:xfrm>
            <a:off x="7845598" y="56118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0.03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8" name="Rectangle 7"/>
          <p:cNvSpPr>
            <a:spLocks noChangeArrowheads="1"/>
          </p:cNvSpPr>
          <p:nvPr/>
        </p:nvSpPr>
        <p:spPr bwMode="auto">
          <a:xfrm>
            <a:off x="539750" y="5876925"/>
            <a:ext cx="3001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AE leading to ART modification</a:t>
            </a:r>
          </a:p>
        </p:txBody>
      </p:sp>
      <p:sp>
        <p:nvSpPr>
          <p:cNvPr id="6199" name="Line 21"/>
          <p:cNvSpPr>
            <a:spLocks noChangeShapeType="1"/>
          </p:cNvSpPr>
          <p:nvPr/>
        </p:nvSpPr>
        <p:spPr bwMode="auto">
          <a:xfrm flipH="1">
            <a:off x="5186363" y="6062663"/>
            <a:ext cx="119221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0" name="Oval 93"/>
          <p:cNvSpPr>
            <a:spLocks noChangeArrowheads="1"/>
          </p:cNvSpPr>
          <p:nvPr/>
        </p:nvSpPr>
        <p:spPr bwMode="auto">
          <a:xfrm>
            <a:off x="5738813" y="60213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6201" name="Rectangle 106"/>
          <p:cNvSpPr>
            <a:spLocks noChangeArrowheads="1"/>
          </p:cNvSpPr>
          <p:nvPr/>
        </p:nvSpPr>
        <p:spPr bwMode="auto">
          <a:xfrm>
            <a:off x="7829723" y="59547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0.51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202" name="Line 75"/>
          <p:cNvSpPr>
            <a:spLocks noChangeShapeType="1"/>
          </p:cNvSpPr>
          <p:nvPr/>
        </p:nvSpPr>
        <p:spPr bwMode="auto">
          <a:xfrm>
            <a:off x="4062413" y="6245225"/>
            <a:ext cx="3581400" cy="0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3" name="Line 76"/>
          <p:cNvSpPr>
            <a:spLocks noChangeShapeType="1"/>
          </p:cNvSpPr>
          <p:nvPr/>
        </p:nvSpPr>
        <p:spPr bwMode="auto">
          <a:xfrm>
            <a:off x="4803775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4" name="Rectangle 109"/>
          <p:cNvSpPr>
            <a:spLocks noChangeArrowheads="1"/>
          </p:cNvSpPr>
          <p:nvPr/>
        </p:nvSpPr>
        <p:spPr bwMode="auto">
          <a:xfrm>
            <a:off x="4681538" y="6361113"/>
            <a:ext cx="249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0.5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5" name="Line 78"/>
          <p:cNvSpPr>
            <a:spLocks noChangeShapeType="1"/>
          </p:cNvSpPr>
          <p:nvPr/>
        </p:nvSpPr>
        <p:spPr bwMode="auto">
          <a:xfrm>
            <a:off x="5376863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6" name="Rectangle 111"/>
          <p:cNvSpPr>
            <a:spLocks noChangeArrowheads="1"/>
          </p:cNvSpPr>
          <p:nvPr/>
        </p:nvSpPr>
        <p:spPr bwMode="auto">
          <a:xfrm>
            <a:off x="5256213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0.7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7" name="Line 80"/>
          <p:cNvSpPr>
            <a:spLocks noChangeShapeType="1"/>
          </p:cNvSpPr>
          <p:nvPr/>
        </p:nvSpPr>
        <p:spPr bwMode="auto">
          <a:xfrm>
            <a:off x="5983288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8" name="Rectangle 113"/>
          <p:cNvSpPr>
            <a:spLocks noChangeArrowheads="1"/>
          </p:cNvSpPr>
          <p:nvPr/>
        </p:nvSpPr>
        <p:spPr bwMode="auto">
          <a:xfrm>
            <a:off x="5862638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1.0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9" name="Line 82"/>
          <p:cNvSpPr>
            <a:spLocks noChangeShapeType="1"/>
          </p:cNvSpPr>
          <p:nvPr/>
        </p:nvSpPr>
        <p:spPr bwMode="auto">
          <a:xfrm>
            <a:off x="6672263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0" name="Rectangle 115"/>
          <p:cNvSpPr>
            <a:spLocks noChangeArrowheads="1"/>
          </p:cNvSpPr>
          <p:nvPr/>
        </p:nvSpPr>
        <p:spPr bwMode="auto">
          <a:xfrm>
            <a:off x="6553200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1.5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11" name="Line 84"/>
          <p:cNvSpPr>
            <a:spLocks noChangeShapeType="1"/>
          </p:cNvSpPr>
          <p:nvPr/>
        </p:nvSpPr>
        <p:spPr bwMode="auto">
          <a:xfrm>
            <a:off x="7165975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2" name="Rectangle 117"/>
          <p:cNvSpPr>
            <a:spLocks noChangeArrowheads="1"/>
          </p:cNvSpPr>
          <p:nvPr/>
        </p:nvSpPr>
        <p:spPr bwMode="auto">
          <a:xfrm>
            <a:off x="7043738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2.0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13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6214" name="ZoneTexte 69"/>
          <p:cNvSpPr txBox="1">
            <a:spLocks noChangeArrowheads="1"/>
          </p:cNvSpPr>
          <p:nvPr/>
        </p:nvSpPr>
        <p:spPr bwMode="auto">
          <a:xfrm>
            <a:off x="6019489" y="6583363"/>
            <a:ext cx="31181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dirty="0" err="1">
                <a:solidFill>
                  <a:srgbClr val="CC0000"/>
                </a:solidFill>
              </a:rPr>
              <a:t>Kityo</a:t>
            </a:r>
            <a:r>
              <a:rPr lang="en-GB" altLang="fr-FR" sz="1200" dirty="0">
                <a:solidFill>
                  <a:srgbClr val="CC0000"/>
                </a:solidFill>
              </a:rPr>
              <a:t> C. </a:t>
            </a:r>
            <a:r>
              <a:rPr lang="en-GB" altLang="fr-FR" sz="1200" dirty="0" err="1">
                <a:solidFill>
                  <a:srgbClr val="CC0000"/>
                </a:solidFill>
              </a:rPr>
              <a:t>PLoS</a:t>
            </a:r>
            <a:r>
              <a:rPr lang="en-GB" altLang="fr-FR" sz="1200" dirty="0">
                <a:solidFill>
                  <a:srgbClr val="CC0000"/>
                </a:solidFill>
              </a:rPr>
              <a:t> Med. 2018;15(12):e1002706</a:t>
            </a:r>
          </a:p>
        </p:txBody>
      </p:sp>
      <p:sp>
        <p:nvSpPr>
          <p:cNvPr id="6215" name="Text Box 2"/>
          <p:cNvSpPr txBox="1">
            <a:spLocks noChangeArrowheads="1"/>
          </p:cNvSpPr>
          <p:nvPr/>
        </p:nvSpPr>
        <p:spPr bwMode="auto">
          <a:xfrm>
            <a:off x="1909763" y="1128713"/>
            <a:ext cx="5311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i="0" dirty="0">
                <a:latin typeface="Calibri" pitchFamily="34" charset="0"/>
              </a:rPr>
              <a:t>Secondary/other outcomes (HR, 95% CI)</a:t>
            </a:r>
            <a:endParaRPr lang="en-GB" altLang="fr-FR" sz="2400" b="1" i="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25656" cy="5303838"/>
          </a:xfrm>
        </p:spPr>
        <p:txBody>
          <a:bodyPr/>
          <a:lstStyle/>
          <a:p>
            <a:r>
              <a:rPr lang="en-US" altLang="fr-FR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  <a:br>
              <a:rPr lang="en-US" altLang="fr-FR" sz="2800" b="1" dirty="0">
                <a:latin typeface="Calibri" pitchFamily="34" charset="0"/>
                <a:ea typeface="ＭＳ Ｐゴシック" pitchFamily="34" charset="-128"/>
              </a:rPr>
            </a:br>
            <a:endParaRPr lang="en-US" altLang="fr-FR" sz="2800" b="1" dirty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US" altLang="fr-FR" sz="2000" dirty="0">
                <a:ea typeface="ＭＳ Ｐゴシック" pitchFamily="34" charset="-128"/>
              </a:rPr>
              <a:t>Standard triple ART (FTC/TDF + EFV) intensified with </a:t>
            </a:r>
            <a:r>
              <a:rPr lang="en-US" altLang="fr-FR" sz="2000" dirty="0" err="1">
                <a:ea typeface="ＭＳ Ｐゴシック" pitchFamily="34" charset="-128"/>
              </a:rPr>
              <a:t>raltegravir</a:t>
            </a:r>
            <a:br>
              <a:rPr lang="en-US" altLang="fr-FR" sz="2000" dirty="0">
                <a:ea typeface="ＭＳ Ｐゴシック" pitchFamily="34" charset="-128"/>
              </a:rPr>
            </a:br>
            <a:r>
              <a:rPr lang="en-US" altLang="fr-FR" sz="2000" dirty="0">
                <a:ea typeface="ＭＳ Ｐゴシック" pitchFamily="34" charset="-128"/>
              </a:rPr>
              <a:t>for 12 weeks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Was well tolerated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Resulted in faster HIV RNA reduction through 24 weeks, and higher increase in CD4 at 48 weeks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But did not reduce mortality or WHO 3/4 events through either week 24 or 48</a:t>
            </a:r>
          </a:p>
        </p:txBody>
      </p:sp>
      <p:sp>
        <p:nvSpPr>
          <p:cNvPr id="717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6019489" y="6583363"/>
            <a:ext cx="31181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dirty="0" err="1">
                <a:solidFill>
                  <a:srgbClr val="CC0000"/>
                </a:solidFill>
              </a:rPr>
              <a:t>Kityo</a:t>
            </a:r>
            <a:r>
              <a:rPr lang="en-GB" altLang="fr-FR" sz="1200" dirty="0">
                <a:solidFill>
                  <a:srgbClr val="CC0000"/>
                </a:solidFill>
              </a:rPr>
              <a:t> C. </a:t>
            </a:r>
            <a:r>
              <a:rPr lang="en-GB" altLang="fr-FR" sz="1200" dirty="0" err="1">
                <a:solidFill>
                  <a:srgbClr val="CC0000"/>
                </a:solidFill>
              </a:rPr>
              <a:t>PLoS</a:t>
            </a:r>
            <a:r>
              <a:rPr lang="en-GB" altLang="fr-FR" sz="1200" dirty="0">
                <a:solidFill>
                  <a:srgbClr val="CC0000"/>
                </a:solidFill>
              </a:rPr>
              <a:t> Med. 2018;15(12):e1002706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Affichage à l'écran (4:3)</PresentationFormat>
  <Paragraphs>173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Trebuchet MS</vt:lpstr>
      <vt:lpstr>Wingdings</vt:lpstr>
      <vt:lpstr>ARV_trials_2016</vt:lpstr>
      <vt:lpstr>Intensification with INSTI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Yannick Darrats</cp:lastModifiedBy>
  <cp:revision>1507</cp:revision>
  <cp:lastPrinted>2009-11-19T07:51:26Z</cp:lastPrinted>
  <dcterms:created xsi:type="dcterms:W3CDTF">2014-10-02T12:07:33Z</dcterms:created>
  <dcterms:modified xsi:type="dcterms:W3CDTF">2019-02-07T17:03:06Z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