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67" r:id="rId2"/>
    <p:sldId id="257" r:id="rId3"/>
    <p:sldId id="258" r:id="rId4"/>
    <p:sldId id="266" r:id="rId5"/>
    <p:sldId id="259" r:id="rId6"/>
    <p:sldId id="260" r:id="rId7"/>
    <p:sldId id="264" r:id="rId8"/>
  </p:sldIdLst>
  <p:sldSz cx="9144000" cy="6858000" type="screen4x3"/>
  <p:notesSz cx="6858000" cy="9144000"/>
  <p:custDataLst>
    <p:tags r:id="rId10"/>
  </p:custDataLst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çois RAFFI" initials="" lastIdx="12" clrIdx="0"/>
  <p:cmAuthor id="2" name="anton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CC3300"/>
    <a:srgbClr val="C0C0C0"/>
    <a:srgbClr val="000066"/>
    <a:srgbClr val="DDDDDD"/>
    <a:srgbClr val="FF66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79" autoAdjust="0"/>
    <p:restoredTop sz="98951" autoAdjust="0"/>
  </p:normalViewPr>
  <p:slideViewPr>
    <p:cSldViewPr snapToGrid="0" showGuides="1">
      <p:cViewPr varScale="1">
        <p:scale>
          <a:sx n="88" d="100"/>
          <a:sy n="88" d="100"/>
        </p:scale>
        <p:origin x="1182" y="84"/>
      </p:cViewPr>
      <p:guideLst>
        <p:guide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3D001348-B39E-4451-A40A-98F687E3F39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F8C0DD3-5706-4178-A683-ADB0982DC33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4199FAA-403A-4CCC-BD23-00B2DC82AF15}" type="datetimeFigureOut">
              <a:rPr lang="fr-FR"/>
              <a:pPr>
                <a:defRPr/>
              </a:pPr>
              <a:t>04/09/2017</a:t>
            </a:fld>
            <a:endParaRPr 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4A2093BF-D336-4D89-8C1F-86D5CAF0914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B75DCBB2-B8D6-4A1F-9DD9-8AE56670ED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F0BB425-1AD7-4644-AA0D-94BBAEDE9BF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B9A727D-E773-4BE6-AE20-C613A1DC0D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F3D0E4E-B8A0-4869-9AEC-725061D8727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8293FA0-462D-4969-8E44-DA66C046B3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CE883B0-D487-47FB-9FAA-5966B6C8DD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>
              <a:ea typeface="ＭＳ Ｐゴシック" panose="020B0600070205080204" pitchFamily="34" charset="-128"/>
            </a:endParaRPr>
          </a:p>
        </p:txBody>
      </p:sp>
      <p:sp>
        <p:nvSpPr>
          <p:cNvPr id="4100" name="Rectangle 8">
            <a:extLst>
              <a:ext uri="{FF2B5EF4-FFF2-40B4-BE49-F238E27FC236}">
                <a16:creationId xmlns:a16="http://schemas.microsoft.com/office/drawing/2014/main" id="{1D9AB3CA-2CF1-424E-9740-EF0C0F36E63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300"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DDBAC7E7-E61A-402C-8E9A-F5864FF630E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2E92526C-213B-402E-BA59-66A2B48705D8}" type="slidenum">
              <a:rPr lang="fr-FR" altLang="fr-FR" sz="1200">
                <a:latin typeface="Calibri" panose="020F0502020204030204" pitchFamily="34" charset="0"/>
              </a:rPr>
              <a:pPr algn="r" eaLnBrk="1" hangingPunct="1"/>
              <a:t>1</a:t>
            </a:fld>
            <a:endParaRPr lang="fr-FR" altLang="fr-FR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CC78589-489D-42F1-82D5-C1CEA3C584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117F5C3-0985-4863-A5B7-76A4361B02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148" name="Rectangle 8">
            <a:extLst>
              <a:ext uri="{FF2B5EF4-FFF2-40B4-BE49-F238E27FC236}">
                <a16:creationId xmlns:a16="http://schemas.microsoft.com/office/drawing/2014/main" id="{49D9D58B-A085-456A-BBC3-08F372F56D3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  <a:ea typeface="ＭＳ Ｐゴシック" panose="020B0600070205080204" pitchFamily="34" charset="-128"/>
              </a:rPr>
              <a:t>ARV-trial.com</a:t>
            </a:r>
          </a:p>
        </p:txBody>
      </p:sp>
      <p:sp>
        <p:nvSpPr>
          <p:cNvPr id="6149" name="Rectangle 7">
            <a:extLst>
              <a:ext uri="{FF2B5EF4-FFF2-40B4-BE49-F238E27FC236}">
                <a16:creationId xmlns:a16="http://schemas.microsoft.com/office/drawing/2014/main" id="{81100D6F-CD16-40ED-B2C0-0131A7C1942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96AAB87-9C6B-4D40-A52A-7EF901148A9D}" type="slidenum">
              <a:rPr lang="fr-FR" altLang="fr-FR" sz="1200">
                <a:solidFill>
                  <a:srgbClr val="000000"/>
                </a:solidFill>
                <a:ea typeface="ＭＳ Ｐゴシック" panose="020B0600070205080204" pitchFamily="34" charset="-128"/>
              </a:rPr>
              <a:pPr algn="r" eaLnBrk="1" hangingPunct="1"/>
              <a:t>2</a:t>
            </a:fld>
            <a:endParaRPr lang="fr-FR" altLang="fr-FR" sz="120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87FE360-0CCC-4437-B956-5018BE06BE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9B07BA98-21F7-4CD1-8995-3631FABD77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196" name="Rectangle 8">
            <a:extLst>
              <a:ext uri="{FF2B5EF4-FFF2-40B4-BE49-F238E27FC236}">
                <a16:creationId xmlns:a16="http://schemas.microsoft.com/office/drawing/2014/main" id="{1DA5EBF2-10FE-44E8-85B5-BA22EEE33B7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  <a:ea typeface="ＭＳ Ｐゴシック" panose="020B0600070205080204" pitchFamily="34" charset="-128"/>
              </a:rPr>
              <a:t>ARV-trial.com</a:t>
            </a:r>
          </a:p>
        </p:txBody>
      </p:sp>
      <p:sp>
        <p:nvSpPr>
          <p:cNvPr id="8197" name="Rectangle 7">
            <a:extLst>
              <a:ext uri="{FF2B5EF4-FFF2-40B4-BE49-F238E27FC236}">
                <a16:creationId xmlns:a16="http://schemas.microsoft.com/office/drawing/2014/main" id="{ADFD6A6B-6A0E-4622-9C4E-470D37772DF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26742B54-F80E-46AE-834D-F7C49D318EDC}" type="slidenum">
              <a:rPr lang="fr-FR" altLang="fr-FR" sz="1200">
                <a:solidFill>
                  <a:srgbClr val="000000"/>
                </a:solidFill>
                <a:ea typeface="ＭＳ Ｐゴシック" panose="020B0600070205080204" pitchFamily="34" charset="-128"/>
              </a:rPr>
              <a:pPr algn="r" eaLnBrk="1" hangingPunct="1"/>
              <a:t>3</a:t>
            </a:fld>
            <a:endParaRPr lang="fr-FR" altLang="fr-FR" sz="120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8CF624A1-4E18-43FE-89BE-1A364B5348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EEAE572-EB10-446F-82EB-3BADDAD493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244" name="Rectangle 8">
            <a:extLst>
              <a:ext uri="{FF2B5EF4-FFF2-40B4-BE49-F238E27FC236}">
                <a16:creationId xmlns:a16="http://schemas.microsoft.com/office/drawing/2014/main" id="{373F9F01-2ED3-4E22-9DB9-08C28910292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10245" name="Rectangle 7">
            <a:extLst>
              <a:ext uri="{FF2B5EF4-FFF2-40B4-BE49-F238E27FC236}">
                <a16:creationId xmlns:a16="http://schemas.microsoft.com/office/drawing/2014/main" id="{9F4B093A-EDA5-4511-ABC8-B42BD33590C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E0F19175-2291-4780-8E90-335826670858}" type="slidenum">
              <a:rPr lang="fr-FR" altLang="fr-FR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/>
              <a:t>4</a:t>
            </a:fld>
            <a:endParaRPr lang="fr-FR" altLang="fr-FR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7C1BDF6-C0AD-470A-8663-66DB7C8CF8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9B2D6C8-9A3D-4DD7-8583-6411D9554D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292" name="Rectangle 8">
            <a:extLst>
              <a:ext uri="{FF2B5EF4-FFF2-40B4-BE49-F238E27FC236}">
                <a16:creationId xmlns:a16="http://schemas.microsoft.com/office/drawing/2014/main" id="{F052EE00-C377-4606-B8C0-082E8E1D584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  <a:ea typeface="ＭＳ Ｐゴシック" panose="020B0600070205080204" pitchFamily="34" charset="-128"/>
              </a:rPr>
              <a:t>ARV-trial.com</a:t>
            </a:r>
          </a:p>
        </p:txBody>
      </p:sp>
      <p:sp>
        <p:nvSpPr>
          <p:cNvPr id="12293" name="Rectangle 7">
            <a:extLst>
              <a:ext uri="{FF2B5EF4-FFF2-40B4-BE49-F238E27FC236}">
                <a16:creationId xmlns:a16="http://schemas.microsoft.com/office/drawing/2014/main" id="{9D17D2B1-7239-4EA6-AE85-307FD066DC4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3F756E4C-A745-4180-A58C-6DC14CD27440}" type="slidenum">
              <a:rPr lang="fr-FR" altLang="fr-FR" sz="1200">
                <a:solidFill>
                  <a:srgbClr val="000000"/>
                </a:solidFill>
                <a:ea typeface="ＭＳ Ｐゴシック" panose="020B0600070205080204" pitchFamily="34" charset="-128"/>
              </a:rPr>
              <a:pPr algn="r" eaLnBrk="1" hangingPunct="1"/>
              <a:t>5</a:t>
            </a:fld>
            <a:endParaRPr lang="fr-FR" altLang="fr-FR" sz="120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C19816C-65DC-4DE5-B5E1-2450DE2A8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8A51FAEF-784B-4969-8ED5-C7E6487512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4340" name="Rectangle 8">
            <a:extLst>
              <a:ext uri="{FF2B5EF4-FFF2-40B4-BE49-F238E27FC236}">
                <a16:creationId xmlns:a16="http://schemas.microsoft.com/office/drawing/2014/main" id="{3B9AA3E5-DF5D-4E2B-BEA9-A61B61F161A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  <a:ea typeface="ＭＳ Ｐゴシック" panose="020B0600070205080204" pitchFamily="34" charset="-128"/>
              </a:rPr>
              <a:t>ARV-trial.com</a:t>
            </a:r>
          </a:p>
        </p:txBody>
      </p:sp>
      <p:sp>
        <p:nvSpPr>
          <p:cNvPr id="14341" name="Rectangle 7">
            <a:extLst>
              <a:ext uri="{FF2B5EF4-FFF2-40B4-BE49-F238E27FC236}">
                <a16:creationId xmlns:a16="http://schemas.microsoft.com/office/drawing/2014/main" id="{3B06462C-1DC5-4FEC-A0A2-2C110C08904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50C45C9-B8FF-4744-85B8-435A53C1E428}" type="slidenum">
              <a:rPr lang="fr-FR" altLang="fr-FR" sz="1200">
                <a:solidFill>
                  <a:srgbClr val="000000"/>
                </a:solidFill>
                <a:ea typeface="ＭＳ Ｐゴシック" panose="020B0600070205080204" pitchFamily="34" charset="-128"/>
              </a:rPr>
              <a:pPr algn="r" eaLnBrk="1" hangingPunct="1"/>
              <a:t>6</a:t>
            </a:fld>
            <a:endParaRPr lang="fr-FR" altLang="fr-FR" sz="120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4C599BC9-6261-4F63-BC20-24B92A8356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2DF75CB-964E-4D29-9388-C4189E683C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6388" name="Rectangle 8">
            <a:extLst>
              <a:ext uri="{FF2B5EF4-FFF2-40B4-BE49-F238E27FC236}">
                <a16:creationId xmlns:a16="http://schemas.microsoft.com/office/drawing/2014/main" id="{46D7EB28-FAD6-4621-A076-3977BA2349B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  <a:ea typeface="ＭＳ Ｐゴシック" panose="020B0600070205080204" pitchFamily="34" charset="-128"/>
              </a:rPr>
              <a:t>ARV-trial.com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5BF0AA52-6220-413D-8A1C-455FE535A3A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5C69704B-7844-4FC2-AB91-E32989B78487}" type="slidenum">
              <a:rPr lang="fr-FR" altLang="fr-FR" sz="1200">
                <a:solidFill>
                  <a:srgbClr val="000000"/>
                </a:solidFill>
                <a:ea typeface="ＭＳ Ｐゴシック" panose="020B0600070205080204" pitchFamily="34" charset="-128"/>
              </a:rPr>
              <a:pPr algn="r" eaLnBrk="1" hangingPunct="1"/>
              <a:t>7</a:t>
            </a:fld>
            <a:endParaRPr lang="fr-FR" altLang="fr-FR" sz="120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483860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632289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564A5E0-B34B-4235-96CB-B053E3CE9A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FF3F45C-3511-4BE2-9B36-00EAC298D6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Cliquez pour modifier les styles du texte du masque</a:t>
            </a:r>
          </a:p>
          <a:p>
            <a:pPr lvl="1"/>
            <a:r>
              <a:rPr lang="en-US" altLang="fr-FR"/>
              <a:t>Deuxième niveau</a:t>
            </a:r>
          </a:p>
          <a:p>
            <a:pPr lvl="2"/>
            <a:r>
              <a:rPr lang="en-US" altLang="fr-FR"/>
              <a:t>Troisième niveau</a:t>
            </a:r>
          </a:p>
          <a:p>
            <a:pPr lvl="3"/>
            <a:r>
              <a:rPr lang="en-US" altLang="fr-FR"/>
              <a:t>Quatrième niveau</a:t>
            </a:r>
          </a:p>
          <a:p>
            <a:pPr lvl="4"/>
            <a:r>
              <a:rPr lang="en-US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anose="05000000000000000000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>
            <a:extLst>
              <a:ext uri="{FF2B5EF4-FFF2-40B4-BE49-F238E27FC236}">
                <a16:creationId xmlns:a16="http://schemas.microsoft.com/office/drawing/2014/main" id="{4DA2FE76-35DA-4C94-968F-BD242AA804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Comparison of NNRTI vs NNRTI</a:t>
            </a:r>
          </a:p>
        </p:txBody>
      </p:sp>
      <p:sp>
        <p:nvSpPr>
          <p:cNvPr id="3075" name="Espace réservé du contenu 2">
            <a:extLst>
              <a:ext uri="{FF2B5EF4-FFF2-40B4-BE49-F238E27FC236}">
                <a16:creationId xmlns:a16="http://schemas.microsoft.com/office/drawing/2014/main" id="{2E462925-2E3F-4563-8387-A086F288843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FR" sz="2800" b="1">
                <a:solidFill>
                  <a:srgbClr val="C0C0C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ENCORE</a:t>
            </a:r>
          </a:p>
          <a:p>
            <a:r>
              <a:rPr lang="fr-FR" altLang="fr-FR" sz="2800" b="1">
                <a:solidFill>
                  <a:srgbClr val="C0C0C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EFV vs RPV</a:t>
            </a:r>
          </a:p>
          <a:p>
            <a:pPr lvl="1"/>
            <a:r>
              <a:rPr lang="fr-FR" altLang="fr-FR" sz="2400" b="1">
                <a:solidFill>
                  <a:srgbClr val="C0C0C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ECHO-THRIVE</a:t>
            </a:r>
          </a:p>
          <a:p>
            <a:pPr lvl="1"/>
            <a:r>
              <a:rPr lang="fr-FR" altLang="fr-FR" sz="2400" b="1">
                <a:solidFill>
                  <a:srgbClr val="C0C0C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STAR</a:t>
            </a:r>
          </a:p>
          <a:p>
            <a:r>
              <a:rPr lang="fr-FR" altLang="fr-FR" sz="2800" b="1">
                <a:solidFill>
                  <a:srgbClr val="333399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EFV vs ETR</a:t>
            </a:r>
          </a:p>
          <a:p>
            <a:pPr lvl="1"/>
            <a:r>
              <a:rPr lang="fr-FR" altLang="fr-FR" sz="2400" b="1">
                <a:solidFill>
                  <a:srgbClr val="CC33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SENSE</a:t>
            </a:r>
          </a:p>
          <a:p>
            <a:r>
              <a:rPr lang="fr-FR" altLang="fr-FR" sz="2800" b="1">
                <a:solidFill>
                  <a:srgbClr val="C0C0C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DOR vs EFV</a:t>
            </a:r>
          </a:p>
          <a:p>
            <a:pPr lvl="1"/>
            <a:r>
              <a:rPr lang="fr-FR" altLang="fr-FR" sz="2400" b="1">
                <a:solidFill>
                  <a:srgbClr val="C0C0C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DRIVE-AHEAD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oneTexte 69">
            <a:extLst>
              <a:ext uri="{FF2B5EF4-FFF2-40B4-BE49-F238E27FC236}">
                <a16:creationId xmlns:a16="http://schemas.microsoft.com/office/drawing/2014/main" id="{FC768763-7DA3-4FD1-A4DF-780B794A7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8338" y="6553200"/>
            <a:ext cx="46370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200" i="1">
                <a:solidFill>
                  <a:srgbClr val="CC0000"/>
                </a:solidFill>
              </a:rPr>
              <a:t>Gazzard B. AIDS 2011;25:2249-58</a:t>
            </a:r>
          </a:p>
        </p:txBody>
      </p:sp>
      <p:grpSp>
        <p:nvGrpSpPr>
          <p:cNvPr id="5123" name="Grouper 30">
            <a:extLst>
              <a:ext uri="{FF2B5EF4-FFF2-40B4-BE49-F238E27FC236}">
                <a16:creationId xmlns:a16="http://schemas.microsoft.com/office/drawing/2014/main" id="{C6632F23-76FB-4DB1-A102-400DAC7A331B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666750" cy="287337"/>
            <a:chOff x="-1" y="6570663"/>
            <a:chExt cx="666000" cy="288111"/>
          </a:xfrm>
        </p:grpSpPr>
        <p:sp>
          <p:nvSpPr>
            <p:cNvPr id="5155" name="AutoShape 162">
              <a:extLst>
                <a:ext uri="{FF2B5EF4-FFF2-40B4-BE49-F238E27FC236}">
                  <a16:creationId xmlns:a16="http://schemas.microsoft.com/office/drawing/2014/main" id="{782739FA-AEF0-4CFD-9321-411926D997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" y="6570663"/>
              <a:ext cx="6660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56" name="ZoneTexte 23">
              <a:extLst>
                <a:ext uri="{FF2B5EF4-FFF2-40B4-BE49-F238E27FC236}">
                  <a16:creationId xmlns:a16="http://schemas.microsoft.com/office/drawing/2014/main" id="{E327B336-2A5F-41BB-9019-295E5A6E4B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422" y="6581775"/>
              <a:ext cx="6245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SENSE</a:t>
              </a:r>
            </a:p>
          </p:txBody>
        </p:sp>
      </p:grp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D0F90FE7-89BE-4AD2-B920-96570595E299}"/>
              </a:ext>
            </a:extLst>
          </p:cNvPr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1" hangingPunct="1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en-US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5125" name="Connecteur droit 66">
            <a:extLst>
              <a:ext uri="{FF2B5EF4-FFF2-40B4-BE49-F238E27FC236}">
                <a16:creationId xmlns:a16="http://schemas.microsoft.com/office/drawing/2014/main" id="{B11841D1-C97A-4788-8524-2D72C7A80305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536032" y="2772569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6" name="Espace réservé du contenu 2">
            <a:extLst>
              <a:ext uri="{FF2B5EF4-FFF2-40B4-BE49-F238E27FC236}">
                <a16:creationId xmlns:a16="http://schemas.microsoft.com/office/drawing/2014/main" id="{1C671724-6622-4AEA-9630-2E6DE5A897BF}"/>
              </a:ext>
            </a:extLst>
          </p:cNvPr>
          <p:cNvSpPr>
            <a:spLocks/>
          </p:cNvSpPr>
          <p:nvPr/>
        </p:nvSpPr>
        <p:spPr bwMode="auto">
          <a:xfrm>
            <a:off x="34925" y="5049838"/>
            <a:ext cx="896302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00100" indent="-34290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US" altLang="fr-FR" sz="2800" b="1">
                <a:latin typeface="Calibri" panose="020F0502020204030204" pitchFamily="34" charset="0"/>
              </a:rPr>
              <a:t>Primary endpoint</a:t>
            </a:r>
          </a:p>
          <a:p>
            <a:pPr lvl="1" defTabSz="914400" eaLnBrk="1" hangingPunct="1"/>
            <a:r>
              <a:rPr lang="en-US" altLang="fr-FR" sz="1800"/>
              <a:t>Difference in percentage of patients with at least one grade 1-4 treatment-emergent, drug related neuropsychiatric adverse event by week 12 </a:t>
            </a:r>
            <a:br>
              <a:rPr lang="en-US" altLang="fr-FR" sz="1800"/>
            </a:br>
            <a:r>
              <a:rPr lang="en-US" altLang="fr-FR" sz="1800"/>
              <a:t>(adjusted ITT analysis, two-sided test, 90% power)</a:t>
            </a:r>
            <a:endParaRPr lang="en-US" altLang="fr-FR" sz="1800" b="1"/>
          </a:p>
        </p:txBody>
      </p:sp>
      <p:graphicFrame>
        <p:nvGraphicFramePr>
          <p:cNvPr id="207880" name="Group 8">
            <a:extLst>
              <a:ext uri="{FF2B5EF4-FFF2-40B4-BE49-F238E27FC236}">
                <a16:creationId xmlns:a16="http://schemas.microsoft.com/office/drawing/2014/main" id="{217D0811-3790-4414-AE95-943C62426DFC}"/>
              </a:ext>
            </a:extLst>
          </p:cNvPr>
          <p:cNvGraphicFramePr>
            <a:graphicFrameLocks noGrp="1"/>
          </p:cNvGraphicFramePr>
          <p:nvPr/>
        </p:nvGraphicFramePr>
        <p:xfrm>
          <a:off x="3709988" y="2608263"/>
          <a:ext cx="3686175" cy="755650"/>
        </p:xfrm>
        <a:graphic>
          <a:graphicData uri="http://schemas.openxmlformats.org/drawingml/2006/table">
            <a:tbl>
              <a:tblPr/>
              <a:tblGrid>
                <a:gridCol w="3686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ETR 400 mg (4 tablets) QD + EFV placebo + 2 NRTI*</a:t>
                      </a:r>
                    </a:p>
                  </a:txBody>
                  <a:tcPr marL="91434" marR="9143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7888" name="Group 16">
            <a:extLst>
              <a:ext uri="{FF2B5EF4-FFF2-40B4-BE49-F238E27FC236}">
                <a16:creationId xmlns:a16="http://schemas.microsoft.com/office/drawing/2014/main" id="{4C595499-ACAA-4DBB-8D27-836B33810A61}"/>
              </a:ext>
            </a:extLst>
          </p:cNvPr>
          <p:cNvGraphicFramePr>
            <a:graphicFrameLocks noGrp="1"/>
          </p:cNvGraphicFramePr>
          <p:nvPr/>
        </p:nvGraphicFramePr>
        <p:xfrm>
          <a:off x="3711575" y="3621088"/>
          <a:ext cx="3684588" cy="733425"/>
        </p:xfrm>
        <a:graphic>
          <a:graphicData uri="http://schemas.openxmlformats.org/drawingml/2006/table">
            <a:tbl>
              <a:tblPr/>
              <a:tblGrid>
                <a:gridCol w="3684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33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EFV 600 mg QD + ETR placebo +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NRTI*</a:t>
                      </a:r>
                    </a:p>
                  </a:txBody>
                  <a:tcPr marL="91434" marR="9143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139" name="Oval 170">
            <a:extLst>
              <a:ext uri="{FF2B5EF4-FFF2-40B4-BE49-F238E27FC236}">
                <a16:creationId xmlns:a16="http://schemas.microsoft.com/office/drawing/2014/main" id="{43AE3178-88E8-4725-A49C-6FD0744DB0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5325" y="1558925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Randomisation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 : 1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Open-label</a:t>
            </a:r>
          </a:p>
        </p:txBody>
      </p:sp>
      <p:sp>
        <p:nvSpPr>
          <p:cNvPr id="5140" name="AutoShape 162">
            <a:extLst>
              <a:ext uri="{FF2B5EF4-FFF2-40B4-BE49-F238E27FC236}">
                <a16:creationId xmlns:a16="http://schemas.microsoft.com/office/drawing/2014/main" id="{D6C40B86-ED2F-492D-8A20-E79FEF225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025" y="3016250"/>
            <a:ext cx="2136775" cy="919163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ARV-naïve 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 RNA &gt; 5,000 c/mL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 R to study drugs</a:t>
            </a:r>
          </a:p>
        </p:txBody>
      </p:sp>
      <p:sp>
        <p:nvSpPr>
          <p:cNvPr id="5141" name="Rectangle 27">
            <a:extLst>
              <a:ext uri="{FF2B5EF4-FFF2-40B4-BE49-F238E27FC236}">
                <a16:creationId xmlns:a16="http://schemas.microsoft.com/office/drawing/2014/main" id="{47B3D368-9BF3-434E-8175-F75F12BAB9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US" altLang="fr-FR" sz="3200">
                <a:ea typeface="ＭＳ Ｐゴシック" panose="020B0600070205080204" pitchFamily="34" charset="-128"/>
              </a:rPr>
              <a:t>SENSE Study: ETR QD + 2 NRTI vs EFV QD + 2 NRTI</a:t>
            </a:r>
          </a:p>
        </p:txBody>
      </p:sp>
      <p:cxnSp>
        <p:nvCxnSpPr>
          <p:cNvPr id="5142" name="AutoShape 60">
            <a:extLst>
              <a:ext uri="{FF2B5EF4-FFF2-40B4-BE49-F238E27FC236}">
                <a16:creationId xmlns:a16="http://schemas.microsoft.com/office/drawing/2014/main" id="{29515123-69ED-4322-9F44-4EB3766F78BD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3709988" y="2981325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43" name="Line 63">
            <a:extLst>
              <a:ext uri="{FF2B5EF4-FFF2-40B4-BE49-F238E27FC236}">
                <a16:creationId xmlns:a16="http://schemas.microsoft.com/office/drawing/2014/main" id="{851058F1-33CA-4E1C-95DE-AC64FB1CC5C3}"/>
              </a:ext>
            </a:extLst>
          </p:cNvPr>
          <p:cNvSpPr>
            <a:spLocks noChangeShapeType="1"/>
          </p:cNvSpPr>
          <p:nvPr/>
        </p:nvSpPr>
        <p:spPr bwMode="auto">
          <a:xfrm>
            <a:off x="2527300" y="3471863"/>
            <a:ext cx="43338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44" name="Rectangle 9">
            <a:extLst>
              <a:ext uri="{FF2B5EF4-FFF2-40B4-BE49-F238E27FC236}">
                <a16:creationId xmlns:a16="http://schemas.microsoft.com/office/drawing/2014/main" id="{9CD64831-9E50-4D9B-A30A-AC86FEB58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913" y="3648075"/>
            <a:ext cx="7239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600" b="1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78</a:t>
            </a:r>
          </a:p>
        </p:txBody>
      </p:sp>
      <p:sp>
        <p:nvSpPr>
          <p:cNvPr id="5145" name="Rectangle 8">
            <a:extLst>
              <a:ext uri="{FF2B5EF4-FFF2-40B4-BE49-F238E27FC236}">
                <a16:creationId xmlns:a16="http://schemas.microsoft.com/office/drawing/2014/main" id="{5B7029B0-2568-491A-9D40-363640C97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913" y="2654300"/>
            <a:ext cx="7239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600" b="1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79</a:t>
            </a:r>
          </a:p>
        </p:txBody>
      </p:sp>
      <p:sp>
        <p:nvSpPr>
          <p:cNvPr id="28781" name="Oval 109">
            <a:extLst>
              <a:ext uri="{FF2B5EF4-FFF2-40B4-BE49-F238E27FC236}">
                <a16:creationId xmlns:a16="http://schemas.microsoft.com/office/drawing/2014/main" id="{9900B6D7-E9E1-4291-A288-C2CA1C1E1A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25" y="1635125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8782" name="Oval 110">
            <a:extLst>
              <a:ext uri="{FF2B5EF4-FFF2-40B4-BE49-F238E27FC236}">
                <a16:creationId xmlns:a16="http://schemas.microsoft.com/office/drawing/2014/main" id="{65D20325-C123-49F9-B109-9C6A92E122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1688" y="1635125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5148" name="Line 172">
            <a:extLst>
              <a:ext uri="{FF2B5EF4-FFF2-40B4-BE49-F238E27FC236}">
                <a16:creationId xmlns:a16="http://schemas.microsoft.com/office/drawing/2014/main" id="{CE81836D-D853-4FB1-AFFB-F5BC28612C24}"/>
              </a:ext>
            </a:extLst>
          </p:cNvPr>
          <p:cNvSpPr>
            <a:spLocks noChangeShapeType="1"/>
          </p:cNvSpPr>
          <p:nvPr/>
        </p:nvSpPr>
        <p:spPr bwMode="auto">
          <a:xfrm>
            <a:off x="8720138" y="2174875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49" name="Line 172">
            <a:extLst>
              <a:ext uri="{FF2B5EF4-FFF2-40B4-BE49-F238E27FC236}">
                <a16:creationId xmlns:a16="http://schemas.microsoft.com/office/drawing/2014/main" id="{A8EC16C6-D6F9-4A0B-B98E-26E76437BE70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5213" y="2174875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5150" name="Group 37">
            <a:extLst>
              <a:ext uri="{FF2B5EF4-FFF2-40B4-BE49-F238E27FC236}">
                <a16:creationId xmlns:a16="http://schemas.microsoft.com/office/drawing/2014/main" id="{578048D4-D261-4DB9-9422-F10FA4FB8458}"/>
              </a:ext>
            </a:extLst>
          </p:cNvPr>
          <p:cNvGrpSpPr>
            <a:grpSpLocks/>
          </p:cNvGrpSpPr>
          <p:nvPr/>
        </p:nvGrpSpPr>
        <p:grpSpPr bwMode="auto">
          <a:xfrm>
            <a:off x="7396163" y="2987675"/>
            <a:ext cx="1303337" cy="974725"/>
            <a:chOff x="4502" y="1764"/>
            <a:chExt cx="646" cy="614"/>
          </a:xfrm>
        </p:grpSpPr>
        <p:sp>
          <p:nvSpPr>
            <p:cNvPr id="5153" name="Line 31">
              <a:extLst>
                <a:ext uri="{FF2B5EF4-FFF2-40B4-BE49-F238E27FC236}">
                  <a16:creationId xmlns:a16="http://schemas.microsoft.com/office/drawing/2014/main" id="{E2E0F881-2FD1-45E6-853C-3F85C27A04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02" y="1764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54" name="Line 31">
              <a:extLst>
                <a:ext uri="{FF2B5EF4-FFF2-40B4-BE49-F238E27FC236}">
                  <a16:creationId xmlns:a16="http://schemas.microsoft.com/office/drawing/2014/main" id="{8A29E25A-3A28-40FA-B207-E2B8707501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02" y="2378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5151" name="ZoneTexte 71">
            <a:extLst>
              <a:ext uri="{FF2B5EF4-FFF2-40B4-BE49-F238E27FC236}">
                <a16:creationId xmlns:a16="http://schemas.microsoft.com/office/drawing/2014/main" id="{8C0E67FB-ED58-4EFC-9710-74D0D7159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75" y="4403725"/>
            <a:ext cx="63166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>
                <a:solidFill>
                  <a:srgbClr val="000066"/>
                </a:solidFill>
              </a:rPr>
              <a:t>Randomisation was stratified by HIV RNA (</a:t>
            </a:r>
            <a:r>
              <a:rPr lang="en-US" altLang="fr-FR" sz="1400" u="sng">
                <a:solidFill>
                  <a:srgbClr val="000066"/>
                </a:solidFill>
              </a:rPr>
              <a:t>&lt;</a:t>
            </a:r>
            <a:r>
              <a:rPr lang="en-US" altLang="fr-FR" sz="1400">
                <a:solidFill>
                  <a:srgbClr val="000066"/>
                </a:solidFill>
              </a:rPr>
              <a:t> or &gt; 100,000 c/mL) at screening</a:t>
            </a:r>
            <a:endParaRPr lang="en-US" altLang="fr-FR" sz="1400" baseline="30000">
              <a:solidFill>
                <a:srgbClr val="000066"/>
              </a:solidFill>
            </a:endParaRPr>
          </a:p>
        </p:txBody>
      </p:sp>
      <p:sp>
        <p:nvSpPr>
          <p:cNvPr id="5152" name="ZoneTexte 25">
            <a:extLst>
              <a:ext uri="{FF2B5EF4-FFF2-40B4-BE49-F238E27FC236}">
                <a16:creationId xmlns:a16="http://schemas.microsoft.com/office/drawing/2014/main" id="{11839F8E-8228-4B7E-A586-E7CE3E7BFD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75" y="4764088"/>
            <a:ext cx="84883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>
                <a:solidFill>
                  <a:srgbClr val="000066"/>
                </a:solidFill>
              </a:rPr>
              <a:t>* Open-label NRTI combination selected by investigator : ZDV/3TC BID or ABC/3TC QD or TDF/FTC QD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>
            <a:extLst>
              <a:ext uri="{FF2B5EF4-FFF2-40B4-BE49-F238E27FC236}">
                <a16:creationId xmlns:a16="http://schemas.microsoft.com/office/drawing/2014/main" id="{DA9A52EF-F38D-46F8-9035-ACB206A5E78E}"/>
              </a:ext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395288" y="1643063"/>
          <a:ext cx="8353425" cy="4492625"/>
        </p:xfrm>
        <a:graphic>
          <a:graphicData uri="http://schemas.openxmlformats.org/drawingml/2006/table">
            <a:tbl>
              <a:tblPr/>
              <a:tblGrid>
                <a:gridCol w="433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60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44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45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9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ETR + 2 NRTI, N = 79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EFV + 2 NRTI, N = 78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6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6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6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c/mL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median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6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median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6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1 IAS-USA NNRTI mutation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 (15%)*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(5%)*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6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1 IAS-USA NRTI mutation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6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antibody positive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53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Selected NRTI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6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TDF/FTC ;  ABC/3TC ; ZD/3TC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60% ; 26% ; 14%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56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by W12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6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adverse event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56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Lost to follow-up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56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Withdrew consent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56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Other reasons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7240" name="Rectangle 6">
            <a:extLst>
              <a:ext uri="{FF2B5EF4-FFF2-40B4-BE49-F238E27FC236}">
                <a16:creationId xmlns:a16="http://schemas.microsoft.com/office/drawing/2014/main" id="{C5A1A1F9-EEFC-4379-AF9F-118907356B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1295400"/>
            <a:ext cx="71628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ts val="1525"/>
              </a:lnSpc>
              <a:buClrTx/>
              <a:buFontTx/>
              <a:buNone/>
            </a:pPr>
            <a:r>
              <a:rPr lang="en-GB" altLang="fr-FR" sz="2400" b="1">
                <a:latin typeface="Calibri" panose="020F0502020204030204" pitchFamily="34" charset="0"/>
              </a:rPr>
              <a:t>Baseline characteristics and patient disposition</a:t>
            </a:r>
          </a:p>
        </p:txBody>
      </p:sp>
      <p:sp>
        <p:nvSpPr>
          <p:cNvPr id="7241" name="ZoneTexte 69">
            <a:extLst>
              <a:ext uri="{FF2B5EF4-FFF2-40B4-BE49-F238E27FC236}">
                <a16:creationId xmlns:a16="http://schemas.microsoft.com/office/drawing/2014/main" id="{79337988-1DA9-4770-89AB-9A7D87033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8338" y="6553200"/>
            <a:ext cx="46370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>
                <a:solidFill>
                  <a:srgbClr val="CC0000"/>
                </a:solidFill>
              </a:rPr>
              <a:t>Nelson M. AIDS 2011;25:335-40</a:t>
            </a:r>
          </a:p>
        </p:txBody>
      </p:sp>
      <p:sp>
        <p:nvSpPr>
          <p:cNvPr id="7242" name="ZoneTexte 9">
            <a:extLst>
              <a:ext uri="{FF2B5EF4-FFF2-40B4-BE49-F238E27FC236}">
                <a16:creationId xmlns:a16="http://schemas.microsoft.com/office/drawing/2014/main" id="{B3275380-B164-4B87-B3FB-B9E46D7AAA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6169025"/>
            <a:ext cx="4575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400">
                <a:solidFill>
                  <a:srgbClr val="000066"/>
                </a:solidFill>
              </a:rPr>
              <a:t>* E138A, N = 5, V106I, N = 4, V108I, N = 1, V90I, N = 6</a:t>
            </a:r>
          </a:p>
        </p:txBody>
      </p:sp>
      <p:grpSp>
        <p:nvGrpSpPr>
          <p:cNvPr id="7243" name="Grouper 11">
            <a:extLst>
              <a:ext uri="{FF2B5EF4-FFF2-40B4-BE49-F238E27FC236}">
                <a16:creationId xmlns:a16="http://schemas.microsoft.com/office/drawing/2014/main" id="{417C9AE7-2FD5-48D1-82B3-AFD5497EDC2B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666750" cy="287337"/>
            <a:chOff x="-1" y="6570663"/>
            <a:chExt cx="666000" cy="288111"/>
          </a:xfrm>
        </p:grpSpPr>
        <p:sp>
          <p:nvSpPr>
            <p:cNvPr id="7245" name="AutoShape 162">
              <a:extLst>
                <a:ext uri="{FF2B5EF4-FFF2-40B4-BE49-F238E27FC236}">
                  <a16:creationId xmlns:a16="http://schemas.microsoft.com/office/drawing/2014/main" id="{C974D14A-FA1D-4688-ACB1-F2B382B5E5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" y="6570663"/>
              <a:ext cx="6660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46" name="ZoneTexte 23">
              <a:extLst>
                <a:ext uri="{FF2B5EF4-FFF2-40B4-BE49-F238E27FC236}">
                  <a16:creationId xmlns:a16="http://schemas.microsoft.com/office/drawing/2014/main" id="{B716F661-FCAC-4328-AAF5-C30C86D7FD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422" y="6581775"/>
              <a:ext cx="6245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SENSE</a:t>
              </a:r>
            </a:p>
          </p:txBody>
        </p:sp>
      </p:grpSp>
      <p:sp>
        <p:nvSpPr>
          <p:cNvPr id="7244" name="Rectangle 27">
            <a:extLst>
              <a:ext uri="{FF2B5EF4-FFF2-40B4-BE49-F238E27FC236}">
                <a16:creationId xmlns:a16="http://schemas.microsoft.com/office/drawing/2014/main" id="{1FAE82AC-91E6-4FEA-8D80-5E0AEBD7BD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SENSE Study: ETR QD + 2 NRTI vs EFV QD + 2 NRTI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>
            <a:extLst>
              <a:ext uri="{FF2B5EF4-FFF2-40B4-BE49-F238E27FC236}">
                <a16:creationId xmlns:a16="http://schemas.microsoft.com/office/drawing/2014/main" id="{944354FF-228B-45E8-A4A9-F9A2092758D6}"/>
              </a:ext>
            </a:extLst>
          </p:cNvPr>
          <p:cNvGraphicFramePr>
            <a:graphicFrameLocks noGrp="1"/>
          </p:cNvGraphicFramePr>
          <p:nvPr/>
        </p:nvGraphicFramePr>
        <p:xfrm>
          <a:off x="395288" y="1651000"/>
          <a:ext cx="8207375" cy="3130550"/>
        </p:xfrm>
        <a:graphic>
          <a:graphicData uri="http://schemas.openxmlformats.org/drawingml/2006/table">
            <a:tbl>
              <a:tblPr/>
              <a:tblGrid>
                <a:gridCol w="343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9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05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05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791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ETR + 2 NRTI</a:t>
                      </a: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EFV + 2 NRTI</a:t>
                      </a: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95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All events grade 1-4</a:t>
                      </a: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27.8%</a:t>
                      </a: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55.1%</a:t>
                      </a: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0.001</a:t>
                      </a: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9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Drug-related (primary endpoint)</a:t>
                      </a:r>
                    </a:p>
                  </a:txBody>
                  <a:tcPr marL="90004" marR="90004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16.5%</a:t>
                      </a: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46.2 %</a:t>
                      </a: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0.001</a:t>
                      </a: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95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All events grade 2-4</a:t>
                      </a: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10.1%</a:t>
                      </a: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19.2%</a:t>
                      </a: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0.103</a:t>
                      </a: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95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Drug-related</a:t>
                      </a:r>
                    </a:p>
                  </a:txBody>
                  <a:tcPr marL="90004" marR="90004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5.1%</a:t>
                      </a: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16.7%</a:t>
                      </a: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0.019</a:t>
                      </a: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959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Nervous system adverse events, all grade</a:t>
                      </a: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20.2%</a:t>
                      </a: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33.4%</a:t>
                      </a: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95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Dizziness</a:t>
                      </a:r>
                    </a:p>
                  </a:txBody>
                  <a:tcPr marL="90004" marR="90004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4%</a:t>
                      </a: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19%</a:t>
                      </a: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959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Psychiatric adverse events, all grade</a:t>
                      </a: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11 %</a:t>
                      </a: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39 %</a:t>
                      </a: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695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Sleep disorders</a:t>
                      </a:r>
                    </a:p>
                  </a:txBody>
                  <a:tcPr marL="90004" marR="90004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9%</a:t>
                      </a: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32%</a:t>
                      </a: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95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Depression</a:t>
                      </a:r>
                    </a:p>
                  </a:txBody>
                  <a:tcPr marL="90004" marR="90004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 = 1</a:t>
                      </a: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 = 4</a:t>
                      </a: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9280" name="Espace réservé du contenu 2">
            <a:extLst>
              <a:ext uri="{FF2B5EF4-FFF2-40B4-BE49-F238E27FC236}">
                <a16:creationId xmlns:a16="http://schemas.microsoft.com/office/drawing/2014/main" id="{E9A3A9E5-4274-4330-B984-0094DD7A0989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39688" y="1128713"/>
            <a:ext cx="9024937" cy="4667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fr-FR" sz="2400" b="1">
                <a:latin typeface="Calibri" panose="020F0502020204030204" pitchFamily="34" charset="0"/>
                <a:ea typeface="ＭＳ Ｐゴシック" panose="020B0600070205080204" pitchFamily="34" charset="-128"/>
              </a:rPr>
              <a:t>Neuropsychiatric adverse events during 12 weeks</a:t>
            </a:r>
            <a:endParaRPr lang="en-GB" altLang="fr-FR" sz="1800">
              <a:ea typeface="ＭＳ Ｐゴシック" panose="020B0600070205080204" pitchFamily="34" charset="-128"/>
            </a:endParaRPr>
          </a:p>
        </p:txBody>
      </p:sp>
      <p:sp>
        <p:nvSpPr>
          <p:cNvPr id="9281" name="ZoneTexte 12">
            <a:extLst>
              <a:ext uri="{FF2B5EF4-FFF2-40B4-BE49-F238E27FC236}">
                <a16:creationId xmlns:a16="http://schemas.microsoft.com/office/drawing/2014/main" id="{C739B852-B98F-49DA-8CF4-7E68DD5A7A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25" y="4918075"/>
            <a:ext cx="805815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buClrTx/>
              <a:buFontTx/>
              <a:buNone/>
            </a:pPr>
            <a:r>
              <a:rPr lang="fr-FR" altLang="fr-FR" sz="1400">
                <a:solidFill>
                  <a:srgbClr val="000066"/>
                </a:solidFill>
              </a:rPr>
              <a:t>Serious adverse events : ETR, N = 5, EFV, N = 3</a:t>
            </a:r>
          </a:p>
          <a:p>
            <a:pPr eaLnBrk="1" hangingPunct="1">
              <a:spcBef>
                <a:spcPts val="600"/>
              </a:spcBef>
              <a:buClrTx/>
              <a:buFontTx/>
              <a:buNone/>
            </a:pPr>
            <a:r>
              <a:rPr lang="fr-FR" altLang="fr-FR" sz="1400">
                <a:solidFill>
                  <a:srgbClr val="000066"/>
                </a:solidFill>
              </a:rPr>
              <a:t>Grade 2-4 skin or subcutaneous AE : ETR, N = 8, EFV, N = 9 ; discontinuation for rash : 4/8 and 4/9</a:t>
            </a:r>
          </a:p>
          <a:p>
            <a:pPr eaLnBrk="1" hangingPunct="1">
              <a:spcBef>
                <a:spcPts val="600"/>
              </a:spcBef>
              <a:buClrTx/>
              <a:buFontTx/>
              <a:buNone/>
            </a:pPr>
            <a:r>
              <a:rPr lang="fr-FR" altLang="fr-FR" sz="1400">
                <a:solidFill>
                  <a:srgbClr val="000066"/>
                </a:solidFill>
              </a:rPr>
              <a:t>Grade 2-4 elevations in total cholesterol and LDL cholesterol : ETR = 3 and 6 ; EFV = 18 and 13</a:t>
            </a:r>
          </a:p>
        </p:txBody>
      </p:sp>
      <p:sp>
        <p:nvSpPr>
          <p:cNvPr id="9282" name="ZoneTexte 69">
            <a:extLst>
              <a:ext uri="{FF2B5EF4-FFF2-40B4-BE49-F238E27FC236}">
                <a16:creationId xmlns:a16="http://schemas.microsoft.com/office/drawing/2014/main" id="{AB3B9287-D21E-45A7-8D6D-0B4E49B28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8338" y="6553200"/>
            <a:ext cx="46370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>
                <a:solidFill>
                  <a:srgbClr val="CC0000"/>
                </a:solidFill>
              </a:rPr>
              <a:t>Nelson M. AIDS 2011;25:335-40</a:t>
            </a:r>
          </a:p>
        </p:txBody>
      </p:sp>
      <p:grpSp>
        <p:nvGrpSpPr>
          <p:cNvPr id="9283" name="Grouper 17">
            <a:extLst>
              <a:ext uri="{FF2B5EF4-FFF2-40B4-BE49-F238E27FC236}">
                <a16:creationId xmlns:a16="http://schemas.microsoft.com/office/drawing/2014/main" id="{44D1ACF6-CAC7-403F-8C96-D3F5AC779361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666750" cy="287337"/>
            <a:chOff x="-1" y="6570663"/>
            <a:chExt cx="666000" cy="288111"/>
          </a:xfrm>
        </p:grpSpPr>
        <p:sp>
          <p:nvSpPr>
            <p:cNvPr id="9285" name="AutoShape 162">
              <a:extLst>
                <a:ext uri="{FF2B5EF4-FFF2-40B4-BE49-F238E27FC236}">
                  <a16:creationId xmlns:a16="http://schemas.microsoft.com/office/drawing/2014/main" id="{210A884F-1D68-4BD0-9037-63F5B56871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" y="6570663"/>
              <a:ext cx="6660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86" name="ZoneTexte 23">
              <a:extLst>
                <a:ext uri="{FF2B5EF4-FFF2-40B4-BE49-F238E27FC236}">
                  <a16:creationId xmlns:a16="http://schemas.microsoft.com/office/drawing/2014/main" id="{5FE087DE-6161-4ED2-9CAF-4F3153C1EE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422" y="6581775"/>
              <a:ext cx="6245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SENSE</a:t>
              </a:r>
            </a:p>
          </p:txBody>
        </p:sp>
      </p:grpSp>
      <p:sp>
        <p:nvSpPr>
          <p:cNvPr id="9284" name="Rectangle 27">
            <a:extLst>
              <a:ext uri="{FF2B5EF4-FFF2-40B4-BE49-F238E27FC236}">
                <a16:creationId xmlns:a16="http://schemas.microsoft.com/office/drawing/2014/main" id="{91F4CC8B-7821-4F8A-B0C4-5BBB06F349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SENSE Study: ETR QD + 2 NRTI vs EFV QD + 2 NRTI</a:t>
            </a: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96F028E7-F5F5-4FA6-A6BE-61FFFA2DE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4525" y="1128713"/>
            <a:ext cx="5302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2800" b="1">
                <a:latin typeface="Calibri" panose="020F0502020204030204" pitchFamily="34" charset="0"/>
              </a:rPr>
              <a:t>Response to treatment at week 48</a:t>
            </a:r>
          </a:p>
        </p:txBody>
      </p:sp>
      <p:sp>
        <p:nvSpPr>
          <p:cNvPr id="11267" name="ZoneTexte 69">
            <a:extLst>
              <a:ext uri="{FF2B5EF4-FFF2-40B4-BE49-F238E27FC236}">
                <a16:creationId xmlns:a16="http://schemas.microsoft.com/office/drawing/2014/main" id="{3B391C93-79B2-43A8-A0F2-3161F51B1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8338" y="6553200"/>
            <a:ext cx="46370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>
                <a:solidFill>
                  <a:srgbClr val="CC0000"/>
                </a:solidFill>
              </a:rPr>
              <a:t>Gazzard B. AIDS 2011;25:2249-58</a:t>
            </a:r>
          </a:p>
        </p:txBody>
      </p:sp>
      <p:grpSp>
        <p:nvGrpSpPr>
          <p:cNvPr id="11268" name="Grouper 82">
            <a:extLst>
              <a:ext uri="{FF2B5EF4-FFF2-40B4-BE49-F238E27FC236}">
                <a16:creationId xmlns:a16="http://schemas.microsoft.com/office/drawing/2014/main" id="{75EC5DAE-B479-4B1D-8AE5-65B63008E64A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666750" cy="287337"/>
            <a:chOff x="-1" y="6570663"/>
            <a:chExt cx="666000" cy="288111"/>
          </a:xfrm>
        </p:grpSpPr>
        <p:sp>
          <p:nvSpPr>
            <p:cNvPr id="11325" name="AutoShape 162">
              <a:extLst>
                <a:ext uri="{FF2B5EF4-FFF2-40B4-BE49-F238E27FC236}">
                  <a16:creationId xmlns:a16="http://schemas.microsoft.com/office/drawing/2014/main" id="{EAFA1E40-995E-413C-859B-A45BBF530E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" y="6570663"/>
              <a:ext cx="6660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326" name="ZoneTexte 23">
              <a:extLst>
                <a:ext uri="{FF2B5EF4-FFF2-40B4-BE49-F238E27FC236}">
                  <a16:creationId xmlns:a16="http://schemas.microsoft.com/office/drawing/2014/main" id="{4361320C-4E94-4526-B6EA-3E3996CEF1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422" y="6581775"/>
              <a:ext cx="6245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SENSE</a:t>
              </a:r>
            </a:p>
          </p:txBody>
        </p:sp>
      </p:grpSp>
      <p:sp>
        <p:nvSpPr>
          <p:cNvPr id="11269" name="Rectangle 27">
            <a:extLst>
              <a:ext uri="{FF2B5EF4-FFF2-40B4-BE49-F238E27FC236}">
                <a16:creationId xmlns:a16="http://schemas.microsoft.com/office/drawing/2014/main" id="{3DACD8B7-DB76-423B-BFBD-E32E1878E1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SENSE Study: ETR QD + 2 NRTI vs EFV QD + 2 NRTI</a:t>
            </a:r>
          </a:p>
        </p:txBody>
      </p:sp>
      <p:grpSp>
        <p:nvGrpSpPr>
          <p:cNvPr id="11270" name="Groupe 65">
            <a:extLst>
              <a:ext uri="{FF2B5EF4-FFF2-40B4-BE49-F238E27FC236}">
                <a16:creationId xmlns:a16="http://schemas.microsoft.com/office/drawing/2014/main" id="{1BBDC0C4-634E-402E-9643-9EF455F49435}"/>
              </a:ext>
            </a:extLst>
          </p:cNvPr>
          <p:cNvGrpSpPr>
            <a:grpSpLocks/>
          </p:cNvGrpSpPr>
          <p:nvPr/>
        </p:nvGrpSpPr>
        <p:grpSpPr bwMode="auto">
          <a:xfrm>
            <a:off x="269875" y="1617663"/>
            <a:ext cx="8847138" cy="4794250"/>
            <a:chOff x="269136" y="1617065"/>
            <a:chExt cx="8848664" cy="4794964"/>
          </a:xfrm>
        </p:grpSpPr>
        <p:sp>
          <p:nvSpPr>
            <p:cNvPr id="11271" name="Text Box 134">
              <a:extLst>
                <a:ext uri="{FF2B5EF4-FFF2-40B4-BE49-F238E27FC236}">
                  <a16:creationId xmlns:a16="http://schemas.microsoft.com/office/drawing/2014/main" id="{0BCB1E54-C50B-48D8-9642-33A61308BB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14621" y="1693565"/>
              <a:ext cx="3159125" cy="348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lnSpc>
                  <a:spcPct val="80000"/>
                </a:lnSpc>
                <a:spcBef>
                  <a:spcPct val="5000"/>
                </a:spcBef>
                <a:buClrTx/>
                <a:buFontTx/>
                <a:buNone/>
              </a:pPr>
              <a:r>
                <a:rPr lang="en-GB" altLang="fr-FR" b="1">
                  <a:solidFill>
                    <a:srgbClr val="333399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HIV RNA &lt; 40 c/mL </a:t>
              </a:r>
            </a:p>
          </p:txBody>
        </p:sp>
        <p:sp>
          <p:nvSpPr>
            <p:cNvPr id="11272" name="Rectangle 133">
              <a:extLst>
                <a:ext uri="{FF2B5EF4-FFF2-40B4-BE49-F238E27FC236}">
                  <a16:creationId xmlns:a16="http://schemas.microsoft.com/office/drawing/2014/main" id="{1A9FC241-6995-450C-A9A1-42FCB70FD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1556" y="3227448"/>
              <a:ext cx="518400" cy="2137464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11273" name="Rectangle 135">
              <a:extLst>
                <a:ext uri="{FF2B5EF4-FFF2-40B4-BE49-F238E27FC236}">
                  <a16:creationId xmlns:a16="http://schemas.microsoft.com/office/drawing/2014/main" id="{DC34CE2F-29C3-499B-8778-0BDBA11231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561" y="4560888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000066"/>
                  </a:solidFill>
                  <a:cs typeface="Arial" panose="020B0604020202020204" pitchFamily="34" charset="0"/>
                </a:rPr>
                <a:t>25</a:t>
              </a:r>
            </a:p>
          </p:txBody>
        </p:sp>
        <p:sp>
          <p:nvSpPr>
            <p:cNvPr id="11274" name="Rectangle 136">
              <a:extLst>
                <a:ext uri="{FF2B5EF4-FFF2-40B4-BE49-F238E27FC236}">
                  <a16:creationId xmlns:a16="http://schemas.microsoft.com/office/drawing/2014/main" id="{039C3277-9A56-4640-A33E-D4F92BCD54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561" y="3868738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000066"/>
                  </a:solidFill>
                  <a:cs typeface="Arial" panose="020B0604020202020204" pitchFamily="34" charset="0"/>
                </a:rPr>
                <a:t>50</a:t>
              </a:r>
            </a:p>
          </p:txBody>
        </p:sp>
        <p:sp>
          <p:nvSpPr>
            <p:cNvPr id="11275" name="Rectangle 137">
              <a:extLst>
                <a:ext uri="{FF2B5EF4-FFF2-40B4-BE49-F238E27FC236}">
                  <a16:creationId xmlns:a16="http://schemas.microsoft.com/office/drawing/2014/main" id="{B1DE7DB4-C2B5-4389-AEDA-1B73A67926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136" y="2487613"/>
              <a:ext cx="2952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000066"/>
                  </a:solidFill>
                  <a:cs typeface="Arial" panose="020B0604020202020204" pitchFamily="34" charset="0"/>
                </a:rPr>
                <a:t>100</a:t>
              </a:r>
            </a:p>
          </p:txBody>
        </p:sp>
        <p:sp>
          <p:nvSpPr>
            <p:cNvPr id="11276" name="Rectangle 138">
              <a:extLst>
                <a:ext uri="{FF2B5EF4-FFF2-40B4-BE49-F238E27FC236}">
                  <a16:creationId xmlns:a16="http://schemas.microsoft.com/office/drawing/2014/main" id="{F1BE7E56-D3EC-487A-96C7-20CB86ACCA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561" y="3178175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000066"/>
                  </a:solidFill>
                  <a:cs typeface="Arial" panose="020B0604020202020204" pitchFamily="34" charset="0"/>
                </a:rPr>
                <a:t>75</a:t>
              </a:r>
            </a:p>
          </p:txBody>
        </p:sp>
        <p:sp>
          <p:nvSpPr>
            <p:cNvPr id="11277" name="Line 139">
              <a:extLst>
                <a:ext uri="{FF2B5EF4-FFF2-40B4-BE49-F238E27FC236}">
                  <a16:creationId xmlns:a16="http://schemas.microsoft.com/office/drawing/2014/main" id="{25244167-A281-4167-88EF-406B99A50E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2673" y="4667250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278" name="Line 140">
              <a:extLst>
                <a:ext uri="{FF2B5EF4-FFF2-40B4-BE49-F238E27FC236}">
                  <a16:creationId xmlns:a16="http://schemas.microsoft.com/office/drawing/2014/main" id="{2FFCA3EC-7A6B-40A9-A945-824B34D6B7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2673" y="3976688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279" name="Line 141">
              <a:extLst>
                <a:ext uri="{FF2B5EF4-FFF2-40B4-BE49-F238E27FC236}">
                  <a16:creationId xmlns:a16="http://schemas.microsoft.com/office/drawing/2014/main" id="{5DC8703C-411E-448E-B051-938D2B3C77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2673" y="2592388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280" name="Line 142">
              <a:extLst>
                <a:ext uri="{FF2B5EF4-FFF2-40B4-BE49-F238E27FC236}">
                  <a16:creationId xmlns:a16="http://schemas.microsoft.com/office/drawing/2014/main" id="{874435F7-C891-47C1-A4F1-FE7188F6FA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2673" y="3282950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281" name="Line 143">
              <a:extLst>
                <a:ext uri="{FF2B5EF4-FFF2-40B4-BE49-F238E27FC236}">
                  <a16:creationId xmlns:a16="http://schemas.microsoft.com/office/drawing/2014/main" id="{EC40D12C-887A-4583-81D7-D9B6672EBF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3161" y="2582863"/>
              <a:ext cx="1587" cy="28606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282" name="Rectangle 144">
              <a:extLst>
                <a:ext uri="{FF2B5EF4-FFF2-40B4-BE49-F238E27FC236}">
                  <a16:creationId xmlns:a16="http://schemas.microsoft.com/office/drawing/2014/main" id="{E17B7347-DD0D-4A19-AF69-5A15D300CB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834" y="2884427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FF6600"/>
                  </a:solidFill>
                  <a:cs typeface="Arial" panose="020B0604020202020204" pitchFamily="34" charset="0"/>
                </a:rPr>
                <a:t>75.9</a:t>
              </a:r>
            </a:p>
          </p:txBody>
        </p:sp>
        <p:sp>
          <p:nvSpPr>
            <p:cNvPr id="11283" name="Rectangle 145">
              <a:extLst>
                <a:ext uri="{FF2B5EF4-FFF2-40B4-BE49-F238E27FC236}">
                  <a16:creationId xmlns:a16="http://schemas.microsoft.com/office/drawing/2014/main" id="{115E92E2-3572-4C14-8DBB-4C5CDCFF9E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9956" y="2962323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0066FF"/>
                  </a:solidFill>
                  <a:cs typeface="Arial" panose="020B0604020202020204" pitchFamily="34" charset="0"/>
                </a:rPr>
                <a:t>74.4</a:t>
              </a:r>
            </a:p>
          </p:txBody>
        </p:sp>
        <p:sp>
          <p:nvSpPr>
            <p:cNvPr id="11284" name="Text Box 148">
              <a:extLst>
                <a:ext uri="{FF2B5EF4-FFF2-40B4-BE49-F238E27FC236}">
                  <a16:creationId xmlns:a16="http://schemas.microsoft.com/office/drawing/2014/main" id="{4E7BABF9-0B2D-438F-B3A8-ED57727B52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6564" y="2216512"/>
              <a:ext cx="3873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80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11285" name="Rectangle 151">
              <a:extLst>
                <a:ext uri="{FF2B5EF4-FFF2-40B4-BE49-F238E27FC236}">
                  <a16:creationId xmlns:a16="http://schemas.microsoft.com/office/drawing/2014/main" id="{EB1150BA-70E2-4D24-B385-A3E3756BBD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1983" y="3301161"/>
              <a:ext cx="518400" cy="2063751"/>
            </a:xfrm>
            <a:prstGeom prst="rect">
              <a:avLst/>
            </a:prstGeom>
            <a:solidFill>
              <a:srgbClr val="00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11286" name="ZoneTexte 86">
              <a:extLst>
                <a:ext uri="{FF2B5EF4-FFF2-40B4-BE49-F238E27FC236}">
                  <a16:creationId xmlns:a16="http://schemas.microsoft.com/office/drawing/2014/main" id="{3414B4D0-D518-4401-8B73-856F0B443E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046" y="5692601"/>
              <a:ext cx="1841895" cy="719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500">
                  <a:solidFill>
                    <a:srgbClr val="000066"/>
                  </a:solidFill>
                  <a:sym typeface="Symbol" panose="05050102010706020507" pitchFamily="18" charset="2"/>
                </a:rPr>
                <a:t>D</a:t>
              </a:r>
              <a:r>
                <a:rPr lang="en-GB" altLang="fr-FR" sz="1500">
                  <a:solidFill>
                    <a:srgbClr val="000066"/>
                  </a:solidFill>
                  <a:cs typeface="Arial" panose="020B0604020202020204" pitchFamily="34" charset="0"/>
                  <a:sym typeface="Symbol" panose="05050102010706020507" pitchFamily="18" charset="2"/>
                </a:rPr>
                <a:t>ifference</a:t>
              </a:r>
            </a:p>
            <a:p>
              <a:pPr algn="ctr" defTabSz="914400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500">
                  <a:solidFill>
                    <a:srgbClr val="000066"/>
                  </a:solidFill>
                  <a:cs typeface="Arial" panose="020B0604020202020204" pitchFamily="34" charset="0"/>
                  <a:sym typeface="Symbol" panose="05050102010706020507" pitchFamily="18" charset="2"/>
                </a:rPr>
                <a:t>(95% CI) </a:t>
              </a:r>
              <a:r>
                <a:rPr lang="en-GB" altLang="fr-FR" sz="1500">
                  <a:solidFill>
                    <a:srgbClr val="000066"/>
                  </a:solidFill>
                  <a:cs typeface="Arial" panose="020B0604020202020204" pitchFamily="34" charset="0"/>
                </a:rPr>
                <a:t>=</a:t>
              </a:r>
            </a:p>
            <a:p>
              <a:pPr algn="ctr" defTabSz="914400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500">
                  <a:solidFill>
                    <a:srgbClr val="000066"/>
                  </a:solidFill>
                  <a:cs typeface="Arial" panose="020B0604020202020204" pitchFamily="34" charset="0"/>
                </a:rPr>
                <a:t>1.6% (-12.0 ; 15.2)</a:t>
              </a:r>
            </a:p>
          </p:txBody>
        </p:sp>
        <p:sp>
          <p:nvSpPr>
            <p:cNvPr id="11287" name="Rectangle 133">
              <a:extLst>
                <a:ext uri="{FF2B5EF4-FFF2-40B4-BE49-F238E27FC236}">
                  <a16:creationId xmlns:a16="http://schemas.microsoft.com/office/drawing/2014/main" id="{EB4CC1BB-09F3-40C8-A9F6-D31ED3E8F4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6578" y="3314462"/>
              <a:ext cx="518400" cy="2044938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11288" name="Rectangle 144">
              <a:extLst>
                <a:ext uri="{FF2B5EF4-FFF2-40B4-BE49-F238E27FC236}">
                  <a16:creationId xmlns:a16="http://schemas.microsoft.com/office/drawing/2014/main" id="{064C0888-F68C-4094-B952-85D5A5D8D4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8790" y="2962323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FF6600"/>
                  </a:solidFill>
                  <a:cs typeface="Arial" panose="020B0604020202020204" pitchFamily="34" charset="0"/>
                </a:rPr>
                <a:t>74.1</a:t>
              </a:r>
            </a:p>
          </p:txBody>
        </p:sp>
        <p:sp>
          <p:nvSpPr>
            <p:cNvPr id="11289" name="Rectangle 145">
              <a:extLst>
                <a:ext uri="{FF2B5EF4-FFF2-40B4-BE49-F238E27FC236}">
                  <a16:creationId xmlns:a16="http://schemas.microsoft.com/office/drawing/2014/main" id="{86139D98-85FD-452F-B6D7-D530FB0EA5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9450" y="3174291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0066FF"/>
                  </a:solidFill>
                  <a:cs typeface="Arial" panose="020B0604020202020204" pitchFamily="34" charset="0"/>
                </a:rPr>
                <a:t>66.7</a:t>
              </a:r>
            </a:p>
          </p:txBody>
        </p:sp>
        <p:sp>
          <p:nvSpPr>
            <p:cNvPr id="11290" name="Rectangle 151">
              <a:extLst>
                <a:ext uri="{FF2B5EF4-FFF2-40B4-BE49-F238E27FC236}">
                  <a16:creationId xmlns:a16="http://schemas.microsoft.com/office/drawing/2014/main" id="{521855DE-E667-4F4E-BBD2-AE79B4EA4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7298" y="3514620"/>
              <a:ext cx="518400" cy="1844780"/>
            </a:xfrm>
            <a:prstGeom prst="rect">
              <a:avLst/>
            </a:prstGeom>
            <a:solidFill>
              <a:srgbClr val="00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grpSp>
          <p:nvGrpSpPr>
            <p:cNvPr id="11291" name="Grouper 50">
              <a:extLst>
                <a:ext uri="{FF2B5EF4-FFF2-40B4-BE49-F238E27FC236}">
                  <a16:creationId xmlns:a16="http://schemas.microsoft.com/office/drawing/2014/main" id="{FEAA292F-FA91-46CC-810B-629AEA9934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8841" y="1617065"/>
              <a:ext cx="1928812" cy="629682"/>
              <a:chOff x="2439988" y="1995488"/>
              <a:chExt cx="1928812" cy="629682"/>
            </a:xfrm>
          </p:grpSpPr>
          <p:sp>
            <p:nvSpPr>
              <p:cNvPr id="11320" name="AutoShape 165">
                <a:extLst>
                  <a:ext uri="{FF2B5EF4-FFF2-40B4-BE49-F238E27FC236}">
                    <a16:creationId xmlns:a16="http://schemas.microsoft.com/office/drawing/2014/main" id="{EB09CFA5-AD57-4C7E-9D06-50DD4BD1DA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9988" y="2017713"/>
                <a:ext cx="1928812" cy="59213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GB" alt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11321" name="Rectangle 3">
                <a:extLst>
                  <a:ext uri="{FF2B5EF4-FFF2-40B4-BE49-F238E27FC236}">
                    <a16:creationId xmlns:a16="http://schemas.microsoft.com/office/drawing/2014/main" id="{4E6FE288-9E80-4C7C-B361-FC357F385F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9525" y="2116138"/>
                <a:ext cx="177800" cy="144462"/>
              </a:xfrm>
              <a:prstGeom prst="rect">
                <a:avLst/>
              </a:pr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GB" altLang="fr-FR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11322" name="Rectangle 4">
                <a:extLst>
                  <a:ext uri="{FF2B5EF4-FFF2-40B4-BE49-F238E27FC236}">
                    <a16:creationId xmlns:a16="http://schemas.microsoft.com/office/drawing/2014/main" id="{49C35D0F-0505-4168-8E8A-7BF753A58F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9525" y="2381250"/>
                <a:ext cx="177800" cy="144463"/>
              </a:xfrm>
              <a:prstGeom prst="rect">
                <a:avLst/>
              </a:prstGeom>
              <a:solidFill>
                <a:srgbClr val="006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GB" altLang="fr-FR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11323" name="ZoneTexte 84">
                <a:extLst>
                  <a:ext uri="{FF2B5EF4-FFF2-40B4-BE49-F238E27FC236}">
                    <a16:creationId xmlns:a16="http://schemas.microsoft.com/office/drawing/2014/main" id="{8B961F65-0431-4120-83F4-9585113158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06688" y="1995488"/>
                <a:ext cx="1385603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GB" altLang="fr-FR" sz="1800" b="1">
                    <a:solidFill>
                      <a:srgbClr val="333399"/>
                    </a:solidFill>
                    <a:latin typeface="Calibri" panose="020F0502020204030204" pitchFamily="34" charset="0"/>
                  </a:rPr>
                  <a:t>ETR + 2 NRTI</a:t>
                </a:r>
              </a:p>
            </p:txBody>
          </p:sp>
          <p:sp>
            <p:nvSpPr>
              <p:cNvPr id="11324" name="ZoneTexte 85">
                <a:extLst>
                  <a:ext uri="{FF2B5EF4-FFF2-40B4-BE49-F238E27FC236}">
                    <a16:creationId xmlns:a16="http://schemas.microsoft.com/office/drawing/2014/main" id="{108C79E1-C9FD-4A1B-AFAF-508366326F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06688" y="2255838"/>
                <a:ext cx="138380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GB" altLang="fr-FR" sz="1800" b="1">
                    <a:solidFill>
                      <a:srgbClr val="333399"/>
                    </a:solidFill>
                    <a:latin typeface="Calibri" panose="020F0502020204030204" pitchFamily="34" charset="0"/>
                  </a:rPr>
                  <a:t>EFV + 2 NRTI</a:t>
                </a:r>
              </a:p>
            </p:txBody>
          </p:sp>
        </p:grpSp>
        <p:sp>
          <p:nvSpPr>
            <p:cNvPr id="11292" name="Rectangle 40">
              <a:extLst>
                <a:ext uri="{FF2B5EF4-FFF2-40B4-BE49-F238E27FC236}">
                  <a16:creationId xmlns:a16="http://schemas.microsoft.com/office/drawing/2014/main" id="{8FD8D3C5-ED0F-4456-9B44-1BFF9F0FB7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9939" y="2149059"/>
              <a:ext cx="128753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5000"/>
                </a:spcBef>
                <a:buClrTx/>
                <a:buFontTx/>
                <a:buNone/>
              </a:pPr>
              <a:r>
                <a:rPr lang="en-GB" altLang="fr-FR" sz="1600" b="1">
                  <a:solidFill>
                    <a:srgbClr val="000066"/>
                  </a:solidFill>
                  <a:cs typeface="Arial" panose="020B0604020202020204" pitchFamily="34" charset="0"/>
                </a:rPr>
                <a:t>ITT, TLOVR</a:t>
              </a:r>
            </a:p>
          </p:txBody>
        </p:sp>
        <p:sp>
          <p:nvSpPr>
            <p:cNvPr id="11293" name="Rectangle 133">
              <a:extLst>
                <a:ext uri="{FF2B5EF4-FFF2-40B4-BE49-F238E27FC236}">
                  <a16:creationId xmlns:a16="http://schemas.microsoft.com/office/drawing/2014/main" id="{48FF2F12-2633-4D0F-B8C5-919B0F0FDA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4067" y="3227448"/>
              <a:ext cx="518400" cy="2137464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11294" name="Rectangle 144">
              <a:extLst>
                <a:ext uri="{FF2B5EF4-FFF2-40B4-BE49-F238E27FC236}">
                  <a16:creationId xmlns:a16="http://schemas.microsoft.com/office/drawing/2014/main" id="{DCB13126-AD96-4CA6-B1F6-FDAFDA1991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2781" y="2888406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FF6600"/>
                  </a:solidFill>
                  <a:cs typeface="Arial" panose="020B0604020202020204" pitchFamily="34" charset="0"/>
                </a:rPr>
                <a:t>76.8</a:t>
              </a:r>
            </a:p>
          </p:txBody>
        </p:sp>
        <p:sp>
          <p:nvSpPr>
            <p:cNvPr id="11295" name="Rectangle 145">
              <a:extLst>
                <a:ext uri="{FF2B5EF4-FFF2-40B4-BE49-F238E27FC236}">
                  <a16:creationId xmlns:a16="http://schemas.microsoft.com/office/drawing/2014/main" id="{1B2CCC3C-E921-4BB7-91F6-3236A83567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2102" y="2822610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0066FF"/>
                  </a:solidFill>
                  <a:cs typeface="Arial" panose="020B0604020202020204" pitchFamily="34" charset="0"/>
                </a:rPr>
                <a:t>78.4</a:t>
              </a:r>
            </a:p>
          </p:txBody>
        </p:sp>
        <p:sp>
          <p:nvSpPr>
            <p:cNvPr id="11296" name="Rectangle 151">
              <a:extLst>
                <a:ext uri="{FF2B5EF4-FFF2-40B4-BE49-F238E27FC236}">
                  <a16:creationId xmlns:a16="http://schemas.microsoft.com/office/drawing/2014/main" id="{D2E8FEA5-7E99-4B8E-9BF0-217D499327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9390" y="3189288"/>
              <a:ext cx="518400" cy="2175624"/>
            </a:xfrm>
            <a:prstGeom prst="rect">
              <a:avLst/>
            </a:prstGeom>
            <a:solidFill>
              <a:srgbClr val="00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11297" name="Rectangle 40">
              <a:extLst>
                <a:ext uri="{FF2B5EF4-FFF2-40B4-BE49-F238E27FC236}">
                  <a16:creationId xmlns:a16="http://schemas.microsoft.com/office/drawing/2014/main" id="{4BEA1E54-88AF-4879-BA52-121D960CA9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2713" y="5378364"/>
              <a:ext cx="1367344" cy="760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5000"/>
                </a:spcBef>
                <a:buClrTx/>
                <a:buFontTx/>
                <a:buNone/>
              </a:pPr>
              <a:r>
                <a:rPr lang="en-GB" altLang="fr-FR" sz="1400">
                  <a:solidFill>
                    <a:srgbClr val="000066"/>
                  </a:solidFill>
                  <a:cs typeface="Arial" panose="020B0604020202020204" pitchFamily="34" charset="0"/>
                </a:rPr>
                <a:t>Baseline </a:t>
              </a:r>
            </a:p>
            <a:p>
              <a:pPr algn="ctr" defTabSz="914400" eaLnBrk="1" hangingPunct="1">
                <a:spcBef>
                  <a:spcPct val="5000"/>
                </a:spcBef>
                <a:buClrTx/>
                <a:buFontTx/>
                <a:buNone/>
              </a:pPr>
              <a:r>
                <a:rPr lang="en-GB" altLang="fr-FR" sz="1400">
                  <a:solidFill>
                    <a:srgbClr val="000066"/>
                  </a:solidFill>
                  <a:cs typeface="Arial" panose="020B0604020202020204" pitchFamily="34" charset="0"/>
                </a:rPr>
                <a:t>HIV RNA</a:t>
              </a:r>
            </a:p>
            <a:p>
              <a:pPr algn="ctr" defTabSz="914400" eaLnBrk="1" hangingPunct="1">
                <a:spcBef>
                  <a:spcPct val="5000"/>
                </a:spcBef>
                <a:buClrTx/>
                <a:buFontTx/>
                <a:buNone/>
              </a:pPr>
              <a:r>
                <a:rPr lang="en-GB" altLang="fr-FR" sz="1400" u="sng">
                  <a:solidFill>
                    <a:srgbClr val="000066"/>
                  </a:solidFill>
                  <a:cs typeface="Arial" panose="020B0604020202020204" pitchFamily="34" charset="0"/>
                </a:rPr>
                <a:t>&lt;</a:t>
              </a:r>
              <a:r>
                <a:rPr lang="en-GB" altLang="fr-FR" sz="1400">
                  <a:solidFill>
                    <a:srgbClr val="000066"/>
                  </a:solidFill>
                  <a:cs typeface="Arial" panose="020B0604020202020204" pitchFamily="34" charset="0"/>
                </a:rPr>
                <a:t> 100,000 c/ml</a:t>
              </a:r>
            </a:p>
          </p:txBody>
        </p:sp>
        <p:sp>
          <p:nvSpPr>
            <p:cNvPr id="11298" name="Rectangle 133">
              <a:extLst>
                <a:ext uri="{FF2B5EF4-FFF2-40B4-BE49-F238E27FC236}">
                  <a16:creationId xmlns:a16="http://schemas.microsoft.com/office/drawing/2014/main" id="{3C04D235-9B62-4AA1-A3DC-99D594B538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9089" y="2827338"/>
              <a:ext cx="518400" cy="2525724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11299" name="Rectangle 151">
              <a:extLst>
                <a:ext uri="{FF2B5EF4-FFF2-40B4-BE49-F238E27FC236}">
                  <a16:creationId xmlns:a16="http://schemas.microsoft.com/office/drawing/2014/main" id="{92F6F800-D64E-4953-86DD-44E6CD791A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4325" y="2902804"/>
              <a:ext cx="518400" cy="2462108"/>
            </a:xfrm>
            <a:prstGeom prst="rect">
              <a:avLst/>
            </a:prstGeom>
            <a:solidFill>
              <a:srgbClr val="00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11300" name="Rectangle 41">
              <a:extLst>
                <a:ext uri="{FF2B5EF4-FFF2-40B4-BE49-F238E27FC236}">
                  <a16:creationId xmlns:a16="http://schemas.microsoft.com/office/drawing/2014/main" id="{0122D581-1736-47EB-ABE7-1D00DB9433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3127" y="2149059"/>
              <a:ext cx="275027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5000"/>
                </a:spcBef>
                <a:buClrTx/>
                <a:buFontTx/>
                <a:buNone/>
              </a:pPr>
              <a:r>
                <a:rPr lang="en-GB" altLang="fr-FR" sz="1600" b="1">
                  <a:solidFill>
                    <a:srgbClr val="000066"/>
                  </a:solidFill>
                  <a:cs typeface="Arial" panose="020B0604020202020204" pitchFamily="34" charset="0"/>
                </a:rPr>
                <a:t>Non-VF censored analysis</a:t>
              </a:r>
            </a:p>
          </p:txBody>
        </p:sp>
        <p:sp>
          <p:nvSpPr>
            <p:cNvPr id="11301" name="Rectangle 40">
              <a:extLst>
                <a:ext uri="{FF2B5EF4-FFF2-40B4-BE49-F238E27FC236}">
                  <a16:creationId xmlns:a16="http://schemas.microsoft.com/office/drawing/2014/main" id="{565C361F-3334-4DE8-8413-215B57587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1731" y="5364974"/>
              <a:ext cx="1367344" cy="760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5000"/>
                </a:spcBef>
                <a:buClrTx/>
                <a:buFontTx/>
                <a:buNone/>
              </a:pPr>
              <a:r>
                <a:rPr lang="en-GB" altLang="fr-FR" sz="1400">
                  <a:solidFill>
                    <a:srgbClr val="000066"/>
                  </a:solidFill>
                  <a:cs typeface="Arial" panose="020B0604020202020204" pitchFamily="34" charset="0"/>
                </a:rPr>
                <a:t>Baseline </a:t>
              </a:r>
            </a:p>
            <a:p>
              <a:pPr algn="ctr" defTabSz="914400" eaLnBrk="1" hangingPunct="1">
                <a:spcBef>
                  <a:spcPct val="5000"/>
                </a:spcBef>
                <a:buClrTx/>
                <a:buFontTx/>
                <a:buNone/>
              </a:pPr>
              <a:r>
                <a:rPr lang="en-GB" altLang="fr-FR" sz="1400">
                  <a:solidFill>
                    <a:srgbClr val="000066"/>
                  </a:solidFill>
                  <a:cs typeface="Arial" panose="020B0604020202020204" pitchFamily="34" charset="0"/>
                </a:rPr>
                <a:t>HIV RNA</a:t>
              </a:r>
            </a:p>
            <a:p>
              <a:pPr algn="ctr" defTabSz="914400" eaLnBrk="1" hangingPunct="1">
                <a:spcBef>
                  <a:spcPct val="5000"/>
                </a:spcBef>
                <a:buClrTx/>
                <a:buFontTx/>
                <a:buNone/>
              </a:pPr>
              <a:r>
                <a:rPr lang="en-GB" altLang="fr-FR" sz="1400">
                  <a:solidFill>
                    <a:srgbClr val="000066"/>
                  </a:solidFill>
                  <a:cs typeface="Arial" panose="020B0604020202020204" pitchFamily="34" charset="0"/>
                </a:rPr>
                <a:t>&gt; 100,000 c/ml</a:t>
              </a:r>
            </a:p>
          </p:txBody>
        </p:sp>
        <p:sp>
          <p:nvSpPr>
            <p:cNvPr id="11302" name="Rectangle 133">
              <a:extLst>
                <a:ext uri="{FF2B5EF4-FFF2-40B4-BE49-F238E27FC236}">
                  <a16:creationId xmlns:a16="http://schemas.microsoft.com/office/drawing/2014/main" id="{0F418998-22C6-410E-BE82-634255B226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04109" y="3062410"/>
              <a:ext cx="518400" cy="2296990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11303" name="Rectangle 151">
              <a:extLst>
                <a:ext uri="{FF2B5EF4-FFF2-40B4-BE49-F238E27FC236}">
                  <a16:creationId xmlns:a16="http://schemas.microsoft.com/office/drawing/2014/main" id="{979406FD-0824-4727-B226-C0974780B0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20271" y="3092335"/>
              <a:ext cx="518400" cy="2272577"/>
            </a:xfrm>
            <a:prstGeom prst="rect">
              <a:avLst/>
            </a:prstGeom>
            <a:solidFill>
              <a:srgbClr val="00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11304" name="Rectangle 133">
              <a:extLst>
                <a:ext uri="{FF2B5EF4-FFF2-40B4-BE49-F238E27FC236}">
                  <a16:creationId xmlns:a16="http://schemas.microsoft.com/office/drawing/2014/main" id="{B5727950-9D24-4EBF-AEC4-D2CCC6EB3B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11600" y="2636797"/>
              <a:ext cx="518400" cy="2728115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11305" name="Rectangle 151">
              <a:extLst>
                <a:ext uri="{FF2B5EF4-FFF2-40B4-BE49-F238E27FC236}">
                  <a16:creationId xmlns:a16="http://schemas.microsoft.com/office/drawing/2014/main" id="{4411120A-3788-4227-903C-F6F01F6C7D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6883" y="2791182"/>
              <a:ext cx="518400" cy="2568218"/>
            </a:xfrm>
            <a:prstGeom prst="rect">
              <a:avLst/>
            </a:prstGeom>
            <a:solidFill>
              <a:srgbClr val="00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11306" name="Rectangle 40">
              <a:extLst>
                <a:ext uri="{FF2B5EF4-FFF2-40B4-BE49-F238E27FC236}">
                  <a16:creationId xmlns:a16="http://schemas.microsoft.com/office/drawing/2014/main" id="{7B40EF31-D252-4186-BE51-3AE296C60E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5560" y="5348288"/>
              <a:ext cx="106288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5000"/>
                </a:spcBef>
                <a:buClrTx/>
                <a:buFontTx/>
                <a:buNone/>
              </a:pPr>
              <a:r>
                <a:rPr lang="en-GB" altLang="fr-FR" sz="1400">
                  <a:solidFill>
                    <a:srgbClr val="000066"/>
                  </a:solidFill>
                  <a:cs typeface="Arial" panose="020B0604020202020204" pitchFamily="34" charset="0"/>
                </a:rPr>
                <a:t>All patients</a:t>
              </a:r>
            </a:p>
          </p:txBody>
        </p:sp>
        <p:sp>
          <p:nvSpPr>
            <p:cNvPr id="11307" name="Rectangle 40">
              <a:extLst>
                <a:ext uri="{FF2B5EF4-FFF2-40B4-BE49-F238E27FC236}">
                  <a16:creationId xmlns:a16="http://schemas.microsoft.com/office/drawing/2014/main" id="{68630D35-5BF0-43EC-A8CE-F5C33F3A48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47894" y="5383138"/>
              <a:ext cx="1367344" cy="760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5000"/>
                </a:spcBef>
                <a:buClrTx/>
                <a:buFontTx/>
                <a:buNone/>
              </a:pPr>
              <a:r>
                <a:rPr lang="en-GB" altLang="fr-FR" sz="1400">
                  <a:solidFill>
                    <a:srgbClr val="000066"/>
                  </a:solidFill>
                  <a:cs typeface="Arial" panose="020B0604020202020204" pitchFamily="34" charset="0"/>
                </a:rPr>
                <a:t>Baseline </a:t>
              </a:r>
            </a:p>
            <a:p>
              <a:pPr algn="ctr" defTabSz="914400" eaLnBrk="1" hangingPunct="1">
                <a:spcBef>
                  <a:spcPct val="5000"/>
                </a:spcBef>
                <a:buClrTx/>
                <a:buFontTx/>
                <a:buNone/>
              </a:pPr>
              <a:r>
                <a:rPr lang="en-GB" altLang="fr-FR" sz="1400">
                  <a:solidFill>
                    <a:srgbClr val="000066"/>
                  </a:solidFill>
                  <a:cs typeface="Arial" panose="020B0604020202020204" pitchFamily="34" charset="0"/>
                </a:rPr>
                <a:t>HIV RNA</a:t>
              </a:r>
            </a:p>
            <a:p>
              <a:pPr algn="ctr" defTabSz="914400" eaLnBrk="1" hangingPunct="1">
                <a:spcBef>
                  <a:spcPct val="5000"/>
                </a:spcBef>
                <a:buClrTx/>
                <a:buFontTx/>
                <a:buNone/>
              </a:pPr>
              <a:r>
                <a:rPr lang="en-GB" altLang="fr-FR" sz="1400" u="sng">
                  <a:solidFill>
                    <a:srgbClr val="000066"/>
                  </a:solidFill>
                  <a:cs typeface="Arial" panose="020B0604020202020204" pitchFamily="34" charset="0"/>
                </a:rPr>
                <a:t>&lt;</a:t>
              </a:r>
              <a:r>
                <a:rPr lang="en-GB" altLang="fr-FR" sz="1400">
                  <a:solidFill>
                    <a:srgbClr val="000066"/>
                  </a:solidFill>
                  <a:cs typeface="Arial" panose="020B0604020202020204" pitchFamily="34" charset="0"/>
                </a:rPr>
                <a:t> 100,000 c/ml</a:t>
              </a:r>
            </a:p>
          </p:txBody>
        </p:sp>
        <p:sp>
          <p:nvSpPr>
            <p:cNvPr id="11308" name="Rectangle 40">
              <a:extLst>
                <a:ext uri="{FF2B5EF4-FFF2-40B4-BE49-F238E27FC236}">
                  <a16:creationId xmlns:a16="http://schemas.microsoft.com/office/drawing/2014/main" id="{F99A561D-2305-4432-B07C-33BA67A24C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50456" y="5369748"/>
              <a:ext cx="1367344" cy="760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5000"/>
                </a:spcBef>
                <a:buClrTx/>
                <a:buFontTx/>
                <a:buNone/>
              </a:pPr>
              <a:r>
                <a:rPr lang="en-GB" altLang="fr-FR" sz="1400">
                  <a:solidFill>
                    <a:srgbClr val="000066"/>
                  </a:solidFill>
                  <a:cs typeface="Arial" panose="020B0604020202020204" pitchFamily="34" charset="0"/>
                </a:rPr>
                <a:t>Baseline </a:t>
              </a:r>
            </a:p>
            <a:p>
              <a:pPr algn="ctr" defTabSz="914400" eaLnBrk="1" hangingPunct="1">
                <a:spcBef>
                  <a:spcPct val="5000"/>
                </a:spcBef>
                <a:buClrTx/>
                <a:buFontTx/>
                <a:buNone/>
              </a:pPr>
              <a:r>
                <a:rPr lang="en-GB" altLang="fr-FR" sz="1400">
                  <a:solidFill>
                    <a:srgbClr val="000066"/>
                  </a:solidFill>
                  <a:cs typeface="Arial" panose="020B0604020202020204" pitchFamily="34" charset="0"/>
                </a:rPr>
                <a:t>HIV RNA</a:t>
              </a:r>
            </a:p>
            <a:p>
              <a:pPr algn="ctr" defTabSz="914400" eaLnBrk="1" hangingPunct="1">
                <a:spcBef>
                  <a:spcPct val="5000"/>
                </a:spcBef>
                <a:buClrTx/>
                <a:buFontTx/>
                <a:buNone/>
              </a:pPr>
              <a:r>
                <a:rPr lang="en-GB" altLang="fr-FR" sz="1400">
                  <a:solidFill>
                    <a:srgbClr val="000066"/>
                  </a:solidFill>
                  <a:cs typeface="Arial" panose="020B0604020202020204" pitchFamily="34" charset="0"/>
                </a:rPr>
                <a:t>&gt; 100,000 c/ml</a:t>
              </a:r>
            </a:p>
          </p:txBody>
        </p:sp>
        <p:sp>
          <p:nvSpPr>
            <p:cNvPr id="11309" name="Rectangle 40">
              <a:extLst>
                <a:ext uri="{FF2B5EF4-FFF2-40B4-BE49-F238E27FC236}">
                  <a16:creationId xmlns:a16="http://schemas.microsoft.com/office/drawing/2014/main" id="{5772F786-789C-46C9-B733-4D782240DB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1627" y="5353062"/>
              <a:ext cx="106288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5000"/>
                </a:spcBef>
                <a:buClrTx/>
                <a:buFontTx/>
                <a:buNone/>
              </a:pPr>
              <a:r>
                <a:rPr lang="en-GB" altLang="fr-FR" sz="1400">
                  <a:solidFill>
                    <a:srgbClr val="000066"/>
                  </a:solidFill>
                  <a:cs typeface="Arial" panose="020B0604020202020204" pitchFamily="34" charset="0"/>
                </a:rPr>
                <a:t>All patients</a:t>
              </a:r>
            </a:p>
          </p:txBody>
        </p:sp>
        <p:sp>
          <p:nvSpPr>
            <p:cNvPr id="11310" name="Rectangle 144">
              <a:extLst>
                <a:ext uri="{FF2B5EF4-FFF2-40B4-BE49-F238E27FC236}">
                  <a16:creationId xmlns:a16="http://schemas.microsoft.com/office/drawing/2014/main" id="{C3322EC0-F04A-4BD1-BB40-DCEADC7443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9089" y="2489189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FF6600"/>
                  </a:solidFill>
                  <a:cs typeface="Arial" panose="020B0604020202020204" pitchFamily="34" charset="0"/>
                </a:rPr>
                <a:t>92.3</a:t>
              </a:r>
            </a:p>
          </p:txBody>
        </p:sp>
        <p:sp>
          <p:nvSpPr>
            <p:cNvPr id="11311" name="Rectangle 145">
              <a:extLst>
                <a:ext uri="{FF2B5EF4-FFF2-40B4-BE49-F238E27FC236}">
                  <a16:creationId xmlns:a16="http://schemas.microsoft.com/office/drawing/2014/main" id="{519B0808-07AB-4932-B745-D8DE21CA16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7489" y="2567293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0066FF"/>
                  </a:solidFill>
                  <a:cs typeface="Arial" panose="020B0604020202020204" pitchFamily="34" charset="0"/>
                </a:rPr>
                <a:t>89.2</a:t>
              </a:r>
            </a:p>
          </p:txBody>
        </p:sp>
        <p:sp>
          <p:nvSpPr>
            <p:cNvPr id="11312" name="Rectangle 144">
              <a:extLst>
                <a:ext uri="{FF2B5EF4-FFF2-40B4-BE49-F238E27FC236}">
                  <a16:creationId xmlns:a16="http://schemas.microsoft.com/office/drawing/2014/main" id="{DA3D5E6C-7387-44F8-8ED8-C86272025D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95026" y="2716670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FF6600"/>
                  </a:solidFill>
                  <a:cs typeface="Arial" panose="020B0604020202020204" pitchFamily="34" charset="0"/>
                </a:rPr>
                <a:t>83.3</a:t>
              </a:r>
            </a:p>
          </p:txBody>
        </p:sp>
        <p:sp>
          <p:nvSpPr>
            <p:cNvPr id="11313" name="Rectangle 145">
              <a:extLst>
                <a:ext uri="{FF2B5EF4-FFF2-40B4-BE49-F238E27FC236}">
                  <a16:creationId xmlns:a16="http://schemas.microsoft.com/office/drawing/2014/main" id="{92E19512-83BB-465D-A5D3-F4064C3918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15751" y="2767907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0066FF"/>
                  </a:solidFill>
                  <a:cs typeface="Arial" panose="020B0604020202020204" pitchFamily="34" charset="0"/>
                </a:rPr>
                <a:t>81.8</a:t>
              </a:r>
            </a:p>
          </p:txBody>
        </p:sp>
        <p:sp>
          <p:nvSpPr>
            <p:cNvPr id="11314" name="ZoneTexte 86">
              <a:extLst>
                <a:ext uri="{FF2B5EF4-FFF2-40B4-BE49-F238E27FC236}">
                  <a16:creationId xmlns:a16="http://schemas.microsoft.com/office/drawing/2014/main" id="{7972FC51-5B76-42DA-9A29-DA78BF4D55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5776" y="5655509"/>
              <a:ext cx="1656580" cy="719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500">
                  <a:solidFill>
                    <a:srgbClr val="000066"/>
                  </a:solidFill>
                  <a:sym typeface="Symbol" panose="05050102010706020507" pitchFamily="18" charset="2"/>
                </a:rPr>
                <a:t>D</a:t>
              </a:r>
              <a:r>
                <a:rPr lang="en-GB" altLang="fr-FR" sz="1500">
                  <a:solidFill>
                    <a:srgbClr val="000066"/>
                  </a:solidFill>
                  <a:cs typeface="Arial" panose="020B0604020202020204" pitchFamily="34" charset="0"/>
                  <a:sym typeface="Symbol" panose="05050102010706020507" pitchFamily="18" charset="2"/>
                </a:rPr>
                <a:t>ifference</a:t>
              </a:r>
            </a:p>
            <a:p>
              <a:pPr algn="ctr" defTabSz="914400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500">
                  <a:solidFill>
                    <a:srgbClr val="000066"/>
                  </a:solidFill>
                  <a:cs typeface="Arial" panose="020B0604020202020204" pitchFamily="34" charset="0"/>
                  <a:sym typeface="Symbol" panose="05050102010706020507" pitchFamily="18" charset="2"/>
                </a:rPr>
                <a:t>(95% CI) </a:t>
              </a:r>
              <a:r>
                <a:rPr lang="en-GB" altLang="fr-FR" sz="1500">
                  <a:solidFill>
                    <a:srgbClr val="000066"/>
                  </a:solidFill>
                  <a:cs typeface="Arial" panose="020B0604020202020204" pitchFamily="34" charset="0"/>
                </a:rPr>
                <a:t>=</a:t>
              </a:r>
            </a:p>
            <a:p>
              <a:pPr algn="ctr" defTabSz="914400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500">
                  <a:solidFill>
                    <a:srgbClr val="000066"/>
                  </a:solidFill>
                  <a:cs typeface="Arial" panose="020B0604020202020204" pitchFamily="34" charset="0"/>
                </a:rPr>
                <a:t>2.9% (-5.8 ; 11.7)</a:t>
              </a:r>
            </a:p>
          </p:txBody>
        </p:sp>
        <p:sp>
          <p:nvSpPr>
            <p:cNvPr id="11315" name="Rectangle 144">
              <a:extLst>
                <a:ext uri="{FF2B5EF4-FFF2-40B4-BE49-F238E27FC236}">
                  <a16:creationId xmlns:a16="http://schemas.microsoft.com/office/drawing/2014/main" id="{65789F1C-EEDA-4BD5-8A8D-9B2E7040F0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23865" y="2327883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FF6600"/>
                  </a:solidFill>
                  <a:cs typeface="Arial" panose="020B0604020202020204" pitchFamily="34" charset="0"/>
                </a:rPr>
                <a:t>97.6</a:t>
              </a:r>
            </a:p>
          </p:txBody>
        </p:sp>
        <p:sp>
          <p:nvSpPr>
            <p:cNvPr id="11316" name="Rectangle 145">
              <a:extLst>
                <a:ext uri="{FF2B5EF4-FFF2-40B4-BE49-F238E27FC236}">
                  <a16:creationId xmlns:a16="http://schemas.microsoft.com/office/drawing/2014/main" id="{B079640E-E24D-4871-81EA-04C69A377A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41265" y="2448945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0066FF"/>
                  </a:solidFill>
                  <a:cs typeface="Arial" panose="020B0604020202020204" pitchFamily="34" charset="0"/>
                </a:rPr>
                <a:t>93.0</a:t>
              </a:r>
            </a:p>
          </p:txBody>
        </p:sp>
        <p:sp>
          <p:nvSpPr>
            <p:cNvPr id="11317" name="Line 146">
              <a:extLst>
                <a:ext uri="{FF2B5EF4-FFF2-40B4-BE49-F238E27FC236}">
                  <a16:creationId xmlns:a16="http://schemas.microsoft.com/office/drawing/2014/main" id="{76850D0F-959B-4DAD-B9E5-81004FFE37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2673" y="5359400"/>
              <a:ext cx="848205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cxnSp>
          <p:nvCxnSpPr>
            <p:cNvPr id="71" name="Connecteur droit 70">
              <a:extLst>
                <a:ext uri="{FF2B5EF4-FFF2-40B4-BE49-F238E27FC236}">
                  <a16:creationId xmlns:a16="http://schemas.microsoft.com/office/drawing/2014/main" id="{2063D13B-103D-4F25-B4E0-A414883A11D1}"/>
                </a:ext>
              </a:extLst>
            </p:cNvPr>
            <p:cNvCxnSpPr/>
            <p:nvPr/>
          </p:nvCxnSpPr>
          <p:spPr bwMode="auto">
            <a:xfrm flipV="1">
              <a:off x="4930840" y="2595111"/>
              <a:ext cx="0" cy="2761073"/>
            </a:xfrm>
            <a:prstGeom prst="line">
              <a:avLst/>
            </a:prstGeom>
            <a:ln>
              <a:solidFill>
                <a:srgbClr val="000066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319" name="Rectangle 135">
              <a:extLst>
                <a:ext uri="{FF2B5EF4-FFF2-40B4-BE49-F238E27FC236}">
                  <a16:creationId xmlns:a16="http://schemas.microsoft.com/office/drawing/2014/main" id="{3D03AF60-53A0-4E46-A3EE-FDD1070170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907" y="5223571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000066"/>
                  </a:solidFill>
                  <a:cs typeface="Arial" panose="020B0604020202020204" pitchFamily="34" charset="0"/>
                </a:rPr>
                <a:t>0</a:t>
              </a:r>
            </a:p>
          </p:txBody>
        </p:sp>
      </p:grp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4" name="Rectangle 5">
            <a:extLst>
              <a:ext uri="{FF2B5EF4-FFF2-40B4-BE49-F238E27FC236}">
                <a16:creationId xmlns:a16="http://schemas.microsoft.com/office/drawing/2014/main" id="{DA2B4180-6A9B-41E2-8701-14820DF38A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800" y="1168400"/>
            <a:ext cx="9064625" cy="1573213"/>
          </a:xfrm>
        </p:spPr>
        <p:txBody>
          <a:bodyPr/>
          <a:lstStyle/>
          <a:p>
            <a:pPr>
              <a:lnSpc>
                <a:spcPts val="1880"/>
              </a:lnSpc>
              <a:spcBef>
                <a:spcPts val="0"/>
              </a:spcBef>
              <a:buFont typeface="Wingdings" pitchFamily="-1" charset="2"/>
              <a:buChar char="§"/>
              <a:defRPr/>
            </a:pPr>
            <a:r>
              <a:rPr lang="en-US" b="1" dirty="0">
                <a:latin typeface="+mj-lt"/>
                <a:ea typeface="ＭＳ Ｐゴシック" pitchFamily="-1" charset="-128"/>
                <a:cs typeface="ＭＳ Ｐゴシック" pitchFamily="-1" charset="-128"/>
              </a:rPr>
              <a:t>Protocol-defined criteria for genotype testing</a:t>
            </a:r>
            <a:endParaRPr lang="en-US" b="1" dirty="0">
              <a:solidFill>
                <a:srgbClr val="000066"/>
              </a:solidFill>
              <a:latin typeface="+mj-lt"/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lnSpc>
                <a:spcPts val="1880"/>
              </a:lnSpc>
              <a:spcBef>
                <a:spcPct val="5000"/>
              </a:spcBef>
              <a:buFontTx/>
              <a:buChar char="-"/>
              <a:defRPr/>
            </a:pPr>
            <a:r>
              <a:rPr lang="en-US" sz="1600" dirty="0">
                <a:ea typeface="Arial" pitchFamily="-1" charset="0"/>
                <a:cs typeface="Arial" pitchFamily="-1" charset="0"/>
              </a:rPr>
              <a:t>Discontinuation with detectable HIV RNA</a:t>
            </a:r>
          </a:p>
          <a:p>
            <a:pPr lvl="1">
              <a:lnSpc>
                <a:spcPts val="1880"/>
              </a:lnSpc>
              <a:spcBef>
                <a:spcPct val="5000"/>
              </a:spcBef>
              <a:buFontTx/>
              <a:buChar char="-"/>
              <a:defRPr/>
            </a:pPr>
            <a:r>
              <a:rPr lang="en-US" sz="1600" dirty="0">
                <a:ea typeface="Arial" pitchFamily="-1" charset="0"/>
                <a:cs typeface="Arial" pitchFamily="-1" charset="0"/>
              </a:rPr>
              <a:t>HIV RNA decrease &lt; 1 log</a:t>
            </a:r>
            <a:r>
              <a:rPr lang="en-US" sz="1600" baseline="-25000" dirty="0">
                <a:ea typeface="Arial" pitchFamily="-1" charset="0"/>
                <a:cs typeface="Arial" pitchFamily="-1" charset="0"/>
              </a:rPr>
              <a:t>10</a:t>
            </a:r>
            <a:r>
              <a:rPr lang="en-US" sz="1600" dirty="0">
                <a:ea typeface="Arial" pitchFamily="-1" charset="0"/>
                <a:cs typeface="Arial" pitchFamily="-1" charset="0"/>
              </a:rPr>
              <a:t> c/mL or &gt; 400 c/mL at week 12</a:t>
            </a:r>
          </a:p>
          <a:p>
            <a:pPr lvl="1">
              <a:lnSpc>
                <a:spcPts val="1880"/>
              </a:lnSpc>
              <a:spcBef>
                <a:spcPct val="5000"/>
              </a:spcBef>
              <a:buFontTx/>
              <a:buChar char="-"/>
              <a:defRPr/>
            </a:pPr>
            <a:r>
              <a:rPr lang="en-US" sz="1600" dirty="0">
                <a:ea typeface="Arial" pitchFamily="-1" charset="0"/>
                <a:cs typeface="Arial" pitchFamily="-1" charset="0"/>
              </a:rPr>
              <a:t>HIV RNA &gt; 50 c/mL at week 48</a:t>
            </a:r>
          </a:p>
          <a:p>
            <a:pPr lvl="1">
              <a:lnSpc>
                <a:spcPts val="1880"/>
              </a:lnSpc>
              <a:spcBef>
                <a:spcPct val="5000"/>
              </a:spcBef>
              <a:buFontTx/>
              <a:buChar char="-"/>
              <a:defRPr/>
            </a:pPr>
            <a:r>
              <a:rPr lang="en-US" sz="1600" dirty="0">
                <a:ea typeface="Arial" pitchFamily="-1" charset="0"/>
                <a:cs typeface="Arial" pitchFamily="-1" charset="0"/>
              </a:rPr>
              <a:t>Virologic failure (2 consecutive HIV RNA &gt; 50 c/mL) </a:t>
            </a:r>
            <a:r>
              <a:rPr lang="fr-FR" sz="1600" dirty="0"/>
              <a:t>by TLOVR </a:t>
            </a:r>
            <a:r>
              <a:rPr lang="fr-FR" sz="1600" dirty="0" err="1"/>
              <a:t>algorithm</a:t>
            </a:r>
            <a:endParaRPr lang="en-US" sz="1600" dirty="0">
              <a:ea typeface="Arial" pitchFamily="-1" charset="0"/>
              <a:cs typeface="Arial" pitchFamily="-1" charset="0"/>
            </a:endParaRPr>
          </a:p>
          <a:p>
            <a:pPr lvl="1">
              <a:lnSpc>
                <a:spcPts val="1880"/>
              </a:lnSpc>
              <a:spcBef>
                <a:spcPct val="5000"/>
              </a:spcBef>
              <a:buFontTx/>
              <a:buNone/>
              <a:defRPr/>
            </a:pPr>
            <a:endParaRPr lang="en-US" sz="1600" dirty="0">
              <a:latin typeface="+mj-lt"/>
              <a:ea typeface="ＭＳ Ｐゴシック" pitchFamily="-1" charset="-128"/>
            </a:endParaRPr>
          </a:p>
        </p:txBody>
      </p:sp>
      <p:graphicFrame>
        <p:nvGraphicFramePr>
          <p:cNvPr id="210094" name="Group 174">
            <a:extLst>
              <a:ext uri="{FF2B5EF4-FFF2-40B4-BE49-F238E27FC236}">
                <a16:creationId xmlns:a16="http://schemas.microsoft.com/office/drawing/2014/main" id="{45BE4359-E376-4355-B78B-DED6D4AED9F3}"/>
              </a:ext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279400" y="2921000"/>
          <a:ext cx="8469313" cy="2909888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7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227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57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10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4646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ETR + 2 NRTI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EFV + 2 NRTI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646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failure,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6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71463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Baseline HIV RNA &gt; 100,000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c/mL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1" marB="4572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3/4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4/7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646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Presence of resistance mutations,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88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71463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K103N</a:t>
                      </a:r>
                    </a:p>
                    <a:p>
                      <a:pPr marL="271463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V106I + M184I</a:t>
                      </a:r>
                    </a:p>
                    <a:p>
                      <a:pPr marL="271463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K103N + M184V + P225H</a:t>
                      </a:r>
                    </a:p>
                  </a:txBody>
                  <a:tcPr marT="45721" marB="4572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785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Additional patients genotyped at time of discontinuation (HIV RNA &gt; 50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c/mL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6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1" marB="45721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NNRTI mutation (V90I)</a:t>
                      </a:r>
                    </a:p>
                  </a:txBody>
                  <a:tcPr marT="45721" marB="4572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353" name="Rectangle 10">
            <a:extLst>
              <a:ext uri="{FF2B5EF4-FFF2-40B4-BE49-F238E27FC236}">
                <a16:creationId xmlns:a16="http://schemas.microsoft.com/office/drawing/2014/main" id="{26247D07-3E5E-42B9-96C6-45D35C696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1863" y="2557463"/>
            <a:ext cx="21701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1000" indent="-381000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fr-FR" b="1">
                <a:solidFill>
                  <a:srgbClr val="333399"/>
                </a:solidFill>
                <a:latin typeface="Calibri" panose="020F0502020204030204" pitchFamily="34" charset="0"/>
              </a:rPr>
              <a:t>Resistance data</a:t>
            </a:r>
          </a:p>
        </p:txBody>
      </p:sp>
      <p:sp>
        <p:nvSpPr>
          <p:cNvPr id="13354" name="ZoneTexte 69">
            <a:extLst>
              <a:ext uri="{FF2B5EF4-FFF2-40B4-BE49-F238E27FC236}">
                <a16:creationId xmlns:a16="http://schemas.microsoft.com/office/drawing/2014/main" id="{C21758E7-7923-4D21-A516-9C53745D5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8338" y="6553200"/>
            <a:ext cx="46370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200" i="1">
                <a:solidFill>
                  <a:srgbClr val="CC0000"/>
                </a:solidFill>
              </a:rPr>
              <a:t>Gazzard B. AIDS 2011;25:2249-58</a:t>
            </a:r>
          </a:p>
        </p:txBody>
      </p:sp>
      <p:sp>
        <p:nvSpPr>
          <p:cNvPr id="13355" name="ZoneTexte 11">
            <a:extLst>
              <a:ext uri="{FF2B5EF4-FFF2-40B4-BE49-F238E27FC236}">
                <a16:creationId xmlns:a16="http://schemas.microsoft.com/office/drawing/2014/main" id="{D5E518CC-5064-4C1A-9AB0-6010BF088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863" y="5854700"/>
            <a:ext cx="708025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500">
                <a:solidFill>
                  <a:srgbClr val="000066"/>
                </a:solidFill>
              </a:rPr>
              <a:t>Among patients with baseline IAS-USA NNRTI mutations,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500">
                <a:solidFill>
                  <a:srgbClr val="000066"/>
                </a:solidFill>
              </a:rPr>
              <a:t>10/10 in the ETR arm and 4/4 in the EFV arm had HIV RNA &lt; 50 c/mL at week 48</a:t>
            </a:r>
          </a:p>
        </p:txBody>
      </p:sp>
      <p:grpSp>
        <p:nvGrpSpPr>
          <p:cNvPr id="13356" name="Grouper 12">
            <a:extLst>
              <a:ext uri="{FF2B5EF4-FFF2-40B4-BE49-F238E27FC236}">
                <a16:creationId xmlns:a16="http://schemas.microsoft.com/office/drawing/2014/main" id="{888B4543-FEB0-4E40-AE40-CDB4DAFEABDA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666750" cy="287337"/>
            <a:chOff x="-1" y="6570663"/>
            <a:chExt cx="666000" cy="288111"/>
          </a:xfrm>
        </p:grpSpPr>
        <p:sp>
          <p:nvSpPr>
            <p:cNvPr id="13358" name="AutoShape 162">
              <a:extLst>
                <a:ext uri="{FF2B5EF4-FFF2-40B4-BE49-F238E27FC236}">
                  <a16:creationId xmlns:a16="http://schemas.microsoft.com/office/drawing/2014/main" id="{57A69A61-8D7A-4296-9521-D005AF0B7F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" y="6570663"/>
              <a:ext cx="6660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359" name="ZoneTexte 23">
              <a:extLst>
                <a:ext uri="{FF2B5EF4-FFF2-40B4-BE49-F238E27FC236}">
                  <a16:creationId xmlns:a16="http://schemas.microsoft.com/office/drawing/2014/main" id="{92180A9A-D047-4199-A421-9494D43C7E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422" y="6581775"/>
              <a:ext cx="6245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SENSE</a:t>
              </a:r>
            </a:p>
          </p:txBody>
        </p:sp>
      </p:grpSp>
      <p:sp>
        <p:nvSpPr>
          <p:cNvPr id="22" name="Rectangle 27">
            <a:extLst>
              <a:ext uri="{FF2B5EF4-FFF2-40B4-BE49-F238E27FC236}">
                <a16:creationId xmlns:a16="http://schemas.microsoft.com/office/drawing/2014/main" id="{FC2598A3-C7A1-4FD0-8C05-9CC311AA4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" y="44450"/>
            <a:ext cx="8736013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en-US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" charset="-128"/>
              </a:rPr>
              <a:t>SENSE Study: ETR QD + 2 NRTI vs EFV QD + 2 NRTI</a:t>
            </a: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u contenu 2">
            <a:extLst>
              <a:ext uri="{FF2B5EF4-FFF2-40B4-BE49-F238E27FC236}">
                <a16:creationId xmlns:a16="http://schemas.microsoft.com/office/drawing/2014/main" id="{0374F880-9B6A-434D-A6FA-A61B8C8D6860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0" y="1150938"/>
            <a:ext cx="8786813" cy="5303837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altLang="fr-FR" sz="2800" b="1">
                <a:latin typeface="Calibri" panose="020F0502020204030204" pitchFamily="34" charset="0"/>
                <a:ea typeface="ＭＳ Ｐゴシック" panose="020B0600070205080204" pitchFamily="34" charset="-128"/>
              </a:rPr>
              <a:t>Summary</a:t>
            </a:r>
          </a:p>
          <a:p>
            <a:pPr lvl="1">
              <a:spcBef>
                <a:spcPts val="300"/>
              </a:spcBef>
            </a:pPr>
            <a:r>
              <a:rPr lang="en-US" altLang="fr-FR" sz="2000">
                <a:ea typeface="ＭＳ Ｐゴシック" panose="020B0600070205080204" pitchFamily="34" charset="-128"/>
              </a:rPr>
              <a:t>First-line treatment with etravirine 400 mg once daily and two nucleoside reverse transcriptase inhibitors (NRTI) led to similar rates of HIV RNA suppression, compared with efavirenz and two NRTI </a:t>
            </a:r>
          </a:p>
          <a:p>
            <a:pPr lvl="1">
              <a:spcBef>
                <a:spcPts val="300"/>
              </a:spcBef>
            </a:pPr>
            <a:r>
              <a:rPr lang="en-US" altLang="fr-FR" sz="2000">
                <a:ea typeface="ＭＳ Ｐゴシック" panose="020B0600070205080204" pitchFamily="34" charset="-128"/>
              </a:rPr>
              <a:t>None of the patients with virological failure in the etravirine arm developed resistance to NNRTI</a:t>
            </a:r>
          </a:p>
          <a:p>
            <a:pPr lvl="1">
              <a:spcBef>
                <a:spcPts val="300"/>
              </a:spcBef>
            </a:pPr>
            <a:r>
              <a:rPr lang="en-US" altLang="fr-FR" sz="2000">
                <a:ea typeface="ＭＳ Ｐゴシック" panose="020B0600070205080204" pitchFamily="34" charset="-128"/>
              </a:rPr>
              <a:t>Etravirine was associated with significantly fewer neuropsychiatric adverse events than EFV. The difference was still statistically significant at the week 48 visit</a:t>
            </a:r>
          </a:p>
          <a:p>
            <a:pPr lvl="1">
              <a:spcBef>
                <a:spcPts val="300"/>
              </a:spcBef>
            </a:pPr>
            <a:r>
              <a:rPr lang="en-US" altLang="fr-FR" sz="2000">
                <a:ea typeface="ＭＳ Ｐゴシック" panose="020B0600070205080204" pitchFamily="34" charset="-128"/>
              </a:rPr>
              <a:t>There were greater rises in lipids in the EFV arm</a:t>
            </a:r>
          </a:p>
          <a:p>
            <a:pPr lvl="1">
              <a:spcBef>
                <a:spcPts val="300"/>
              </a:spcBef>
            </a:pPr>
            <a:r>
              <a:rPr lang="en-US" altLang="fr-FR" sz="2000">
                <a:ea typeface="ＭＳ Ｐゴシック" panose="020B0600070205080204" pitchFamily="34" charset="-128"/>
              </a:rPr>
              <a:t>The risk of grade 2-4 skin or subcutaneous adverse events was similar in the two arms</a:t>
            </a:r>
            <a:endParaRPr lang="en-US" altLang="fr-FR" sz="38400">
              <a:ea typeface="ＭＳ Ｐゴシック" panose="020B0600070205080204" pitchFamily="34" charset="-128"/>
            </a:endParaRPr>
          </a:p>
          <a:p>
            <a:pPr lvl="1">
              <a:spcBef>
                <a:spcPts val="300"/>
              </a:spcBef>
              <a:buFontTx/>
              <a:buNone/>
            </a:pPr>
            <a:endParaRPr lang="en-US" altLang="fr-FR" sz="2000">
              <a:ea typeface="ＭＳ Ｐゴシック" panose="020B0600070205080204" pitchFamily="34" charset="-128"/>
            </a:endParaRPr>
          </a:p>
        </p:txBody>
      </p:sp>
      <p:sp>
        <p:nvSpPr>
          <p:cNvPr id="15363" name="ZoneTexte 69">
            <a:extLst>
              <a:ext uri="{FF2B5EF4-FFF2-40B4-BE49-F238E27FC236}">
                <a16:creationId xmlns:a16="http://schemas.microsoft.com/office/drawing/2014/main" id="{C4AEDE8B-A37A-4171-A150-E22262548E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8338" y="6553200"/>
            <a:ext cx="46370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200" i="1">
                <a:solidFill>
                  <a:srgbClr val="CC0000"/>
                </a:solidFill>
              </a:rPr>
              <a:t>Gazzard B. AIDS 2011;25:2249-58</a:t>
            </a:r>
          </a:p>
        </p:txBody>
      </p:sp>
      <p:grpSp>
        <p:nvGrpSpPr>
          <p:cNvPr id="15364" name="Grouper 14">
            <a:extLst>
              <a:ext uri="{FF2B5EF4-FFF2-40B4-BE49-F238E27FC236}">
                <a16:creationId xmlns:a16="http://schemas.microsoft.com/office/drawing/2014/main" id="{3BFE2E6B-823A-41F3-AF12-005AE6500E69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666750" cy="287337"/>
            <a:chOff x="-1" y="6570663"/>
            <a:chExt cx="666000" cy="288111"/>
          </a:xfrm>
        </p:grpSpPr>
        <p:sp>
          <p:nvSpPr>
            <p:cNvPr id="15366" name="AutoShape 162">
              <a:extLst>
                <a:ext uri="{FF2B5EF4-FFF2-40B4-BE49-F238E27FC236}">
                  <a16:creationId xmlns:a16="http://schemas.microsoft.com/office/drawing/2014/main" id="{C7BDD01F-CC40-4235-83F7-142A235544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" y="6570663"/>
              <a:ext cx="6660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367" name="ZoneTexte 23">
              <a:extLst>
                <a:ext uri="{FF2B5EF4-FFF2-40B4-BE49-F238E27FC236}">
                  <a16:creationId xmlns:a16="http://schemas.microsoft.com/office/drawing/2014/main" id="{C6F7E026-6E87-4B54-9BBB-A2406AAC10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422" y="6581775"/>
              <a:ext cx="6245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SENSE</a:t>
              </a:r>
            </a:p>
          </p:txBody>
        </p:sp>
      </p:grpSp>
      <p:sp>
        <p:nvSpPr>
          <p:cNvPr id="18" name="Rectangle 27">
            <a:extLst>
              <a:ext uri="{FF2B5EF4-FFF2-40B4-BE49-F238E27FC236}">
                <a16:creationId xmlns:a16="http://schemas.microsoft.com/office/drawing/2014/main" id="{FED8E1A2-C713-4FCF-B749-F5AE66741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" y="44450"/>
            <a:ext cx="8736013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en-US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" charset="-128"/>
              </a:rPr>
              <a:t>SENSE Study: ETR QD + 2 NRTI vs EFV QD + 2 NRTI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4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957</Words>
  <Application>Microsoft Office PowerPoint</Application>
  <PresentationFormat>Affichage à l'écran (4:3)</PresentationFormat>
  <Paragraphs>221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5" baseType="lpstr">
      <vt:lpstr>Arial</vt:lpstr>
      <vt:lpstr>Calibri</vt:lpstr>
      <vt:lpstr>ＭＳ Ｐゴシック</vt:lpstr>
      <vt:lpstr>Wingdings</vt:lpstr>
      <vt:lpstr>Cambria</vt:lpstr>
      <vt:lpstr>Symbol</vt:lpstr>
      <vt:lpstr>Trebuchet MS</vt:lpstr>
      <vt:lpstr>ARV_trials_2014</vt:lpstr>
      <vt:lpstr>Comparison of NNRTI vs NNRTI</vt:lpstr>
      <vt:lpstr>SENSE Study: ETR QD + 2 NRTI vs EFV QD + 2 NRTI</vt:lpstr>
      <vt:lpstr>SENSE Study: ETR QD + 2 NRTI vs EFV QD + 2 NRTI</vt:lpstr>
      <vt:lpstr>SENSE Study: ETR QD + 2 NRTI vs EFV QD + 2 NRTI</vt:lpstr>
      <vt:lpstr>SENSE Study: ETR QD + 2 NRTI vs EFV QD + 2 NRTI</vt:lpstr>
      <vt:lpstr>Présentation PowerPoint</vt:lpstr>
      <vt:lpstr>Présentation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2014</dc:title>
  <dc:subject>AEI - www.aei.fr</dc:subject>
  <dc:creator>www.arv-trial.com</dc:creator>
  <cp:lastModifiedBy>Pilar</cp:lastModifiedBy>
  <cp:revision>103</cp:revision>
  <dcterms:created xsi:type="dcterms:W3CDTF">2014-10-03T08:59:42Z</dcterms:created>
  <dcterms:modified xsi:type="dcterms:W3CDTF">2017-09-04T13:58:26Z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3AEC72A4-3853-4DFD-8C3F-A8792BE5F3D1</vt:lpwstr>
  </property>
  <property fmtid="{D5CDD505-2E9C-101B-9397-08002B2CF9AE}" pid="3" name="ArticulatePath">
    <vt:lpwstr>ARV trials naïve MAJ 2014-SENSE-v01</vt:lpwstr>
  </property>
</Properties>
</file>