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65" r:id="rId2"/>
    <p:sldId id="257" r:id="rId3"/>
    <p:sldId id="258" r:id="rId4"/>
    <p:sldId id="264" r:id="rId5"/>
    <p:sldId id="262" r:id="rId6"/>
  </p:sldIdLst>
  <p:sldSz cx="9144000" cy="6858000" type="screen4x3"/>
  <p:notesSz cx="6858000" cy="9144000"/>
  <p:custDataLst>
    <p:tags r:id="rId8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DDDDDD"/>
    <a:srgbClr val="0000FF"/>
    <a:srgbClr val="800000"/>
    <a:srgbClr val="FF9933"/>
    <a:srgbClr val="FE7F00"/>
    <a:srgbClr val="333399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1006" autoAdjust="0"/>
    <p:restoredTop sz="97993" autoAdjust="0"/>
  </p:normalViewPr>
  <p:slideViewPr>
    <p:cSldViewPr snapToObjects="1">
      <p:cViewPr varScale="1">
        <p:scale>
          <a:sx n="111" d="100"/>
          <a:sy n="111" d="100"/>
        </p:scale>
        <p:origin x="-2400" y="-78"/>
      </p:cViewPr>
      <p:guideLst>
        <p:guide orient="horz" pos="4319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5B0E005-E93A-454C-8BBD-CB69EE16D8A8}" type="datetimeFigureOut">
              <a:rPr lang="fr-FR"/>
              <a:pPr>
                <a:defRPr/>
              </a:pPr>
              <a:t>06/02/2018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C0AB278-88E2-4EA0-833D-C5366ACE956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 smtClean="0">
              <a:ea typeface="ＭＳ Ｐゴシック" pitchFamily="34" charset="-128"/>
            </a:endParaRPr>
          </a:p>
        </p:txBody>
      </p:sp>
      <p:sp>
        <p:nvSpPr>
          <p:cNvPr id="819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alt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8197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6C058936-8C59-417E-9071-79D73AD5BB63}" type="slidenum">
              <a:rPr lang="fr-FR" altLang="fr-FR" sz="1200">
                <a:latin typeface="Calibri" pitchFamily="34" charset="0"/>
              </a:rPr>
              <a:pPr algn="r" eaLnBrk="1" hangingPunct="1"/>
              <a:t>1</a:t>
            </a:fld>
            <a:endParaRPr lang="fr-FR" alt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92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9221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03103DA4-D208-4418-BD02-360F1B77BC2B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024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0245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E096CCD-85C9-41FB-A7E5-E6582A608EBB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3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126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11269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F59632B7-3AE6-48F7-82D5-26A433BBCE65}" type="slidenum">
              <a:rPr lang="fr-FR" sz="1200">
                <a:latin typeface="Calibri" pitchFamily="34" charset="0"/>
              </a:rPr>
              <a:pPr algn="r" eaLnBrk="1" hangingPunct="1"/>
              <a:t>4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229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2293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013CAE99-2E79-4639-9890-A058460DC340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5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4300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250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200" smtClean="0">
                <a:ea typeface="ＭＳ Ｐゴシック" pitchFamily="34" charset="-128"/>
              </a:rPr>
              <a:t>NRTI-sparing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50800" y="1409700"/>
            <a:ext cx="9024938" cy="53038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>
              <a:defRPr/>
            </a:pPr>
            <a:r>
              <a:rPr lang="fr-FR" altLang="fr-FR" sz="2800" b="1" dirty="0" smtClean="0">
                <a:solidFill>
                  <a:srgbClr val="C00000"/>
                </a:solidFill>
                <a:latin typeface="Calibri" pitchFamily="34" charset="0"/>
                <a:ea typeface="ＭＳ Ｐゴシック"/>
                <a:cs typeface="ＭＳ Ｐゴシック"/>
              </a:rPr>
              <a:t>SPARTAN</a:t>
            </a:r>
          </a:p>
          <a:p>
            <a:pPr>
              <a:defRPr/>
            </a:pPr>
            <a:r>
              <a:rPr lang="fr-FR" altLang="fr-FR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/>
                <a:cs typeface="ＭＳ Ｐゴシック"/>
              </a:rPr>
              <a:t>PROGRESS</a:t>
            </a:r>
          </a:p>
          <a:p>
            <a:pPr>
              <a:defRPr/>
            </a:pPr>
            <a:r>
              <a:rPr lang="fr-FR" altLang="fr-FR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/>
                <a:cs typeface="ＭＳ Ｐゴシック"/>
              </a:rPr>
              <a:t>RADAR</a:t>
            </a:r>
          </a:p>
          <a:p>
            <a:pPr>
              <a:defRPr/>
            </a:pPr>
            <a:r>
              <a:rPr lang="en-US" altLang="fr-FR" sz="2800" b="1" dirty="0" smtClean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NEAT001/ANRS 14</a:t>
            </a:r>
            <a:r>
              <a:rPr lang="fr-FR" altLang="fr-FR" sz="2800" b="1" dirty="0" smtClean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3 </a:t>
            </a:r>
          </a:p>
          <a:p>
            <a:pPr>
              <a:defRPr/>
            </a:pPr>
            <a:r>
              <a:rPr lang="fr-FR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-1" charset="0"/>
                <a:ea typeface="ＭＳ Ｐゴシック" pitchFamily="-1" charset="-128"/>
              </a:rPr>
              <a:t>A4001078</a:t>
            </a:r>
          </a:p>
          <a:p>
            <a:pPr>
              <a:defRPr/>
            </a:pPr>
            <a:r>
              <a:rPr lang="fr-FR" sz="2800" b="1" smtClean="0">
                <a:solidFill>
                  <a:schemeClr val="accent3">
                    <a:lumMod val="75000"/>
                  </a:schemeClr>
                </a:solidFill>
                <a:latin typeface="Calibri" pitchFamily="-1" charset="0"/>
                <a:ea typeface="ＭＳ Ｐゴシック" pitchFamily="-1" charset="-128"/>
              </a:rPr>
              <a:t>VEMAN</a:t>
            </a:r>
          </a:p>
          <a:p>
            <a:pPr>
              <a:defRPr/>
            </a:pPr>
            <a:r>
              <a:rPr lang="fr-FR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-1" charset="0"/>
                <a:ea typeface="ＭＳ Ｐゴシック" pitchFamily="-1" charset="-128"/>
              </a:rPr>
              <a:t>MODERN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oneTexte 69"/>
          <p:cNvSpPr txBox="1">
            <a:spLocks noChangeArrowheads="1"/>
          </p:cNvSpPr>
          <p:nvPr/>
        </p:nvSpPr>
        <p:spPr bwMode="auto">
          <a:xfrm>
            <a:off x="5410200" y="6581775"/>
            <a:ext cx="3733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Kozal MJ. HIV Clin Trials 2012</a:t>
            </a:r>
            <a:r>
              <a:rPr lang="fr-FR" sz="1200" i="1">
                <a:solidFill>
                  <a:srgbClr val="CC0000"/>
                </a:solidFill>
                <a:ea typeface="ＭＳ Ｐゴシック" pitchFamily="34" charset="-128"/>
              </a:rPr>
              <a:t>;13;119-30</a:t>
            </a:r>
            <a:endParaRPr lang="en-GB" sz="1200" i="1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3076" name="Connecteur droit 66"/>
          <p:cNvCxnSpPr>
            <a:cxnSpLocks noChangeShapeType="1"/>
          </p:cNvCxnSpPr>
          <p:nvPr/>
        </p:nvCxnSpPr>
        <p:spPr bwMode="auto">
          <a:xfrm rot="5400000">
            <a:off x="2536032" y="25852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4502" name="Espace réservé du contenu 2"/>
          <p:cNvSpPr>
            <a:spLocks/>
          </p:cNvSpPr>
          <p:nvPr/>
        </p:nvSpPr>
        <p:spPr bwMode="auto">
          <a:xfrm>
            <a:off x="34925" y="4724400"/>
            <a:ext cx="896302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2"/>
              </a:spcBef>
              <a:buClr>
                <a:srgbClr val="CC3300"/>
              </a:buClr>
              <a:buFont typeface="Wingdings" pitchFamily="-1" charset="2"/>
              <a:buChar char="§"/>
              <a:defRPr/>
            </a:pPr>
            <a:r>
              <a:rPr lang="en-GB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Efficacy endpoint</a:t>
            </a:r>
          </a:p>
          <a:p>
            <a:pPr marL="800100" lvl="1" indent="-342900" defTabSz="914400">
              <a:spcBef>
                <a:spcPts val="72"/>
              </a:spcBef>
              <a:buClr>
                <a:srgbClr val="CC3300"/>
              </a:buClr>
              <a:buFont typeface="Arial" pitchFamily="-1" charset="0"/>
              <a:buChar char="–"/>
              <a:defRPr/>
            </a:pPr>
            <a:r>
              <a:rPr lang="en-GB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Primary : HIV RNA &lt; 50 copies/</a:t>
            </a:r>
            <a:r>
              <a:rPr lang="en-GB" dirty="0" err="1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mL</a:t>
            </a:r>
            <a:r>
              <a:rPr lang="en-GB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at week 24 by </a:t>
            </a:r>
            <a:r>
              <a:rPr lang="en-GB" dirty="0" err="1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mITT</a:t>
            </a:r>
            <a:r>
              <a:rPr lang="en-GB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</a:t>
            </a:r>
            <a:br>
              <a:rPr lang="en-GB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</a:br>
            <a:r>
              <a:rPr lang="en-GB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(confirmed </a:t>
            </a:r>
            <a:r>
              <a:rPr lang="en-GB" dirty="0" err="1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GB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response (CVR) with non completers counted as failure)</a:t>
            </a:r>
          </a:p>
          <a:p>
            <a:pPr marL="800100" lvl="1" indent="-342900" defTabSz="914400">
              <a:spcBef>
                <a:spcPts val="72"/>
              </a:spcBef>
              <a:buClr>
                <a:srgbClr val="CC3300"/>
              </a:buClr>
              <a:buFont typeface="Arial" pitchFamily="-1" charset="0"/>
              <a:buChar char="–"/>
              <a:defRPr/>
            </a:pPr>
            <a:r>
              <a:rPr lang="en-GB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Other assessments : CVR with non completers counted as missing, </a:t>
            </a:r>
            <a:br>
              <a:rPr lang="en-GB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</a:br>
            <a:r>
              <a:rPr lang="en-GB" dirty="0" err="1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GB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response-observed</a:t>
            </a: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/>
        </p:nvGraphicFramePr>
        <p:xfrm>
          <a:off x="3862388" y="2517775"/>
          <a:ext cx="3533775" cy="377825"/>
        </p:xfrm>
        <a:graphic>
          <a:graphicData uri="http://schemas.openxmlformats.org/drawingml/2006/table">
            <a:tbl>
              <a:tblPr/>
              <a:tblGrid>
                <a:gridCol w="3533775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ATV 300 mg BID + RAL 400 mg BID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50" marR="9145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/>
        </p:nvGraphicFramePr>
        <p:xfrm>
          <a:off x="3862388" y="3581400"/>
          <a:ext cx="3533775" cy="368300"/>
        </p:xfrm>
        <a:graphic>
          <a:graphicData uri="http://schemas.openxmlformats.org/drawingml/2006/table">
            <a:tbl>
              <a:tblPr/>
              <a:tblGrid>
                <a:gridCol w="3533775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ATV/r 300 + 100 mg QD + TDF/FTC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50" marR="9145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sp>
        <p:nvSpPr>
          <p:cNvPr id="3082" name="Oval 170"/>
          <p:cNvSpPr>
            <a:spLocks noChangeArrowheads="1"/>
          </p:cNvSpPr>
          <p:nvPr/>
        </p:nvSpPr>
        <p:spPr bwMode="auto">
          <a:xfrm>
            <a:off x="1965325" y="1371600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Randomisation*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2 : 1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Open-label</a:t>
            </a:r>
          </a:p>
        </p:txBody>
      </p:sp>
      <p:sp>
        <p:nvSpPr>
          <p:cNvPr id="3083" name="AutoShape 162"/>
          <p:cNvSpPr>
            <a:spLocks noChangeArrowheads="1"/>
          </p:cNvSpPr>
          <p:nvPr/>
        </p:nvSpPr>
        <p:spPr bwMode="auto">
          <a:xfrm>
            <a:off x="392113" y="2420938"/>
            <a:ext cx="2216150" cy="17351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defTabSz="914400"/>
            <a:r>
              <a:rPr lang="en-GB" sz="1600" b="1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18 years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ARV-naïve 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HIV RNA </a:t>
            </a:r>
            <a:r>
              <a:rPr lang="en-GB" sz="1600" b="1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5,000 c/mL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Any CD4 cell count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No primary resistance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in RT or protease</a:t>
            </a:r>
          </a:p>
        </p:txBody>
      </p:sp>
      <p:sp>
        <p:nvSpPr>
          <p:cNvPr id="3084" name="ZoneTexte 71"/>
          <p:cNvSpPr txBox="1">
            <a:spLocks noChangeArrowheads="1"/>
          </p:cNvSpPr>
          <p:nvPr/>
        </p:nvSpPr>
        <p:spPr bwMode="auto">
          <a:xfrm>
            <a:off x="392113" y="4370388"/>
            <a:ext cx="61976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4400" eaLnBrk="1" hangingPunct="1"/>
            <a:r>
              <a:rPr lang="en-GB" sz="1400">
                <a:solidFill>
                  <a:srgbClr val="000066"/>
                </a:solidFill>
                <a:ea typeface="ＭＳ Ｐゴシック" pitchFamily="34" charset="-128"/>
              </a:rPr>
              <a:t>*Randomisation was stratified by HIV RNA (&lt; or </a:t>
            </a:r>
            <a:r>
              <a:rPr lang="en-GB" sz="1400" u="sng">
                <a:solidFill>
                  <a:srgbClr val="000066"/>
                </a:solidFill>
                <a:ea typeface="ＭＳ Ｐゴシック" pitchFamily="34" charset="-128"/>
              </a:rPr>
              <a:t>&gt;</a:t>
            </a:r>
            <a:r>
              <a:rPr lang="en-GB" sz="1400">
                <a:solidFill>
                  <a:srgbClr val="000066"/>
                </a:solidFill>
                <a:ea typeface="ＭＳ Ｐゴシック" pitchFamily="34" charset="-128"/>
              </a:rPr>
              <a:t> 100,000 c/mL)</a:t>
            </a:r>
            <a:endParaRPr lang="en-GB" sz="1400" baseline="30000">
              <a:solidFill>
                <a:srgbClr val="000066"/>
              </a:solidFill>
              <a:ea typeface="ＭＳ Ｐゴシック" pitchFamily="34" charset="-128"/>
            </a:endParaRPr>
          </a:p>
        </p:txBody>
      </p:sp>
      <p:cxnSp>
        <p:nvCxnSpPr>
          <p:cNvPr id="3085" name="AutoShape 60"/>
          <p:cNvCxnSpPr>
            <a:cxnSpLocks noChangeShapeType="1"/>
          </p:cNvCxnSpPr>
          <p:nvPr/>
        </p:nvCxnSpPr>
        <p:spPr bwMode="auto">
          <a:xfrm rot="10800000" flipH="1" flipV="1">
            <a:off x="3814763" y="2794000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6" name="Line 63"/>
          <p:cNvSpPr>
            <a:spLocks noChangeShapeType="1"/>
          </p:cNvSpPr>
          <p:nvPr/>
        </p:nvSpPr>
        <p:spPr bwMode="auto">
          <a:xfrm>
            <a:off x="2605088" y="3284538"/>
            <a:ext cx="43338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87" name="Rectangle 9"/>
          <p:cNvSpPr>
            <a:spLocks noChangeArrowheads="1"/>
          </p:cNvSpPr>
          <p:nvPr/>
        </p:nvSpPr>
        <p:spPr bwMode="auto">
          <a:xfrm>
            <a:off x="3024188" y="3460750"/>
            <a:ext cx="7223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defTabSz="914400"/>
            <a:r>
              <a:rPr lang="en-GB" sz="1600" b="1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N = 30</a:t>
            </a:r>
          </a:p>
        </p:txBody>
      </p:sp>
      <p:sp>
        <p:nvSpPr>
          <p:cNvPr id="3088" name="Rectangle 8"/>
          <p:cNvSpPr>
            <a:spLocks noChangeArrowheads="1"/>
          </p:cNvSpPr>
          <p:nvPr/>
        </p:nvSpPr>
        <p:spPr bwMode="auto">
          <a:xfrm>
            <a:off x="3024188" y="2466975"/>
            <a:ext cx="7223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defTabSz="914400"/>
            <a:r>
              <a:rPr lang="en-GB" sz="1600" b="1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N = 63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096125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8782" name="Oval 110"/>
          <p:cNvSpPr>
            <a:spLocks noChangeArrowheads="1"/>
          </p:cNvSpPr>
          <p:nvPr/>
        </p:nvSpPr>
        <p:spPr bwMode="auto">
          <a:xfrm>
            <a:off x="8421688" y="14478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W96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091" name="Line 172"/>
          <p:cNvSpPr>
            <a:spLocks noChangeShapeType="1"/>
          </p:cNvSpPr>
          <p:nvPr/>
        </p:nvSpPr>
        <p:spPr bwMode="auto">
          <a:xfrm>
            <a:off x="8720138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92" name="Line 172"/>
          <p:cNvSpPr>
            <a:spLocks noChangeShapeType="1"/>
          </p:cNvSpPr>
          <p:nvPr/>
        </p:nvSpPr>
        <p:spPr bwMode="auto">
          <a:xfrm>
            <a:off x="7415213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3093" name="Group 37"/>
          <p:cNvGrpSpPr>
            <a:grpSpLocks/>
          </p:cNvGrpSpPr>
          <p:nvPr/>
        </p:nvGrpSpPr>
        <p:grpSpPr bwMode="auto">
          <a:xfrm>
            <a:off x="7396163" y="2800350"/>
            <a:ext cx="1303337" cy="974725"/>
            <a:chOff x="4502" y="1764"/>
            <a:chExt cx="646" cy="614"/>
          </a:xfrm>
        </p:grpSpPr>
        <p:sp>
          <p:nvSpPr>
            <p:cNvPr id="3098" name="Line 31"/>
            <p:cNvSpPr>
              <a:spLocks noChangeShapeType="1"/>
            </p:cNvSpPr>
            <p:nvPr/>
          </p:nvSpPr>
          <p:spPr bwMode="auto">
            <a:xfrm flipV="1">
              <a:off x="4502" y="1764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99" name="Line 31"/>
            <p:cNvSpPr>
              <a:spLocks noChangeShapeType="1"/>
            </p:cNvSpPr>
            <p:nvPr/>
          </p:nvSpPr>
          <p:spPr bwMode="auto">
            <a:xfrm flipV="1">
              <a:off x="4502" y="2378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3094" name="Grouper 41"/>
          <p:cNvGrpSpPr>
            <a:grpSpLocks/>
          </p:cNvGrpSpPr>
          <p:nvPr/>
        </p:nvGrpSpPr>
        <p:grpSpPr bwMode="auto">
          <a:xfrm>
            <a:off x="0" y="6570663"/>
            <a:ext cx="914400" cy="287337"/>
            <a:chOff x="0" y="6570663"/>
            <a:chExt cx="1393200" cy="288111"/>
          </a:xfrm>
        </p:grpSpPr>
        <p:sp>
          <p:nvSpPr>
            <p:cNvPr id="309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3097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SPARTAN</a:t>
              </a:r>
            </a:p>
          </p:txBody>
        </p:sp>
      </p:grpSp>
      <p:sp>
        <p:nvSpPr>
          <p:cNvPr id="3095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47150" cy="1106488"/>
          </a:xfrm>
        </p:spPr>
        <p:txBody>
          <a:bodyPr/>
          <a:lstStyle/>
          <a:p>
            <a:r>
              <a:rPr lang="fr-FR" sz="3000" smtClean="0">
                <a:ea typeface="ＭＳ Ｐゴシック" pitchFamily="34" charset="-128"/>
              </a:rPr>
              <a:t>SPARTAN Study</a:t>
            </a:r>
            <a:r>
              <a:rPr lang="en-GB" sz="3000" smtClean="0">
                <a:ea typeface="ＭＳ Ｐゴシック" pitchFamily="34" charset="-128"/>
              </a:rPr>
              <a:t>: ATV + RAL BID vs ATV/r + TDF/FTC QD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</p:nvPr>
        </p:nvGraphicFramePr>
        <p:xfrm>
          <a:off x="381000" y="1676400"/>
          <a:ext cx="8353425" cy="2882900"/>
        </p:xfrm>
        <a:graphic>
          <a:graphicData uri="http://schemas.openxmlformats.org/drawingml/2006/table">
            <a:tbl>
              <a:tblPr/>
              <a:tblGrid>
                <a:gridCol w="329713"/>
                <a:gridCol w="2627800"/>
                <a:gridCol w="2819400"/>
                <a:gridCol w="2576513"/>
              </a:tblGrid>
              <a:tr h="31297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ATV + RAL, N = 63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ATV/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+ TDF/FTC, N 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=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30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28554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773" marB="4677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54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c/mL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54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mean+SE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256 ± 15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261 ± 25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54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by W24</a:t>
                      </a:r>
                    </a:p>
                  </a:txBody>
                  <a:tcPr marL="90000" marR="90000" marT="46773" marB="4677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 (9.5%)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(10.0%)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5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Withdrew consent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5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Jaundice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5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Other adverse events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 (1 arrhythmia, 1 cancer)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5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Lost to follow-up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5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Protocol violation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73" marB="4677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149" name="Rectangle 6"/>
          <p:cNvSpPr>
            <a:spLocks noChangeArrowheads="1"/>
          </p:cNvSpPr>
          <p:nvPr/>
        </p:nvSpPr>
        <p:spPr bwMode="auto">
          <a:xfrm>
            <a:off x="971550" y="1295400"/>
            <a:ext cx="71628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914400">
              <a:lnSpc>
                <a:spcPts val="1525"/>
              </a:lnSpc>
              <a:spcBef>
                <a:spcPct val="20000"/>
              </a:spcBef>
            </a:pPr>
            <a:r>
              <a:rPr lang="en-GB" sz="24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Baseline characteristics and patient disposition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95288" y="4994275"/>
          <a:ext cx="8353425" cy="1482725"/>
        </p:xfrm>
        <a:graphic>
          <a:graphicData uri="http://schemas.openxmlformats.org/drawingml/2006/table">
            <a:tbl>
              <a:tblPr/>
              <a:tblGrid>
                <a:gridCol w="329713"/>
                <a:gridCol w="2627800"/>
                <a:gridCol w="2819400"/>
                <a:gridCol w="2576513"/>
              </a:tblGrid>
              <a:tr h="34043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&lt; 50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c/mL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2" marB="467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ATV + RAL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2" marB="4678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ATV/</a:t>
                      </a:r>
                      <a:r>
                        <a:rPr kumimoji="0" lang="en-GB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</a:t>
                      </a:r>
                      <a:r>
                        <a:rPr kumimoji="0" lang="en-GB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+ TDF/FTC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2" marB="4678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285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2" marB="467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CVR, NC=F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2" marB="46782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74.6%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2" marB="4678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63.3%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2" marB="4678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2" marB="467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CVR, NC=M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2" marB="46782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81.0%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2" marB="4678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70.4%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2" marB="4678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2" marB="467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response, observed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2" marB="46782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78.8%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2" marB="4678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76.0%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2" marB="4678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57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CD4/mm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increase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2" marB="4678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+ 166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2" marB="4678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+ 127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2" marB="4678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4179" name="Rectangle 6"/>
          <p:cNvSpPr>
            <a:spLocks noChangeArrowheads="1"/>
          </p:cNvSpPr>
          <p:nvPr/>
        </p:nvSpPr>
        <p:spPr bwMode="auto">
          <a:xfrm>
            <a:off x="1295400" y="4668838"/>
            <a:ext cx="71628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914400">
              <a:lnSpc>
                <a:spcPts val="1525"/>
              </a:lnSpc>
              <a:spcBef>
                <a:spcPct val="20000"/>
              </a:spcBef>
            </a:pPr>
            <a:r>
              <a:rPr lang="en-GB" sz="24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Response rate at week 24</a:t>
            </a:r>
          </a:p>
        </p:txBody>
      </p:sp>
      <p:sp>
        <p:nvSpPr>
          <p:cNvPr id="4180" name="ZoneTexte 69"/>
          <p:cNvSpPr txBox="1">
            <a:spLocks noChangeArrowheads="1"/>
          </p:cNvSpPr>
          <p:nvPr/>
        </p:nvSpPr>
        <p:spPr bwMode="auto">
          <a:xfrm>
            <a:off x="5410200" y="6581775"/>
            <a:ext cx="3733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Kozal MJ. HIV Clin Trials 2012</a:t>
            </a:r>
            <a:r>
              <a:rPr lang="fr-FR" sz="1200" i="1">
                <a:solidFill>
                  <a:srgbClr val="CC0000"/>
                </a:solidFill>
                <a:ea typeface="ＭＳ Ｐゴシック" pitchFamily="34" charset="-128"/>
              </a:rPr>
              <a:t>;13;119-30</a:t>
            </a:r>
            <a:endParaRPr lang="en-GB" sz="1200" i="1">
              <a:solidFill>
                <a:srgbClr val="CC0000"/>
              </a:solidFill>
              <a:ea typeface="ＭＳ Ｐゴシック" pitchFamily="34" charset="-128"/>
            </a:endParaRPr>
          </a:p>
        </p:txBody>
      </p:sp>
      <p:grpSp>
        <p:nvGrpSpPr>
          <p:cNvPr id="4181" name="Grouper 41"/>
          <p:cNvGrpSpPr>
            <a:grpSpLocks/>
          </p:cNvGrpSpPr>
          <p:nvPr/>
        </p:nvGrpSpPr>
        <p:grpSpPr bwMode="auto">
          <a:xfrm>
            <a:off x="0" y="6570663"/>
            <a:ext cx="914400" cy="287337"/>
            <a:chOff x="0" y="6570663"/>
            <a:chExt cx="1393200" cy="288111"/>
          </a:xfrm>
        </p:grpSpPr>
        <p:sp>
          <p:nvSpPr>
            <p:cNvPr id="4183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4184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SPARTAN</a:t>
              </a:r>
            </a:p>
          </p:txBody>
        </p:sp>
      </p:grpSp>
      <p:sp>
        <p:nvSpPr>
          <p:cNvPr id="4182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47150" cy="1106488"/>
          </a:xfrm>
        </p:spPr>
        <p:txBody>
          <a:bodyPr/>
          <a:lstStyle/>
          <a:p>
            <a:r>
              <a:rPr lang="fr-FR" sz="3000" smtClean="0">
                <a:ea typeface="ＭＳ Ｐゴシック" pitchFamily="34" charset="-128"/>
              </a:rPr>
              <a:t>SPARTAN Study</a:t>
            </a:r>
            <a:r>
              <a:rPr lang="en-GB" sz="3000" smtClean="0">
                <a:ea typeface="ＭＳ Ｐゴシック" pitchFamily="34" charset="-128"/>
              </a:rPr>
              <a:t>: ATV + RAL BID vs ATV/r + TDF/FTC QD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/>
          <p:cNvGraphicFramePr>
            <a:graphicFrameLocks noGrp="1"/>
          </p:cNvGraphicFramePr>
          <p:nvPr/>
        </p:nvGraphicFramePr>
        <p:xfrm>
          <a:off x="381000" y="1484313"/>
          <a:ext cx="8207375" cy="1857375"/>
        </p:xfrm>
        <a:graphic>
          <a:graphicData uri="http://schemas.openxmlformats.org/drawingml/2006/table">
            <a:tbl>
              <a:tblPr/>
              <a:tblGrid>
                <a:gridCol w="228600"/>
                <a:gridCol w="304800"/>
                <a:gridCol w="4571999"/>
                <a:gridCol w="1461864"/>
                <a:gridCol w="1640112"/>
              </a:tblGrid>
              <a:tr h="30956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ATV + RAL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ATV/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 + TDF/FTC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30956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failure (HIV RNA &gt; 50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c/mL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11 (17%)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8 (27%)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Meeting criteria for genotype testing (HIV RNA &gt; 400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c/mL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6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Resistance mutations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4/5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INSTI mutations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4*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ATV mutations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" name="Espace réservé du contenu 2"/>
          <p:cNvSpPr txBox="1">
            <a:spLocks/>
          </p:cNvSpPr>
          <p:nvPr/>
        </p:nvSpPr>
        <p:spPr bwMode="auto">
          <a:xfrm>
            <a:off x="39688" y="1179513"/>
            <a:ext cx="90249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>
              <a:lnSpc>
                <a:spcPts val="2280"/>
              </a:lnSpc>
              <a:spcBef>
                <a:spcPts val="0"/>
              </a:spcBef>
              <a:defRPr/>
            </a:pPr>
            <a:r>
              <a:rPr lang="en-GB" sz="2400" b="1" kern="0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Resistance data</a:t>
            </a:r>
            <a:endParaRPr lang="en-GB" sz="1800" kern="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160" name="ZoneTexte 3"/>
          <p:cNvSpPr txBox="1">
            <a:spLocks noChangeArrowheads="1"/>
          </p:cNvSpPr>
          <p:nvPr/>
        </p:nvSpPr>
        <p:spPr bwMode="auto">
          <a:xfrm>
            <a:off x="341313" y="3368675"/>
            <a:ext cx="46561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200">
                <a:solidFill>
                  <a:srgbClr val="000066"/>
                </a:solidFill>
              </a:rPr>
              <a:t>* N = 1 with Q148R, N = 1 with Q148Q/R + T97T/A, 2 with N155H</a:t>
            </a:r>
          </a:p>
        </p:txBody>
      </p:sp>
      <p:graphicFrame>
        <p:nvGraphicFramePr>
          <p:cNvPr id="5" name="Group 98"/>
          <p:cNvGraphicFramePr>
            <a:graphicFrameLocks noGrp="1"/>
          </p:cNvGraphicFramePr>
          <p:nvPr/>
        </p:nvGraphicFramePr>
        <p:xfrm>
          <a:off x="533400" y="4005263"/>
          <a:ext cx="8207375" cy="2527300"/>
        </p:xfrm>
        <a:graphic>
          <a:graphicData uri="http://schemas.openxmlformats.org/drawingml/2006/table">
            <a:tbl>
              <a:tblPr/>
              <a:tblGrid>
                <a:gridCol w="228600"/>
                <a:gridCol w="3962400"/>
                <a:gridCol w="2209800"/>
                <a:gridCol w="1806576"/>
              </a:tblGrid>
              <a:tr h="27145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ATV + RAL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ATV/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 + TDF/FTC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27145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Grade 2-4 treatment-related adverse events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19 (30%)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10 (33%)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4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Hyperbilirubinemia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11 (17.5%)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 (10%)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4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Diarrhoea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 (7%)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4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Nausea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 (2%)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 (3%)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45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Grade 3-4 adverse events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16 (25%)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6 (20%)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145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Grade 3-4 total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bilirubin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elevation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38 (60%)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14 (47%)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2712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Adverse events leading to discontinuation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 (6.3%)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Arrhytmia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, Jaundice (2), Testicular cancer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 (3.3%)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Diarrhoea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39688" y="3644900"/>
            <a:ext cx="90249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>
              <a:lnSpc>
                <a:spcPts val="2280"/>
              </a:lnSpc>
              <a:spcBef>
                <a:spcPts val="0"/>
              </a:spcBef>
              <a:defRPr/>
            </a:pPr>
            <a:r>
              <a:rPr lang="en-GB" sz="2400" b="1" kern="0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 through week 24</a:t>
            </a:r>
            <a:endParaRPr lang="en-GB" sz="1800" kern="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203" name="ZoneTexte 69"/>
          <p:cNvSpPr txBox="1">
            <a:spLocks noChangeArrowheads="1"/>
          </p:cNvSpPr>
          <p:nvPr/>
        </p:nvSpPr>
        <p:spPr bwMode="auto">
          <a:xfrm>
            <a:off x="5410200" y="6581775"/>
            <a:ext cx="3733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Kozal MJ. HIV Clin Trials 2012</a:t>
            </a:r>
            <a:r>
              <a:rPr lang="fr-FR" sz="1200" i="1">
                <a:solidFill>
                  <a:srgbClr val="CC0000"/>
                </a:solidFill>
                <a:ea typeface="ＭＳ Ｐゴシック" pitchFamily="34" charset="-128"/>
              </a:rPr>
              <a:t>;13;119-30</a:t>
            </a:r>
            <a:endParaRPr lang="en-GB" sz="1200" i="1">
              <a:solidFill>
                <a:srgbClr val="CC0000"/>
              </a:solidFill>
              <a:ea typeface="ＭＳ Ｐゴシック" pitchFamily="34" charset="-128"/>
            </a:endParaRPr>
          </a:p>
        </p:txBody>
      </p:sp>
      <p:grpSp>
        <p:nvGrpSpPr>
          <p:cNvPr id="5204" name="Grouper 41"/>
          <p:cNvGrpSpPr>
            <a:grpSpLocks/>
          </p:cNvGrpSpPr>
          <p:nvPr/>
        </p:nvGrpSpPr>
        <p:grpSpPr bwMode="auto">
          <a:xfrm>
            <a:off x="0" y="6570663"/>
            <a:ext cx="914400" cy="287337"/>
            <a:chOff x="0" y="6570663"/>
            <a:chExt cx="1393200" cy="288111"/>
          </a:xfrm>
        </p:grpSpPr>
        <p:sp>
          <p:nvSpPr>
            <p:cNvPr id="520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5207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SPARTAN</a:t>
              </a:r>
            </a:p>
          </p:txBody>
        </p:sp>
      </p:grpSp>
      <p:sp>
        <p:nvSpPr>
          <p:cNvPr id="5205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47150" cy="1106488"/>
          </a:xfrm>
        </p:spPr>
        <p:txBody>
          <a:bodyPr/>
          <a:lstStyle/>
          <a:p>
            <a:r>
              <a:rPr lang="fr-FR" sz="3000" smtClean="0">
                <a:ea typeface="ＭＳ Ｐゴシック" pitchFamily="34" charset="-128"/>
              </a:rPr>
              <a:t>SPARTAN Study</a:t>
            </a:r>
            <a:r>
              <a:rPr lang="en-GB" sz="3000" smtClean="0">
                <a:ea typeface="ＭＳ Ｐゴシック" pitchFamily="34" charset="-128"/>
              </a:rPr>
              <a:t>: ATV + RAL BID vs ATV/r + TDF/FTC QD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1613" cy="1106488"/>
          </a:xfrm>
        </p:spPr>
        <p:txBody>
          <a:bodyPr/>
          <a:lstStyle/>
          <a:p>
            <a:r>
              <a:rPr lang="en-US" sz="3000" smtClean="0">
                <a:ea typeface="ＭＳ Ｐゴシック" pitchFamily="34" charset="-128"/>
              </a:rPr>
              <a:t>SPARTAN Study: ATV + RAL BID vs ATV/r + TDF/FTC QD</a:t>
            </a:r>
            <a:endParaRPr lang="fr-FR" sz="3000" smtClean="0">
              <a:ea typeface="ＭＳ Ｐゴシック" pitchFamily="34" charset="-128"/>
            </a:endParaRPr>
          </a:p>
        </p:txBody>
      </p:sp>
      <p:sp>
        <p:nvSpPr>
          <p:cNvPr id="6147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150938"/>
            <a:ext cx="8686800" cy="5303837"/>
          </a:xfrm>
        </p:spPr>
        <p:txBody>
          <a:bodyPr/>
          <a:lstStyle/>
          <a:p>
            <a:pPr>
              <a:lnSpc>
                <a:spcPts val="3038"/>
              </a:lnSpc>
              <a:spcBef>
                <a:spcPct val="0"/>
              </a:spcBef>
            </a:pPr>
            <a:r>
              <a:rPr lang="en-US" sz="2800" b="1" smtClean="0">
                <a:latin typeface="Calibri" pitchFamily="34" charset="0"/>
                <a:ea typeface="ＭＳ Ｐゴシック" pitchFamily="34" charset="-128"/>
              </a:rPr>
              <a:t>Conclusion</a:t>
            </a:r>
          </a:p>
          <a:p>
            <a:pPr lvl="1">
              <a:lnSpc>
                <a:spcPts val="3038"/>
              </a:lnSpc>
              <a:spcBef>
                <a:spcPct val="0"/>
              </a:spcBef>
            </a:pPr>
            <a:r>
              <a:rPr lang="en-US" sz="2000" smtClean="0">
                <a:ea typeface="ＭＳ Ｐゴシック" pitchFamily="34" charset="-128"/>
              </a:rPr>
              <a:t>ATV + RAL BID achieved virologic response rate comparable to current standard of care for treatment-naïve subjects</a:t>
            </a:r>
            <a:r>
              <a:rPr lang="en-US" sz="3200" smtClean="0">
                <a:ea typeface="ＭＳ Ｐゴシック" pitchFamily="34" charset="-128"/>
              </a:rPr>
              <a:t> </a:t>
            </a:r>
          </a:p>
          <a:p>
            <a:pPr lvl="1">
              <a:lnSpc>
                <a:spcPts val="3038"/>
              </a:lnSpc>
              <a:spcBef>
                <a:spcPct val="0"/>
              </a:spcBef>
            </a:pPr>
            <a:r>
              <a:rPr lang="en-US" sz="2000" smtClean="0">
                <a:ea typeface="ＭＳ Ｐゴシック" pitchFamily="34" charset="-128"/>
              </a:rPr>
              <a:t>ATV + RAL was associated with</a:t>
            </a:r>
          </a:p>
          <a:p>
            <a:pPr lvl="2">
              <a:lnSpc>
                <a:spcPts val="3038"/>
              </a:lnSpc>
              <a:spcBef>
                <a:spcPct val="0"/>
              </a:spcBef>
            </a:pPr>
            <a:r>
              <a:rPr lang="en-US" sz="1800" smtClean="0">
                <a:ea typeface="ＭＳ Ｐゴシック" pitchFamily="34" charset="-128"/>
              </a:rPr>
              <a:t>Emergence of resistance to RAL in case of virologic failure</a:t>
            </a:r>
          </a:p>
          <a:p>
            <a:pPr lvl="2">
              <a:lnSpc>
                <a:spcPts val="3038"/>
              </a:lnSpc>
              <a:spcBef>
                <a:spcPct val="0"/>
              </a:spcBef>
            </a:pPr>
            <a:r>
              <a:rPr lang="en-US" sz="1800" smtClean="0">
                <a:ea typeface="ＭＳ Ｐゴシック" pitchFamily="34" charset="-128"/>
              </a:rPr>
              <a:t>Higher rates of severe hyperbilirubinemia compared with </a:t>
            </a:r>
            <a:br>
              <a:rPr lang="en-US" sz="1800" smtClean="0">
                <a:ea typeface="ＭＳ Ｐゴシック" pitchFamily="34" charset="-128"/>
              </a:rPr>
            </a:br>
            <a:r>
              <a:rPr lang="en-US" sz="1800" smtClean="0">
                <a:ea typeface="ＭＳ Ｐゴシック" pitchFamily="34" charset="-128"/>
              </a:rPr>
              <a:t>ATV/r 300/100 mg QD</a:t>
            </a:r>
          </a:p>
          <a:p>
            <a:pPr lvl="3">
              <a:lnSpc>
                <a:spcPts val="3038"/>
              </a:lnSpc>
              <a:spcBef>
                <a:spcPct val="0"/>
              </a:spcBef>
            </a:pPr>
            <a:r>
              <a:rPr lang="en-US" sz="1800" smtClean="0">
                <a:ea typeface="ＭＳ Ｐゴシック" pitchFamily="34" charset="-128"/>
              </a:rPr>
              <a:t>Could be related to higher ATV exposure</a:t>
            </a:r>
          </a:p>
          <a:p>
            <a:pPr lvl="2">
              <a:lnSpc>
                <a:spcPts val="3038"/>
              </a:lnSpc>
              <a:spcBef>
                <a:spcPct val="0"/>
              </a:spcBef>
            </a:pPr>
            <a:r>
              <a:rPr lang="en-US" sz="1800" smtClean="0">
                <a:ea typeface="ＭＳ Ｐゴシック" pitchFamily="34" charset="-128"/>
              </a:rPr>
              <a:t>No new or unexpected safety signals</a:t>
            </a:r>
          </a:p>
          <a:p>
            <a:pPr lvl="1">
              <a:lnSpc>
                <a:spcPts val="3038"/>
              </a:lnSpc>
              <a:spcBef>
                <a:spcPct val="0"/>
              </a:spcBef>
            </a:pPr>
            <a:r>
              <a:rPr lang="en-US" sz="2000" smtClean="0">
                <a:ea typeface="ＭＳ Ｐゴシック" pitchFamily="34" charset="-128"/>
              </a:rPr>
              <a:t>Study was early terminated and regimen of ATV 300 mg BID </a:t>
            </a:r>
            <a:br>
              <a:rPr lang="en-US" sz="2000" smtClean="0">
                <a:ea typeface="ＭＳ Ｐゴシック" pitchFamily="34" charset="-128"/>
              </a:rPr>
            </a:br>
            <a:r>
              <a:rPr lang="en-US" sz="2000" smtClean="0">
                <a:ea typeface="ＭＳ Ｐゴシック" pitchFamily="34" charset="-128"/>
              </a:rPr>
              <a:t>+ RAL 400 mg BID considered not to be optimal for further clinical development</a:t>
            </a:r>
          </a:p>
        </p:txBody>
      </p:sp>
      <p:sp>
        <p:nvSpPr>
          <p:cNvPr id="6148" name="ZoneTexte 69"/>
          <p:cNvSpPr txBox="1">
            <a:spLocks noChangeArrowheads="1"/>
          </p:cNvSpPr>
          <p:nvPr/>
        </p:nvSpPr>
        <p:spPr bwMode="auto">
          <a:xfrm>
            <a:off x="5410200" y="6581775"/>
            <a:ext cx="3733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US" sz="1200" i="1">
                <a:solidFill>
                  <a:srgbClr val="CC0000"/>
                </a:solidFill>
                <a:ea typeface="ＭＳ Ｐゴシック" pitchFamily="34" charset="-128"/>
              </a:rPr>
              <a:t>Kozal MJ. HIV Clin Trials 2012;13;119-30</a:t>
            </a:r>
          </a:p>
        </p:txBody>
      </p:sp>
      <p:grpSp>
        <p:nvGrpSpPr>
          <p:cNvPr id="6149" name="Grouper 41"/>
          <p:cNvGrpSpPr>
            <a:grpSpLocks/>
          </p:cNvGrpSpPr>
          <p:nvPr/>
        </p:nvGrpSpPr>
        <p:grpSpPr bwMode="auto">
          <a:xfrm>
            <a:off x="0" y="6570663"/>
            <a:ext cx="914400" cy="287337"/>
            <a:chOff x="0" y="6570663"/>
            <a:chExt cx="1393200" cy="288111"/>
          </a:xfrm>
        </p:grpSpPr>
        <p:sp>
          <p:nvSpPr>
            <p:cNvPr id="6150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US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6151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3344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SPARTAN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4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529</Words>
  <Application>Microsoft Office PowerPoint</Application>
  <PresentationFormat>Affichage à l'écran (4:3)</PresentationFormat>
  <Paragraphs>149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Arial</vt:lpstr>
      <vt:lpstr>Calibri</vt:lpstr>
      <vt:lpstr>ＭＳ Ｐゴシック</vt:lpstr>
      <vt:lpstr>Wingdings</vt:lpstr>
      <vt:lpstr>Cambria</vt:lpstr>
      <vt:lpstr>Trebuchet MS</vt:lpstr>
      <vt:lpstr>ARV_trials_2014</vt:lpstr>
      <vt:lpstr>NRTI-sparing</vt:lpstr>
      <vt:lpstr>SPARTAN Study: ATV + RAL BID vs ATV/r + TDF/FTC QD</vt:lpstr>
      <vt:lpstr>SPARTAN Study: ATV + RAL BID vs ATV/r + TDF/FTC QD</vt:lpstr>
      <vt:lpstr>SPARTAN Study: ATV + RAL BID vs ATV/r + TDF/FTC QD</vt:lpstr>
      <vt:lpstr>SPARTAN Study: ATV + RAL BID vs ATV/r + TDF/FTC QD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2014</dc:title>
  <dc:creator>www.arv-trial.com</dc:creator>
  <cp:lastModifiedBy>Utilisateur</cp:lastModifiedBy>
  <cp:revision>131</cp:revision>
  <dcterms:created xsi:type="dcterms:W3CDTF">2014-10-03T09:09:19Z</dcterms:created>
  <dcterms:modified xsi:type="dcterms:W3CDTF">2018-02-06T15:07:17Z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BDA334B3-0373-4E0D-AE87-16C0E76500AC</vt:lpwstr>
  </property>
  <property fmtid="{D5CDD505-2E9C-101B-9397-08002B2CF9AE}" pid="3" name="ArticulatePath">
    <vt:lpwstr>AEI_ARV trials naive MAJ 2014-SPARTAN-v01</vt:lpwstr>
  </property>
</Properties>
</file>