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924" r:id="rId2"/>
    <p:sldId id="919" r:id="rId3"/>
    <p:sldId id="920" r:id="rId4"/>
    <p:sldId id="921" r:id="rId5"/>
    <p:sldId id="922" r:id="rId6"/>
    <p:sldId id="923" r:id="rId7"/>
    <p:sldId id="913" r:id="rId8"/>
    <p:sldId id="911" r:id="rId9"/>
    <p:sldId id="912" r:id="rId10"/>
    <p:sldId id="914" r:id="rId11"/>
    <p:sldId id="916" r:id="rId12"/>
    <p:sldId id="917" r:id="rId13"/>
  </p:sldIdLst>
  <p:sldSz cx="9144000" cy="6858000" type="screen4x3"/>
  <p:notesSz cx="7099300" cy="10234613"/>
  <p:custDataLst>
    <p:tags r:id="rId16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ton" initials="" lastIdx="6" clrIdx="0"/>
  <p:cmAuthor id="1" name="François RAFFI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DDDDDD"/>
    <a:srgbClr val="C0C0C0"/>
    <a:srgbClr val="CC3300"/>
    <a:srgbClr val="333399"/>
    <a:srgbClr val="808080"/>
    <a:srgbClr val="00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4638" autoAdjust="0"/>
  </p:normalViewPr>
  <p:slideViewPr>
    <p:cSldViewPr snapToObjects="1">
      <p:cViewPr varScale="1">
        <p:scale>
          <a:sx n="107" d="100"/>
          <a:sy n="107" d="100"/>
        </p:scale>
        <p:origin x="-2520" y="-78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>
      <p:cViewPr>
        <p:scale>
          <a:sx n="66" d="100"/>
          <a:sy n="66" d="100"/>
        </p:scale>
        <p:origin x="-3000" y="283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0AF1004-2196-4A45-858F-663D676FF10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2765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i="0" smtClean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720704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41BF6B0-04AB-4EC9-AECA-C0C82062C2F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1741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i="0" smtClean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3558821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algn="ctr" defTabSz="9985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985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985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985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985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985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985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985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985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fr-FR" alt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6388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algn="ctr" defTabSz="92075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2075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2075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2075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2075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0750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0750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0750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0750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BDA197C7-2EFE-4A92-AEE5-DAF044B24FE7}" type="slidenum">
              <a:rPr lang="fr-FR" altLang="fr-FR" sz="1300"/>
              <a:pPr algn="r"/>
              <a:t>1</a:t>
            </a:fld>
            <a:endParaRPr lang="fr-FR" altLang="fr-FR" sz="13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4819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5567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5567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5567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5567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D2317C3C-6D9B-4760-9AC6-AB35D77D9A75}" type="slidenum">
              <a:rPr lang="fr-FR" altLang="fr-FR" sz="1300" i="0" smtClean="0">
                <a:solidFill>
                  <a:schemeClr val="tx1"/>
                </a:solidFill>
              </a:rPr>
              <a:pPr algn="r"/>
              <a:t>10</a:t>
            </a:fld>
            <a:endParaRPr lang="fr-FR" altLang="fr-FR" sz="1300" i="0" smtClean="0">
              <a:solidFill>
                <a:schemeClr val="tx1"/>
              </a:solidFill>
            </a:endParaRPr>
          </a:p>
        </p:txBody>
      </p:sp>
      <p:sp>
        <p:nvSpPr>
          <p:cNvPr id="34820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C6318108-350C-4B8B-99B9-B656A43EC6AC}" type="slidenum">
              <a:rPr lang="fr-FR" altLang="fr-FR" sz="1300" i="0">
                <a:solidFill>
                  <a:schemeClr val="tx1"/>
                </a:solidFill>
              </a:rPr>
              <a:pPr algn="r"/>
              <a:t>10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6867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5567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5567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5567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5567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9698D377-FA8E-4C32-9476-C3FD8C81E6FB}" type="slidenum">
              <a:rPr lang="fr-FR" altLang="fr-FR" sz="1300" i="0" smtClean="0">
                <a:solidFill>
                  <a:schemeClr val="tx1"/>
                </a:solidFill>
              </a:rPr>
              <a:pPr algn="r"/>
              <a:t>11</a:t>
            </a:fld>
            <a:endParaRPr lang="fr-FR" altLang="fr-FR" sz="1300" i="0" smtClean="0">
              <a:solidFill>
                <a:schemeClr val="tx1"/>
              </a:solidFill>
            </a:endParaRPr>
          </a:p>
        </p:txBody>
      </p:sp>
      <p:sp>
        <p:nvSpPr>
          <p:cNvPr id="36868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2979A8C3-117D-46A9-84C4-EEF5F71B618B}" type="slidenum">
              <a:rPr lang="fr-FR" altLang="fr-FR" sz="1300" i="0">
                <a:solidFill>
                  <a:schemeClr val="tx1"/>
                </a:solidFill>
              </a:rPr>
              <a:pPr algn="r"/>
              <a:t>11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891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fr-FR" alt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38916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60E25BD0-3E7A-4747-86D8-389F61E913CA}" type="slidenum">
              <a:rPr lang="fr-FR" altLang="fr-FR" sz="1300" i="0">
                <a:solidFill>
                  <a:schemeClr val="tx1"/>
                </a:solidFill>
              </a:rPr>
              <a:pPr algn="r"/>
              <a:t>12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43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fr-FR" alt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8436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D0811EF1-121F-4EA5-86B8-853D3455DBCC}" type="slidenum">
              <a:rPr lang="fr-FR" altLang="fr-FR" sz="1300" i="0">
                <a:solidFill>
                  <a:schemeClr val="tx1"/>
                </a:solidFill>
              </a:rPr>
              <a:pPr algn="r"/>
              <a:t>2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48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fr-FR" alt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0484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6767CD86-3928-412B-ACD3-E24D317A3679}" type="slidenum">
              <a:rPr lang="fr-FR" altLang="fr-FR" sz="1300" i="0">
                <a:solidFill>
                  <a:schemeClr val="tx1"/>
                </a:solidFill>
              </a:rPr>
              <a:pPr algn="r"/>
              <a:t>3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253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fr-FR" alt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2532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0569CE00-42DF-40F0-9B5F-54FA16BC7CCB}" type="slidenum">
              <a:rPr lang="fr-FR" altLang="fr-FR" sz="1300" i="0">
                <a:solidFill>
                  <a:schemeClr val="tx1"/>
                </a:solidFill>
              </a:rPr>
              <a:pPr algn="r"/>
              <a:t>4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457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fr-FR" alt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4580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F2FAC53B-B8B8-494E-A855-9EDCC0590144}" type="slidenum">
              <a:rPr lang="fr-FR" altLang="fr-FR" sz="1300" i="0">
                <a:solidFill>
                  <a:schemeClr val="tx1"/>
                </a:solidFill>
              </a:rPr>
              <a:pPr algn="r"/>
              <a:t>5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662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fr-FR" alt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6628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B43D757B-D34E-4594-9838-D82EA188CEF8}" type="slidenum">
              <a:rPr lang="fr-FR" altLang="fr-FR" sz="1300" i="0">
                <a:solidFill>
                  <a:schemeClr val="tx1"/>
                </a:solidFill>
              </a:rPr>
              <a:pPr algn="r"/>
              <a:t>6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867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5567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5567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5567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5567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6BD329A9-02B7-4311-AF97-82E054B5DC5F}" type="slidenum">
              <a:rPr lang="fr-FR" altLang="fr-FR" sz="1300" i="0" smtClean="0">
                <a:solidFill>
                  <a:schemeClr val="tx1"/>
                </a:solidFill>
              </a:rPr>
              <a:pPr algn="r"/>
              <a:t>7</a:t>
            </a:fld>
            <a:endParaRPr lang="fr-FR" altLang="fr-FR" sz="1300" i="0" smtClean="0">
              <a:solidFill>
                <a:schemeClr val="tx1"/>
              </a:solidFill>
            </a:endParaRPr>
          </a:p>
        </p:txBody>
      </p:sp>
      <p:sp>
        <p:nvSpPr>
          <p:cNvPr id="28676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A918ED14-32ED-4C0E-95C2-C0389C86EC51}" type="slidenum">
              <a:rPr lang="fr-FR" altLang="fr-FR" sz="1300" i="0">
                <a:solidFill>
                  <a:schemeClr val="tx1"/>
                </a:solidFill>
              </a:rPr>
              <a:pPr algn="r"/>
              <a:t>7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0723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5567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5567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5567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5567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5567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E79284AB-CC76-4E91-8ACB-A07E294A5222}" type="slidenum">
              <a:rPr lang="fr-FR" altLang="fr-FR" sz="1300" i="0" smtClean="0">
                <a:solidFill>
                  <a:schemeClr val="tx1"/>
                </a:solidFill>
              </a:rPr>
              <a:pPr algn="r"/>
              <a:t>8</a:t>
            </a:fld>
            <a:endParaRPr lang="fr-FR" altLang="fr-FR" sz="1300" i="0" smtClean="0">
              <a:solidFill>
                <a:schemeClr val="tx1"/>
              </a:solidFill>
            </a:endParaRPr>
          </a:p>
        </p:txBody>
      </p:sp>
      <p:sp>
        <p:nvSpPr>
          <p:cNvPr id="30724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43113B6B-5891-4BB6-9E6F-53E790CC9990}" type="slidenum">
              <a:rPr lang="fr-FR" altLang="fr-FR" sz="1300" i="0">
                <a:solidFill>
                  <a:schemeClr val="tx1"/>
                </a:solidFill>
              </a:rPr>
              <a:pPr algn="r"/>
              <a:t>8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277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1000125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fr-FR" alt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32772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09B1F749-F138-4A48-9F2F-DC8C1192E2E9}" type="slidenum">
              <a:rPr lang="fr-FR" altLang="fr-FR" sz="1300" i="0">
                <a:solidFill>
                  <a:schemeClr val="tx1"/>
                </a:solidFill>
              </a:rPr>
              <a:pPr algn="r"/>
              <a:t>9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37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420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800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77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31079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6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1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64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400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1103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6719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Cliquez pour modifier les styles du texte du masque</a:t>
            </a:r>
          </a:p>
          <a:p>
            <a:pPr lvl="1"/>
            <a:r>
              <a:rPr lang="en-US" altLang="fr-FR" smtClean="0"/>
              <a:t>Deuxième niveau</a:t>
            </a:r>
          </a:p>
          <a:p>
            <a:pPr lvl="2"/>
            <a:r>
              <a:rPr lang="en-US" altLang="fr-FR" smtClean="0"/>
              <a:t>Troisième niveau</a:t>
            </a:r>
          </a:p>
          <a:p>
            <a:pPr lvl="3"/>
            <a:r>
              <a:rPr lang="en-US" altLang="fr-FR" smtClean="0"/>
              <a:t>Quatrième niveau</a:t>
            </a:r>
          </a:p>
          <a:p>
            <a:pPr lvl="4"/>
            <a:r>
              <a:rPr lang="en-US" alt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Comparison of INSTI vs EFV</a:t>
            </a:r>
          </a:p>
        </p:txBody>
      </p:sp>
      <p:sp>
        <p:nvSpPr>
          <p:cNvPr id="1536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800" b="1" smtClean="0">
                <a:latin typeface="Calibri" pitchFamily="34" charset="0"/>
                <a:ea typeface="ＭＳ Ｐゴシック" pitchFamily="34" charset="-128"/>
              </a:rPr>
              <a:t>STARTMRK</a:t>
            </a:r>
          </a:p>
          <a:p>
            <a:r>
              <a:rPr lang="fr-FR" altLang="fr-FR" sz="2800" b="1" smtClean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GS-US-236-0102 </a:t>
            </a:r>
          </a:p>
          <a:p>
            <a:r>
              <a:rPr lang="fr-FR" altLang="fr-FR" sz="2800" b="1" smtClean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SINGLE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42"/>
          <p:cNvGraphicFramePr>
            <a:graphicFrameLocks noGrp="1"/>
          </p:cNvGraphicFramePr>
          <p:nvPr/>
        </p:nvGraphicFramePr>
        <p:xfrm>
          <a:off x="382588" y="2132013"/>
          <a:ext cx="8366125" cy="2220954"/>
        </p:xfrm>
        <a:graphic>
          <a:graphicData uri="http://schemas.openxmlformats.org/drawingml/2006/table">
            <a:tbl>
              <a:tblPr/>
              <a:tblGrid>
                <a:gridCol w="365125"/>
                <a:gridCol w="5407025"/>
                <a:gridCol w="1381125"/>
                <a:gridCol w="1212850"/>
              </a:tblGrid>
              <a:tr h="640031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RAL</a:t>
                      </a:r>
                      <a:b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281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EFV</a:t>
                      </a:r>
                      <a:b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282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304762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Protocol-defined </a:t>
                      </a:r>
                      <a:r>
                        <a:rPr kumimoji="0" lang="en-GB" alt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virologic</a:t>
                      </a: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failure confirmed (HIV RNA &gt; 50 c/mL)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55 (19.6%)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59 (20.9%)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62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Resistance data available (HIV RNA &gt; 400 c/mL)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23*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76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RAL or EFV resistance alone</a:t>
                      </a:r>
                    </a:p>
                  </a:txBody>
                  <a:tcPr marT="45704" marB="457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76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RAL or EFV resistance, and NRTI resistance</a:t>
                      </a:r>
                    </a:p>
                  </a:txBody>
                  <a:tcPr marT="45704" marB="457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183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NRTI resistance alone</a:t>
                      </a:r>
                    </a:p>
                  </a:txBody>
                  <a:tcPr marT="45704" marB="457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395" name="Rectangle 3"/>
          <p:cNvSpPr>
            <a:spLocks noChangeArrowheads="1"/>
          </p:cNvSpPr>
          <p:nvPr/>
        </p:nvSpPr>
        <p:spPr bwMode="auto">
          <a:xfrm>
            <a:off x="382588" y="1196975"/>
            <a:ext cx="8366125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fr-FR" b="1" i="0" smtClean="0">
                <a:latin typeface="+mj-lt"/>
              </a:rPr>
              <a:t> Cumulative summary of genotypicresistance data for patients </a:t>
            </a:r>
            <a:br>
              <a:rPr lang="en-US" altLang="fr-FR" b="1" i="0" smtClean="0">
                <a:latin typeface="+mj-lt"/>
              </a:rPr>
            </a:br>
            <a:r>
              <a:rPr lang="en-US" altLang="fr-FR" b="1" i="0" smtClean="0">
                <a:latin typeface="+mj-lt"/>
              </a:rPr>
              <a:t>with RNA &gt; 400 c/mL at the time of virologic failure out to week 240</a:t>
            </a:r>
          </a:p>
        </p:txBody>
      </p:sp>
      <p:sp>
        <p:nvSpPr>
          <p:cNvPr id="33827" name="ZoneTexte 5"/>
          <p:cNvSpPr txBox="1">
            <a:spLocks noChangeArrowheads="1"/>
          </p:cNvSpPr>
          <p:nvPr/>
        </p:nvSpPr>
        <p:spPr bwMode="auto">
          <a:xfrm>
            <a:off x="407988" y="4340225"/>
            <a:ext cx="472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fr-FR" altLang="fr-FR" sz="1600" i="0">
                <a:solidFill>
                  <a:srgbClr val="000066"/>
                </a:solidFill>
              </a:rPr>
              <a:t>* Integrase gene could not be amplified in 5 cases</a:t>
            </a:r>
          </a:p>
        </p:txBody>
      </p:sp>
      <p:sp>
        <p:nvSpPr>
          <p:cNvPr id="33828" name="Rectangle 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STARTMRK Study: raltegravir vs efavirenz,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33829" name="ZoneTexte 69"/>
          <p:cNvSpPr txBox="1">
            <a:spLocks noChangeArrowheads="1"/>
          </p:cNvSpPr>
          <p:nvPr/>
        </p:nvSpPr>
        <p:spPr bwMode="auto">
          <a:xfrm>
            <a:off x="4686300" y="6532563"/>
            <a:ext cx="43545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altLang="fr-FR" sz="1200">
                <a:solidFill>
                  <a:srgbClr val="CC0000"/>
                </a:solidFill>
              </a:rPr>
              <a:t>Rockstroh JK, JAIDS 2013;63:77-85</a:t>
            </a:r>
          </a:p>
        </p:txBody>
      </p:sp>
      <p:sp>
        <p:nvSpPr>
          <p:cNvPr id="33830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STARTMRK</a:t>
            </a:r>
          </a:p>
        </p:txBody>
      </p:sp>
      <p:sp>
        <p:nvSpPr>
          <p:cNvPr id="33831" name="Espace réservé du contenu 3"/>
          <p:cNvSpPr>
            <a:spLocks noGrp="1"/>
          </p:cNvSpPr>
          <p:nvPr>
            <p:ph idx="1"/>
          </p:nvPr>
        </p:nvSpPr>
        <p:spPr>
          <a:xfrm>
            <a:off x="34925" y="4694238"/>
            <a:ext cx="9024938" cy="1082675"/>
          </a:xfrm>
        </p:spPr>
        <p:txBody>
          <a:bodyPr/>
          <a:lstStyle/>
          <a:p>
            <a:r>
              <a:rPr lang="en-US" altLang="fr-FR" sz="1800" smtClean="0">
                <a:solidFill>
                  <a:srgbClr val="000066"/>
                </a:solidFill>
                <a:ea typeface="ＭＳ Ｐゴシック" pitchFamily="34" charset="-128"/>
              </a:rPr>
              <a:t>Emergence of RAL resistance in 4 patients (1.4%)</a:t>
            </a:r>
            <a:br>
              <a:rPr lang="en-US" altLang="fr-FR" sz="1800" smtClean="0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US" altLang="fr-FR" sz="1800" smtClean="0">
                <a:solidFill>
                  <a:srgbClr val="000066"/>
                </a:solidFill>
                <a:ea typeface="ＭＳ Ｐゴシック" pitchFamily="34" charset="-128"/>
              </a:rPr>
              <a:t>Sequencing data of the 4 patients with emergence of RAL-associated mutations</a:t>
            </a:r>
          </a:p>
          <a:p>
            <a:pPr lvl="1">
              <a:lnSpc>
                <a:spcPts val="2163"/>
              </a:lnSpc>
              <a:spcBef>
                <a:spcPts val="200"/>
              </a:spcBef>
            </a:pPr>
            <a:r>
              <a:rPr lang="pt-BR" altLang="fr-FR" sz="1600" smtClean="0">
                <a:ea typeface="ＭＳ Ｐゴシック" pitchFamily="34" charset="-128"/>
              </a:rPr>
              <a:t>Q148H + G140S, </a:t>
            </a:r>
          </a:p>
          <a:p>
            <a:pPr lvl="1">
              <a:lnSpc>
                <a:spcPts val="2163"/>
              </a:lnSpc>
              <a:spcBef>
                <a:spcPts val="200"/>
              </a:spcBef>
            </a:pPr>
            <a:r>
              <a:rPr lang="pt-BR" altLang="fr-FR" sz="1600" smtClean="0">
                <a:ea typeface="ＭＳ Ｐゴシック" pitchFamily="34" charset="-128"/>
              </a:rPr>
              <a:t>Q148R + G140S, </a:t>
            </a:r>
          </a:p>
          <a:p>
            <a:pPr lvl="1">
              <a:lnSpc>
                <a:spcPts val="2163"/>
              </a:lnSpc>
              <a:spcBef>
                <a:spcPts val="200"/>
              </a:spcBef>
            </a:pPr>
            <a:r>
              <a:rPr lang="pt-BR" altLang="fr-FR" sz="1600" smtClean="0">
                <a:ea typeface="ＭＳ Ｐゴシック" pitchFamily="34" charset="-128"/>
              </a:rPr>
              <a:t>Y143Y/H + L74L/M + E92Q +T97A, </a:t>
            </a:r>
          </a:p>
          <a:p>
            <a:pPr lvl="1">
              <a:lnSpc>
                <a:spcPts val="2163"/>
              </a:lnSpc>
              <a:spcBef>
                <a:spcPts val="200"/>
              </a:spcBef>
            </a:pPr>
            <a:r>
              <a:rPr lang="pt-BR" altLang="fr-FR" sz="1600" smtClean="0">
                <a:ea typeface="ＭＳ Ｐゴシック" pitchFamily="34" charset="-128"/>
              </a:rPr>
              <a:t>Y143R</a:t>
            </a:r>
          </a:p>
          <a:p>
            <a:pPr lvl="1"/>
            <a:endParaRPr lang="en-US" altLang="fr-FR" sz="1800" smtClean="0">
              <a:ea typeface="ＭＳ Ｐゴシック" pitchFamily="34" charset="-128"/>
            </a:endParaRPr>
          </a:p>
          <a:p>
            <a:endParaRPr lang="fr-FR" altLang="fr-FR" sz="180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23"/>
          <p:cNvGraphicFramePr>
            <a:graphicFrameLocks noGrp="1"/>
          </p:cNvGraphicFramePr>
          <p:nvPr/>
        </p:nvGraphicFramePr>
        <p:xfrm>
          <a:off x="712788" y="1743075"/>
          <a:ext cx="7685088" cy="4565708"/>
        </p:xfrm>
        <a:graphic>
          <a:graphicData uri="http://schemas.openxmlformats.org/drawingml/2006/table">
            <a:tbl>
              <a:tblPr/>
              <a:tblGrid>
                <a:gridCol w="431789"/>
                <a:gridCol w="4013022"/>
                <a:gridCol w="1795492"/>
                <a:gridCol w="1444785"/>
              </a:tblGrid>
              <a:tr h="337415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RAL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EFV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264265">
                <a:tc gridSpan="4"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Gastrointestinal disorders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26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Diarrhea</a:t>
                      </a:r>
                    </a:p>
                  </a:txBody>
                  <a:tcPr marL="89998" marR="89998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5.3%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9.9%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26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Flatulence</a:t>
                      </a:r>
                    </a:p>
                  </a:txBody>
                  <a:tcPr marL="89998" marR="89998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3.6%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5.0%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26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Nausea</a:t>
                      </a:r>
                    </a:p>
                  </a:txBody>
                  <a:tcPr marL="89998" marR="89998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8.9%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11.0%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265">
                <a:tc gridSpan="4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General disorders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26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Fatigue</a:t>
                      </a:r>
                    </a:p>
                  </a:txBody>
                  <a:tcPr marL="89998" marR="89998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4.3%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8.9%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265">
                <a:tc gridSpan="4"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Nervous system disorders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4265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Dizziness</a:t>
                      </a:r>
                    </a:p>
                  </a:txBody>
                  <a:tcPr marL="89998" marR="89998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7.8%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35.1%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265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Headache</a:t>
                      </a:r>
                    </a:p>
                  </a:txBody>
                  <a:tcPr marL="89998" marR="89998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9.3%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14.2%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265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Somnolence</a:t>
                      </a:r>
                    </a:p>
                  </a:txBody>
                  <a:tcPr marL="89998" marR="89998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1.1%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7.4%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265">
                <a:tc gridSpan="4"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Psychiatric disorders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265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Abnormal dreams</a:t>
                      </a:r>
                    </a:p>
                  </a:txBody>
                  <a:tcPr marL="89998" marR="89998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6.8%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13.1%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265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Insomnia</a:t>
                      </a:r>
                    </a:p>
                  </a:txBody>
                  <a:tcPr marL="89998" marR="89998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7.5%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8.2%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265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Nightmare</a:t>
                      </a:r>
                    </a:p>
                  </a:txBody>
                  <a:tcPr marL="89998" marR="89998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2.8%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5.3%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265">
                <a:tc gridSpan="4"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Skin and subcutaneous tissue disorders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4265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Rash</a:t>
                      </a:r>
                    </a:p>
                  </a:txBody>
                  <a:tcPr marL="89998" marR="89998" marT="46790" marB="4679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1.1%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8.2%</a:t>
                      </a:r>
                    </a:p>
                  </a:txBody>
                  <a:tcPr marL="89998" marR="89998" marT="46790" marB="4679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5926" name="Text Box 2"/>
          <p:cNvSpPr txBox="1">
            <a:spLocks noChangeArrowheads="1"/>
          </p:cNvSpPr>
          <p:nvPr/>
        </p:nvSpPr>
        <p:spPr bwMode="auto">
          <a:xfrm>
            <a:off x="393700" y="1214438"/>
            <a:ext cx="8343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GB" altLang="fr-FR" b="1" i="0">
                <a:solidFill>
                  <a:srgbClr val="CC3300"/>
                </a:solidFill>
                <a:latin typeface="Calibri" pitchFamily="34" charset="0"/>
              </a:rPr>
              <a:t>Drug-related adverse events in </a:t>
            </a:r>
            <a:r>
              <a:rPr lang="en-GB" altLang="fr-FR" b="1" i="0" u="sng">
                <a:solidFill>
                  <a:srgbClr val="CC3300"/>
                </a:solidFill>
                <a:latin typeface="Calibri" pitchFamily="34" charset="0"/>
              </a:rPr>
              <a:t>&gt;</a:t>
            </a:r>
            <a:r>
              <a:rPr lang="en-GB" altLang="fr-FR" b="1" i="0">
                <a:solidFill>
                  <a:srgbClr val="CC3300"/>
                </a:solidFill>
                <a:latin typeface="Calibri" pitchFamily="34" charset="0"/>
              </a:rPr>
              <a:t> 5% in either group over 5 years</a:t>
            </a:r>
          </a:p>
        </p:txBody>
      </p:sp>
      <p:sp>
        <p:nvSpPr>
          <p:cNvPr id="35927" name="Rectangle 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STARTMRK Study: raltegravir vs efavirenz,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35928" name="ZoneTexte 69"/>
          <p:cNvSpPr txBox="1">
            <a:spLocks noChangeArrowheads="1"/>
          </p:cNvSpPr>
          <p:nvPr/>
        </p:nvSpPr>
        <p:spPr bwMode="auto">
          <a:xfrm>
            <a:off x="4686300" y="6532563"/>
            <a:ext cx="43545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altLang="fr-FR" sz="1200">
                <a:solidFill>
                  <a:srgbClr val="CC0000"/>
                </a:solidFill>
              </a:rPr>
              <a:t>Rockstroh JK, JAIDS 2013;63:77-85</a:t>
            </a:r>
          </a:p>
        </p:txBody>
      </p:sp>
      <p:sp>
        <p:nvSpPr>
          <p:cNvPr id="3592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STARTMRK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STARTMRK Study: raltegravir vs efavirenz,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37890" name="Espace réservé du contenu 2"/>
          <p:cNvSpPr>
            <a:spLocks noGrp="1"/>
          </p:cNvSpPr>
          <p:nvPr>
            <p:ph idx="4294967295"/>
          </p:nvPr>
        </p:nvSpPr>
        <p:spPr>
          <a:xfrm>
            <a:off x="50800" y="1125538"/>
            <a:ext cx="9024938" cy="5303837"/>
          </a:xfrm>
        </p:spPr>
        <p:txBody>
          <a:bodyPr/>
          <a:lstStyle/>
          <a:p>
            <a:r>
              <a:rPr lang="en-US" altLang="fr-FR" sz="2800" b="1" smtClean="0">
                <a:latin typeface="Calibri" pitchFamily="34" charset="0"/>
                <a:ea typeface="ＭＳ Ｐゴシック" pitchFamily="34" charset="-128"/>
              </a:rPr>
              <a:t>Summary – Conclusion</a:t>
            </a:r>
          </a:p>
          <a:p>
            <a:pPr lvl="1"/>
            <a:r>
              <a:rPr lang="en-US" altLang="fr-FR" sz="2000" smtClean="0">
                <a:ea typeface="ＭＳ Ｐゴシック" pitchFamily="34" charset="-128"/>
              </a:rPr>
              <a:t>At 48 weeks of treatment, RAL was non-inferior to EFV, in combination with TDF/FTC. Virologic non-inferiority of RAL was confirmed through W24. RAL was superior to EFV for virologic outcome at week 240</a:t>
            </a:r>
          </a:p>
          <a:p>
            <a:pPr lvl="1"/>
            <a:r>
              <a:rPr lang="en-US" altLang="fr-FR" sz="2000" smtClean="0">
                <a:ea typeface="ＭＳ Ｐゴシック" pitchFamily="34" charset="-128"/>
              </a:rPr>
              <a:t>RAL + TDF/FTC led to more rapid viral load decline (significantly more patients with HIV RNA &lt; 50 c/mL for weeks 2 to 16)</a:t>
            </a:r>
          </a:p>
          <a:p>
            <a:pPr lvl="1"/>
            <a:r>
              <a:rPr lang="en-US" altLang="fr-FR" sz="2000" smtClean="0">
                <a:ea typeface="ＭＳ Ｐゴシック" pitchFamily="34" charset="-128"/>
              </a:rPr>
              <a:t>Greater increase in CD4 was observed in the RAL group. It was significant from W156</a:t>
            </a:r>
          </a:p>
          <a:p>
            <a:pPr lvl="1"/>
            <a:r>
              <a:rPr lang="en-US" altLang="fr-FR" sz="2000" smtClean="0">
                <a:ea typeface="ＭＳ Ｐゴシック" pitchFamily="34" charset="-128"/>
              </a:rPr>
              <a:t>Upon virologic failure, resistance mutations to RAL was found in few cases</a:t>
            </a:r>
          </a:p>
          <a:p>
            <a:pPr lvl="1"/>
            <a:r>
              <a:rPr lang="en-US" altLang="fr-FR" sz="2000" smtClean="0">
                <a:ea typeface="ＭＳ Ｐゴシック" pitchFamily="34" charset="-128"/>
              </a:rPr>
              <a:t>RAL was associated with significantly fewer overall and drug-related clinical adverse events, and CNS-related adverse events than was EFV</a:t>
            </a:r>
          </a:p>
          <a:p>
            <a:pPr lvl="1"/>
            <a:r>
              <a:rPr lang="en-US" altLang="fr-FR" sz="2000" smtClean="0">
                <a:ea typeface="ＭＳ Ｐゴシック" pitchFamily="34" charset="-128"/>
              </a:rPr>
              <a:t>Mean changes in lipid parameters were smaller for RAL than for EFV</a:t>
            </a:r>
          </a:p>
          <a:p>
            <a:pPr lvl="1"/>
            <a:r>
              <a:rPr lang="en-US" altLang="fr-FR" sz="2000" smtClean="0">
                <a:ea typeface="ＭＳ Ｐゴシック" pitchFamily="34" charset="-128"/>
              </a:rPr>
              <a:t>RAL + TDF/FTC is an alternative to EFV + TDF/FTC as a first-line combination regimen in treatment-naïve HIV-infected patients</a:t>
            </a:r>
          </a:p>
        </p:txBody>
      </p:sp>
      <p:sp>
        <p:nvSpPr>
          <p:cNvPr id="3789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STARTMRK</a:t>
            </a:r>
          </a:p>
        </p:txBody>
      </p:sp>
      <p:sp>
        <p:nvSpPr>
          <p:cNvPr id="37892" name="ZoneTexte 69"/>
          <p:cNvSpPr txBox="1">
            <a:spLocks noChangeArrowheads="1"/>
          </p:cNvSpPr>
          <p:nvPr/>
        </p:nvSpPr>
        <p:spPr bwMode="auto">
          <a:xfrm>
            <a:off x="3581400" y="6532563"/>
            <a:ext cx="54594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altLang="fr-FR" sz="1200">
                <a:solidFill>
                  <a:srgbClr val="CC0000"/>
                </a:solidFill>
              </a:rPr>
              <a:t>Lennox JL. Lancet 2009;374:796-806; Rockstroh JK, JAIDS 2013;63:77-85</a:t>
            </a:r>
          </a:p>
          <a:p>
            <a:pPr algn="r"/>
            <a:endParaRPr lang="en-GB" altLang="fr-FR" sz="120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oneTexte 69"/>
          <p:cNvSpPr txBox="1">
            <a:spLocks noChangeArrowheads="1"/>
          </p:cNvSpPr>
          <p:nvPr/>
        </p:nvSpPr>
        <p:spPr bwMode="auto">
          <a:xfrm>
            <a:off x="6221413" y="6532563"/>
            <a:ext cx="2819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altLang="fr-FR" sz="1200">
                <a:solidFill>
                  <a:srgbClr val="CC0000"/>
                </a:solidFill>
              </a:rPr>
              <a:t>Lennox JL. Lancet 2009;374:796-806</a:t>
            </a:r>
          </a:p>
        </p:txBody>
      </p:sp>
      <p:sp>
        <p:nvSpPr>
          <p:cNvPr id="17410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STARTMRK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222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i="0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17412" name="Espace réservé du contenu 2"/>
          <p:cNvSpPr>
            <a:spLocks/>
          </p:cNvSpPr>
          <p:nvPr/>
        </p:nvSpPr>
        <p:spPr bwMode="auto">
          <a:xfrm>
            <a:off x="22225" y="4941888"/>
            <a:ext cx="8610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altLang="fr-FR" sz="2800" b="1" i="0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GB" altLang="fr-FR" sz="1800" i="0">
                <a:solidFill>
                  <a:srgbClr val="000066"/>
                </a:solidFill>
              </a:rPr>
              <a:t>Non inferiority of RAL vs EFV: % HIV RNA &lt; 50 c/mL by per protocol, non-completer = failure analysis (lower margin of the 2-sided 95% CI for the difference =  - 12%, 90% power)</a:t>
            </a:r>
            <a:endParaRPr lang="en-GB" altLang="fr-FR" sz="1800" b="1" i="0">
              <a:solidFill>
                <a:srgbClr val="000066"/>
              </a:solidFill>
            </a:endParaRPr>
          </a:p>
        </p:txBody>
      </p:sp>
      <p:graphicFrame>
        <p:nvGraphicFramePr>
          <p:cNvPr id="214022" name="Group 6"/>
          <p:cNvGraphicFramePr>
            <a:graphicFrameLocks noGrp="1"/>
          </p:cNvGraphicFramePr>
          <p:nvPr/>
        </p:nvGraphicFramePr>
        <p:xfrm>
          <a:off x="4052888" y="2424113"/>
          <a:ext cx="3162300" cy="755650"/>
        </p:xfrm>
        <a:graphic>
          <a:graphicData uri="http://schemas.openxmlformats.org/drawingml/2006/table">
            <a:tbl>
              <a:tblPr/>
              <a:tblGrid>
                <a:gridCol w="316230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RAL 400 mg BID + EFV 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fdc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4030" name="Group 14"/>
          <p:cNvGraphicFramePr>
            <a:graphicFrameLocks noGrp="1"/>
          </p:cNvGraphicFramePr>
          <p:nvPr/>
        </p:nvGraphicFramePr>
        <p:xfrm>
          <a:off x="4073525" y="3421063"/>
          <a:ext cx="3162300" cy="733425"/>
        </p:xfrm>
        <a:graphic>
          <a:graphicData uri="http://schemas.openxmlformats.org/drawingml/2006/table">
            <a:tbl>
              <a:tblPr/>
              <a:tblGrid>
                <a:gridCol w="3162300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600 mg QD + RAL 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fdc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9" name="AutoShape 162"/>
          <p:cNvSpPr>
            <a:spLocks noChangeArrowheads="1"/>
          </p:cNvSpPr>
          <p:nvPr/>
        </p:nvSpPr>
        <p:spPr bwMode="auto">
          <a:xfrm>
            <a:off x="379413" y="2424113"/>
            <a:ext cx="2574925" cy="1738312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altLang="fr-FR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18 years</a:t>
            </a:r>
          </a:p>
          <a:p>
            <a:pPr algn="ctr">
              <a:lnSpc>
                <a:spcPct val="90000"/>
              </a:lnSpc>
            </a:pPr>
            <a:r>
              <a: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</a:t>
            </a:r>
          </a:p>
          <a:p>
            <a:pPr algn="ctr">
              <a:lnSpc>
                <a:spcPct val="90000"/>
              </a:lnSpc>
            </a:pPr>
            <a:r>
              <a: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HIV RNA </a:t>
            </a:r>
            <a:r>
              <a:rPr lang="en-GB" altLang="fr-FR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5,000 c/mL</a:t>
            </a:r>
          </a:p>
          <a:p>
            <a:pPr algn="ctr">
              <a:lnSpc>
                <a:spcPct val="90000"/>
              </a:lnSpc>
            </a:pPr>
            <a:r>
              <a: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Any CD4 cell count</a:t>
            </a:r>
          </a:p>
          <a:p>
            <a:pPr algn="ctr">
              <a:lnSpc>
                <a:spcPct val="90000"/>
              </a:lnSpc>
            </a:pPr>
            <a:r>
              <a: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No resistance to</a:t>
            </a:r>
          </a:p>
          <a:p>
            <a:pPr algn="ctr">
              <a:lnSpc>
                <a:spcPct val="90000"/>
              </a:lnSpc>
            </a:pPr>
            <a:r>
              <a: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EFV, TDF or FTC</a:t>
            </a:r>
          </a:p>
        </p:txBody>
      </p:sp>
      <p:sp>
        <p:nvSpPr>
          <p:cNvPr id="17430" name="ZoneTexte 71"/>
          <p:cNvSpPr txBox="1">
            <a:spLocks noChangeArrowheads="1"/>
          </p:cNvSpPr>
          <p:nvPr/>
        </p:nvSpPr>
        <p:spPr bwMode="auto">
          <a:xfrm>
            <a:off x="790575" y="4287838"/>
            <a:ext cx="5937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GB" altLang="fr-FR" sz="1400" i="0">
                <a:solidFill>
                  <a:srgbClr val="000066"/>
                </a:solidFill>
              </a:rPr>
              <a:t>*Randomisation was stratified by baseline HIV RNA (</a:t>
            </a:r>
            <a:r>
              <a:rPr lang="en-GB" altLang="fr-FR" sz="1400" i="0" u="sng">
                <a:solidFill>
                  <a:srgbClr val="000066"/>
                </a:solidFill>
              </a:rPr>
              <a:t>&lt;</a:t>
            </a:r>
            <a:r>
              <a:rPr lang="en-GB" altLang="fr-FR" sz="1400" i="0">
                <a:solidFill>
                  <a:srgbClr val="000066"/>
                </a:solidFill>
              </a:rPr>
              <a:t> or &gt; 50,000 c/mL)</a:t>
            </a:r>
          </a:p>
          <a:p>
            <a:pPr algn="l"/>
            <a:r>
              <a:rPr lang="en-GB" altLang="fr-FR" sz="1400" i="0">
                <a:solidFill>
                  <a:srgbClr val="000066"/>
                </a:solidFill>
              </a:rPr>
              <a:t>and viral hepatitis co-infection status</a:t>
            </a:r>
            <a:endParaRPr lang="en-GB" altLang="fr-FR" sz="1400" i="0" baseline="30000">
              <a:solidFill>
                <a:srgbClr val="000066"/>
              </a:solidFill>
            </a:endParaRPr>
          </a:p>
        </p:txBody>
      </p:sp>
      <p:sp>
        <p:nvSpPr>
          <p:cNvPr id="17431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STARTMRK Study: raltegravir vs efavirenz,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cxnSp>
        <p:nvCxnSpPr>
          <p:cNvPr id="17432" name="Connecteur droit 66"/>
          <p:cNvCxnSpPr>
            <a:cxnSpLocks noChangeShapeType="1"/>
          </p:cNvCxnSpPr>
          <p:nvPr/>
        </p:nvCxnSpPr>
        <p:spPr bwMode="auto">
          <a:xfrm rot="5400000">
            <a:off x="2864644" y="2585244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33" name="Oval 170"/>
          <p:cNvSpPr>
            <a:spLocks noChangeArrowheads="1"/>
          </p:cNvSpPr>
          <p:nvPr/>
        </p:nvSpPr>
        <p:spPr bwMode="auto">
          <a:xfrm>
            <a:off x="2293938" y="137160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fr-FR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Randomisation*</a:t>
            </a:r>
          </a:p>
          <a:p>
            <a:pPr algn="ctr"/>
            <a:r>
              <a:rPr lang="en-GB" altLang="fr-FR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 : 1</a:t>
            </a:r>
          </a:p>
          <a:p>
            <a:pPr algn="ctr"/>
            <a:r>
              <a:rPr lang="en-GB" altLang="fr-FR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Double-blind</a:t>
            </a:r>
          </a:p>
        </p:txBody>
      </p:sp>
      <p:cxnSp>
        <p:nvCxnSpPr>
          <p:cNvPr id="17434" name="AutoShape 60"/>
          <p:cNvCxnSpPr>
            <a:cxnSpLocks noChangeShapeType="1"/>
          </p:cNvCxnSpPr>
          <p:nvPr/>
        </p:nvCxnSpPr>
        <p:spPr bwMode="auto">
          <a:xfrm rot="10800000" flipH="1" flipV="1">
            <a:off x="4052888" y="27940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35" name="Line 63"/>
          <p:cNvSpPr>
            <a:spLocks noChangeShapeType="1"/>
          </p:cNvSpPr>
          <p:nvPr/>
        </p:nvSpPr>
        <p:spPr bwMode="auto">
          <a:xfrm>
            <a:off x="2957513" y="3284538"/>
            <a:ext cx="3190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436" name="Rectangle 9"/>
          <p:cNvSpPr>
            <a:spLocks noChangeArrowheads="1"/>
          </p:cNvSpPr>
          <p:nvPr/>
        </p:nvSpPr>
        <p:spPr bwMode="auto">
          <a:xfrm>
            <a:off x="3273425" y="3460750"/>
            <a:ext cx="8286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fr-FR" sz="1600" b="1" i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284</a:t>
            </a:r>
          </a:p>
        </p:txBody>
      </p:sp>
      <p:sp>
        <p:nvSpPr>
          <p:cNvPr id="17437" name="Rectangle 8"/>
          <p:cNvSpPr>
            <a:spLocks noChangeArrowheads="1"/>
          </p:cNvSpPr>
          <p:nvPr/>
        </p:nvSpPr>
        <p:spPr bwMode="auto">
          <a:xfrm>
            <a:off x="3273425" y="2466975"/>
            <a:ext cx="8286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fr-FR" sz="1600" b="1" i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282</a:t>
            </a: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GB" altLang="fr-FR" sz="1600" b="1" i="0" smtClean="0">
                <a:solidFill>
                  <a:srgbClr val="0066FF"/>
                </a:solidFill>
                <a:latin typeface="Calibri" pitchFamily="34" charset="0"/>
              </a:rPr>
              <a:t>W240</a:t>
            </a:r>
            <a:endParaRPr lang="en-GB" altLang="fr-FR" sz="1600" i="0" smtClean="0">
              <a:solidFill>
                <a:srgbClr val="0066FF"/>
              </a:solidFill>
              <a:latin typeface="Calibri" pitchFamily="34" charset="0"/>
            </a:endParaRPr>
          </a:p>
        </p:txBody>
      </p:sp>
      <p:grpSp>
        <p:nvGrpSpPr>
          <p:cNvPr id="17439" name="Group 32"/>
          <p:cNvGrpSpPr>
            <a:grpSpLocks/>
          </p:cNvGrpSpPr>
          <p:nvPr/>
        </p:nvGrpSpPr>
        <p:grpSpPr bwMode="auto">
          <a:xfrm>
            <a:off x="7261225" y="2774950"/>
            <a:ext cx="1473200" cy="974725"/>
            <a:chOff x="4502" y="1764"/>
            <a:chExt cx="646" cy="614"/>
          </a:xfrm>
        </p:grpSpPr>
        <p:sp>
          <p:nvSpPr>
            <p:cNvPr id="17444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445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6951663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GB" altLang="fr-FR" sz="1600" b="1" i="0" smtClean="0">
                <a:solidFill>
                  <a:srgbClr val="0066FF"/>
                </a:solidFill>
                <a:latin typeface="Calibri" pitchFamily="34" charset="0"/>
              </a:rPr>
              <a:t>W48</a:t>
            </a:r>
            <a:endParaRPr lang="en-GB" altLang="fr-FR" sz="1600" i="0" smtClean="0">
              <a:solidFill>
                <a:srgbClr val="0066FF"/>
              </a:solidFill>
              <a:latin typeface="Calibri" pitchFamily="34" charset="0"/>
            </a:endParaRPr>
          </a:p>
        </p:txBody>
      </p:sp>
      <p:grpSp>
        <p:nvGrpSpPr>
          <p:cNvPr id="17441" name="Group 36"/>
          <p:cNvGrpSpPr>
            <a:grpSpLocks/>
          </p:cNvGrpSpPr>
          <p:nvPr/>
        </p:nvGrpSpPr>
        <p:grpSpPr bwMode="auto">
          <a:xfrm>
            <a:off x="7269163" y="1987550"/>
            <a:ext cx="1465262" cy="2151063"/>
            <a:chOff x="4471" y="1525"/>
            <a:chExt cx="1022" cy="1074"/>
          </a:xfrm>
        </p:grpSpPr>
        <p:sp>
          <p:nvSpPr>
            <p:cNvPr id="17442" name="Line 172"/>
            <p:cNvSpPr>
              <a:spLocks noChangeShapeType="1"/>
            </p:cNvSpPr>
            <p:nvPr/>
          </p:nvSpPr>
          <p:spPr bwMode="auto">
            <a:xfrm>
              <a:off x="5493" y="1525"/>
              <a:ext cx="0" cy="1074"/>
            </a:xfrm>
            <a:prstGeom prst="line">
              <a:avLst/>
            </a:prstGeom>
            <a:noFill/>
            <a:ln w="12700">
              <a:solidFill>
                <a:srgbClr val="7E7ED4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443" name="Line 172"/>
            <p:cNvSpPr>
              <a:spLocks noChangeShapeType="1"/>
            </p:cNvSpPr>
            <p:nvPr/>
          </p:nvSpPr>
          <p:spPr bwMode="auto">
            <a:xfrm>
              <a:off x="4471" y="1525"/>
              <a:ext cx="0" cy="1074"/>
            </a:xfrm>
            <a:prstGeom prst="line">
              <a:avLst/>
            </a:prstGeom>
            <a:noFill/>
            <a:ln w="12700">
              <a:solidFill>
                <a:srgbClr val="7E7ED4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STARTMRK Study: raltegravir vs efavirenz,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graphicFrame>
        <p:nvGraphicFramePr>
          <p:cNvPr id="267339" name="Group 75"/>
          <p:cNvGraphicFramePr>
            <a:graphicFrameLocks noGrp="1"/>
          </p:cNvGraphicFramePr>
          <p:nvPr>
            <p:ph idx="4294967295"/>
          </p:nvPr>
        </p:nvGraphicFramePr>
        <p:xfrm>
          <a:off x="954088" y="1612900"/>
          <a:ext cx="7223125" cy="4487952"/>
        </p:xfrm>
        <a:graphic>
          <a:graphicData uri="http://schemas.openxmlformats.org/drawingml/2006/table">
            <a:tbl>
              <a:tblPr/>
              <a:tblGrid>
                <a:gridCol w="384175"/>
                <a:gridCol w="3306762"/>
                <a:gridCol w="1839913"/>
                <a:gridCol w="1692275"/>
              </a:tblGrid>
              <a:tr h="309456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RAL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EFV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298458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Randomized, N</a:t>
                      </a:r>
                    </a:p>
                  </a:txBody>
                  <a:tcPr marL="54000" marR="54000" marT="53982" marB="53982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282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284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458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Treated eligible patients, N</a:t>
                      </a:r>
                    </a:p>
                  </a:txBody>
                  <a:tcPr marL="54000" marR="54000" marT="53982" marB="53982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281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282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8458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37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36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458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19%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18%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8458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White/Black/Other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41% / 12% / 47%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44% / 8% / 48%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458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 RNA (log</a:t>
                      </a:r>
                      <a:r>
                        <a:rPr kumimoji="0" lang="en-GB" altLang="fr-FR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c/mL), median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5.1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5.0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8458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 RNA &gt; 100,000 c/mL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55%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51%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458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 RNA &gt; 50,000 c/mL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72%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70%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8458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 (/mm</a:t>
                      </a:r>
                      <a:r>
                        <a:rPr kumimoji="0" lang="en-GB" altLang="fr-FR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), median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212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204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458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</a:t>
                      </a:r>
                      <a:r>
                        <a:rPr kumimoji="0" lang="en-GB" altLang="fr-F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</a:t>
                      </a: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50 per mm</a:t>
                      </a:r>
                      <a:r>
                        <a:rPr kumimoji="0" lang="en-GB" altLang="fr-F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10%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11%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8458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HBsAg</a:t>
                      </a: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 or HCV Ab+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6%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6%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458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by W48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24 (8.5%)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35 (12.4%)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845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lack of efficacy</a:t>
                      </a:r>
                    </a:p>
                  </a:txBody>
                  <a:tcPr marL="54000" marR="54000" marT="53982" marB="5398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4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2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</a:tr>
              <a:tr h="29845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adverse event</a:t>
                      </a:r>
                    </a:p>
                  </a:txBody>
                  <a:tcPr marL="54000" marR="54000" marT="53982" marB="5398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8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17</a:t>
                      </a:r>
                    </a:p>
                  </a:txBody>
                  <a:tcPr marL="54000" marR="54000" marT="53982" marB="539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</a:tr>
            </a:tbl>
          </a:graphicData>
        </a:graphic>
      </p:graphicFrame>
      <p:sp>
        <p:nvSpPr>
          <p:cNvPr id="19526" name="ZoneTexte 28"/>
          <p:cNvSpPr txBox="1">
            <a:spLocks noChangeArrowheads="1"/>
          </p:cNvSpPr>
          <p:nvPr/>
        </p:nvSpPr>
        <p:spPr bwMode="auto">
          <a:xfrm>
            <a:off x="738188" y="6116638"/>
            <a:ext cx="75961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GB" altLang="fr-FR" sz="1600" i="0">
                <a:solidFill>
                  <a:srgbClr val="000066"/>
                </a:solidFill>
              </a:rPr>
              <a:t>RAL was administered with or without food, EFV on an empty stomach at bedtime,</a:t>
            </a:r>
          </a:p>
          <a:p>
            <a:r>
              <a:rPr lang="en-GB" altLang="fr-FR" sz="1600" i="0">
                <a:solidFill>
                  <a:srgbClr val="000066"/>
                </a:solidFill>
              </a:rPr>
              <a:t>TDF/FTC in the morning with food</a:t>
            </a:r>
          </a:p>
        </p:txBody>
      </p:sp>
      <p:sp>
        <p:nvSpPr>
          <p:cNvPr id="1952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STARTMRK</a:t>
            </a:r>
          </a:p>
        </p:txBody>
      </p:sp>
      <p:sp>
        <p:nvSpPr>
          <p:cNvPr id="19528" name="ZoneTexte 69"/>
          <p:cNvSpPr txBox="1">
            <a:spLocks noChangeArrowheads="1"/>
          </p:cNvSpPr>
          <p:nvPr/>
        </p:nvSpPr>
        <p:spPr bwMode="auto">
          <a:xfrm>
            <a:off x="6221413" y="6532563"/>
            <a:ext cx="2819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altLang="fr-FR" sz="1200">
                <a:solidFill>
                  <a:srgbClr val="CC0000"/>
                </a:solidFill>
              </a:rPr>
              <a:t>Lennox JL. Lancet 2009;374:796-806</a:t>
            </a:r>
          </a:p>
        </p:txBody>
      </p:sp>
      <p:sp>
        <p:nvSpPr>
          <p:cNvPr id="19529" name="Text Box 2"/>
          <p:cNvSpPr txBox="1">
            <a:spLocks noChangeArrowheads="1"/>
          </p:cNvSpPr>
          <p:nvPr/>
        </p:nvSpPr>
        <p:spPr bwMode="auto">
          <a:xfrm>
            <a:off x="1001713" y="1128713"/>
            <a:ext cx="71278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GB" altLang="fr-FR" sz="2800" b="1" i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9472" name="Group 96"/>
          <p:cNvGraphicFramePr>
            <a:graphicFrameLocks noGrp="1"/>
          </p:cNvGraphicFramePr>
          <p:nvPr/>
        </p:nvGraphicFramePr>
        <p:xfrm>
          <a:off x="4838700" y="2459038"/>
          <a:ext cx="3924300" cy="2227263"/>
        </p:xfrm>
        <a:graphic>
          <a:graphicData uri="http://schemas.openxmlformats.org/drawingml/2006/table">
            <a:tbl>
              <a:tblPr/>
              <a:tblGrid>
                <a:gridCol w="2122488"/>
                <a:gridCol w="873125"/>
                <a:gridCol w="928687"/>
              </a:tblGrid>
              <a:tr h="3889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Baseline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EFV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6127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RNA </a:t>
                      </a:r>
                      <a:r>
                        <a:rPr kumimoji="0" lang="en-GB" altLang="fr-F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</a:t>
                      </a: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5 log</a:t>
                      </a:r>
                      <a:r>
                        <a:rPr kumimoji="0" lang="en-GB" altLang="fr-FR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c/mL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RNA &gt; 5 log</a:t>
                      </a:r>
                      <a:r>
                        <a:rPr kumimoji="0" lang="en-GB" altLang="fr-FR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c/mL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92.5%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90.9%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89.1%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89.2%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127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&gt; 200/mm</a:t>
                      </a:r>
                      <a:r>
                        <a:rPr kumimoji="0" lang="en-GB" altLang="fr-F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</a:t>
                      </a:r>
                      <a:r>
                        <a:rPr kumimoji="0" lang="en-GB" altLang="fr-F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</a:t>
                      </a: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200/mm</a:t>
                      </a:r>
                      <a:r>
                        <a:rPr kumimoji="0" lang="en-GB" altLang="fr-F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94.4%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88.3%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92.4%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85.6%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127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HIV-1 B subtype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Non-B subtype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90.3%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96.3%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88.5%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90.9%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527" name="Text Box 2"/>
          <p:cNvSpPr txBox="1">
            <a:spLocks noChangeArrowheads="1"/>
          </p:cNvSpPr>
          <p:nvPr/>
        </p:nvSpPr>
        <p:spPr bwMode="auto">
          <a:xfrm>
            <a:off x="1922463" y="1128713"/>
            <a:ext cx="5286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GB" altLang="fr-FR" sz="2800" b="1" i="0">
                <a:solidFill>
                  <a:srgbClr val="CC3300"/>
                </a:solidFill>
                <a:latin typeface="Calibri" pitchFamily="34" charset="0"/>
              </a:rPr>
              <a:t>Response to treatment at week 48</a:t>
            </a:r>
          </a:p>
        </p:txBody>
      </p:sp>
      <p:sp>
        <p:nvSpPr>
          <p:cNvPr id="21528" name="ZoneTexte 64"/>
          <p:cNvSpPr txBox="1">
            <a:spLocks noChangeArrowheads="1"/>
          </p:cNvSpPr>
          <p:nvPr/>
        </p:nvSpPr>
        <p:spPr bwMode="auto">
          <a:xfrm>
            <a:off x="908050" y="6284913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GB" altLang="fr-FR" sz="1200" i="0">
                <a:solidFill>
                  <a:srgbClr val="000066"/>
                </a:solidFill>
              </a:rPr>
              <a:t>* Exclusion of discontinuations due to intolerability or reasons unrelated to treatment</a:t>
            </a:r>
          </a:p>
        </p:txBody>
      </p:sp>
      <p:sp>
        <p:nvSpPr>
          <p:cNvPr id="2152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STARTMRK</a:t>
            </a:r>
          </a:p>
        </p:txBody>
      </p:sp>
      <p:sp>
        <p:nvSpPr>
          <p:cNvPr id="21530" name="Rectangle 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STARTMRK Study: raltegravir vs efavirenz,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21531" name="ZoneTexte 69"/>
          <p:cNvSpPr txBox="1">
            <a:spLocks noChangeArrowheads="1"/>
          </p:cNvSpPr>
          <p:nvPr/>
        </p:nvSpPr>
        <p:spPr bwMode="auto">
          <a:xfrm>
            <a:off x="6221413" y="6532563"/>
            <a:ext cx="2819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altLang="fr-FR" sz="1200">
                <a:solidFill>
                  <a:srgbClr val="CC0000"/>
                </a:solidFill>
              </a:rPr>
              <a:t>Lennox JL. Lancet 2009;374:796-806</a:t>
            </a:r>
          </a:p>
        </p:txBody>
      </p:sp>
      <p:sp>
        <p:nvSpPr>
          <p:cNvPr id="21532" name="Text Box 134"/>
          <p:cNvSpPr txBox="1">
            <a:spLocks noChangeArrowheads="1"/>
          </p:cNvSpPr>
          <p:nvPr/>
        </p:nvSpPr>
        <p:spPr bwMode="auto">
          <a:xfrm>
            <a:off x="4686300" y="1609725"/>
            <a:ext cx="4198938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altLang="fr-FR" sz="2000" b="1" i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HIV RNA &lt; 50 c/mL at W48</a:t>
            </a:r>
            <a:br>
              <a:rPr lang="en-US" altLang="fr-FR" sz="2000" b="1" i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</a:br>
            <a:r>
              <a:rPr lang="en-US" altLang="fr-FR" sz="2000" b="1" i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(observed-failure analysis) </a:t>
            </a:r>
          </a:p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altLang="fr-FR" sz="2000" b="1" i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by baseline factors</a:t>
            </a:r>
          </a:p>
        </p:txBody>
      </p:sp>
      <p:sp>
        <p:nvSpPr>
          <p:cNvPr id="21533" name="Text Box 179"/>
          <p:cNvSpPr txBox="1">
            <a:spLocks noChangeArrowheads="1"/>
          </p:cNvSpPr>
          <p:nvPr/>
        </p:nvSpPr>
        <p:spPr bwMode="auto">
          <a:xfrm>
            <a:off x="4775200" y="4868863"/>
            <a:ext cx="35814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>
              <a:spcBef>
                <a:spcPct val="5000"/>
              </a:spcBef>
            </a:pPr>
            <a:r>
              <a:rPr lang="en-GB" altLang="fr-FR" sz="1600" i="0">
                <a:solidFill>
                  <a:srgbClr val="000066"/>
                </a:solidFill>
                <a:cs typeface="Arial" pitchFamily="34" charset="0"/>
              </a:rPr>
              <a:t>Mean CD4/mm</a:t>
            </a:r>
            <a:r>
              <a:rPr lang="en-GB" altLang="fr-FR" sz="1600" i="0" baseline="30000">
                <a:solidFill>
                  <a:srgbClr val="000066"/>
                </a:solidFill>
                <a:cs typeface="Arial" pitchFamily="34" charset="0"/>
              </a:rPr>
              <a:t>3</a:t>
            </a:r>
            <a:r>
              <a:rPr lang="en-GB" altLang="fr-FR" sz="1600" i="0">
                <a:solidFill>
                  <a:srgbClr val="000066"/>
                </a:solidFill>
                <a:cs typeface="Arial" pitchFamily="34" charset="0"/>
              </a:rPr>
              <a:t> increase at W48 (observed-failure analysis): </a:t>
            </a:r>
          </a:p>
          <a:p>
            <a:pPr algn="l">
              <a:spcBef>
                <a:spcPct val="5000"/>
              </a:spcBef>
            </a:pPr>
            <a:r>
              <a:rPr lang="en-GB" altLang="fr-FR" sz="1600" b="1" i="0">
                <a:solidFill>
                  <a:srgbClr val="333399"/>
                </a:solidFill>
                <a:cs typeface="Arial" pitchFamily="34" charset="0"/>
              </a:rPr>
              <a:t>189 (RAL)</a:t>
            </a:r>
            <a:r>
              <a:rPr lang="en-GB" altLang="fr-FR" sz="1600" i="0">
                <a:solidFill>
                  <a:srgbClr val="000066"/>
                </a:solidFill>
                <a:cs typeface="Arial" pitchFamily="34" charset="0"/>
              </a:rPr>
              <a:t> vs </a:t>
            </a:r>
            <a:r>
              <a:rPr lang="en-GB" altLang="fr-FR" sz="1600" b="1" i="0">
                <a:solidFill>
                  <a:srgbClr val="5F5F5F"/>
                </a:solidFill>
                <a:cs typeface="Arial" pitchFamily="34" charset="0"/>
              </a:rPr>
              <a:t>163 (EFV)</a:t>
            </a:r>
          </a:p>
          <a:p>
            <a:pPr algn="l">
              <a:spcBef>
                <a:spcPct val="5000"/>
              </a:spcBef>
            </a:pPr>
            <a:r>
              <a:rPr lang="en-GB" altLang="fr-FR" sz="1600" i="0">
                <a:solidFill>
                  <a:srgbClr val="000066"/>
                </a:solidFill>
                <a:cs typeface="Arial" pitchFamily="34" charset="0"/>
              </a:rPr>
              <a:t>(P = 0.0184)</a:t>
            </a:r>
          </a:p>
        </p:txBody>
      </p:sp>
      <p:grpSp>
        <p:nvGrpSpPr>
          <p:cNvPr id="21534" name="Groupe 46"/>
          <p:cNvGrpSpPr>
            <a:grpSpLocks/>
          </p:cNvGrpSpPr>
          <p:nvPr/>
        </p:nvGrpSpPr>
        <p:grpSpPr bwMode="auto">
          <a:xfrm>
            <a:off x="452438" y="1609725"/>
            <a:ext cx="3832225" cy="4743450"/>
            <a:chOff x="452438" y="1609725"/>
            <a:chExt cx="3832225" cy="4743450"/>
          </a:xfrm>
        </p:grpSpPr>
        <p:sp>
          <p:nvSpPr>
            <p:cNvPr id="21535" name="Text Box 134"/>
            <p:cNvSpPr txBox="1">
              <a:spLocks noChangeArrowheads="1"/>
            </p:cNvSpPr>
            <p:nvPr/>
          </p:nvSpPr>
          <p:spPr bwMode="auto">
            <a:xfrm>
              <a:off x="836613" y="1609725"/>
              <a:ext cx="315912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"/>
                </a:spcBef>
              </a:pPr>
              <a:r>
                <a:rPr lang="en-GB" altLang="fr-FR" sz="2000" b="1" i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HIV RNA &lt; 50 c/mL</a:t>
              </a:r>
            </a:p>
          </p:txBody>
        </p:sp>
        <p:sp>
          <p:nvSpPr>
            <p:cNvPr id="21536" name="Rectangle 2"/>
            <p:cNvSpPr>
              <a:spLocks noChangeArrowheads="1"/>
            </p:cNvSpPr>
            <p:nvPr/>
          </p:nvSpPr>
          <p:spPr bwMode="auto">
            <a:xfrm>
              <a:off x="1235075" y="3022600"/>
              <a:ext cx="538163" cy="2414588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GB" altLang="fr-FR" sz="2800"/>
            </a:p>
          </p:txBody>
        </p:sp>
        <p:sp>
          <p:nvSpPr>
            <p:cNvPr id="21537" name="Rectangle 3"/>
            <p:cNvSpPr>
              <a:spLocks noChangeArrowheads="1"/>
            </p:cNvSpPr>
            <p:nvPr/>
          </p:nvSpPr>
          <p:spPr bwMode="auto">
            <a:xfrm>
              <a:off x="2786063" y="2870200"/>
              <a:ext cx="536575" cy="2566988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GB" altLang="fr-FR" sz="2800"/>
            </a:p>
          </p:txBody>
        </p:sp>
        <p:sp>
          <p:nvSpPr>
            <p:cNvPr id="21538" name="Rectangle 4"/>
            <p:cNvSpPr>
              <a:spLocks noChangeArrowheads="1"/>
            </p:cNvSpPr>
            <p:nvPr/>
          </p:nvSpPr>
          <p:spPr bwMode="auto">
            <a:xfrm>
              <a:off x="1773238" y="3143250"/>
              <a:ext cx="536575" cy="229393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GB" altLang="fr-FR" sz="2800"/>
            </a:p>
          </p:txBody>
        </p:sp>
        <p:sp>
          <p:nvSpPr>
            <p:cNvPr id="21539" name="Rectangle 5"/>
            <p:cNvSpPr>
              <a:spLocks noChangeArrowheads="1"/>
            </p:cNvSpPr>
            <p:nvPr/>
          </p:nvSpPr>
          <p:spPr bwMode="auto">
            <a:xfrm>
              <a:off x="3322638" y="2941638"/>
              <a:ext cx="530225" cy="2495550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GB" altLang="fr-FR" sz="2800"/>
            </a:p>
          </p:txBody>
        </p:sp>
        <p:sp>
          <p:nvSpPr>
            <p:cNvPr id="21540" name="Rectangle 144"/>
            <p:cNvSpPr>
              <a:spLocks noChangeArrowheads="1"/>
            </p:cNvSpPr>
            <p:nvPr/>
          </p:nvSpPr>
          <p:spPr bwMode="auto">
            <a:xfrm>
              <a:off x="1235075" y="2644775"/>
              <a:ext cx="5286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86.1</a:t>
              </a:r>
            </a:p>
          </p:txBody>
        </p:sp>
        <p:sp>
          <p:nvSpPr>
            <p:cNvPr id="21541" name="Rectangle 145"/>
            <p:cNvSpPr>
              <a:spLocks noChangeArrowheads="1"/>
            </p:cNvSpPr>
            <p:nvPr/>
          </p:nvSpPr>
          <p:spPr bwMode="auto">
            <a:xfrm>
              <a:off x="1800225" y="2776538"/>
              <a:ext cx="5286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chemeClr val="bg2"/>
                  </a:solidFill>
                  <a:cs typeface="Arial" pitchFamily="34" charset="0"/>
                </a:rPr>
                <a:t>81.9</a:t>
              </a:r>
            </a:p>
          </p:txBody>
        </p:sp>
        <p:sp>
          <p:nvSpPr>
            <p:cNvPr id="21542" name="Line 146"/>
            <p:cNvSpPr>
              <a:spLocks noChangeShapeType="1"/>
            </p:cNvSpPr>
            <p:nvPr/>
          </p:nvSpPr>
          <p:spPr bwMode="auto">
            <a:xfrm>
              <a:off x="642938" y="5438775"/>
              <a:ext cx="3468687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543" name="ZoneTexte 86"/>
            <p:cNvSpPr txBox="1">
              <a:spLocks noChangeArrowheads="1"/>
            </p:cNvSpPr>
            <p:nvPr/>
          </p:nvSpPr>
          <p:spPr bwMode="auto">
            <a:xfrm>
              <a:off x="990600" y="5722938"/>
              <a:ext cx="1427163" cy="630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GB" altLang="fr-FR" sz="1300" i="0">
                  <a:solidFill>
                    <a:srgbClr val="000066"/>
                  </a:solidFill>
                </a:rPr>
                <a:t>95% CI </a:t>
              </a:r>
              <a:br>
                <a:rPr lang="en-GB" altLang="fr-FR" sz="1300" i="0">
                  <a:solidFill>
                    <a:srgbClr val="000066"/>
                  </a:solidFill>
                </a:rPr>
              </a:br>
              <a:r>
                <a:rPr lang="en-GB" altLang="fr-FR" sz="1300" i="0">
                  <a:solidFill>
                    <a:srgbClr val="000066"/>
                  </a:solidFill>
                </a:rPr>
                <a:t>for the difference</a:t>
              </a:r>
            </a:p>
            <a:p>
              <a:pPr>
                <a:lnSpc>
                  <a:spcPct val="90000"/>
                </a:lnSpc>
              </a:pPr>
              <a:r>
                <a:rPr lang="en-GB" altLang="fr-FR" sz="1300" i="0">
                  <a:solidFill>
                    <a:srgbClr val="000066"/>
                  </a:solidFill>
                </a:rPr>
                <a:t>= - 1.9; 10.3</a:t>
              </a:r>
            </a:p>
          </p:txBody>
        </p:sp>
        <p:sp>
          <p:nvSpPr>
            <p:cNvPr id="21544" name="Rectangle 144"/>
            <p:cNvSpPr>
              <a:spLocks noChangeArrowheads="1"/>
            </p:cNvSpPr>
            <p:nvPr/>
          </p:nvSpPr>
          <p:spPr bwMode="auto">
            <a:xfrm>
              <a:off x="2817813" y="2527300"/>
              <a:ext cx="528637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91.6</a:t>
              </a:r>
            </a:p>
          </p:txBody>
        </p:sp>
        <p:sp>
          <p:nvSpPr>
            <p:cNvPr id="21545" name="Rectangle 145"/>
            <p:cNvSpPr>
              <a:spLocks noChangeArrowheads="1"/>
            </p:cNvSpPr>
            <p:nvPr/>
          </p:nvSpPr>
          <p:spPr bwMode="auto">
            <a:xfrm>
              <a:off x="3355975" y="2595563"/>
              <a:ext cx="5286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chemeClr val="bg2"/>
                  </a:solidFill>
                  <a:cs typeface="Arial" pitchFamily="34" charset="0"/>
                </a:rPr>
                <a:t>89.1</a:t>
              </a:r>
            </a:p>
          </p:txBody>
        </p:sp>
        <p:sp>
          <p:nvSpPr>
            <p:cNvPr id="21546" name="Rectangle 52"/>
            <p:cNvSpPr>
              <a:spLocks noChangeArrowheads="1"/>
            </p:cNvSpPr>
            <p:nvPr/>
          </p:nvSpPr>
          <p:spPr bwMode="auto">
            <a:xfrm>
              <a:off x="2578100" y="2240425"/>
              <a:ext cx="1573213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GB" altLang="fr-FR" sz="1400" i="0">
                  <a:solidFill>
                    <a:srgbClr val="000066"/>
                  </a:solidFill>
                  <a:cs typeface="Arial" pitchFamily="34" charset="0"/>
                </a:rPr>
                <a:t>Per protocol,</a:t>
              </a:r>
            </a:p>
            <a:p>
              <a:pPr algn="ctr">
                <a:lnSpc>
                  <a:spcPct val="80000"/>
                </a:lnSpc>
              </a:pPr>
              <a:r>
                <a:rPr lang="en-GB" altLang="fr-FR" sz="1400" i="0">
                  <a:solidFill>
                    <a:srgbClr val="000066"/>
                  </a:solidFill>
                  <a:cs typeface="Arial" pitchFamily="34" charset="0"/>
                </a:rPr>
                <a:t>observed-failure *</a:t>
              </a:r>
            </a:p>
          </p:txBody>
        </p:sp>
        <p:sp>
          <p:nvSpPr>
            <p:cNvPr id="21547" name="ZoneTexte 86"/>
            <p:cNvSpPr txBox="1">
              <a:spLocks noChangeArrowheads="1"/>
            </p:cNvSpPr>
            <p:nvPr/>
          </p:nvSpPr>
          <p:spPr bwMode="auto">
            <a:xfrm>
              <a:off x="2590800" y="5722938"/>
              <a:ext cx="1427163" cy="630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GB" altLang="fr-FR" sz="1300" i="0">
                  <a:solidFill>
                    <a:srgbClr val="000066"/>
                  </a:solidFill>
                </a:rPr>
                <a:t>95% CI </a:t>
              </a:r>
              <a:br>
                <a:rPr lang="en-GB" altLang="fr-FR" sz="1300" i="0">
                  <a:solidFill>
                    <a:srgbClr val="000066"/>
                  </a:solidFill>
                </a:rPr>
              </a:br>
              <a:r>
                <a:rPr lang="en-GB" altLang="fr-FR" sz="1300" i="0">
                  <a:solidFill>
                    <a:srgbClr val="000066"/>
                  </a:solidFill>
                </a:rPr>
                <a:t>for the </a:t>
              </a:r>
              <a:r>
                <a:rPr lang="en-GB" altLang="fr-FR" sz="1300" i="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</a:t>
              </a:r>
              <a:endParaRPr lang="en-GB" altLang="fr-FR" sz="1300" i="0">
                <a:solidFill>
                  <a:srgbClr val="000066"/>
                </a:solidFill>
                <a:cs typeface="Arial" pitchFamily="34" charset="0"/>
              </a:endParaRPr>
            </a:p>
            <a:p>
              <a:pPr>
                <a:lnSpc>
                  <a:spcPct val="90000"/>
                </a:lnSpc>
              </a:pPr>
              <a:r>
                <a:rPr lang="en-GB" altLang="fr-FR" sz="1300" i="0">
                  <a:solidFill>
                    <a:srgbClr val="000066"/>
                  </a:solidFill>
                  <a:cs typeface="Arial" pitchFamily="34" charset="0"/>
                </a:rPr>
                <a:t>= - 2.6; 7.7</a:t>
              </a:r>
            </a:p>
          </p:txBody>
        </p:sp>
        <p:sp>
          <p:nvSpPr>
            <p:cNvPr id="21548" name="Rectangle 60"/>
            <p:cNvSpPr>
              <a:spLocks noChangeArrowheads="1"/>
            </p:cNvSpPr>
            <p:nvPr/>
          </p:nvSpPr>
          <p:spPr bwMode="auto">
            <a:xfrm>
              <a:off x="1246188" y="5089525"/>
              <a:ext cx="4794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FFFFFF"/>
                  </a:solidFill>
                </a:rPr>
                <a:t>281</a:t>
              </a:r>
              <a:endParaRPr lang="en-GB" altLang="fr-FR" b="1" i="0">
                <a:solidFill>
                  <a:srgbClr val="FFFFFF"/>
                </a:solidFill>
              </a:endParaRPr>
            </a:p>
          </p:txBody>
        </p:sp>
        <p:sp>
          <p:nvSpPr>
            <p:cNvPr id="21549" name="Rectangle 61"/>
            <p:cNvSpPr>
              <a:spLocks noChangeArrowheads="1"/>
            </p:cNvSpPr>
            <p:nvPr/>
          </p:nvSpPr>
          <p:spPr bwMode="auto">
            <a:xfrm>
              <a:off x="1811338" y="5089525"/>
              <a:ext cx="4794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FFFFFF"/>
                  </a:solidFill>
                </a:rPr>
                <a:t>282</a:t>
              </a:r>
              <a:endParaRPr lang="en-GB" altLang="fr-FR" b="1" i="0">
                <a:solidFill>
                  <a:srgbClr val="FFFFFF"/>
                </a:solidFill>
              </a:endParaRPr>
            </a:p>
          </p:txBody>
        </p:sp>
        <p:sp>
          <p:nvSpPr>
            <p:cNvPr id="21550" name="Rectangle 62"/>
            <p:cNvSpPr>
              <a:spLocks noChangeArrowheads="1"/>
            </p:cNvSpPr>
            <p:nvPr/>
          </p:nvSpPr>
          <p:spPr bwMode="auto">
            <a:xfrm>
              <a:off x="2814638" y="5089525"/>
              <a:ext cx="4794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FFFFFF"/>
                  </a:solidFill>
                </a:rPr>
                <a:t>263</a:t>
              </a:r>
              <a:endParaRPr lang="en-GB" altLang="fr-FR" b="1" i="0">
                <a:solidFill>
                  <a:srgbClr val="FFFFFF"/>
                </a:solidFill>
              </a:endParaRPr>
            </a:p>
          </p:txBody>
        </p:sp>
        <p:sp>
          <p:nvSpPr>
            <p:cNvPr id="21551" name="Rectangle 63"/>
            <p:cNvSpPr>
              <a:spLocks noChangeArrowheads="1"/>
            </p:cNvSpPr>
            <p:nvPr/>
          </p:nvSpPr>
          <p:spPr bwMode="auto">
            <a:xfrm>
              <a:off x="3346450" y="5089525"/>
              <a:ext cx="4794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FFFFFF"/>
                  </a:solidFill>
                </a:rPr>
                <a:t>258</a:t>
              </a:r>
              <a:endParaRPr lang="en-GB" altLang="fr-FR" b="1" i="0">
                <a:solidFill>
                  <a:srgbClr val="FFFFFF"/>
                </a:solidFill>
              </a:endParaRPr>
            </a:p>
          </p:txBody>
        </p:sp>
        <p:sp>
          <p:nvSpPr>
            <p:cNvPr id="21552" name="Rectangle 135"/>
            <p:cNvSpPr>
              <a:spLocks noChangeArrowheads="1"/>
            </p:cNvSpPr>
            <p:nvPr/>
          </p:nvSpPr>
          <p:spPr bwMode="auto">
            <a:xfrm>
              <a:off x="550863" y="464026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25</a:t>
              </a:r>
            </a:p>
          </p:txBody>
        </p:sp>
        <p:sp>
          <p:nvSpPr>
            <p:cNvPr id="21553" name="Rectangle 136"/>
            <p:cNvSpPr>
              <a:spLocks noChangeArrowheads="1"/>
            </p:cNvSpPr>
            <p:nvPr/>
          </p:nvSpPr>
          <p:spPr bwMode="auto">
            <a:xfrm>
              <a:off x="550863" y="394811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50</a:t>
              </a:r>
            </a:p>
          </p:txBody>
        </p:sp>
        <p:sp>
          <p:nvSpPr>
            <p:cNvPr id="21554" name="Rectangle 137"/>
            <p:cNvSpPr>
              <a:spLocks noChangeArrowheads="1"/>
            </p:cNvSpPr>
            <p:nvPr/>
          </p:nvSpPr>
          <p:spPr bwMode="auto">
            <a:xfrm>
              <a:off x="452438" y="2566988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100</a:t>
              </a:r>
            </a:p>
          </p:txBody>
        </p:sp>
        <p:sp>
          <p:nvSpPr>
            <p:cNvPr id="21555" name="Rectangle 138"/>
            <p:cNvSpPr>
              <a:spLocks noChangeArrowheads="1"/>
            </p:cNvSpPr>
            <p:nvPr/>
          </p:nvSpPr>
          <p:spPr bwMode="auto">
            <a:xfrm>
              <a:off x="550863" y="325755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75</a:t>
              </a:r>
            </a:p>
          </p:txBody>
        </p:sp>
        <p:sp>
          <p:nvSpPr>
            <p:cNvPr id="21556" name="Line 139"/>
            <p:cNvSpPr>
              <a:spLocks noChangeShapeType="1"/>
            </p:cNvSpPr>
            <p:nvPr/>
          </p:nvSpPr>
          <p:spPr bwMode="auto">
            <a:xfrm>
              <a:off x="815975" y="474662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557" name="Line 140"/>
            <p:cNvSpPr>
              <a:spLocks noChangeShapeType="1"/>
            </p:cNvSpPr>
            <p:nvPr/>
          </p:nvSpPr>
          <p:spPr bwMode="auto">
            <a:xfrm>
              <a:off x="815975" y="40560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558" name="Line 141"/>
            <p:cNvSpPr>
              <a:spLocks noChangeShapeType="1"/>
            </p:cNvSpPr>
            <p:nvPr/>
          </p:nvSpPr>
          <p:spPr bwMode="auto">
            <a:xfrm>
              <a:off x="815975" y="26717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559" name="Line 142"/>
            <p:cNvSpPr>
              <a:spLocks noChangeShapeType="1"/>
            </p:cNvSpPr>
            <p:nvPr/>
          </p:nvSpPr>
          <p:spPr bwMode="auto">
            <a:xfrm>
              <a:off x="815975" y="336232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560" name="Line 143"/>
            <p:cNvSpPr>
              <a:spLocks noChangeShapeType="1"/>
            </p:cNvSpPr>
            <p:nvPr/>
          </p:nvSpPr>
          <p:spPr bwMode="auto">
            <a:xfrm>
              <a:off x="906463" y="2662238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561" name="Text Box 148"/>
            <p:cNvSpPr txBox="1">
              <a:spLocks noChangeArrowheads="1"/>
            </p:cNvSpPr>
            <p:nvPr/>
          </p:nvSpPr>
          <p:spPr bwMode="auto">
            <a:xfrm>
              <a:off x="477838" y="2185988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/>
              <a:r>
                <a:rPr lang="en-GB" altLang="fr-FR" sz="1800" i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21562" name="Rectangle 40"/>
            <p:cNvSpPr>
              <a:spLocks noChangeArrowheads="1"/>
            </p:cNvSpPr>
            <p:nvPr/>
          </p:nvSpPr>
          <p:spPr bwMode="auto">
            <a:xfrm>
              <a:off x="1360488" y="2240425"/>
              <a:ext cx="8255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GB" altLang="fr-FR" sz="1400" i="0">
                  <a:solidFill>
                    <a:srgbClr val="000066"/>
                  </a:solidFill>
                  <a:cs typeface="Arial" pitchFamily="34" charset="0"/>
                </a:rPr>
                <a:t>Primary</a:t>
              </a:r>
              <a:br>
                <a:rPr lang="en-GB" altLang="fr-FR" sz="1400" i="0">
                  <a:solidFill>
                    <a:srgbClr val="000066"/>
                  </a:solidFill>
                  <a:cs typeface="Arial" pitchFamily="34" charset="0"/>
                </a:rPr>
              </a:br>
              <a:r>
                <a:rPr lang="en-GB" altLang="fr-FR" sz="1400" i="0">
                  <a:solidFill>
                    <a:srgbClr val="000066"/>
                  </a:solidFill>
                  <a:cs typeface="Arial" pitchFamily="34" charset="0"/>
                </a:rPr>
                <a:t>analysis</a:t>
              </a:r>
              <a:endParaRPr lang="en-GB" altLang="fr-FR" sz="1600" i="0">
                <a:solidFill>
                  <a:srgbClr val="000066"/>
                </a:solidFill>
                <a:cs typeface="Arial" pitchFamily="34" charset="0"/>
              </a:endParaRPr>
            </a:p>
          </p:txBody>
        </p:sp>
        <p:sp>
          <p:nvSpPr>
            <p:cNvPr id="21563" name="Line 146"/>
            <p:cNvSpPr>
              <a:spLocks noChangeShapeType="1"/>
            </p:cNvSpPr>
            <p:nvPr/>
          </p:nvSpPr>
          <p:spPr bwMode="auto">
            <a:xfrm>
              <a:off x="815975" y="5438775"/>
              <a:ext cx="346868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grpSp>
          <p:nvGrpSpPr>
            <p:cNvPr id="21564" name="Group 60"/>
            <p:cNvGrpSpPr>
              <a:grpSpLocks/>
            </p:cNvGrpSpPr>
            <p:nvPr/>
          </p:nvGrpSpPr>
          <p:grpSpPr bwMode="auto">
            <a:xfrm>
              <a:off x="1620838" y="1881188"/>
              <a:ext cx="1555750" cy="366712"/>
              <a:chOff x="1084" y="1254"/>
              <a:chExt cx="980" cy="231"/>
            </a:xfrm>
          </p:grpSpPr>
          <p:sp>
            <p:nvSpPr>
              <p:cNvPr id="21567" name="AutoShape 165"/>
              <p:cNvSpPr>
                <a:spLocks noChangeArrowheads="1"/>
              </p:cNvSpPr>
              <p:nvPr/>
            </p:nvSpPr>
            <p:spPr bwMode="auto">
              <a:xfrm>
                <a:off x="1084" y="1268"/>
                <a:ext cx="980" cy="20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endParaRPr lang="en-GB" altLang="fr-FR" sz="2800" i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1568" name="Rectangle 3"/>
              <p:cNvSpPr>
                <a:spLocks noChangeArrowheads="1"/>
              </p:cNvSpPr>
              <p:nvPr/>
            </p:nvSpPr>
            <p:spPr bwMode="auto">
              <a:xfrm>
                <a:off x="1153" y="1330"/>
                <a:ext cx="112" cy="87"/>
              </a:xfrm>
              <a:prstGeom prst="rect">
                <a:avLst/>
              </a:prstGeom>
              <a:solidFill>
                <a:srgbClr val="3333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 altLang="fr-FR" i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1569" name="Rectangle 4"/>
              <p:cNvSpPr>
                <a:spLocks noChangeArrowheads="1"/>
              </p:cNvSpPr>
              <p:nvPr/>
            </p:nvSpPr>
            <p:spPr bwMode="auto">
              <a:xfrm>
                <a:off x="1628" y="1333"/>
                <a:ext cx="112" cy="8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 altLang="fr-FR" i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1570" name="ZoneTexte 84"/>
              <p:cNvSpPr txBox="1">
                <a:spLocks noChangeArrowheads="1"/>
              </p:cNvSpPr>
              <p:nvPr/>
            </p:nvSpPr>
            <p:spPr bwMode="auto">
              <a:xfrm>
                <a:off x="1252" y="1254"/>
                <a:ext cx="34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l"/>
                <a:r>
                  <a:rPr lang="en-GB" altLang="fr-FR" sz="1800" b="1" i="0">
                    <a:solidFill>
                      <a:srgbClr val="333399"/>
                    </a:solidFill>
                    <a:latin typeface="Calibri" pitchFamily="34" charset="0"/>
                  </a:rPr>
                  <a:t>RAL</a:t>
                </a:r>
              </a:p>
            </p:txBody>
          </p:sp>
          <p:sp>
            <p:nvSpPr>
              <p:cNvPr id="21571" name="ZoneTexte 85"/>
              <p:cNvSpPr txBox="1">
                <a:spLocks noChangeArrowheads="1"/>
              </p:cNvSpPr>
              <p:nvPr/>
            </p:nvSpPr>
            <p:spPr bwMode="auto">
              <a:xfrm>
                <a:off x="1727" y="1254"/>
                <a:ext cx="33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l"/>
                <a:r>
                  <a:rPr lang="en-GB" altLang="fr-FR" sz="1800" b="1" i="0">
                    <a:solidFill>
                      <a:srgbClr val="333399"/>
                    </a:solidFill>
                    <a:latin typeface="Calibri" pitchFamily="34" charset="0"/>
                  </a:rPr>
                  <a:t>EFV</a:t>
                </a:r>
              </a:p>
            </p:txBody>
          </p:sp>
        </p:grpSp>
        <p:sp>
          <p:nvSpPr>
            <p:cNvPr id="21565" name="Rectangle 40"/>
            <p:cNvSpPr>
              <a:spLocks noChangeArrowheads="1"/>
            </p:cNvSpPr>
            <p:nvPr/>
          </p:nvSpPr>
          <p:spPr bwMode="auto">
            <a:xfrm>
              <a:off x="1196975" y="5448300"/>
              <a:ext cx="12176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"/>
                </a:spcBef>
              </a:pPr>
              <a:r>
                <a:rPr lang="en-GB" altLang="fr-FR" sz="1600" b="1" i="0">
                  <a:solidFill>
                    <a:srgbClr val="000066"/>
                  </a:solidFill>
                  <a:cs typeface="Arial" pitchFamily="34" charset="0"/>
                </a:rPr>
                <a:t>PP, NC = F</a:t>
              </a:r>
            </a:p>
          </p:txBody>
        </p:sp>
        <p:sp>
          <p:nvSpPr>
            <p:cNvPr id="21566" name="Rectangle 40"/>
            <p:cNvSpPr>
              <a:spLocks noChangeArrowheads="1"/>
            </p:cNvSpPr>
            <p:nvPr/>
          </p:nvSpPr>
          <p:spPr bwMode="auto">
            <a:xfrm>
              <a:off x="847725" y="5089525"/>
              <a:ext cx="4651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"/>
                </a:spcBef>
              </a:pPr>
              <a:r>
                <a:rPr lang="en-GB" altLang="fr-FR" sz="1400" i="0">
                  <a:solidFill>
                    <a:srgbClr val="000066"/>
                  </a:solidFill>
                  <a:cs typeface="Arial" pitchFamily="34" charset="0"/>
                </a:rPr>
                <a:t>N 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59" name="Group 123"/>
          <p:cNvGraphicFramePr>
            <a:graphicFrameLocks noGrp="1"/>
          </p:cNvGraphicFramePr>
          <p:nvPr/>
        </p:nvGraphicFramePr>
        <p:xfrm>
          <a:off x="395288" y="1612900"/>
          <a:ext cx="8342312" cy="4836831"/>
        </p:xfrm>
        <a:graphic>
          <a:graphicData uri="http://schemas.openxmlformats.org/drawingml/2006/table">
            <a:tbl>
              <a:tblPr/>
              <a:tblGrid>
                <a:gridCol w="431800"/>
                <a:gridCol w="4875212"/>
                <a:gridCol w="933450"/>
                <a:gridCol w="1011238"/>
                <a:gridCol w="1090612"/>
              </a:tblGrid>
              <a:tr h="3374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RAL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EFV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P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4311">
                <a:tc gridSpan="5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Clinical adverse events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Drug-related AE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44.1%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77.0%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&lt; 0.0001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Serious drug-related AE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1.4%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1.8%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NS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Treatment discontinuation due to AE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3.2%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6.0%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NS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31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Laboratory adverse events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Drug-related AE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5.0%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8.5%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NS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3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Treatment discontinuation due to AE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0.4%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NS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311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Clinical drug-related AE of moderate to severe intensity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16%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32%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&lt; 0.0001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43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Headache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4%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5%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3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Dizziness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6%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3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Insomnia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4%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3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Fatigue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3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Diarrhoea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3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No difference in incidence in other AE occurring in </a:t>
                      </a:r>
                      <a:r>
                        <a:rPr kumimoji="0" lang="en-GB" sz="1400" b="1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 2% of patients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311">
                <a:tc gridSpan="5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Grade 3 or 4 laboratory abnormality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43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Fasting LDL-cholesterol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 4.92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/L (190 mg/dl)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4%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3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Incidence of other abnormalities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 2% and not different between arms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657" name="Rectangle 10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STARTMRK Study: raltegravir vs efavirenz,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23658" name="Espace réservé du contenu 2"/>
          <p:cNvSpPr>
            <a:spLocks noGrp="1"/>
          </p:cNvSpPr>
          <p:nvPr>
            <p:ph idx="4294967295"/>
          </p:nvPr>
        </p:nvSpPr>
        <p:spPr>
          <a:xfrm>
            <a:off x="39688" y="1128713"/>
            <a:ext cx="9024937" cy="466725"/>
          </a:xfrm>
        </p:spPr>
        <p:txBody>
          <a:bodyPr/>
          <a:lstStyle/>
          <a:p>
            <a:r>
              <a:rPr lang="en-GB" altLang="fr-FR" sz="2800" b="1" smtClean="0">
                <a:latin typeface="Calibri" pitchFamily="34" charset="0"/>
                <a:ea typeface="ＭＳ Ｐゴシック" pitchFamily="34" charset="-128"/>
              </a:rPr>
              <a:t>Safety at W48</a:t>
            </a:r>
            <a:endParaRPr lang="en-GB" altLang="fr-FR" smtClean="0">
              <a:ea typeface="ＭＳ Ｐゴシック" pitchFamily="34" charset="-128"/>
            </a:endParaRPr>
          </a:p>
        </p:txBody>
      </p:sp>
      <p:sp>
        <p:nvSpPr>
          <p:cNvPr id="2365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STARTMRK</a:t>
            </a:r>
          </a:p>
        </p:txBody>
      </p:sp>
      <p:sp>
        <p:nvSpPr>
          <p:cNvPr id="23660" name="ZoneTexte 69"/>
          <p:cNvSpPr txBox="1">
            <a:spLocks noChangeArrowheads="1"/>
          </p:cNvSpPr>
          <p:nvPr/>
        </p:nvSpPr>
        <p:spPr bwMode="auto">
          <a:xfrm>
            <a:off x="6221413" y="6532563"/>
            <a:ext cx="2819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altLang="fr-FR" sz="1200">
                <a:solidFill>
                  <a:srgbClr val="CC0000"/>
                </a:solidFill>
              </a:rPr>
              <a:t>Lennox JL. Lancet 2009;374:796-806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STARTMRK Study: raltegravir vs efavirenz,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25602" name="Espace réservé du contenu 2"/>
          <p:cNvSpPr>
            <a:spLocks noGrp="1"/>
          </p:cNvSpPr>
          <p:nvPr>
            <p:ph idx="4294967295"/>
          </p:nvPr>
        </p:nvSpPr>
        <p:spPr>
          <a:xfrm>
            <a:off x="38100" y="1125538"/>
            <a:ext cx="8788400" cy="5303837"/>
          </a:xfrm>
        </p:spPr>
        <p:txBody>
          <a:bodyPr/>
          <a:lstStyle/>
          <a:p>
            <a:r>
              <a:rPr lang="en-GB" altLang="fr-FR" sz="2800" b="1" smtClean="0">
                <a:latin typeface="Calibri" pitchFamily="34" charset="0"/>
                <a:ea typeface="ＭＳ Ｐゴシック" pitchFamily="34" charset="-128"/>
              </a:rPr>
              <a:t>Safety: neuropsychiatric symptoms</a:t>
            </a:r>
          </a:p>
          <a:p>
            <a:pPr lvl="1"/>
            <a:r>
              <a:rPr lang="en-GB" altLang="fr-FR" sz="2000" smtClean="0">
                <a:ea typeface="ＭＳ Ｐゴシック" pitchFamily="34" charset="-128"/>
              </a:rPr>
              <a:t>At Week 8</a:t>
            </a:r>
          </a:p>
          <a:p>
            <a:pPr lvl="2"/>
            <a:r>
              <a:rPr lang="en-GB" altLang="fr-FR" sz="1800" smtClean="0">
                <a:ea typeface="ＭＳ Ｐゴシック" pitchFamily="34" charset="-128"/>
              </a:rPr>
              <a:t>CNS-related adverse events had occurred in 10% of RAL patients vs 18% of EFV patients (P = 0.0149)</a:t>
            </a:r>
          </a:p>
          <a:p>
            <a:pPr lvl="2"/>
            <a:r>
              <a:rPr lang="en-GB" altLang="fr-FR" sz="1800" smtClean="0">
                <a:ea typeface="ＭＳ Ｐゴシック" pitchFamily="34" charset="-128"/>
              </a:rPr>
              <a:t>Retrospective sensitivity analysis (additional symptoms): </a:t>
            </a:r>
            <a:r>
              <a:rPr lang="en-GB" altLang="fr-FR" sz="1800" u="sng" smtClean="0">
                <a:ea typeface="ＭＳ Ｐゴシック" pitchFamily="34" charset="-128"/>
              </a:rPr>
              <a:t>&gt;</a:t>
            </a:r>
            <a:r>
              <a:rPr lang="en-GB" altLang="fr-FR" sz="1800" smtClean="0">
                <a:ea typeface="ＭＳ Ｐゴシック" pitchFamily="34" charset="-128"/>
              </a:rPr>
              <a:t> 1 CNS-related adverse event: 20% vs 52% (P &lt; 0.0001)</a:t>
            </a:r>
          </a:p>
          <a:p>
            <a:pPr lvl="2">
              <a:spcAft>
                <a:spcPct val="35000"/>
              </a:spcAft>
            </a:pPr>
            <a:r>
              <a:rPr lang="en-GB" altLang="fr-FR" sz="1800" smtClean="0">
                <a:ea typeface="ＭＳ Ｐゴシック" pitchFamily="34" charset="-128"/>
              </a:rPr>
              <a:t>Most symptoms were self-limited</a:t>
            </a:r>
          </a:p>
          <a:p>
            <a:pPr lvl="1"/>
            <a:r>
              <a:rPr lang="en-GB" altLang="fr-FR" sz="2000" smtClean="0">
                <a:ea typeface="ＭＳ Ｐゴシック" pitchFamily="34" charset="-128"/>
              </a:rPr>
              <a:t>At Week 48</a:t>
            </a:r>
          </a:p>
          <a:p>
            <a:pPr lvl="2"/>
            <a:r>
              <a:rPr lang="en-GB" altLang="fr-FR" sz="1800" smtClean="0">
                <a:ea typeface="ＭＳ Ｐゴシック" pitchFamily="34" charset="-128"/>
              </a:rPr>
              <a:t>Cumulative incidence of CNS-related adverse event was significantly lower in patients on RAL: 14% vs 23% in the main analysis (P = 0.0044); 26% vs 59% in the sensitivity analysis (P &lt; 0.0001)</a:t>
            </a:r>
          </a:p>
          <a:p>
            <a:pPr lvl="2"/>
            <a:r>
              <a:rPr lang="en-GB" altLang="fr-FR" sz="1800" smtClean="0">
                <a:ea typeface="ＭＳ Ｐゴシック" pitchFamily="34" charset="-128"/>
              </a:rPr>
              <a:t>These events were generally mild: 62% of RAL vs 79% of EFV</a:t>
            </a:r>
          </a:p>
          <a:p>
            <a:pPr lvl="2"/>
            <a:r>
              <a:rPr lang="en-GB" altLang="fr-FR" sz="1800" smtClean="0">
                <a:ea typeface="ＭＳ Ｐゴシック" pitchFamily="34" charset="-128"/>
              </a:rPr>
              <a:t>Only 1 patient, on EFV, discontinued the trial because of CNS-related adverse event</a:t>
            </a:r>
            <a:endParaRPr lang="en-GB" altLang="fr-FR" sz="1000" smtClean="0">
              <a:ea typeface="ＭＳ Ｐゴシック" pitchFamily="34" charset="-128"/>
            </a:endParaRPr>
          </a:p>
        </p:txBody>
      </p:sp>
      <p:sp>
        <p:nvSpPr>
          <p:cNvPr id="25603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STARTMRK</a:t>
            </a:r>
          </a:p>
        </p:txBody>
      </p:sp>
      <p:sp>
        <p:nvSpPr>
          <p:cNvPr id="25604" name="ZoneTexte 69"/>
          <p:cNvSpPr txBox="1">
            <a:spLocks noChangeArrowheads="1"/>
          </p:cNvSpPr>
          <p:nvPr/>
        </p:nvSpPr>
        <p:spPr bwMode="auto">
          <a:xfrm>
            <a:off x="6221413" y="6532563"/>
            <a:ext cx="2819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altLang="fr-FR" sz="1200">
                <a:solidFill>
                  <a:srgbClr val="CC0000"/>
                </a:solidFill>
              </a:rPr>
              <a:t>Lennox JL. Lancet 2009;374:796-806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42"/>
          <p:cNvGraphicFramePr>
            <a:graphicFrameLocks noGrp="1"/>
          </p:cNvGraphicFramePr>
          <p:nvPr/>
        </p:nvGraphicFramePr>
        <p:xfrm>
          <a:off x="382588" y="1989138"/>
          <a:ext cx="8366125" cy="4332340"/>
        </p:xfrm>
        <a:graphic>
          <a:graphicData uri="http://schemas.openxmlformats.org/drawingml/2006/table">
            <a:tbl>
              <a:tblPr/>
              <a:tblGrid>
                <a:gridCol w="365125"/>
                <a:gridCol w="4922837"/>
                <a:gridCol w="1500188"/>
                <a:gridCol w="1577975"/>
              </a:tblGrid>
              <a:tr h="640055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RAL</a:t>
                      </a:r>
                      <a:br>
                        <a:rPr kumimoji="0" lang="en-GB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281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EFV</a:t>
                      </a:r>
                      <a:br>
                        <a:rPr kumimoji="0" lang="en-GB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282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304782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 RNA level &lt; 50 c/mL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71.0%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61.3%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82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Mean CD4/mm</a:t>
                      </a:r>
                      <a:r>
                        <a:rPr kumimoji="0" lang="en-GB" altLang="fr-F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change from baseline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374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312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782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Virologic failure (confirmed HIV RNA </a:t>
                      </a:r>
                      <a:r>
                        <a:rPr kumimoji="0" lang="en-GB" altLang="fr-F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&gt;</a:t>
                      </a: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50 c/mL)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19.6%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20.9%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78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Non response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3.6%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8.5%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8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Rebound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16.0%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12.4%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8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Death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 (1.8%)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 (1.8%)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82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71 (25.2%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98 (34.5%)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8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Due to lack of efficacy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8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Due to clinical AE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8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Due to laboratory AE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20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Due to other reasons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207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Drug-related clinical adverse events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52.0%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80.1%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7714" name="Text Box 2"/>
          <p:cNvSpPr txBox="1">
            <a:spLocks noChangeArrowheads="1"/>
          </p:cNvSpPr>
          <p:nvPr/>
        </p:nvSpPr>
        <p:spPr bwMode="auto">
          <a:xfrm>
            <a:off x="755650" y="1239838"/>
            <a:ext cx="7712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GB" altLang="fr-FR" b="1" i="0">
                <a:solidFill>
                  <a:srgbClr val="CC3300"/>
                </a:solidFill>
                <a:latin typeface="Calibri" pitchFamily="34" charset="0"/>
              </a:rPr>
              <a:t>Cumulative treatment outcome for the entire 5 years study</a:t>
            </a:r>
          </a:p>
        </p:txBody>
      </p:sp>
      <p:sp>
        <p:nvSpPr>
          <p:cNvPr id="27715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STARTMRK</a:t>
            </a:r>
          </a:p>
        </p:txBody>
      </p:sp>
      <p:sp>
        <p:nvSpPr>
          <p:cNvPr id="27716" name="Rectangle 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STARTMRK Study: raltegravir vs efavirenz,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27717" name="ZoneTexte 69"/>
          <p:cNvSpPr txBox="1">
            <a:spLocks noChangeArrowheads="1"/>
          </p:cNvSpPr>
          <p:nvPr/>
        </p:nvSpPr>
        <p:spPr bwMode="auto">
          <a:xfrm>
            <a:off x="4686300" y="6532563"/>
            <a:ext cx="43545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altLang="fr-FR" sz="1200">
                <a:solidFill>
                  <a:srgbClr val="CC0000"/>
                </a:solidFill>
              </a:rPr>
              <a:t>Rockstroh JK, JAIDS 2013;63:77-85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STARTMRK</a:t>
            </a:r>
          </a:p>
        </p:txBody>
      </p:sp>
      <p:sp>
        <p:nvSpPr>
          <p:cNvPr id="29698" name="Rectangle 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STARTMRK Study: raltegravir vs efavirenz,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29699" name="ZoneTexte 69"/>
          <p:cNvSpPr txBox="1">
            <a:spLocks noChangeArrowheads="1"/>
          </p:cNvSpPr>
          <p:nvPr/>
        </p:nvSpPr>
        <p:spPr bwMode="auto">
          <a:xfrm>
            <a:off x="4686300" y="6532563"/>
            <a:ext cx="43545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altLang="fr-FR" sz="1200">
                <a:solidFill>
                  <a:srgbClr val="CC0000"/>
                </a:solidFill>
              </a:rPr>
              <a:t>Rockstroh JK, JAIDS 2013;63:77-85</a:t>
            </a:r>
          </a:p>
        </p:txBody>
      </p:sp>
      <p:sp>
        <p:nvSpPr>
          <p:cNvPr id="11281" name="Rectangle 138"/>
          <p:cNvSpPr>
            <a:spLocks noChangeArrowheads="1"/>
          </p:cNvSpPr>
          <p:nvPr/>
        </p:nvSpPr>
        <p:spPr bwMode="auto">
          <a:xfrm>
            <a:off x="1716088" y="1285875"/>
            <a:ext cx="6096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defRPr/>
            </a:pPr>
            <a:r>
              <a:rPr lang="en-GB" altLang="fr-FR" b="1" i="0" dirty="0">
                <a:solidFill>
                  <a:srgbClr val="CC3300"/>
                </a:solidFill>
                <a:latin typeface="+mj-lt"/>
                <a:cs typeface="Arial" charset="0"/>
              </a:rPr>
              <a:t>Cumulative Discontinuation Rate due </a:t>
            </a:r>
            <a:r>
              <a:rPr lang="en-GB" altLang="fr-FR" b="1" i="0" dirty="0">
                <a:solidFill>
                  <a:srgbClr val="CC3300"/>
                </a:solidFill>
                <a:latin typeface="+mj-lt"/>
                <a:cs typeface="Arial" charset="0"/>
              </a:rPr>
              <a:t>to AE (%)</a:t>
            </a:r>
          </a:p>
        </p:txBody>
      </p:sp>
      <p:grpSp>
        <p:nvGrpSpPr>
          <p:cNvPr id="29701" name="Groupe 107"/>
          <p:cNvGrpSpPr>
            <a:grpSpLocks/>
          </p:cNvGrpSpPr>
          <p:nvPr/>
        </p:nvGrpSpPr>
        <p:grpSpPr bwMode="auto">
          <a:xfrm>
            <a:off x="838200" y="1752600"/>
            <a:ext cx="7312025" cy="4465638"/>
            <a:chOff x="838200" y="1752600"/>
            <a:chExt cx="7312767" cy="4465637"/>
          </a:xfrm>
        </p:grpSpPr>
        <p:sp>
          <p:nvSpPr>
            <p:cNvPr id="29702" name="Rectangle 135"/>
            <p:cNvSpPr>
              <a:spLocks noChangeArrowheads="1"/>
            </p:cNvSpPr>
            <p:nvPr/>
          </p:nvSpPr>
          <p:spPr bwMode="auto">
            <a:xfrm>
              <a:off x="1814406" y="4894262"/>
              <a:ext cx="8413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29703" name="Rectangle 136"/>
            <p:cNvSpPr>
              <a:spLocks noChangeArrowheads="1"/>
            </p:cNvSpPr>
            <p:nvPr/>
          </p:nvSpPr>
          <p:spPr bwMode="auto">
            <a:xfrm>
              <a:off x="1814406" y="4579937"/>
              <a:ext cx="8413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2</a:t>
              </a:r>
            </a:p>
          </p:txBody>
        </p:sp>
        <p:sp>
          <p:nvSpPr>
            <p:cNvPr id="29704" name="Rectangle 138"/>
            <p:cNvSpPr>
              <a:spLocks noChangeArrowheads="1"/>
            </p:cNvSpPr>
            <p:nvPr/>
          </p:nvSpPr>
          <p:spPr bwMode="auto">
            <a:xfrm>
              <a:off x="1814406" y="4265612"/>
              <a:ext cx="84137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4</a:t>
              </a:r>
            </a:p>
          </p:txBody>
        </p:sp>
        <p:sp>
          <p:nvSpPr>
            <p:cNvPr id="29705" name="Rectangle 40"/>
            <p:cNvSpPr>
              <a:spLocks noChangeArrowheads="1"/>
            </p:cNvSpPr>
            <p:nvPr/>
          </p:nvSpPr>
          <p:spPr bwMode="auto">
            <a:xfrm>
              <a:off x="5874382" y="2622549"/>
              <a:ext cx="227658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"/>
                </a:spcBef>
              </a:pPr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Log rank P-value = 0,023</a:t>
              </a:r>
            </a:p>
          </p:txBody>
        </p:sp>
        <p:sp>
          <p:nvSpPr>
            <p:cNvPr id="29706" name="Rectangle 135"/>
            <p:cNvSpPr>
              <a:spLocks noChangeArrowheads="1"/>
            </p:cNvSpPr>
            <p:nvPr/>
          </p:nvSpPr>
          <p:spPr bwMode="auto">
            <a:xfrm>
              <a:off x="1823931" y="3951287"/>
              <a:ext cx="84137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6</a:t>
              </a:r>
            </a:p>
          </p:txBody>
        </p:sp>
        <p:sp>
          <p:nvSpPr>
            <p:cNvPr id="29707" name="Rectangle 136"/>
            <p:cNvSpPr>
              <a:spLocks noChangeArrowheads="1"/>
            </p:cNvSpPr>
            <p:nvPr/>
          </p:nvSpPr>
          <p:spPr bwMode="auto">
            <a:xfrm>
              <a:off x="1823931" y="3636962"/>
              <a:ext cx="84137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8</a:t>
              </a:r>
            </a:p>
          </p:txBody>
        </p:sp>
        <p:sp>
          <p:nvSpPr>
            <p:cNvPr id="29708" name="Rectangle 138"/>
            <p:cNvSpPr>
              <a:spLocks noChangeArrowheads="1"/>
            </p:cNvSpPr>
            <p:nvPr/>
          </p:nvSpPr>
          <p:spPr bwMode="auto">
            <a:xfrm>
              <a:off x="1738206" y="3324225"/>
              <a:ext cx="1698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10</a:t>
              </a:r>
            </a:p>
          </p:txBody>
        </p:sp>
        <p:sp>
          <p:nvSpPr>
            <p:cNvPr id="29709" name="Rectangle 135"/>
            <p:cNvSpPr>
              <a:spLocks noChangeArrowheads="1"/>
            </p:cNvSpPr>
            <p:nvPr/>
          </p:nvSpPr>
          <p:spPr bwMode="auto">
            <a:xfrm>
              <a:off x="1749318" y="3009900"/>
              <a:ext cx="16986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12</a:t>
              </a:r>
            </a:p>
          </p:txBody>
        </p:sp>
        <p:sp>
          <p:nvSpPr>
            <p:cNvPr id="29710" name="Rectangle 136"/>
            <p:cNvSpPr>
              <a:spLocks noChangeArrowheads="1"/>
            </p:cNvSpPr>
            <p:nvPr/>
          </p:nvSpPr>
          <p:spPr bwMode="auto">
            <a:xfrm>
              <a:off x="1749318" y="2695575"/>
              <a:ext cx="16986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14</a:t>
              </a:r>
            </a:p>
          </p:txBody>
        </p:sp>
        <p:sp>
          <p:nvSpPr>
            <p:cNvPr id="29711" name="Rectangle 138"/>
            <p:cNvSpPr>
              <a:spLocks noChangeArrowheads="1"/>
            </p:cNvSpPr>
            <p:nvPr/>
          </p:nvSpPr>
          <p:spPr bwMode="auto">
            <a:xfrm>
              <a:off x="1749318" y="2381250"/>
              <a:ext cx="16986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16</a:t>
              </a:r>
            </a:p>
          </p:txBody>
        </p:sp>
        <p:sp>
          <p:nvSpPr>
            <p:cNvPr id="29712" name="Rectangle 135"/>
            <p:cNvSpPr>
              <a:spLocks noChangeArrowheads="1"/>
            </p:cNvSpPr>
            <p:nvPr/>
          </p:nvSpPr>
          <p:spPr bwMode="auto">
            <a:xfrm>
              <a:off x="1760431" y="2066925"/>
              <a:ext cx="1698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18</a:t>
              </a:r>
            </a:p>
          </p:txBody>
        </p:sp>
        <p:sp>
          <p:nvSpPr>
            <p:cNvPr id="29713" name="Rectangle 136"/>
            <p:cNvSpPr>
              <a:spLocks noChangeArrowheads="1"/>
            </p:cNvSpPr>
            <p:nvPr/>
          </p:nvSpPr>
          <p:spPr bwMode="auto">
            <a:xfrm>
              <a:off x="1760431" y="1752600"/>
              <a:ext cx="1698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20</a:t>
              </a:r>
            </a:p>
          </p:txBody>
        </p:sp>
        <p:sp>
          <p:nvSpPr>
            <p:cNvPr id="29714" name="Rectangle 135"/>
            <p:cNvSpPr>
              <a:spLocks noChangeArrowheads="1"/>
            </p:cNvSpPr>
            <p:nvPr/>
          </p:nvSpPr>
          <p:spPr bwMode="auto">
            <a:xfrm>
              <a:off x="2003318" y="5157787"/>
              <a:ext cx="8413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29715" name="Rectangle 135"/>
            <p:cNvSpPr>
              <a:spLocks noChangeArrowheads="1"/>
            </p:cNvSpPr>
            <p:nvPr/>
          </p:nvSpPr>
          <p:spPr bwMode="auto">
            <a:xfrm>
              <a:off x="2316056" y="5157787"/>
              <a:ext cx="1698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16</a:t>
              </a:r>
            </a:p>
          </p:txBody>
        </p:sp>
        <p:sp>
          <p:nvSpPr>
            <p:cNvPr id="29716" name="Rectangle 135"/>
            <p:cNvSpPr>
              <a:spLocks noChangeArrowheads="1"/>
            </p:cNvSpPr>
            <p:nvPr/>
          </p:nvSpPr>
          <p:spPr bwMode="auto">
            <a:xfrm>
              <a:off x="2692293" y="5157787"/>
              <a:ext cx="16986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32</a:t>
              </a:r>
            </a:p>
          </p:txBody>
        </p:sp>
        <p:sp>
          <p:nvSpPr>
            <p:cNvPr id="29717" name="Rectangle 135"/>
            <p:cNvSpPr>
              <a:spLocks noChangeArrowheads="1"/>
            </p:cNvSpPr>
            <p:nvPr/>
          </p:nvSpPr>
          <p:spPr bwMode="auto">
            <a:xfrm>
              <a:off x="3060593" y="5157787"/>
              <a:ext cx="16986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48</a:t>
              </a:r>
            </a:p>
          </p:txBody>
        </p:sp>
        <p:sp>
          <p:nvSpPr>
            <p:cNvPr id="29718" name="Rectangle 135"/>
            <p:cNvSpPr>
              <a:spLocks noChangeArrowheads="1"/>
            </p:cNvSpPr>
            <p:nvPr/>
          </p:nvSpPr>
          <p:spPr bwMode="auto">
            <a:xfrm>
              <a:off x="3332056" y="5157787"/>
              <a:ext cx="17145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60</a:t>
              </a:r>
            </a:p>
          </p:txBody>
        </p:sp>
        <p:sp>
          <p:nvSpPr>
            <p:cNvPr id="29719" name="Rectangle 135"/>
            <p:cNvSpPr>
              <a:spLocks noChangeArrowheads="1"/>
            </p:cNvSpPr>
            <p:nvPr/>
          </p:nvSpPr>
          <p:spPr bwMode="auto">
            <a:xfrm>
              <a:off x="3595581" y="5157787"/>
              <a:ext cx="1698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72</a:t>
              </a:r>
            </a:p>
          </p:txBody>
        </p:sp>
        <p:sp>
          <p:nvSpPr>
            <p:cNvPr id="29720" name="Rectangle 135"/>
            <p:cNvSpPr>
              <a:spLocks noChangeArrowheads="1"/>
            </p:cNvSpPr>
            <p:nvPr/>
          </p:nvSpPr>
          <p:spPr bwMode="auto">
            <a:xfrm>
              <a:off x="3868631" y="5157787"/>
              <a:ext cx="1698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84</a:t>
              </a:r>
            </a:p>
          </p:txBody>
        </p:sp>
        <p:sp>
          <p:nvSpPr>
            <p:cNvPr id="29721" name="Rectangle 135"/>
            <p:cNvSpPr>
              <a:spLocks noChangeArrowheads="1"/>
            </p:cNvSpPr>
            <p:nvPr/>
          </p:nvSpPr>
          <p:spPr bwMode="auto">
            <a:xfrm>
              <a:off x="4170256" y="5157787"/>
              <a:ext cx="1698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96</a:t>
              </a:r>
            </a:p>
          </p:txBody>
        </p:sp>
        <p:sp>
          <p:nvSpPr>
            <p:cNvPr id="29722" name="Rectangle 135"/>
            <p:cNvSpPr>
              <a:spLocks noChangeArrowheads="1"/>
            </p:cNvSpPr>
            <p:nvPr/>
          </p:nvSpPr>
          <p:spPr bwMode="auto">
            <a:xfrm>
              <a:off x="4657618" y="5157787"/>
              <a:ext cx="2540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120</a:t>
              </a:r>
            </a:p>
          </p:txBody>
        </p:sp>
        <p:sp>
          <p:nvSpPr>
            <p:cNvPr id="29723" name="Rectangle 135"/>
            <p:cNvSpPr>
              <a:spLocks noChangeArrowheads="1"/>
            </p:cNvSpPr>
            <p:nvPr/>
          </p:nvSpPr>
          <p:spPr bwMode="auto">
            <a:xfrm>
              <a:off x="5208481" y="5157787"/>
              <a:ext cx="2540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140</a:t>
              </a:r>
            </a:p>
          </p:txBody>
        </p:sp>
        <p:sp>
          <p:nvSpPr>
            <p:cNvPr id="29724" name="Rectangle 135"/>
            <p:cNvSpPr>
              <a:spLocks noChangeArrowheads="1"/>
            </p:cNvSpPr>
            <p:nvPr/>
          </p:nvSpPr>
          <p:spPr bwMode="auto">
            <a:xfrm>
              <a:off x="5740293" y="5157787"/>
              <a:ext cx="25558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168</a:t>
              </a:r>
            </a:p>
          </p:txBody>
        </p:sp>
        <p:sp>
          <p:nvSpPr>
            <p:cNvPr id="29725" name="Rectangle 135"/>
            <p:cNvSpPr>
              <a:spLocks noChangeArrowheads="1"/>
            </p:cNvSpPr>
            <p:nvPr/>
          </p:nvSpPr>
          <p:spPr bwMode="auto">
            <a:xfrm>
              <a:off x="6283218" y="5157787"/>
              <a:ext cx="25558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192</a:t>
              </a:r>
            </a:p>
          </p:txBody>
        </p:sp>
        <p:sp>
          <p:nvSpPr>
            <p:cNvPr id="29726" name="Rectangle 135"/>
            <p:cNvSpPr>
              <a:spLocks noChangeArrowheads="1"/>
            </p:cNvSpPr>
            <p:nvPr/>
          </p:nvSpPr>
          <p:spPr bwMode="auto">
            <a:xfrm>
              <a:off x="6845193" y="5157787"/>
              <a:ext cx="2540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216</a:t>
              </a:r>
            </a:p>
          </p:txBody>
        </p:sp>
        <p:sp>
          <p:nvSpPr>
            <p:cNvPr id="29727" name="Rectangle 135"/>
            <p:cNvSpPr>
              <a:spLocks noChangeArrowheads="1"/>
            </p:cNvSpPr>
            <p:nvPr/>
          </p:nvSpPr>
          <p:spPr bwMode="auto">
            <a:xfrm>
              <a:off x="7397643" y="5157787"/>
              <a:ext cx="2540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200" b="1" i="0">
                  <a:solidFill>
                    <a:srgbClr val="000066"/>
                  </a:solidFill>
                  <a:cs typeface="Arial" pitchFamily="34" charset="0"/>
                </a:rPr>
                <a:t>240</a:t>
              </a:r>
            </a:p>
          </p:txBody>
        </p:sp>
        <p:sp>
          <p:nvSpPr>
            <p:cNvPr id="29728" name="Rectangle 135"/>
            <p:cNvSpPr>
              <a:spLocks noChangeArrowheads="1"/>
            </p:cNvSpPr>
            <p:nvPr/>
          </p:nvSpPr>
          <p:spPr bwMode="auto">
            <a:xfrm>
              <a:off x="4533793" y="5430837"/>
              <a:ext cx="563563" cy="214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Weeks</a:t>
              </a:r>
            </a:p>
          </p:txBody>
        </p:sp>
        <p:sp>
          <p:nvSpPr>
            <p:cNvPr id="29729" name="Rectangle 135"/>
            <p:cNvSpPr>
              <a:spLocks noChangeArrowheads="1"/>
            </p:cNvSpPr>
            <p:nvPr/>
          </p:nvSpPr>
          <p:spPr bwMode="auto">
            <a:xfrm>
              <a:off x="1927118" y="5810250"/>
              <a:ext cx="236538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281</a:t>
              </a:r>
            </a:p>
          </p:txBody>
        </p:sp>
        <p:sp>
          <p:nvSpPr>
            <p:cNvPr id="29730" name="Rectangle 135"/>
            <p:cNvSpPr>
              <a:spLocks noChangeArrowheads="1"/>
            </p:cNvSpPr>
            <p:nvPr/>
          </p:nvSpPr>
          <p:spPr bwMode="auto">
            <a:xfrm>
              <a:off x="2282718" y="5810250"/>
              <a:ext cx="23495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272</a:t>
              </a:r>
            </a:p>
          </p:txBody>
        </p:sp>
        <p:sp>
          <p:nvSpPr>
            <p:cNvPr id="29731" name="Rectangle 135"/>
            <p:cNvSpPr>
              <a:spLocks noChangeArrowheads="1"/>
            </p:cNvSpPr>
            <p:nvPr/>
          </p:nvSpPr>
          <p:spPr bwMode="auto">
            <a:xfrm>
              <a:off x="2658956" y="5810250"/>
              <a:ext cx="236537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265</a:t>
              </a:r>
            </a:p>
          </p:txBody>
        </p:sp>
        <p:sp>
          <p:nvSpPr>
            <p:cNvPr id="29732" name="Rectangle 135"/>
            <p:cNvSpPr>
              <a:spLocks noChangeArrowheads="1"/>
            </p:cNvSpPr>
            <p:nvPr/>
          </p:nvSpPr>
          <p:spPr bwMode="auto">
            <a:xfrm>
              <a:off x="3068531" y="5810250"/>
              <a:ext cx="23495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262</a:t>
              </a:r>
            </a:p>
          </p:txBody>
        </p:sp>
        <p:sp>
          <p:nvSpPr>
            <p:cNvPr id="29733" name="Rectangle 135"/>
            <p:cNvSpPr>
              <a:spLocks noChangeArrowheads="1"/>
            </p:cNvSpPr>
            <p:nvPr/>
          </p:nvSpPr>
          <p:spPr bwMode="auto">
            <a:xfrm>
              <a:off x="3619393" y="5810250"/>
              <a:ext cx="23495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255</a:t>
              </a:r>
            </a:p>
          </p:txBody>
        </p:sp>
        <p:sp>
          <p:nvSpPr>
            <p:cNvPr id="29734" name="Rectangle 135"/>
            <p:cNvSpPr>
              <a:spLocks noChangeArrowheads="1"/>
            </p:cNvSpPr>
            <p:nvPr/>
          </p:nvSpPr>
          <p:spPr bwMode="auto">
            <a:xfrm>
              <a:off x="4155968" y="5810250"/>
              <a:ext cx="236538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246</a:t>
              </a:r>
            </a:p>
          </p:txBody>
        </p:sp>
        <p:sp>
          <p:nvSpPr>
            <p:cNvPr id="29735" name="Rectangle 135"/>
            <p:cNvSpPr>
              <a:spLocks noChangeArrowheads="1"/>
            </p:cNvSpPr>
            <p:nvPr/>
          </p:nvSpPr>
          <p:spPr bwMode="auto">
            <a:xfrm>
              <a:off x="4714768" y="5810250"/>
              <a:ext cx="23495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236</a:t>
              </a:r>
            </a:p>
          </p:txBody>
        </p:sp>
        <p:sp>
          <p:nvSpPr>
            <p:cNvPr id="29736" name="Rectangle 135"/>
            <p:cNvSpPr>
              <a:spLocks noChangeArrowheads="1"/>
            </p:cNvSpPr>
            <p:nvPr/>
          </p:nvSpPr>
          <p:spPr bwMode="auto">
            <a:xfrm>
              <a:off x="5244993" y="5810250"/>
              <a:ext cx="23495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231</a:t>
              </a:r>
            </a:p>
          </p:txBody>
        </p:sp>
        <p:sp>
          <p:nvSpPr>
            <p:cNvPr id="29737" name="Rectangle 135"/>
            <p:cNvSpPr>
              <a:spLocks noChangeArrowheads="1"/>
            </p:cNvSpPr>
            <p:nvPr/>
          </p:nvSpPr>
          <p:spPr bwMode="auto">
            <a:xfrm>
              <a:off x="5794268" y="5810250"/>
              <a:ext cx="236538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227</a:t>
              </a:r>
            </a:p>
          </p:txBody>
        </p:sp>
        <p:sp>
          <p:nvSpPr>
            <p:cNvPr id="29738" name="Rectangle 135"/>
            <p:cNvSpPr>
              <a:spLocks noChangeArrowheads="1"/>
            </p:cNvSpPr>
            <p:nvPr/>
          </p:nvSpPr>
          <p:spPr bwMode="auto">
            <a:xfrm>
              <a:off x="6354656" y="5810250"/>
              <a:ext cx="236537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223</a:t>
              </a:r>
            </a:p>
          </p:txBody>
        </p:sp>
        <p:sp>
          <p:nvSpPr>
            <p:cNvPr id="29739" name="Rectangle 135"/>
            <p:cNvSpPr>
              <a:spLocks noChangeArrowheads="1"/>
            </p:cNvSpPr>
            <p:nvPr/>
          </p:nvSpPr>
          <p:spPr bwMode="auto">
            <a:xfrm>
              <a:off x="6884881" y="5810250"/>
              <a:ext cx="236537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217</a:t>
              </a:r>
            </a:p>
          </p:txBody>
        </p:sp>
        <p:sp>
          <p:nvSpPr>
            <p:cNvPr id="29740" name="Rectangle 135"/>
            <p:cNvSpPr>
              <a:spLocks noChangeArrowheads="1"/>
            </p:cNvSpPr>
            <p:nvPr/>
          </p:nvSpPr>
          <p:spPr bwMode="auto">
            <a:xfrm>
              <a:off x="7457968" y="5810250"/>
              <a:ext cx="23495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190</a:t>
              </a:r>
            </a:p>
          </p:txBody>
        </p:sp>
        <p:sp>
          <p:nvSpPr>
            <p:cNvPr id="29741" name="Rectangle 135"/>
            <p:cNvSpPr>
              <a:spLocks noChangeArrowheads="1"/>
            </p:cNvSpPr>
            <p:nvPr/>
          </p:nvSpPr>
          <p:spPr bwMode="auto">
            <a:xfrm>
              <a:off x="1927118" y="6049962"/>
              <a:ext cx="236538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282</a:t>
              </a:r>
            </a:p>
          </p:txBody>
        </p:sp>
        <p:sp>
          <p:nvSpPr>
            <p:cNvPr id="29742" name="Rectangle 135"/>
            <p:cNvSpPr>
              <a:spLocks noChangeArrowheads="1"/>
            </p:cNvSpPr>
            <p:nvPr/>
          </p:nvSpPr>
          <p:spPr bwMode="auto">
            <a:xfrm>
              <a:off x="2282718" y="6049962"/>
              <a:ext cx="23495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272</a:t>
              </a:r>
            </a:p>
          </p:txBody>
        </p:sp>
        <p:sp>
          <p:nvSpPr>
            <p:cNvPr id="29743" name="Rectangle 135"/>
            <p:cNvSpPr>
              <a:spLocks noChangeArrowheads="1"/>
            </p:cNvSpPr>
            <p:nvPr/>
          </p:nvSpPr>
          <p:spPr bwMode="auto">
            <a:xfrm>
              <a:off x="2658956" y="6049962"/>
              <a:ext cx="236537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257</a:t>
              </a:r>
            </a:p>
          </p:txBody>
        </p:sp>
        <p:sp>
          <p:nvSpPr>
            <p:cNvPr id="29744" name="Rectangle 135"/>
            <p:cNvSpPr>
              <a:spLocks noChangeArrowheads="1"/>
            </p:cNvSpPr>
            <p:nvPr/>
          </p:nvSpPr>
          <p:spPr bwMode="auto">
            <a:xfrm>
              <a:off x="3068531" y="6049962"/>
              <a:ext cx="23495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254</a:t>
              </a:r>
            </a:p>
          </p:txBody>
        </p:sp>
        <p:sp>
          <p:nvSpPr>
            <p:cNvPr id="29745" name="Rectangle 135"/>
            <p:cNvSpPr>
              <a:spLocks noChangeArrowheads="1"/>
            </p:cNvSpPr>
            <p:nvPr/>
          </p:nvSpPr>
          <p:spPr bwMode="auto">
            <a:xfrm>
              <a:off x="3619393" y="6049962"/>
              <a:ext cx="23495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245</a:t>
              </a:r>
            </a:p>
          </p:txBody>
        </p:sp>
        <p:sp>
          <p:nvSpPr>
            <p:cNvPr id="29746" name="Rectangle 135"/>
            <p:cNvSpPr>
              <a:spLocks noChangeArrowheads="1"/>
            </p:cNvSpPr>
            <p:nvPr/>
          </p:nvSpPr>
          <p:spPr bwMode="auto">
            <a:xfrm>
              <a:off x="4155968" y="6049962"/>
              <a:ext cx="236538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235</a:t>
              </a:r>
            </a:p>
          </p:txBody>
        </p:sp>
        <p:sp>
          <p:nvSpPr>
            <p:cNvPr id="29747" name="Rectangle 135"/>
            <p:cNvSpPr>
              <a:spLocks noChangeArrowheads="1"/>
            </p:cNvSpPr>
            <p:nvPr/>
          </p:nvSpPr>
          <p:spPr bwMode="auto">
            <a:xfrm>
              <a:off x="4714768" y="6049962"/>
              <a:ext cx="23495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221</a:t>
              </a:r>
            </a:p>
          </p:txBody>
        </p:sp>
        <p:sp>
          <p:nvSpPr>
            <p:cNvPr id="29748" name="Rectangle 135"/>
            <p:cNvSpPr>
              <a:spLocks noChangeArrowheads="1"/>
            </p:cNvSpPr>
            <p:nvPr/>
          </p:nvSpPr>
          <p:spPr bwMode="auto">
            <a:xfrm>
              <a:off x="5244993" y="6049962"/>
              <a:ext cx="23495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213</a:t>
              </a:r>
            </a:p>
          </p:txBody>
        </p:sp>
        <p:sp>
          <p:nvSpPr>
            <p:cNvPr id="29749" name="Rectangle 135"/>
            <p:cNvSpPr>
              <a:spLocks noChangeArrowheads="1"/>
            </p:cNvSpPr>
            <p:nvPr/>
          </p:nvSpPr>
          <p:spPr bwMode="auto">
            <a:xfrm>
              <a:off x="5794268" y="6049962"/>
              <a:ext cx="236538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203</a:t>
              </a:r>
            </a:p>
          </p:txBody>
        </p:sp>
        <p:sp>
          <p:nvSpPr>
            <p:cNvPr id="29750" name="Rectangle 135"/>
            <p:cNvSpPr>
              <a:spLocks noChangeArrowheads="1"/>
            </p:cNvSpPr>
            <p:nvPr/>
          </p:nvSpPr>
          <p:spPr bwMode="auto">
            <a:xfrm>
              <a:off x="6354656" y="6049962"/>
              <a:ext cx="236537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200</a:t>
              </a:r>
            </a:p>
          </p:txBody>
        </p:sp>
        <p:sp>
          <p:nvSpPr>
            <p:cNvPr id="29751" name="Rectangle 135"/>
            <p:cNvSpPr>
              <a:spLocks noChangeArrowheads="1"/>
            </p:cNvSpPr>
            <p:nvPr/>
          </p:nvSpPr>
          <p:spPr bwMode="auto">
            <a:xfrm>
              <a:off x="6884881" y="6049962"/>
              <a:ext cx="236537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196</a:t>
              </a:r>
            </a:p>
          </p:txBody>
        </p:sp>
        <p:sp>
          <p:nvSpPr>
            <p:cNvPr id="29752" name="Rectangle 135"/>
            <p:cNvSpPr>
              <a:spLocks noChangeArrowheads="1"/>
            </p:cNvSpPr>
            <p:nvPr/>
          </p:nvSpPr>
          <p:spPr bwMode="auto">
            <a:xfrm>
              <a:off x="7457968" y="6049962"/>
              <a:ext cx="23495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fr-FR" sz="1100" b="1" i="0">
                  <a:solidFill>
                    <a:srgbClr val="000066"/>
                  </a:solidFill>
                  <a:cs typeface="Arial" pitchFamily="34" charset="0"/>
                </a:rPr>
                <a:t>183</a:t>
              </a:r>
            </a:p>
          </p:txBody>
        </p:sp>
        <p:sp>
          <p:nvSpPr>
            <p:cNvPr id="29753" name="Rectangle 135"/>
            <p:cNvSpPr>
              <a:spLocks noChangeArrowheads="1"/>
            </p:cNvSpPr>
            <p:nvPr/>
          </p:nvSpPr>
          <p:spPr bwMode="auto">
            <a:xfrm>
              <a:off x="838200" y="5435034"/>
              <a:ext cx="125719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Number at risk</a:t>
              </a:r>
            </a:p>
          </p:txBody>
        </p:sp>
        <p:sp>
          <p:nvSpPr>
            <p:cNvPr id="29754" name="Freeform 65"/>
            <p:cNvSpPr>
              <a:spLocks/>
            </p:cNvSpPr>
            <p:nvPr/>
          </p:nvSpPr>
          <p:spPr bwMode="auto">
            <a:xfrm>
              <a:off x="2025543" y="1828800"/>
              <a:ext cx="5495925" cy="3152775"/>
            </a:xfrm>
            <a:custGeom>
              <a:avLst/>
              <a:gdLst>
                <a:gd name="T0" fmla="*/ 2147483647 w 3462"/>
                <a:gd name="T1" fmla="*/ 2147483647 h 1986"/>
                <a:gd name="T2" fmla="*/ 0 w 3462"/>
                <a:gd name="T3" fmla="*/ 2147483647 h 1986"/>
                <a:gd name="T4" fmla="*/ 2147483647 w 3462"/>
                <a:gd name="T5" fmla="*/ 0 h 1986"/>
                <a:gd name="T6" fmla="*/ 0 60000 65536"/>
                <a:gd name="T7" fmla="*/ 0 60000 65536"/>
                <a:gd name="T8" fmla="*/ 0 60000 65536"/>
                <a:gd name="T9" fmla="*/ 0 w 3462"/>
                <a:gd name="T10" fmla="*/ 0 h 1986"/>
                <a:gd name="T11" fmla="*/ 3462 w 3462"/>
                <a:gd name="T12" fmla="*/ 1986 h 198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62" h="1986">
                  <a:moveTo>
                    <a:pt x="3462" y="1986"/>
                  </a:moveTo>
                  <a:lnTo>
                    <a:pt x="0" y="1986"/>
                  </a:lnTo>
                  <a:lnTo>
                    <a:pt x="7" y="0"/>
                  </a:lnTo>
                </a:path>
              </a:pathLst>
            </a:custGeom>
            <a:noFill/>
            <a:ln w="1428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55" name="Line 66"/>
            <p:cNvSpPr>
              <a:spLocks noChangeShapeType="1"/>
            </p:cNvSpPr>
            <p:nvPr/>
          </p:nvSpPr>
          <p:spPr bwMode="auto">
            <a:xfrm flipV="1">
              <a:off x="6149868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56" name="Line 67"/>
            <p:cNvSpPr>
              <a:spLocks noChangeShapeType="1"/>
            </p:cNvSpPr>
            <p:nvPr/>
          </p:nvSpPr>
          <p:spPr bwMode="auto">
            <a:xfrm flipV="1">
              <a:off x="6419743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57" name="Line 68"/>
            <p:cNvSpPr>
              <a:spLocks noChangeShapeType="1"/>
            </p:cNvSpPr>
            <p:nvPr/>
          </p:nvSpPr>
          <p:spPr bwMode="auto">
            <a:xfrm flipV="1">
              <a:off x="6689618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58" name="Line 69"/>
            <p:cNvSpPr>
              <a:spLocks noChangeShapeType="1"/>
            </p:cNvSpPr>
            <p:nvPr/>
          </p:nvSpPr>
          <p:spPr bwMode="auto">
            <a:xfrm flipV="1">
              <a:off x="6964256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59" name="Line 70"/>
            <p:cNvSpPr>
              <a:spLocks noChangeShapeType="1"/>
            </p:cNvSpPr>
            <p:nvPr/>
          </p:nvSpPr>
          <p:spPr bwMode="auto">
            <a:xfrm flipV="1">
              <a:off x="7238893" y="4981575"/>
              <a:ext cx="3175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60" name="Line 71"/>
            <p:cNvSpPr>
              <a:spLocks noChangeShapeType="1"/>
            </p:cNvSpPr>
            <p:nvPr/>
          </p:nvSpPr>
          <p:spPr bwMode="auto">
            <a:xfrm flipV="1">
              <a:off x="5059256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61" name="Line 72"/>
            <p:cNvSpPr>
              <a:spLocks noChangeShapeType="1"/>
            </p:cNvSpPr>
            <p:nvPr/>
          </p:nvSpPr>
          <p:spPr bwMode="auto">
            <a:xfrm flipV="1">
              <a:off x="5329131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62" name="Line 73"/>
            <p:cNvSpPr>
              <a:spLocks noChangeShapeType="1"/>
            </p:cNvSpPr>
            <p:nvPr/>
          </p:nvSpPr>
          <p:spPr bwMode="auto">
            <a:xfrm flipV="1">
              <a:off x="5599006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63" name="Line 74"/>
            <p:cNvSpPr>
              <a:spLocks noChangeShapeType="1"/>
            </p:cNvSpPr>
            <p:nvPr/>
          </p:nvSpPr>
          <p:spPr bwMode="auto">
            <a:xfrm flipV="1">
              <a:off x="5878406" y="4981575"/>
              <a:ext cx="1587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64" name="Line 75"/>
            <p:cNvSpPr>
              <a:spLocks noChangeShapeType="1"/>
            </p:cNvSpPr>
            <p:nvPr/>
          </p:nvSpPr>
          <p:spPr bwMode="auto">
            <a:xfrm flipV="1">
              <a:off x="7516706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65" name="Line 76"/>
            <p:cNvSpPr>
              <a:spLocks noChangeShapeType="1"/>
            </p:cNvSpPr>
            <p:nvPr/>
          </p:nvSpPr>
          <p:spPr bwMode="auto">
            <a:xfrm flipH="1">
              <a:off x="1974743" y="1843087"/>
              <a:ext cx="50800" cy="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66" name="Line 77"/>
            <p:cNvSpPr>
              <a:spLocks noChangeShapeType="1"/>
            </p:cNvSpPr>
            <p:nvPr/>
          </p:nvSpPr>
          <p:spPr bwMode="auto">
            <a:xfrm flipH="1">
              <a:off x="1974743" y="2157412"/>
              <a:ext cx="50800" cy="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67" name="Line 78"/>
            <p:cNvSpPr>
              <a:spLocks noChangeShapeType="1"/>
            </p:cNvSpPr>
            <p:nvPr/>
          </p:nvSpPr>
          <p:spPr bwMode="auto">
            <a:xfrm flipH="1">
              <a:off x="1974743" y="2473325"/>
              <a:ext cx="50800" cy="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68" name="Line 79"/>
            <p:cNvSpPr>
              <a:spLocks noChangeShapeType="1"/>
            </p:cNvSpPr>
            <p:nvPr/>
          </p:nvSpPr>
          <p:spPr bwMode="auto">
            <a:xfrm flipH="1">
              <a:off x="1974743" y="2776537"/>
              <a:ext cx="50800" cy="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69" name="Line 80"/>
            <p:cNvSpPr>
              <a:spLocks noChangeShapeType="1"/>
            </p:cNvSpPr>
            <p:nvPr/>
          </p:nvSpPr>
          <p:spPr bwMode="auto">
            <a:xfrm flipH="1">
              <a:off x="1974743" y="3095625"/>
              <a:ext cx="50800" cy="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70" name="Line 81"/>
            <p:cNvSpPr>
              <a:spLocks noChangeShapeType="1"/>
            </p:cNvSpPr>
            <p:nvPr/>
          </p:nvSpPr>
          <p:spPr bwMode="auto">
            <a:xfrm flipH="1">
              <a:off x="1974743" y="3724275"/>
              <a:ext cx="50800" cy="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71" name="Line 82"/>
            <p:cNvSpPr>
              <a:spLocks noChangeShapeType="1"/>
            </p:cNvSpPr>
            <p:nvPr/>
          </p:nvSpPr>
          <p:spPr bwMode="auto">
            <a:xfrm flipH="1">
              <a:off x="1974743" y="3409950"/>
              <a:ext cx="50800" cy="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72" name="Line 83"/>
            <p:cNvSpPr>
              <a:spLocks noChangeShapeType="1"/>
            </p:cNvSpPr>
            <p:nvPr/>
          </p:nvSpPr>
          <p:spPr bwMode="auto">
            <a:xfrm flipH="1">
              <a:off x="1974743" y="4356100"/>
              <a:ext cx="50800" cy="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73" name="Line 84"/>
            <p:cNvSpPr>
              <a:spLocks noChangeShapeType="1"/>
            </p:cNvSpPr>
            <p:nvPr/>
          </p:nvSpPr>
          <p:spPr bwMode="auto">
            <a:xfrm flipH="1">
              <a:off x="1974743" y="4037012"/>
              <a:ext cx="50800" cy="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74" name="Line 85"/>
            <p:cNvSpPr>
              <a:spLocks noChangeShapeType="1"/>
            </p:cNvSpPr>
            <p:nvPr/>
          </p:nvSpPr>
          <p:spPr bwMode="auto">
            <a:xfrm flipH="1">
              <a:off x="1974743" y="4670425"/>
              <a:ext cx="50800" cy="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75" name="Line 86"/>
            <p:cNvSpPr>
              <a:spLocks noChangeShapeType="1"/>
            </p:cNvSpPr>
            <p:nvPr/>
          </p:nvSpPr>
          <p:spPr bwMode="auto">
            <a:xfrm flipH="1">
              <a:off x="1974743" y="4981575"/>
              <a:ext cx="50800" cy="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76" name="Line 87"/>
            <p:cNvSpPr>
              <a:spLocks noChangeShapeType="1"/>
            </p:cNvSpPr>
            <p:nvPr/>
          </p:nvSpPr>
          <p:spPr bwMode="auto">
            <a:xfrm flipV="1">
              <a:off x="2238268" y="4981575"/>
              <a:ext cx="3175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77" name="Line 88"/>
            <p:cNvSpPr>
              <a:spLocks noChangeShapeType="1"/>
            </p:cNvSpPr>
            <p:nvPr/>
          </p:nvSpPr>
          <p:spPr bwMode="auto">
            <a:xfrm flipV="1">
              <a:off x="2052531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78" name="Line 89"/>
            <p:cNvSpPr>
              <a:spLocks noChangeShapeType="1"/>
            </p:cNvSpPr>
            <p:nvPr/>
          </p:nvSpPr>
          <p:spPr bwMode="auto">
            <a:xfrm flipV="1">
              <a:off x="2100156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79" name="Line 90"/>
            <p:cNvSpPr>
              <a:spLocks noChangeShapeType="1"/>
            </p:cNvSpPr>
            <p:nvPr/>
          </p:nvSpPr>
          <p:spPr bwMode="auto">
            <a:xfrm flipV="1">
              <a:off x="2141431" y="4981575"/>
              <a:ext cx="3175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80" name="Line 91"/>
            <p:cNvSpPr>
              <a:spLocks noChangeShapeType="1"/>
            </p:cNvSpPr>
            <p:nvPr/>
          </p:nvSpPr>
          <p:spPr bwMode="auto">
            <a:xfrm flipV="1">
              <a:off x="2419243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81" name="Line 92"/>
            <p:cNvSpPr>
              <a:spLocks noChangeShapeType="1"/>
            </p:cNvSpPr>
            <p:nvPr/>
          </p:nvSpPr>
          <p:spPr bwMode="auto">
            <a:xfrm flipV="1">
              <a:off x="2327168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82" name="Line 93"/>
            <p:cNvSpPr>
              <a:spLocks noChangeShapeType="1"/>
            </p:cNvSpPr>
            <p:nvPr/>
          </p:nvSpPr>
          <p:spPr bwMode="auto">
            <a:xfrm flipV="1">
              <a:off x="2778018" y="4981575"/>
              <a:ext cx="3175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83" name="Line 94"/>
            <p:cNvSpPr>
              <a:spLocks noChangeShapeType="1"/>
            </p:cNvSpPr>
            <p:nvPr/>
          </p:nvSpPr>
          <p:spPr bwMode="auto">
            <a:xfrm flipV="1">
              <a:off x="2601806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84" name="Line 95"/>
            <p:cNvSpPr>
              <a:spLocks noChangeShapeType="1"/>
            </p:cNvSpPr>
            <p:nvPr/>
          </p:nvSpPr>
          <p:spPr bwMode="auto">
            <a:xfrm flipV="1">
              <a:off x="3962293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85" name="Line 96"/>
            <p:cNvSpPr>
              <a:spLocks noChangeShapeType="1"/>
            </p:cNvSpPr>
            <p:nvPr/>
          </p:nvSpPr>
          <p:spPr bwMode="auto">
            <a:xfrm flipV="1">
              <a:off x="4236931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86" name="Line 97"/>
            <p:cNvSpPr>
              <a:spLocks noChangeShapeType="1"/>
            </p:cNvSpPr>
            <p:nvPr/>
          </p:nvSpPr>
          <p:spPr bwMode="auto">
            <a:xfrm flipV="1">
              <a:off x="4506806" y="4981575"/>
              <a:ext cx="3175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87" name="Line 98"/>
            <p:cNvSpPr>
              <a:spLocks noChangeShapeType="1"/>
            </p:cNvSpPr>
            <p:nvPr/>
          </p:nvSpPr>
          <p:spPr bwMode="auto">
            <a:xfrm flipV="1">
              <a:off x="4784618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88" name="Line 99"/>
            <p:cNvSpPr>
              <a:spLocks noChangeShapeType="1"/>
            </p:cNvSpPr>
            <p:nvPr/>
          </p:nvSpPr>
          <p:spPr bwMode="auto">
            <a:xfrm flipV="1">
              <a:off x="2963756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89" name="Line 100"/>
            <p:cNvSpPr>
              <a:spLocks noChangeShapeType="1"/>
            </p:cNvSpPr>
            <p:nvPr/>
          </p:nvSpPr>
          <p:spPr bwMode="auto">
            <a:xfrm flipV="1">
              <a:off x="3146318" y="4981575"/>
              <a:ext cx="1588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90" name="Line 101"/>
            <p:cNvSpPr>
              <a:spLocks noChangeShapeType="1"/>
            </p:cNvSpPr>
            <p:nvPr/>
          </p:nvSpPr>
          <p:spPr bwMode="auto">
            <a:xfrm flipV="1">
              <a:off x="3417781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91" name="Line 102"/>
            <p:cNvSpPr>
              <a:spLocks noChangeShapeType="1"/>
            </p:cNvSpPr>
            <p:nvPr/>
          </p:nvSpPr>
          <p:spPr bwMode="auto">
            <a:xfrm flipV="1">
              <a:off x="3692418" y="4981575"/>
              <a:ext cx="0" cy="69850"/>
            </a:xfrm>
            <a:prstGeom prst="line">
              <a:avLst/>
            </a:prstGeom>
            <a:noFill/>
            <a:ln w="1428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92" name="Line 103"/>
            <p:cNvSpPr>
              <a:spLocks noChangeShapeType="1"/>
            </p:cNvSpPr>
            <p:nvPr/>
          </p:nvSpPr>
          <p:spPr bwMode="auto">
            <a:xfrm flipH="1">
              <a:off x="1512780" y="5907087"/>
              <a:ext cx="277813" cy="0"/>
            </a:xfrm>
            <a:prstGeom prst="line">
              <a:avLst/>
            </a:prstGeom>
            <a:noFill/>
            <a:ln w="28575">
              <a:solidFill>
                <a:srgbClr val="0033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93" name="Freeform 104"/>
            <p:cNvSpPr>
              <a:spLocks/>
            </p:cNvSpPr>
            <p:nvPr/>
          </p:nvSpPr>
          <p:spPr bwMode="auto">
            <a:xfrm>
              <a:off x="2093806" y="4149725"/>
              <a:ext cx="5421312" cy="827087"/>
            </a:xfrm>
            <a:custGeom>
              <a:avLst/>
              <a:gdLst>
                <a:gd name="T0" fmla="*/ 2147483647 w 3415"/>
                <a:gd name="T1" fmla="*/ 0 h 521"/>
                <a:gd name="T2" fmla="*/ 2147483647 w 3415"/>
                <a:gd name="T3" fmla="*/ 0 h 521"/>
                <a:gd name="T4" fmla="*/ 2147483647 w 3415"/>
                <a:gd name="T5" fmla="*/ 2147483647 h 521"/>
                <a:gd name="T6" fmla="*/ 2147483647 w 3415"/>
                <a:gd name="T7" fmla="*/ 2147483647 h 521"/>
                <a:gd name="T8" fmla="*/ 2147483647 w 3415"/>
                <a:gd name="T9" fmla="*/ 2147483647 h 521"/>
                <a:gd name="T10" fmla="*/ 2147483647 w 3415"/>
                <a:gd name="T11" fmla="*/ 2147483647 h 521"/>
                <a:gd name="T12" fmla="*/ 2147483647 w 3415"/>
                <a:gd name="T13" fmla="*/ 2147483647 h 521"/>
                <a:gd name="T14" fmla="*/ 2147483647 w 3415"/>
                <a:gd name="T15" fmla="*/ 2147483647 h 521"/>
                <a:gd name="T16" fmla="*/ 2147483647 w 3415"/>
                <a:gd name="T17" fmla="*/ 2147483647 h 521"/>
                <a:gd name="T18" fmla="*/ 2147483647 w 3415"/>
                <a:gd name="T19" fmla="*/ 2147483647 h 521"/>
                <a:gd name="T20" fmla="*/ 2147483647 w 3415"/>
                <a:gd name="T21" fmla="*/ 2147483647 h 521"/>
                <a:gd name="T22" fmla="*/ 2147483647 w 3415"/>
                <a:gd name="T23" fmla="*/ 2147483647 h 521"/>
                <a:gd name="T24" fmla="*/ 2147483647 w 3415"/>
                <a:gd name="T25" fmla="*/ 2147483647 h 521"/>
                <a:gd name="T26" fmla="*/ 2147483647 w 3415"/>
                <a:gd name="T27" fmla="*/ 2147483647 h 521"/>
                <a:gd name="T28" fmla="*/ 2147483647 w 3415"/>
                <a:gd name="T29" fmla="*/ 2147483647 h 521"/>
                <a:gd name="T30" fmla="*/ 2147483647 w 3415"/>
                <a:gd name="T31" fmla="*/ 2147483647 h 521"/>
                <a:gd name="T32" fmla="*/ 2147483647 w 3415"/>
                <a:gd name="T33" fmla="*/ 2147483647 h 521"/>
                <a:gd name="T34" fmla="*/ 2147483647 w 3415"/>
                <a:gd name="T35" fmla="*/ 2147483647 h 521"/>
                <a:gd name="T36" fmla="*/ 2147483647 w 3415"/>
                <a:gd name="T37" fmla="*/ 2147483647 h 521"/>
                <a:gd name="T38" fmla="*/ 2147483647 w 3415"/>
                <a:gd name="T39" fmla="*/ 2147483647 h 521"/>
                <a:gd name="T40" fmla="*/ 2147483647 w 3415"/>
                <a:gd name="T41" fmla="*/ 2147483647 h 521"/>
                <a:gd name="T42" fmla="*/ 2147483647 w 3415"/>
                <a:gd name="T43" fmla="*/ 2147483647 h 521"/>
                <a:gd name="T44" fmla="*/ 2147483647 w 3415"/>
                <a:gd name="T45" fmla="*/ 2147483647 h 521"/>
                <a:gd name="T46" fmla="*/ 2147483647 w 3415"/>
                <a:gd name="T47" fmla="*/ 2147483647 h 521"/>
                <a:gd name="T48" fmla="*/ 2147483647 w 3415"/>
                <a:gd name="T49" fmla="*/ 2147483647 h 521"/>
                <a:gd name="T50" fmla="*/ 2147483647 w 3415"/>
                <a:gd name="T51" fmla="*/ 2147483647 h 521"/>
                <a:gd name="T52" fmla="*/ 2147483647 w 3415"/>
                <a:gd name="T53" fmla="*/ 2147483647 h 521"/>
                <a:gd name="T54" fmla="*/ 0 w 3415"/>
                <a:gd name="T55" fmla="*/ 2147483647 h 52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415"/>
                <a:gd name="T85" fmla="*/ 0 h 521"/>
                <a:gd name="T86" fmla="*/ 3415 w 3415"/>
                <a:gd name="T87" fmla="*/ 521 h 52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415" h="521">
                  <a:moveTo>
                    <a:pt x="3415" y="0"/>
                  </a:moveTo>
                  <a:lnTo>
                    <a:pt x="2903" y="0"/>
                  </a:lnTo>
                  <a:lnTo>
                    <a:pt x="2903" y="44"/>
                  </a:lnTo>
                  <a:lnTo>
                    <a:pt x="2355" y="44"/>
                  </a:lnTo>
                  <a:lnTo>
                    <a:pt x="2355" y="86"/>
                  </a:lnTo>
                  <a:lnTo>
                    <a:pt x="1888" y="86"/>
                  </a:lnTo>
                  <a:lnTo>
                    <a:pt x="1888" y="126"/>
                  </a:lnTo>
                  <a:lnTo>
                    <a:pt x="1384" y="126"/>
                  </a:lnTo>
                  <a:lnTo>
                    <a:pt x="1384" y="162"/>
                  </a:lnTo>
                  <a:lnTo>
                    <a:pt x="1335" y="162"/>
                  </a:lnTo>
                  <a:lnTo>
                    <a:pt x="1335" y="202"/>
                  </a:lnTo>
                  <a:lnTo>
                    <a:pt x="1050" y="202"/>
                  </a:lnTo>
                  <a:lnTo>
                    <a:pt x="1050" y="242"/>
                  </a:lnTo>
                  <a:lnTo>
                    <a:pt x="385" y="242"/>
                  </a:lnTo>
                  <a:lnTo>
                    <a:pt x="385" y="274"/>
                  </a:lnTo>
                  <a:lnTo>
                    <a:pt x="200" y="274"/>
                  </a:lnTo>
                  <a:lnTo>
                    <a:pt x="200" y="311"/>
                  </a:lnTo>
                  <a:lnTo>
                    <a:pt x="191" y="311"/>
                  </a:lnTo>
                  <a:lnTo>
                    <a:pt x="191" y="381"/>
                  </a:lnTo>
                  <a:lnTo>
                    <a:pt x="166" y="381"/>
                  </a:lnTo>
                  <a:lnTo>
                    <a:pt x="166" y="420"/>
                  </a:lnTo>
                  <a:lnTo>
                    <a:pt x="157" y="420"/>
                  </a:lnTo>
                  <a:lnTo>
                    <a:pt x="157" y="452"/>
                  </a:lnTo>
                  <a:lnTo>
                    <a:pt x="137" y="452"/>
                  </a:lnTo>
                  <a:lnTo>
                    <a:pt x="137" y="487"/>
                  </a:lnTo>
                  <a:lnTo>
                    <a:pt x="91" y="487"/>
                  </a:lnTo>
                  <a:lnTo>
                    <a:pt x="91" y="521"/>
                  </a:lnTo>
                  <a:lnTo>
                    <a:pt x="0" y="521"/>
                  </a:lnTo>
                </a:path>
              </a:pathLst>
            </a:custGeom>
            <a:noFill/>
            <a:ln w="26988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94" name="Freeform 105"/>
            <p:cNvSpPr>
              <a:spLocks/>
            </p:cNvSpPr>
            <p:nvPr/>
          </p:nvSpPr>
          <p:spPr bwMode="auto">
            <a:xfrm>
              <a:off x="2103331" y="3333750"/>
              <a:ext cx="5395912" cy="1643062"/>
            </a:xfrm>
            <a:custGeom>
              <a:avLst/>
              <a:gdLst>
                <a:gd name="T0" fmla="*/ 2147483647 w 3399"/>
                <a:gd name="T1" fmla="*/ 0 h 1035"/>
                <a:gd name="T2" fmla="*/ 2147483647 w 3399"/>
                <a:gd name="T3" fmla="*/ 0 h 1035"/>
                <a:gd name="T4" fmla="*/ 2147483647 w 3399"/>
                <a:gd name="T5" fmla="*/ 2147483647 h 1035"/>
                <a:gd name="T6" fmla="*/ 2147483647 w 3399"/>
                <a:gd name="T7" fmla="*/ 2147483647 h 1035"/>
                <a:gd name="T8" fmla="*/ 2147483647 w 3399"/>
                <a:gd name="T9" fmla="*/ 2147483647 h 1035"/>
                <a:gd name="T10" fmla="*/ 2147483647 w 3399"/>
                <a:gd name="T11" fmla="*/ 2147483647 h 1035"/>
                <a:gd name="T12" fmla="*/ 2147483647 w 3399"/>
                <a:gd name="T13" fmla="*/ 2147483647 h 1035"/>
                <a:gd name="T14" fmla="*/ 2147483647 w 3399"/>
                <a:gd name="T15" fmla="*/ 2147483647 h 1035"/>
                <a:gd name="T16" fmla="*/ 2147483647 w 3399"/>
                <a:gd name="T17" fmla="*/ 2147483647 h 1035"/>
                <a:gd name="T18" fmla="*/ 2147483647 w 3399"/>
                <a:gd name="T19" fmla="*/ 2147483647 h 1035"/>
                <a:gd name="T20" fmla="*/ 2147483647 w 3399"/>
                <a:gd name="T21" fmla="*/ 2147483647 h 1035"/>
                <a:gd name="T22" fmla="*/ 2147483647 w 3399"/>
                <a:gd name="T23" fmla="*/ 2147483647 h 1035"/>
                <a:gd name="T24" fmla="*/ 2147483647 w 3399"/>
                <a:gd name="T25" fmla="*/ 2147483647 h 1035"/>
                <a:gd name="T26" fmla="*/ 2147483647 w 3399"/>
                <a:gd name="T27" fmla="*/ 2147483647 h 1035"/>
                <a:gd name="T28" fmla="*/ 2147483647 w 3399"/>
                <a:gd name="T29" fmla="*/ 2147483647 h 1035"/>
                <a:gd name="T30" fmla="*/ 2147483647 w 3399"/>
                <a:gd name="T31" fmla="*/ 2147483647 h 1035"/>
                <a:gd name="T32" fmla="*/ 2147483647 w 3399"/>
                <a:gd name="T33" fmla="*/ 2147483647 h 1035"/>
                <a:gd name="T34" fmla="*/ 2147483647 w 3399"/>
                <a:gd name="T35" fmla="*/ 2147483647 h 1035"/>
                <a:gd name="T36" fmla="*/ 2147483647 w 3399"/>
                <a:gd name="T37" fmla="*/ 2147483647 h 1035"/>
                <a:gd name="T38" fmla="*/ 2147483647 w 3399"/>
                <a:gd name="T39" fmla="*/ 2147483647 h 1035"/>
                <a:gd name="T40" fmla="*/ 2147483647 w 3399"/>
                <a:gd name="T41" fmla="*/ 2147483647 h 1035"/>
                <a:gd name="T42" fmla="*/ 2147483647 w 3399"/>
                <a:gd name="T43" fmla="*/ 2147483647 h 1035"/>
                <a:gd name="T44" fmla="*/ 2147483647 w 3399"/>
                <a:gd name="T45" fmla="*/ 2147483647 h 1035"/>
                <a:gd name="T46" fmla="*/ 2147483647 w 3399"/>
                <a:gd name="T47" fmla="*/ 2147483647 h 1035"/>
                <a:gd name="T48" fmla="*/ 2147483647 w 3399"/>
                <a:gd name="T49" fmla="*/ 2147483647 h 1035"/>
                <a:gd name="T50" fmla="*/ 2147483647 w 3399"/>
                <a:gd name="T51" fmla="*/ 2147483647 h 1035"/>
                <a:gd name="T52" fmla="*/ 2147483647 w 3399"/>
                <a:gd name="T53" fmla="*/ 2147483647 h 1035"/>
                <a:gd name="T54" fmla="*/ 2147483647 w 3399"/>
                <a:gd name="T55" fmla="*/ 2147483647 h 1035"/>
                <a:gd name="T56" fmla="*/ 2147483647 w 3399"/>
                <a:gd name="T57" fmla="*/ 2147483647 h 1035"/>
                <a:gd name="T58" fmla="*/ 2147483647 w 3399"/>
                <a:gd name="T59" fmla="*/ 2147483647 h 1035"/>
                <a:gd name="T60" fmla="*/ 2147483647 w 3399"/>
                <a:gd name="T61" fmla="*/ 2147483647 h 1035"/>
                <a:gd name="T62" fmla="*/ 2147483647 w 3399"/>
                <a:gd name="T63" fmla="*/ 2147483647 h 1035"/>
                <a:gd name="T64" fmla="*/ 2147483647 w 3399"/>
                <a:gd name="T65" fmla="*/ 2147483647 h 1035"/>
                <a:gd name="T66" fmla="*/ 2147483647 w 3399"/>
                <a:gd name="T67" fmla="*/ 2147483647 h 1035"/>
                <a:gd name="T68" fmla="*/ 2147483647 w 3399"/>
                <a:gd name="T69" fmla="*/ 2147483647 h 1035"/>
                <a:gd name="T70" fmla="*/ 2147483647 w 3399"/>
                <a:gd name="T71" fmla="*/ 2147483647 h 1035"/>
                <a:gd name="T72" fmla="*/ 2147483647 w 3399"/>
                <a:gd name="T73" fmla="*/ 2147483647 h 1035"/>
                <a:gd name="T74" fmla="*/ 2147483647 w 3399"/>
                <a:gd name="T75" fmla="*/ 2147483647 h 1035"/>
                <a:gd name="T76" fmla="*/ 2147483647 w 3399"/>
                <a:gd name="T77" fmla="*/ 2147483647 h 1035"/>
                <a:gd name="T78" fmla="*/ 2147483647 w 3399"/>
                <a:gd name="T79" fmla="*/ 2147483647 h 1035"/>
                <a:gd name="T80" fmla="*/ 2147483647 w 3399"/>
                <a:gd name="T81" fmla="*/ 2147483647 h 1035"/>
                <a:gd name="T82" fmla="*/ 2147483647 w 3399"/>
                <a:gd name="T83" fmla="*/ 2147483647 h 1035"/>
                <a:gd name="T84" fmla="*/ 2147483647 w 3399"/>
                <a:gd name="T85" fmla="*/ 2147483647 h 1035"/>
                <a:gd name="T86" fmla="*/ 2147483647 w 3399"/>
                <a:gd name="T87" fmla="*/ 2147483647 h 1035"/>
                <a:gd name="T88" fmla="*/ 2147483647 w 3399"/>
                <a:gd name="T89" fmla="*/ 2147483647 h 1035"/>
                <a:gd name="T90" fmla="*/ 2147483647 w 3399"/>
                <a:gd name="T91" fmla="*/ 2147483647 h 1035"/>
                <a:gd name="T92" fmla="*/ 2147483647 w 3399"/>
                <a:gd name="T93" fmla="*/ 2147483647 h 1035"/>
                <a:gd name="T94" fmla="*/ 2147483647 w 3399"/>
                <a:gd name="T95" fmla="*/ 2147483647 h 1035"/>
                <a:gd name="T96" fmla="*/ 2147483647 w 3399"/>
                <a:gd name="T97" fmla="*/ 2147483647 h 1035"/>
                <a:gd name="T98" fmla="*/ 0 w 3399"/>
                <a:gd name="T99" fmla="*/ 2147483647 h 1035"/>
                <a:gd name="T100" fmla="*/ 0 w 3399"/>
                <a:gd name="T101" fmla="*/ 2147483647 h 103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399"/>
                <a:gd name="T154" fmla="*/ 0 h 1035"/>
                <a:gd name="T155" fmla="*/ 3399 w 3399"/>
                <a:gd name="T156" fmla="*/ 1035 h 103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399" h="1035">
                  <a:moveTo>
                    <a:pt x="3399" y="0"/>
                  </a:moveTo>
                  <a:lnTo>
                    <a:pt x="2903" y="0"/>
                  </a:lnTo>
                  <a:lnTo>
                    <a:pt x="2903" y="45"/>
                  </a:lnTo>
                  <a:lnTo>
                    <a:pt x="2262" y="45"/>
                  </a:lnTo>
                  <a:lnTo>
                    <a:pt x="2262" y="88"/>
                  </a:lnTo>
                  <a:lnTo>
                    <a:pt x="2251" y="88"/>
                  </a:lnTo>
                  <a:lnTo>
                    <a:pt x="2251" y="132"/>
                  </a:lnTo>
                  <a:lnTo>
                    <a:pt x="2206" y="132"/>
                  </a:lnTo>
                  <a:lnTo>
                    <a:pt x="2206" y="175"/>
                  </a:lnTo>
                  <a:lnTo>
                    <a:pt x="2142" y="175"/>
                  </a:lnTo>
                  <a:lnTo>
                    <a:pt x="2142" y="220"/>
                  </a:lnTo>
                  <a:lnTo>
                    <a:pt x="2018" y="220"/>
                  </a:lnTo>
                  <a:lnTo>
                    <a:pt x="2018" y="258"/>
                  </a:lnTo>
                  <a:lnTo>
                    <a:pt x="1874" y="258"/>
                  </a:lnTo>
                  <a:lnTo>
                    <a:pt x="1874" y="301"/>
                  </a:lnTo>
                  <a:lnTo>
                    <a:pt x="1605" y="301"/>
                  </a:lnTo>
                  <a:lnTo>
                    <a:pt x="1605" y="342"/>
                  </a:lnTo>
                  <a:lnTo>
                    <a:pt x="1490" y="342"/>
                  </a:lnTo>
                  <a:lnTo>
                    <a:pt x="1490" y="384"/>
                  </a:lnTo>
                  <a:lnTo>
                    <a:pt x="1179" y="384"/>
                  </a:lnTo>
                  <a:lnTo>
                    <a:pt x="1179" y="422"/>
                  </a:lnTo>
                  <a:lnTo>
                    <a:pt x="1131" y="422"/>
                  </a:lnTo>
                  <a:lnTo>
                    <a:pt x="1131" y="463"/>
                  </a:lnTo>
                  <a:lnTo>
                    <a:pt x="704" y="463"/>
                  </a:lnTo>
                  <a:lnTo>
                    <a:pt x="704" y="500"/>
                  </a:lnTo>
                  <a:lnTo>
                    <a:pt x="689" y="500"/>
                  </a:lnTo>
                  <a:lnTo>
                    <a:pt x="689" y="537"/>
                  </a:lnTo>
                  <a:lnTo>
                    <a:pt x="615" y="537"/>
                  </a:lnTo>
                  <a:lnTo>
                    <a:pt x="615" y="574"/>
                  </a:lnTo>
                  <a:lnTo>
                    <a:pt x="392" y="574"/>
                  </a:lnTo>
                  <a:lnTo>
                    <a:pt x="392" y="647"/>
                  </a:lnTo>
                  <a:lnTo>
                    <a:pt x="355" y="647"/>
                  </a:lnTo>
                  <a:lnTo>
                    <a:pt x="355" y="684"/>
                  </a:lnTo>
                  <a:lnTo>
                    <a:pt x="312" y="684"/>
                  </a:lnTo>
                  <a:lnTo>
                    <a:pt x="312" y="721"/>
                  </a:lnTo>
                  <a:lnTo>
                    <a:pt x="237" y="721"/>
                  </a:lnTo>
                  <a:lnTo>
                    <a:pt x="237" y="758"/>
                  </a:lnTo>
                  <a:lnTo>
                    <a:pt x="226" y="758"/>
                  </a:lnTo>
                  <a:lnTo>
                    <a:pt x="226" y="788"/>
                  </a:lnTo>
                  <a:lnTo>
                    <a:pt x="219" y="788"/>
                  </a:lnTo>
                  <a:lnTo>
                    <a:pt x="219" y="825"/>
                  </a:lnTo>
                  <a:lnTo>
                    <a:pt x="185" y="825"/>
                  </a:lnTo>
                  <a:lnTo>
                    <a:pt x="185" y="859"/>
                  </a:lnTo>
                  <a:lnTo>
                    <a:pt x="50" y="859"/>
                  </a:lnTo>
                  <a:lnTo>
                    <a:pt x="50" y="932"/>
                  </a:lnTo>
                  <a:lnTo>
                    <a:pt x="33" y="932"/>
                  </a:lnTo>
                  <a:lnTo>
                    <a:pt x="33" y="969"/>
                  </a:lnTo>
                  <a:lnTo>
                    <a:pt x="15" y="969"/>
                  </a:lnTo>
                  <a:lnTo>
                    <a:pt x="15" y="1001"/>
                  </a:lnTo>
                  <a:lnTo>
                    <a:pt x="0" y="1001"/>
                  </a:lnTo>
                  <a:lnTo>
                    <a:pt x="0" y="1035"/>
                  </a:lnTo>
                </a:path>
              </a:pathLst>
            </a:custGeom>
            <a:noFill/>
            <a:ln w="28575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795" name="Line 103"/>
            <p:cNvSpPr>
              <a:spLocks noChangeShapeType="1"/>
            </p:cNvSpPr>
            <p:nvPr/>
          </p:nvSpPr>
          <p:spPr bwMode="auto">
            <a:xfrm flipH="1">
              <a:off x="1512780" y="6134100"/>
              <a:ext cx="277813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29796" name="Group 60"/>
            <p:cNvGrpSpPr>
              <a:grpSpLocks/>
            </p:cNvGrpSpPr>
            <p:nvPr/>
          </p:nvGrpSpPr>
          <p:grpSpPr bwMode="auto">
            <a:xfrm>
              <a:off x="2692293" y="2060575"/>
              <a:ext cx="1555750" cy="366712"/>
              <a:chOff x="1084" y="1254"/>
              <a:chExt cx="980" cy="231"/>
            </a:xfrm>
          </p:grpSpPr>
          <p:sp>
            <p:nvSpPr>
              <p:cNvPr id="29797" name="AutoShape 165"/>
              <p:cNvSpPr>
                <a:spLocks noChangeArrowheads="1"/>
              </p:cNvSpPr>
              <p:nvPr/>
            </p:nvSpPr>
            <p:spPr bwMode="auto">
              <a:xfrm>
                <a:off x="1084" y="1268"/>
                <a:ext cx="980" cy="20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endParaRPr lang="en-GB" altLang="fr-FR" sz="2800" i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9798" name="Rectangle 3"/>
              <p:cNvSpPr>
                <a:spLocks noChangeArrowheads="1"/>
              </p:cNvSpPr>
              <p:nvPr/>
            </p:nvSpPr>
            <p:spPr bwMode="auto">
              <a:xfrm>
                <a:off x="1153" y="1330"/>
                <a:ext cx="112" cy="87"/>
              </a:xfrm>
              <a:prstGeom prst="rect">
                <a:avLst/>
              </a:prstGeom>
              <a:solidFill>
                <a:srgbClr val="3333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 altLang="fr-FR" i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9799" name="Rectangle 4"/>
              <p:cNvSpPr>
                <a:spLocks noChangeArrowheads="1"/>
              </p:cNvSpPr>
              <p:nvPr/>
            </p:nvSpPr>
            <p:spPr bwMode="auto">
              <a:xfrm>
                <a:off x="1628" y="1333"/>
                <a:ext cx="112" cy="8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 altLang="fr-FR" i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9800" name="ZoneTexte 84"/>
              <p:cNvSpPr txBox="1">
                <a:spLocks noChangeArrowheads="1"/>
              </p:cNvSpPr>
              <p:nvPr/>
            </p:nvSpPr>
            <p:spPr bwMode="auto">
              <a:xfrm>
                <a:off x="1252" y="1254"/>
                <a:ext cx="34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l"/>
                <a:r>
                  <a:rPr lang="en-GB" altLang="fr-FR" sz="1800" b="1" i="0">
                    <a:solidFill>
                      <a:srgbClr val="333399"/>
                    </a:solidFill>
                    <a:latin typeface="Calibri" pitchFamily="34" charset="0"/>
                  </a:rPr>
                  <a:t>RAL</a:t>
                </a:r>
              </a:p>
            </p:txBody>
          </p:sp>
          <p:sp>
            <p:nvSpPr>
              <p:cNvPr id="29801" name="ZoneTexte 85"/>
              <p:cNvSpPr txBox="1">
                <a:spLocks noChangeArrowheads="1"/>
              </p:cNvSpPr>
              <p:nvPr/>
            </p:nvSpPr>
            <p:spPr bwMode="auto">
              <a:xfrm>
                <a:off x="1727" y="1254"/>
                <a:ext cx="33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l"/>
                <a:r>
                  <a:rPr lang="en-GB" altLang="fr-FR" sz="1800" b="1" i="0">
                    <a:solidFill>
                      <a:srgbClr val="333399"/>
                    </a:solidFill>
                    <a:latin typeface="Calibri" pitchFamily="34" charset="0"/>
                  </a:rPr>
                  <a:t>EFV</a:t>
                </a: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9472" name="Group 96"/>
          <p:cNvGraphicFramePr>
            <a:graphicFrameLocks noGrp="1"/>
          </p:cNvGraphicFramePr>
          <p:nvPr/>
        </p:nvGraphicFramePr>
        <p:xfrm>
          <a:off x="4838700" y="2459038"/>
          <a:ext cx="3924300" cy="2227263"/>
        </p:xfrm>
        <a:graphic>
          <a:graphicData uri="http://schemas.openxmlformats.org/drawingml/2006/table">
            <a:tbl>
              <a:tblPr/>
              <a:tblGrid>
                <a:gridCol w="2122488"/>
                <a:gridCol w="873125"/>
                <a:gridCol w="928687"/>
              </a:tblGrid>
              <a:tr h="3889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Baseline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EFV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6127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RNA </a:t>
                      </a:r>
                      <a:r>
                        <a:rPr kumimoji="0" lang="en-GB" altLang="fr-F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</a:t>
                      </a: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5 log</a:t>
                      </a:r>
                      <a:r>
                        <a:rPr kumimoji="0" lang="en-GB" altLang="fr-FR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c/mL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RNA &gt; 5 log</a:t>
                      </a:r>
                      <a:r>
                        <a:rPr kumimoji="0" lang="en-GB" altLang="fr-FR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c/mL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127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&gt; 200/mm</a:t>
                      </a:r>
                      <a:r>
                        <a:rPr kumimoji="0" lang="en-GB" altLang="fr-F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</a:t>
                      </a:r>
                      <a:r>
                        <a:rPr kumimoji="0" lang="en-GB" altLang="fr-F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</a:t>
                      </a: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200/mm</a:t>
                      </a:r>
                      <a:r>
                        <a:rPr kumimoji="0" lang="en-GB" altLang="fr-F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82.5%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88.3%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78.7%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85.6%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127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HIV-1 B subtype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Non-B subtype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1767" name="Text Box 2"/>
          <p:cNvSpPr txBox="1">
            <a:spLocks noChangeArrowheads="1"/>
          </p:cNvSpPr>
          <p:nvPr/>
        </p:nvSpPr>
        <p:spPr bwMode="auto">
          <a:xfrm>
            <a:off x="1619250" y="1128713"/>
            <a:ext cx="5892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GB" altLang="fr-FR" b="1" i="0">
                <a:solidFill>
                  <a:srgbClr val="CC3300"/>
                </a:solidFill>
                <a:latin typeface="Calibri" pitchFamily="34" charset="0"/>
              </a:rPr>
              <a:t>Response to treatment at week 240 (5 years)</a:t>
            </a:r>
          </a:p>
        </p:txBody>
      </p:sp>
      <p:sp>
        <p:nvSpPr>
          <p:cNvPr id="31768" name="ZoneTexte 64"/>
          <p:cNvSpPr txBox="1">
            <a:spLocks noChangeArrowheads="1"/>
          </p:cNvSpPr>
          <p:nvPr/>
        </p:nvSpPr>
        <p:spPr bwMode="auto">
          <a:xfrm>
            <a:off x="908050" y="6197600"/>
            <a:ext cx="3579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GB" altLang="fr-FR" sz="1200" i="0">
                <a:solidFill>
                  <a:srgbClr val="000066"/>
                </a:solidFill>
              </a:rPr>
              <a:t>* Exclusion of discontinuations due to intolerability </a:t>
            </a:r>
          </a:p>
          <a:p>
            <a:pPr algn="l"/>
            <a:r>
              <a:rPr lang="en-GB" altLang="fr-FR" sz="1200" i="0">
                <a:solidFill>
                  <a:srgbClr val="000066"/>
                </a:solidFill>
              </a:rPr>
              <a:t>or reasons unrelated to treatment</a:t>
            </a:r>
          </a:p>
        </p:txBody>
      </p:sp>
      <p:sp>
        <p:nvSpPr>
          <p:cNvPr id="3176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fr-FR" sz="1200" b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STARTMRK</a:t>
            </a:r>
          </a:p>
        </p:txBody>
      </p:sp>
      <p:sp>
        <p:nvSpPr>
          <p:cNvPr id="31770" name="Rectangle 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STARTMRK Study: raltegravir vs efavirenz,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31771" name="Text Box 134"/>
          <p:cNvSpPr txBox="1">
            <a:spLocks noChangeArrowheads="1"/>
          </p:cNvSpPr>
          <p:nvPr/>
        </p:nvSpPr>
        <p:spPr bwMode="auto">
          <a:xfrm>
            <a:off x="4686300" y="1712913"/>
            <a:ext cx="419893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lnSpc>
                <a:spcPct val="70000"/>
              </a:lnSpc>
              <a:spcBef>
                <a:spcPct val="5000"/>
              </a:spcBef>
            </a:pPr>
            <a:r>
              <a:rPr lang="en-US" altLang="fr-FR" sz="2000" b="1" i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HIV RNA &lt; 50 c/mL (observed-failure analysis) by baseline factors</a:t>
            </a:r>
          </a:p>
        </p:txBody>
      </p:sp>
      <p:grpSp>
        <p:nvGrpSpPr>
          <p:cNvPr id="31772" name="Groupe 46"/>
          <p:cNvGrpSpPr>
            <a:grpSpLocks/>
          </p:cNvGrpSpPr>
          <p:nvPr/>
        </p:nvGrpSpPr>
        <p:grpSpPr bwMode="auto">
          <a:xfrm>
            <a:off x="452438" y="1609725"/>
            <a:ext cx="3832225" cy="4595813"/>
            <a:chOff x="452438" y="1609725"/>
            <a:chExt cx="3832225" cy="4595813"/>
          </a:xfrm>
        </p:grpSpPr>
        <p:sp>
          <p:nvSpPr>
            <p:cNvPr id="31775" name="Text Box 134"/>
            <p:cNvSpPr txBox="1">
              <a:spLocks noChangeArrowheads="1"/>
            </p:cNvSpPr>
            <p:nvPr/>
          </p:nvSpPr>
          <p:spPr bwMode="auto">
            <a:xfrm>
              <a:off x="836613" y="1609725"/>
              <a:ext cx="315912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"/>
                </a:spcBef>
              </a:pPr>
              <a:r>
                <a:rPr lang="en-GB" altLang="fr-FR" sz="2000" b="1" i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HIV RNA &lt; 50 c/mL</a:t>
              </a:r>
            </a:p>
          </p:txBody>
        </p:sp>
        <p:sp>
          <p:nvSpPr>
            <p:cNvPr id="31776" name="Rectangle 2"/>
            <p:cNvSpPr>
              <a:spLocks noChangeArrowheads="1"/>
            </p:cNvSpPr>
            <p:nvPr/>
          </p:nvSpPr>
          <p:spPr bwMode="auto">
            <a:xfrm>
              <a:off x="1235075" y="3590925"/>
              <a:ext cx="538163" cy="1966913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GB" altLang="fr-FR" sz="2800"/>
            </a:p>
          </p:txBody>
        </p:sp>
        <p:sp>
          <p:nvSpPr>
            <p:cNvPr id="31777" name="Rectangle 3"/>
            <p:cNvSpPr>
              <a:spLocks noChangeArrowheads="1"/>
            </p:cNvSpPr>
            <p:nvPr/>
          </p:nvSpPr>
          <p:spPr bwMode="auto">
            <a:xfrm>
              <a:off x="2786063" y="3095625"/>
              <a:ext cx="536575" cy="2462213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GB" altLang="fr-FR" sz="2800"/>
            </a:p>
          </p:txBody>
        </p:sp>
        <p:sp>
          <p:nvSpPr>
            <p:cNvPr id="31778" name="Rectangle 4"/>
            <p:cNvSpPr>
              <a:spLocks noChangeArrowheads="1"/>
            </p:cNvSpPr>
            <p:nvPr/>
          </p:nvSpPr>
          <p:spPr bwMode="auto">
            <a:xfrm>
              <a:off x="1773238" y="3867150"/>
              <a:ext cx="536575" cy="169068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GB" altLang="fr-FR" sz="2800"/>
            </a:p>
          </p:txBody>
        </p:sp>
        <p:sp>
          <p:nvSpPr>
            <p:cNvPr id="31779" name="Rectangle 5"/>
            <p:cNvSpPr>
              <a:spLocks noChangeArrowheads="1"/>
            </p:cNvSpPr>
            <p:nvPr/>
          </p:nvSpPr>
          <p:spPr bwMode="auto">
            <a:xfrm>
              <a:off x="3322638" y="3324225"/>
              <a:ext cx="530225" cy="223361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GB" altLang="fr-FR" sz="2800"/>
            </a:p>
          </p:txBody>
        </p:sp>
        <p:sp>
          <p:nvSpPr>
            <p:cNvPr id="31780" name="Rectangle 144"/>
            <p:cNvSpPr>
              <a:spLocks noChangeArrowheads="1"/>
            </p:cNvSpPr>
            <p:nvPr/>
          </p:nvSpPr>
          <p:spPr bwMode="auto">
            <a:xfrm>
              <a:off x="1231900" y="3203575"/>
              <a:ext cx="5349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71.0</a:t>
              </a:r>
            </a:p>
          </p:txBody>
        </p:sp>
        <p:sp>
          <p:nvSpPr>
            <p:cNvPr id="31781" name="Rectangle 145"/>
            <p:cNvSpPr>
              <a:spLocks noChangeArrowheads="1"/>
            </p:cNvSpPr>
            <p:nvPr/>
          </p:nvSpPr>
          <p:spPr bwMode="auto">
            <a:xfrm>
              <a:off x="1797050" y="3478213"/>
              <a:ext cx="5349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chemeClr val="bg2"/>
                  </a:solidFill>
                  <a:cs typeface="Arial" pitchFamily="34" charset="0"/>
                </a:rPr>
                <a:t>61.3</a:t>
              </a:r>
            </a:p>
          </p:txBody>
        </p:sp>
        <p:sp>
          <p:nvSpPr>
            <p:cNvPr id="31782" name="Line 146"/>
            <p:cNvSpPr>
              <a:spLocks noChangeShapeType="1"/>
            </p:cNvSpPr>
            <p:nvPr/>
          </p:nvSpPr>
          <p:spPr bwMode="auto">
            <a:xfrm>
              <a:off x="642938" y="5559425"/>
              <a:ext cx="3468687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1783" name="ZoneTexte 86"/>
            <p:cNvSpPr txBox="1">
              <a:spLocks noChangeArrowheads="1"/>
            </p:cNvSpPr>
            <p:nvPr/>
          </p:nvSpPr>
          <p:spPr bwMode="auto">
            <a:xfrm>
              <a:off x="855663" y="5570538"/>
              <a:ext cx="1728787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GB" altLang="fr-FR" sz="1300" i="0">
                  <a:solidFill>
                    <a:srgbClr val="000066"/>
                  </a:solidFill>
                </a:rPr>
                <a:t>Difference (95% CI) </a:t>
              </a:r>
            </a:p>
            <a:p>
              <a:pPr>
                <a:lnSpc>
                  <a:spcPct val="90000"/>
                </a:lnSpc>
              </a:pPr>
              <a:r>
                <a:rPr lang="en-GB" altLang="fr-FR" sz="1300" i="0">
                  <a:solidFill>
                    <a:srgbClr val="000066"/>
                  </a:solidFill>
                </a:rPr>
                <a:t>= 9.5% (1.7 ; 17.3)</a:t>
              </a:r>
              <a:br>
                <a:rPr lang="en-GB" altLang="fr-FR" sz="1300" i="0">
                  <a:solidFill>
                    <a:srgbClr val="000066"/>
                  </a:solidFill>
                </a:rPr>
              </a:br>
              <a:r>
                <a:rPr lang="en-GB" altLang="fr-FR" sz="1300" i="0">
                  <a:solidFill>
                    <a:srgbClr val="000066"/>
                  </a:solidFill>
                  <a:latin typeface="Wingdings" pitchFamily="2" charset="2"/>
                </a:rPr>
                <a:t></a:t>
              </a:r>
              <a:r>
                <a:rPr lang="en-GB" altLang="fr-FR" sz="1300" i="0">
                  <a:solidFill>
                    <a:srgbClr val="000066"/>
                  </a:solidFill>
                </a:rPr>
                <a:t>Superiority</a:t>
              </a:r>
            </a:p>
          </p:txBody>
        </p:sp>
        <p:sp>
          <p:nvSpPr>
            <p:cNvPr id="31784" name="Rectangle 144"/>
            <p:cNvSpPr>
              <a:spLocks noChangeArrowheads="1"/>
            </p:cNvSpPr>
            <p:nvPr/>
          </p:nvSpPr>
          <p:spPr bwMode="auto">
            <a:xfrm>
              <a:off x="2814638" y="2695575"/>
              <a:ext cx="53498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89.2</a:t>
              </a:r>
            </a:p>
          </p:txBody>
        </p:sp>
        <p:sp>
          <p:nvSpPr>
            <p:cNvPr id="31785" name="Rectangle 145"/>
            <p:cNvSpPr>
              <a:spLocks noChangeArrowheads="1"/>
            </p:cNvSpPr>
            <p:nvPr/>
          </p:nvSpPr>
          <p:spPr bwMode="auto">
            <a:xfrm>
              <a:off x="3352800" y="2925763"/>
              <a:ext cx="5349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chemeClr val="bg2"/>
                  </a:solidFill>
                  <a:cs typeface="Arial" pitchFamily="34" charset="0"/>
                </a:rPr>
                <a:t>80.7</a:t>
              </a:r>
            </a:p>
          </p:txBody>
        </p:sp>
        <p:sp>
          <p:nvSpPr>
            <p:cNvPr id="31786" name="Rectangle 52"/>
            <p:cNvSpPr>
              <a:spLocks noChangeArrowheads="1"/>
            </p:cNvSpPr>
            <p:nvPr/>
          </p:nvSpPr>
          <p:spPr bwMode="auto">
            <a:xfrm>
              <a:off x="2578100" y="2349500"/>
              <a:ext cx="1573213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GB" altLang="fr-FR" sz="1400" i="0">
                  <a:solidFill>
                    <a:srgbClr val="000066"/>
                  </a:solidFill>
                  <a:cs typeface="Arial" pitchFamily="34" charset="0"/>
                </a:rPr>
                <a:t>Per protocol,</a:t>
              </a:r>
            </a:p>
            <a:p>
              <a:pPr algn="ctr">
                <a:lnSpc>
                  <a:spcPct val="80000"/>
                </a:lnSpc>
              </a:pPr>
              <a:r>
                <a:rPr lang="en-GB" altLang="fr-FR" sz="1400" i="0">
                  <a:solidFill>
                    <a:srgbClr val="000066"/>
                  </a:solidFill>
                  <a:cs typeface="Arial" pitchFamily="34" charset="0"/>
                </a:rPr>
                <a:t>observed-failure *</a:t>
              </a:r>
            </a:p>
          </p:txBody>
        </p:sp>
        <p:sp>
          <p:nvSpPr>
            <p:cNvPr id="31787" name="Rectangle 60"/>
            <p:cNvSpPr>
              <a:spLocks noChangeArrowheads="1"/>
            </p:cNvSpPr>
            <p:nvPr/>
          </p:nvSpPr>
          <p:spPr bwMode="auto">
            <a:xfrm>
              <a:off x="1243013" y="5210175"/>
              <a:ext cx="4857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FFFFFF"/>
                  </a:solidFill>
                </a:rPr>
                <a:t>279</a:t>
              </a:r>
              <a:endParaRPr lang="en-GB" altLang="fr-FR" b="1" i="0">
                <a:solidFill>
                  <a:srgbClr val="FFFFFF"/>
                </a:solidFill>
              </a:endParaRPr>
            </a:p>
          </p:txBody>
        </p:sp>
        <p:sp>
          <p:nvSpPr>
            <p:cNvPr id="31788" name="Rectangle 61"/>
            <p:cNvSpPr>
              <a:spLocks noChangeArrowheads="1"/>
            </p:cNvSpPr>
            <p:nvPr/>
          </p:nvSpPr>
          <p:spPr bwMode="auto">
            <a:xfrm>
              <a:off x="1808163" y="5210175"/>
              <a:ext cx="4857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FFFFFF"/>
                  </a:solidFill>
                </a:rPr>
                <a:t>279</a:t>
              </a:r>
              <a:endParaRPr lang="en-GB" altLang="fr-FR" b="1" i="0">
                <a:solidFill>
                  <a:srgbClr val="FFFFFF"/>
                </a:solidFill>
              </a:endParaRPr>
            </a:p>
          </p:txBody>
        </p:sp>
        <p:sp>
          <p:nvSpPr>
            <p:cNvPr id="31789" name="Rectangle 62"/>
            <p:cNvSpPr>
              <a:spLocks noChangeArrowheads="1"/>
            </p:cNvSpPr>
            <p:nvPr/>
          </p:nvSpPr>
          <p:spPr bwMode="auto">
            <a:xfrm>
              <a:off x="2814638" y="5210175"/>
              <a:ext cx="4794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FFFFFF"/>
                  </a:solidFill>
                </a:rPr>
                <a:t>263</a:t>
              </a:r>
              <a:endParaRPr lang="en-GB" altLang="fr-FR" b="1" i="0">
                <a:solidFill>
                  <a:srgbClr val="FFFFFF"/>
                </a:solidFill>
              </a:endParaRPr>
            </a:p>
          </p:txBody>
        </p:sp>
        <p:sp>
          <p:nvSpPr>
            <p:cNvPr id="31790" name="Rectangle 63"/>
            <p:cNvSpPr>
              <a:spLocks noChangeArrowheads="1"/>
            </p:cNvSpPr>
            <p:nvPr/>
          </p:nvSpPr>
          <p:spPr bwMode="auto">
            <a:xfrm>
              <a:off x="3346450" y="5210175"/>
              <a:ext cx="4794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FFFFFF"/>
                  </a:solidFill>
                </a:rPr>
                <a:t>258</a:t>
              </a:r>
              <a:endParaRPr lang="en-GB" altLang="fr-FR" b="1" i="0">
                <a:solidFill>
                  <a:srgbClr val="FFFFFF"/>
                </a:solidFill>
              </a:endParaRPr>
            </a:p>
          </p:txBody>
        </p:sp>
        <p:sp>
          <p:nvSpPr>
            <p:cNvPr id="31791" name="Rectangle 135"/>
            <p:cNvSpPr>
              <a:spLocks noChangeArrowheads="1"/>
            </p:cNvSpPr>
            <p:nvPr/>
          </p:nvSpPr>
          <p:spPr bwMode="auto">
            <a:xfrm>
              <a:off x="550863" y="476091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25</a:t>
              </a:r>
            </a:p>
          </p:txBody>
        </p:sp>
        <p:sp>
          <p:nvSpPr>
            <p:cNvPr id="31792" name="Rectangle 136"/>
            <p:cNvSpPr>
              <a:spLocks noChangeArrowheads="1"/>
            </p:cNvSpPr>
            <p:nvPr/>
          </p:nvSpPr>
          <p:spPr bwMode="auto">
            <a:xfrm>
              <a:off x="550863" y="406876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50</a:t>
              </a:r>
            </a:p>
          </p:txBody>
        </p:sp>
        <p:sp>
          <p:nvSpPr>
            <p:cNvPr id="31793" name="Rectangle 137"/>
            <p:cNvSpPr>
              <a:spLocks noChangeArrowheads="1"/>
            </p:cNvSpPr>
            <p:nvPr/>
          </p:nvSpPr>
          <p:spPr bwMode="auto">
            <a:xfrm>
              <a:off x="452438" y="2679700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100</a:t>
              </a:r>
            </a:p>
          </p:txBody>
        </p:sp>
        <p:sp>
          <p:nvSpPr>
            <p:cNvPr id="31794" name="Rectangle 138"/>
            <p:cNvSpPr>
              <a:spLocks noChangeArrowheads="1"/>
            </p:cNvSpPr>
            <p:nvPr/>
          </p:nvSpPr>
          <p:spPr bwMode="auto">
            <a:xfrm>
              <a:off x="550863" y="337820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75</a:t>
              </a:r>
            </a:p>
          </p:txBody>
        </p:sp>
        <p:sp>
          <p:nvSpPr>
            <p:cNvPr id="31795" name="Line 139"/>
            <p:cNvSpPr>
              <a:spLocks noChangeShapeType="1"/>
            </p:cNvSpPr>
            <p:nvPr/>
          </p:nvSpPr>
          <p:spPr bwMode="auto">
            <a:xfrm>
              <a:off x="815975" y="486727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1796" name="Line 140"/>
            <p:cNvSpPr>
              <a:spLocks noChangeShapeType="1"/>
            </p:cNvSpPr>
            <p:nvPr/>
          </p:nvSpPr>
          <p:spPr bwMode="auto">
            <a:xfrm>
              <a:off x="815975" y="417671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1797" name="Line 141"/>
            <p:cNvSpPr>
              <a:spLocks noChangeShapeType="1"/>
            </p:cNvSpPr>
            <p:nvPr/>
          </p:nvSpPr>
          <p:spPr bwMode="auto">
            <a:xfrm>
              <a:off x="815975" y="279241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1798" name="Line 142"/>
            <p:cNvSpPr>
              <a:spLocks noChangeShapeType="1"/>
            </p:cNvSpPr>
            <p:nvPr/>
          </p:nvSpPr>
          <p:spPr bwMode="auto">
            <a:xfrm>
              <a:off x="815975" y="348297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1799" name="Line 143"/>
            <p:cNvSpPr>
              <a:spLocks noChangeShapeType="1"/>
            </p:cNvSpPr>
            <p:nvPr/>
          </p:nvSpPr>
          <p:spPr bwMode="auto">
            <a:xfrm>
              <a:off x="906463" y="2782888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1800" name="Text Box 148"/>
            <p:cNvSpPr txBox="1">
              <a:spLocks noChangeArrowheads="1"/>
            </p:cNvSpPr>
            <p:nvPr/>
          </p:nvSpPr>
          <p:spPr bwMode="auto">
            <a:xfrm>
              <a:off x="477838" y="2098675"/>
              <a:ext cx="3873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/>
              <a:r>
                <a:rPr lang="en-GB" altLang="fr-FR" sz="1800" i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31801" name="Rectangle 40"/>
            <p:cNvSpPr>
              <a:spLocks noChangeArrowheads="1"/>
            </p:cNvSpPr>
            <p:nvPr/>
          </p:nvSpPr>
          <p:spPr bwMode="auto">
            <a:xfrm>
              <a:off x="1062038" y="2359025"/>
              <a:ext cx="1516062" cy="27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GB" altLang="fr-FR" sz="1400" i="0">
                  <a:solidFill>
                    <a:srgbClr val="000066"/>
                  </a:solidFill>
                  <a:cs typeface="Arial" pitchFamily="34" charset="0"/>
                </a:rPr>
                <a:t>Primary analysis</a:t>
              </a:r>
              <a:endParaRPr lang="en-GB" altLang="fr-FR" sz="1600" i="0">
                <a:solidFill>
                  <a:srgbClr val="000066"/>
                </a:solidFill>
                <a:cs typeface="Arial" pitchFamily="34" charset="0"/>
              </a:endParaRPr>
            </a:p>
          </p:txBody>
        </p:sp>
        <p:sp>
          <p:nvSpPr>
            <p:cNvPr id="31802" name="Line 146"/>
            <p:cNvSpPr>
              <a:spLocks noChangeShapeType="1"/>
            </p:cNvSpPr>
            <p:nvPr/>
          </p:nvSpPr>
          <p:spPr bwMode="auto">
            <a:xfrm>
              <a:off x="815975" y="5559425"/>
              <a:ext cx="346868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grpSp>
          <p:nvGrpSpPr>
            <p:cNvPr id="31803" name="Group 60"/>
            <p:cNvGrpSpPr>
              <a:grpSpLocks/>
            </p:cNvGrpSpPr>
            <p:nvPr/>
          </p:nvGrpSpPr>
          <p:grpSpPr bwMode="auto">
            <a:xfrm>
              <a:off x="1620838" y="1881188"/>
              <a:ext cx="1555750" cy="366712"/>
              <a:chOff x="1084" y="1254"/>
              <a:chExt cx="980" cy="231"/>
            </a:xfrm>
          </p:grpSpPr>
          <p:sp>
            <p:nvSpPr>
              <p:cNvPr id="31807" name="AutoShape 165"/>
              <p:cNvSpPr>
                <a:spLocks noChangeArrowheads="1"/>
              </p:cNvSpPr>
              <p:nvPr/>
            </p:nvSpPr>
            <p:spPr bwMode="auto">
              <a:xfrm>
                <a:off x="1084" y="1268"/>
                <a:ext cx="980" cy="20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endParaRPr lang="en-GB" altLang="fr-FR" sz="2800" i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1808" name="Rectangle 3"/>
              <p:cNvSpPr>
                <a:spLocks noChangeArrowheads="1"/>
              </p:cNvSpPr>
              <p:nvPr/>
            </p:nvSpPr>
            <p:spPr bwMode="auto">
              <a:xfrm>
                <a:off x="1153" y="1330"/>
                <a:ext cx="112" cy="87"/>
              </a:xfrm>
              <a:prstGeom prst="rect">
                <a:avLst/>
              </a:prstGeom>
              <a:solidFill>
                <a:srgbClr val="3333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 altLang="fr-FR" i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1809" name="Rectangle 4"/>
              <p:cNvSpPr>
                <a:spLocks noChangeArrowheads="1"/>
              </p:cNvSpPr>
              <p:nvPr/>
            </p:nvSpPr>
            <p:spPr bwMode="auto">
              <a:xfrm>
                <a:off x="1628" y="1333"/>
                <a:ext cx="112" cy="8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GB" altLang="fr-FR" i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1810" name="ZoneTexte 84"/>
              <p:cNvSpPr txBox="1">
                <a:spLocks noChangeArrowheads="1"/>
              </p:cNvSpPr>
              <p:nvPr/>
            </p:nvSpPr>
            <p:spPr bwMode="auto">
              <a:xfrm>
                <a:off x="1252" y="1254"/>
                <a:ext cx="34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l"/>
                <a:r>
                  <a:rPr lang="en-GB" altLang="fr-FR" sz="1800" b="1" i="0">
                    <a:solidFill>
                      <a:srgbClr val="333399"/>
                    </a:solidFill>
                    <a:latin typeface="Calibri" pitchFamily="34" charset="0"/>
                  </a:rPr>
                  <a:t>RAL</a:t>
                </a:r>
              </a:p>
            </p:txBody>
          </p:sp>
          <p:sp>
            <p:nvSpPr>
              <p:cNvPr id="31811" name="ZoneTexte 85"/>
              <p:cNvSpPr txBox="1">
                <a:spLocks noChangeArrowheads="1"/>
              </p:cNvSpPr>
              <p:nvPr/>
            </p:nvSpPr>
            <p:spPr bwMode="auto">
              <a:xfrm>
                <a:off x="1727" y="1254"/>
                <a:ext cx="33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algn="ctr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l"/>
                <a:r>
                  <a:rPr lang="en-GB" altLang="fr-FR" sz="1800" b="1" i="0">
                    <a:solidFill>
                      <a:srgbClr val="333399"/>
                    </a:solidFill>
                    <a:latin typeface="Calibri" pitchFamily="34" charset="0"/>
                  </a:rPr>
                  <a:t>EFV</a:t>
                </a:r>
              </a:p>
            </p:txBody>
          </p:sp>
        </p:grpSp>
        <p:sp>
          <p:nvSpPr>
            <p:cNvPr id="31804" name="Rectangle 40"/>
            <p:cNvSpPr>
              <a:spLocks noChangeArrowheads="1"/>
            </p:cNvSpPr>
            <p:nvPr/>
          </p:nvSpPr>
          <p:spPr bwMode="auto">
            <a:xfrm>
              <a:off x="1163638" y="2578100"/>
              <a:ext cx="1219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"/>
                </a:spcBef>
              </a:pPr>
              <a:r>
                <a:rPr lang="en-GB" altLang="fr-FR" sz="1600" b="1" i="0">
                  <a:solidFill>
                    <a:srgbClr val="000066"/>
                  </a:solidFill>
                  <a:cs typeface="Arial" pitchFamily="34" charset="0"/>
                </a:rPr>
                <a:t>PP, NC = F</a:t>
              </a:r>
            </a:p>
          </p:txBody>
        </p:sp>
        <p:sp>
          <p:nvSpPr>
            <p:cNvPr id="31805" name="Rectangle 40"/>
            <p:cNvSpPr>
              <a:spLocks noChangeArrowheads="1"/>
            </p:cNvSpPr>
            <p:nvPr/>
          </p:nvSpPr>
          <p:spPr bwMode="auto">
            <a:xfrm>
              <a:off x="847725" y="5210175"/>
              <a:ext cx="4651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"/>
                </a:spcBef>
              </a:pPr>
              <a:r>
                <a:rPr lang="en-GB" altLang="fr-FR" sz="1400" i="0">
                  <a:solidFill>
                    <a:srgbClr val="000066"/>
                  </a:solidFill>
                  <a:cs typeface="Arial" pitchFamily="34" charset="0"/>
                </a:rPr>
                <a:t>N =</a:t>
              </a:r>
            </a:p>
          </p:txBody>
        </p:sp>
        <p:sp>
          <p:nvSpPr>
            <p:cNvPr id="31806" name="ZoneTexte 86"/>
            <p:cNvSpPr txBox="1">
              <a:spLocks noChangeArrowheads="1"/>
            </p:cNvSpPr>
            <p:nvPr/>
          </p:nvSpPr>
          <p:spPr bwMode="auto">
            <a:xfrm>
              <a:off x="2578100" y="5570538"/>
              <a:ext cx="1646238" cy="63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GB" altLang="fr-FR" sz="1300" i="0">
                  <a:solidFill>
                    <a:srgbClr val="000066"/>
                  </a:solidFill>
                </a:rPr>
                <a:t>Difference (95% CI) </a:t>
              </a:r>
            </a:p>
            <a:p>
              <a:pPr>
                <a:lnSpc>
                  <a:spcPct val="90000"/>
                </a:lnSpc>
              </a:pPr>
              <a:r>
                <a:rPr lang="en-GB" altLang="fr-FR" sz="1300" i="0">
                  <a:solidFill>
                    <a:srgbClr val="000066"/>
                  </a:solidFill>
                </a:rPr>
                <a:t>= 8.6% (1.9 ; 15.5)</a:t>
              </a:r>
            </a:p>
            <a:p>
              <a:pPr>
                <a:lnSpc>
                  <a:spcPct val="90000"/>
                </a:lnSpc>
              </a:pPr>
              <a:r>
                <a:rPr lang="en-GB" altLang="fr-FR" sz="1300" i="0">
                  <a:solidFill>
                    <a:srgbClr val="000066"/>
                  </a:solidFill>
                  <a:latin typeface="Wingdings" pitchFamily="2" charset="2"/>
                </a:rPr>
                <a:t></a:t>
              </a:r>
              <a:r>
                <a:rPr lang="en-GB" altLang="fr-FR" sz="1300" i="0">
                  <a:solidFill>
                    <a:srgbClr val="000066"/>
                  </a:solidFill>
                </a:rPr>
                <a:t> Superiority</a:t>
              </a:r>
            </a:p>
          </p:txBody>
        </p:sp>
      </p:grpSp>
      <p:sp>
        <p:nvSpPr>
          <p:cNvPr id="31773" name="Text Box 179"/>
          <p:cNvSpPr txBox="1">
            <a:spLocks noChangeArrowheads="1"/>
          </p:cNvSpPr>
          <p:nvPr/>
        </p:nvSpPr>
        <p:spPr bwMode="auto">
          <a:xfrm>
            <a:off x="4775200" y="5032375"/>
            <a:ext cx="43688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>
              <a:spcBef>
                <a:spcPct val="5000"/>
              </a:spcBef>
            </a:pPr>
            <a:r>
              <a:rPr lang="en-US" altLang="fr-FR" sz="1600" i="0">
                <a:solidFill>
                  <a:srgbClr val="000066"/>
                </a:solidFill>
                <a:cs typeface="Arial" pitchFamily="34" charset="0"/>
              </a:rPr>
              <a:t>Increases in fasting serum triglycerides, total cholesterol, HDL cholesterol, and LDL cholesterol from baseline were significantly lower at W240 (P &lt; 0.005) in RAL than EFV</a:t>
            </a:r>
            <a:endParaRPr lang="en-US" altLang="fr-FR" sz="1600" b="1" i="0">
              <a:solidFill>
                <a:srgbClr val="000066"/>
              </a:solidFill>
              <a:cs typeface="Arial" pitchFamily="34" charset="0"/>
            </a:endParaRPr>
          </a:p>
        </p:txBody>
      </p:sp>
      <p:sp>
        <p:nvSpPr>
          <p:cNvPr id="31774" name="ZoneTexte 69"/>
          <p:cNvSpPr txBox="1">
            <a:spLocks noChangeArrowheads="1"/>
          </p:cNvSpPr>
          <p:nvPr/>
        </p:nvSpPr>
        <p:spPr bwMode="auto">
          <a:xfrm>
            <a:off x="4686300" y="6532563"/>
            <a:ext cx="43545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altLang="fr-FR" sz="1200">
                <a:solidFill>
                  <a:srgbClr val="CC0000"/>
                </a:solidFill>
              </a:rPr>
              <a:t>Rockstroh JK, JAIDS 2013;63:77-85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PROJECT_OPEN" val="0"/>
</p:tagLst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1520</Words>
  <Application>Microsoft Office PowerPoint</Application>
  <PresentationFormat>Affichage à l'écran (4:3)</PresentationFormat>
  <Paragraphs>462</Paragraphs>
  <Slides>12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ARV_trials_2014</vt:lpstr>
      <vt:lpstr>Comparison of INSTI vs EFV</vt:lpstr>
      <vt:lpstr>STARTMRK Study: raltegravir vs efavirenz, in combination with TDF/FTC</vt:lpstr>
      <vt:lpstr>STARTMRK Study: raltegravir vs efavirenz, in combination with TDF/FTC</vt:lpstr>
      <vt:lpstr>STARTMRK Study: raltegravir vs efavirenz, in combination with TDF/FTC</vt:lpstr>
      <vt:lpstr>STARTMRK Study: raltegravir vs efavirenz, in combination with TDF/FTC</vt:lpstr>
      <vt:lpstr>STARTMRK Study: raltegravir vs efavirenz, in combination with TDF/FTC</vt:lpstr>
      <vt:lpstr>STARTMRK Study: raltegravir vs efavirenz, in combination with TDF/FTC</vt:lpstr>
      <vt:lpstr>STARTMRK Study: raltegravir vs efavirenz, in combination with TDF/FTC</vt:lpstr>
      <vt:lpstr>STARTMRK Study: raltegravir vs efavirenz, in combination with TDF/FTC</vt:lpstr>
      <vt:lpstr>STARTMRK Study: raltegravir vs efavirenz, in combination with TDF/FTC</vt:lpstr>
      <vt:lpstr>STARTMRK Study: raltegravir vs efavirenz, in combination with TDF/FTC</vt:lpstr>
      <vt:lpstr>STARTMRK Study: raltegravir vs efavirenz, in combination with TDF/FTC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creator>www.arv-trial.com</dc:creator>
  <cp:lastModifiedBy>Utilisateur</cp:lastModifiedBy>
  <cp:revision>1475</cp:revision>
  <cp:lastPrinted>2009-11-19T07:51:26Z</cp:lastPrinted>
  <dcterms:created xsi:type="dcterms:W3CDTF">2014-10-07T16:32:50Z</dcterms:created>
  <dcterms:modified xsi:type="dcterms:W3CDTF">2018-02-06T15:07:37Z</dcterms:modified>
</cp:coreProperties>
</file>