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98" r:id="rId3"/>
    <p:sldId id="299" r:id="rId4"/>
    <p:sldId id="300" r:id="rId5"/>
    <p:sldId id="307" r:id="rId6"/>
    <p:sldId id="301" r:id="rId7"/>
    <p:sldId id="317" r:id="rId8"/>
    <p:sldId id="318" r:id="rId9"/>
    <p:sldId id="316" r:id="rId10"/>
    <p:sldId id="302" r:id="rId11"/>
  </p:sldIdLst>
  <p:sldSz cx="9144000" cy="6858000" type="screen4x3"/>
  <p:notesSz cx="6759575" cy="98679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7" clrIdx="0"/>
  <p:cmAuthor id="2" name="anton" initials="a" lastIdx="7" clrIdx="1"/>
  <p:cmAuthor id="3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DDDDDD"/>
    <a:srgbClr val="FFFFFF"/>
    <a:srgbClr val="008000"/>
    <a:srgbClr val="333399"/>
    <a:srgbClr val="BFBFBF"/>
    <a:srgbClr val="F66900"/>
    <a:srgbClr val="6338A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4128" autoAdjust="0"/>
    <p:restoredTop sz="99784" autoAdjust="0"/>
  </p:normalViewPr>
  <p:slideViewPr>
    <p:cSldViewPr snapToGrid="0" showGuides="1">
      <p:cViewPr>
        <p:scale>
          <a:sx n="100" d="100"/>
          <a:sy n="100" d="100"/>
        </p:scale>
        <p:origin x="-2718" y="-372"/>
      </p:cViewPr>
      <p:guideLst>
        <p:guide orient="horz" pos="1913"/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880" y="78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92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02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5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</a:t>
            </a:r>
            <a:r>
              <a:rPr lang="fr-FR" altLang="fr-FR" sz="3200" dirty="0" err="1">
                <a:latin typeface="Calibri" panose="020F0502020204030204" pitchFamily="34" charset="0"/>
              </a:rPr>
              <a:t>from</a:t>
            </a:r>
            <a:r>
              <a:rPr lang="fr-FR" altLang="fr-FR" sz="3200" dirty="0">
                <a:latin typeface="Calibri" panose="020F0502020204030204" pitchFamily="34" charset="0"/>
              </a:rPr>
              <a:t> TDF to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BFBFBF"/>
                </a:solidFill>
                <a:latin typeface="Calibri" pitchFamily="34" charset="0"/>
              </a:rPr>
              <a:t>GS-US-292-0109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BFBFBF"/>
                </a:solidFill>
                <a:latin typeface="Calibri" pitchFamily="34" charset="0"/>
              </a:rPr>
              <a:t>GS-US-311-1089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BFBFBF"/>
                </a:solidFill>
                <a:latin typeface="Calibri" pitchFamily="34" charset="0"/>
              </a:rPr>
              <a:t>GS-US-366-1216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GS-US-366-1160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Overall, virally suppressed, HIV-infected individuals who switched to </a:t>
            </a:r>
            <a:r>
              <a:rPr lang="en-US" sz="2000" dirty="0" err="1"/>
              <a:t>rilpivirine</a:t>
            </a:r>
            <a:r>
              <a:rPr lang="en-US" sz="2000" dirty="0"/>
              <a:t>, emtricitabine, and tenofovir </a:t>
            </a:r>
            <a:r>
              <a:rPr lang="en-US" sz="2000" dirty="0" err="1"/>
              <a:t>alafenamide</a:t>
            </a:r>
            <a:r>
              <a:rPr lang="en-US" sz="2000" dirty="0"/>
              <a:t> maintained viral suppression at 48 weeks similarly to those who remained on efavirenz, emtricitabine, and tenofovir disoproxil fumarate</a:t>
            </a:r>
            <a:br>
              <a:rPr lang="en-US" sz="2000" dirty="0"/>
            </a:br>
            <a:endParaRPr lang="en-US" sz="2000" dirty="0"/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The </a:t>
            </a:r>
            <a:r>
              <a:rPr lang="en-US" sz="2000" dirty="0" err="1"/>
              <a:t>rilpivirine</a:t>
            </a:r>
            <a:r>
              <a:rPr lang="en-US" sz="2000" dirty="0"/>
              <a:t>, emtricitabine, and tenofovir </a:t>
            </a:r>
            <a:r>
              <a:rPr lang="en-US" sz="2000" dirty="0" err="1"/>
              <a:t>alafenamide</a:t>
            </a:r>
            <a:r>
              <a:rPr lang="en-US" sz="2000" dirty="0"/>
              <a:t> single-tablet regimen was well tolerated and associated with significant improvements in measures of bone and renal safety</a:t>
            </a:r>
            <a:endParaRPr lang="en-US" altLang="fr-FR" sz="20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</a:t>
            </a:r>
            <a:r>
              <a:rPr lang="fr-FR" altLang="fr-FR" sz="1200" i="1"/>
              <a:t>Lancet HIV 2017; 4:e205-13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4" y="4276920"/>
            <a:ext cx="8548688" cy="21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maintaining HIV RNA &lt; 50 c/mL at W48 (ITT, snapshot) ; non-inferiority if lower margin of a two-sided 95.001% CI for the difference = - 8%, 95% power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Secondary: percentage change for hip and spine bone mineral density between treatment groups ; 95% power to detect a 1.38% difference </a:t>
            </a:r>
            <a:br>
              <a:rPr lang="en-GB" altLang="fr-FR" sz="1800" dirty="0"/>
            </a:br>
            <a:r>
              <a:rPr lang="en-GB" altLang="fr-FR" sz="1800" dirty="0"/>
              <a:t>(non-inferiority margin) ; multiple adjustments to test for superiority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18843"/>
              </p:ext>
            </p:extLst>
          </p:nvPr>
        </p:nvGraphicFramePr>
        <p:xfrm>
          <a:off x="4359599" y="2403475"/>
          <a:ext cx="3696964" cy="585192"/>
        </p:xfrm>
        <a:graphic>
          <a:graphicData uri="http://schemas.openxmlformats.org/drawingml/2006/table">
            <a:tbl>
              <a:tblPr/>
              <a:tblGrid>
                <a:gridCol w="3696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RPV/FTC/TAF 25/200/25 mg QD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EFV/FTC/TDF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12423"/>
              </p:ext>
            </p:extLst>
          </p:nvPr>
        </p:nvGraphicFramePr>
        <p:xfrm>
          <a:off x="4359599" y="3214726"/>
          <a:ext cx="3696964" cy="530328"/>
        </p:xfrm>
        <a:graphic>
          <a:graphicData uri="http://schemas.openxmlformats.org/drawingml/2006/table">
            <a:tbl>
              <a:tblPr/>
              <a:tblGrid>
                <a:gridCol w="3696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EFV/FTC/TDF 600/200/300 mg QD ** + RPV/FTC/TAF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37518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817611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32539" y="2221384"/>
            <a:ext cx="3317678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EFV/FTC/TDF &gt;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EFV, RPV, FTC or TDF</a:t>
            </a:r>
          </a:p>
        </p:txBody>
      </p:sp>
      <p:cxnSp>
        <p:nvCxnSpPr>
          <p:cNvPr id="22549" name="AutoShape 60"/>
          <p:cNvCxnSpPr>
            <a:cxnSpLocks noChangeShapeType="1"/>
            <a:stCxn id="5150" idx="1"/>
            <a:endCxn id="86055" idx="1"/>
          </p:cNvCxnSpPr>
          <p:nvPr/>
        </p:nvCxnSpPr>
        <p:spPr bwMode="auto">
          <a:xfrm rot="10800000" flipV="1">
            <a:off x="4359599" y="2696070"/>
            <a:ext cx="12700" cy="783819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450217" y="3083123"/>
            <a:ext cx="70274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582016" y="357268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437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582016" y="237590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438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806767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8056562" y="3476172"/>
            <a:ext cx="7688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8056563" y="2691494"/>
            <a:ext cx="75928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4359599" y="3955243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</a:t>
            </a:r>
            <a:r>
              <a:rPr lang="fr-FR" sz="1400" dirty="0" err="1">
                <a:solidFill>
                  <a:srgbClr val="000066"/>
                </a:solidFill>
              </a:rPr>
              <a:t>With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food</a:t>
            </a:r>
            <a:r>
              <a:rPr lang="fr-FR" sz="1400" dirty="0">
                <a:solidFill>
                  <a:srgbClr val="000066"/>
                </a:solidFill>
              </a:rPr>
              <a:t>, AM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</a:t>
            </a:r>
            <a:r>
              <a:rPr lang="fr-FR" sz="1400" dirty="0" err="1">
                <a:solidFill>
                  <a:srgbClr val="000066"/>
                </a:solidFill>
              </a:rPr>
              <a:t>Without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food</a:t>
            </a:r>
            <a:r>
              <a:rPr lang="fr-FR" sz="1400" dirty="0">
                <a:solidFill>
                  <a:srgbClr val="000066"/>
                </a:solidFill>
              </a:rPr>
              <a:t>, PM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02919"/>
              </p:ext>
            </p:extLst>
          </p:nvPr>
        </p:nvGraphicFramePr>
        <p:xfrm>
          <a:off x="226239" y="1678006"/>
          <a:ext cx="8660958" cy="4778648"/>
        </p:xfrm>
        <a:graphic>
          <a:graphicData uri="http://schemas.openxmlformats.org/drawingml/2006/table">
            <a:tbl>
              <a:tblPr/>
              <a:tblGrid>
                <a:gridCol w="4166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1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5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438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437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 / black / other,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 / 27 / 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 / 28 / 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&lt; 50 c/mL,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110.4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107.6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Proteinuria: grade 1 / grade 2,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/ 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8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Pregnancy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decision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violation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 (9.8%)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 (8.0%)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79165" y="1151863"/>
            <a:ext cx="6172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451780" y="1636670"/>
            <a:ext cx="3355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Other efficacy results at W48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860346" y="1116550"/>
            <a:ext cx="5424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 err="1"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latin typeface="Calibri" panose="020F0502020204030204" pitchFamily="34" charset="0"/>
              </a:rPr>
              <a:t> outcome at W48 (ITT, snapshot)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816009" y="2003289"/>
            <a:ext cx="32878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Per protocol analysis </a:t>
            </a:r>
            <a:br>
              <a:rPr lang="en-US" sz="1600" dirty="0">
                <a:solidFill>
                  <a:srgbClr val="000066"/>
                </a:solidFill>
              </a:rPr>
            </a:br>
            <a:r>
              <a:rPr lang="en-US" sz="1600" dirty="0">
                <a:solidFill>
                  <a:srgbClr val="000066"/>
                </a:solidFill>
              </a:rPr>
              <a:t>(HIV RNA &lt; 50 c/mL)</a:t>
            </a:r>
          </a:p>
          <a:p>
            <a:pPr marL="742950" lvl="1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99.1% RPV/FTC/TAF</a:t>
            </a:r>
          </a:p>
          <a:p>
            <a:pPr marL="742950" lvl="1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99.3% EFV/FTC/TDF</a:t>
            </a:r>
            <a:br>
              <a:rPr lang="en-US" sz="1600" dirty="0">
                <a:solidFill>
                  <a:srgbClr val="000066"/>
                </a:solidFill>
              </a:rPr>
            </a:b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srgbClr val="000066"/>
                </a:solidFill>
              </a:rPr>
              <a:t>Virologic</a:t>
            </a:r>
            <a:r>
              <a:rPr lang="en-US" sz="1600" dirty="0">
                <a:solidFill>
                  <a:srgbClr val="000066"/>
                </a:solidFill>
              </a:rPr>
              <a:t> success was similar between treatment groups for the subgroups of age, sex, race, and geographic region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Virologic success lower in RPV/FTC/TAF group if adherence ≥ 95%: 91% </a:t>
            </a:r>
            <a:br>
              <a:rPr lang="en-US" sz="1600" dirty="0">
                <a:solidFill>
                  <a:srgbClr val="000066"/>
                </a:solidFill>
              </a:rPr>
            </a:br>
            <a:r>
              <a:rPr lang="en-US" sz="1600" dirty="0">
                <a:solidFill>
                  <a:srgbClr val="000066"/>
                </a:solidFill>
              </a:rPr>
              <a:t>vs 95% for EFV/FTC/TDF</a:t>
            </a:r>
          </a:p>
          <a:p>
            <a:pPr>
              <a:buClr>
                <a:srgbClr val="CC3300"/>
              </a:buClr>
            </a:pP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Mean changes in CD4/mm</a:t>
            </a:r>
            <a:r>
              <a:rPr lang="en-US" sz="1600" baseline="30000" dirty="0">
                <a:solidFill>
                  <a:srgbClr val="000066"/>
                </a:solidFill>
              </a:rPr>
              <a:t>3</a:t>
            </a:r>
            <a:endParaRPr lang="en-US" sz="1600" dirty="0">
              <a:solidFill>
                <a:srgbClr val="000066"/>
              </a:solidFill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+ 23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+ 12 EFV/FTC/TDF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59906" y="1791741"/>
            <a:ext cx="5497092" cy="4720777"/>
            <a:chOff x="359906" y="1791741"/>
            <a:chExt cx="5497092" cy="4720777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582629" y="5989298"/>
              <a:ext cx="20815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Difference (95% CI)</a:t>
              </a:r>
              <a:r>
                <a:rPr lang="en-U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n-U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U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- 2.0% (- 5.9 to 1.8)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1068114" y="264180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90.0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785778" y="515386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413864" y="495473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790154" y="2601040"/>
              <a:ext cx="3901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92.0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412715" y="516034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5096880" y="4997272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7.1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558679" y="531452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459293" y="475254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459293" y="419216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459293" y="363018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459293" y="306979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359906" y="2495792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69669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Success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HIV RNA&lt; 50 c/mL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571221" y="5474797"/>
              <a:ext cx="1385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b="1" dirty="0">
                  <a:solidFill>
                    <a:srgbClr val="000066"/>
                  </a:solidFill>
                </a:rPr>
                <a:t> failure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4064614" y="5474797"/>
              <a:ext cx="17923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No </a:t>
              </a:r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b="1" dirty="0">
                  <a:solidFill>
                    <a:srgbClr val="000066"/>
                  </a:solidFill>
                </a:rPr>
                <a:t> data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87586" y="2056038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83057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72301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72301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2301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72301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72301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2301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1001758" y="2895600"/>
              <a:ext cx="628694" cy="253481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666810" y="2852936"/>
              <a:ext cx="630210" cy="2577478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961772" y="5249312"/>
              <a:ext cx="631724" cy="181102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295205" y="5205413"/>
              <a:ext cx="631724" cy="225001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637877" y="5406909"/>
              <a:ext cx="628694" cy="2350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1220809" y="1791741"/>
              <a:ext cx="3584566" cy="369332"/>
              <a:chOff x="1220809" y="1791741"/>
              <a:chExt cx="3584566" cy="369332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220809" y="1801782"/>
                <a:ext cx="3547955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41219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3189932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561571" y="1791741"/>
                <a:ext cx="14382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RPV/FTC/TAF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3376651" y="1791741"/>
                <a:ext cx="14287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EFV/FTC/TDF</a:t>
                </a:r>
              </a:p>
            </p:txBody>
          </p:sp>
        </p:grpSp>
        <p:sp>
          <p:nvSpPr>
            <p:cNvPr id="2" name="ZoneTexte 1"/>
            <p:cNvSpPr txBox="1"/>
            <p:nvPr/>
          </p:nvSpPr>
          <p:spPr>
            <a:xfrm>
              <a:off x="1758576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437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53055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438</a:t>
              </a:r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266571" y="5413846"/>
              <a:ext cx="631724" cy="16568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defRPr/>
            </a:pP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Resistance analysis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10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charset="-128"/>
              </a:rPr>
              <a:t>Genotype and Phenotype testing if confirmed HIV RNA ≥ 50 c/mL and confirmatory sample ≥ 400 c/mL, or HIV RNA ≥ 400 c/mL at W48 or at the last visit on study drug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6 patients in the RPV/FTC/TAF group: no emergent resistance mutations ;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4 were re-suppressed without changing therapy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2 patients in the EFV/FTC/TDF group: emergence of resistance to FTC (M184V) and RPV (V106I/L + Y188L)</a:t>
            </a:r>
            <a:br>
              <a:rPr lang="en-US" altLang="fr-FR" sz="1800" dirty="0">
                <a:ea typeface="ＭＳ Ｐゴシック" charset="-128"/>
              </a:rPr>
            </a:b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charset="-128"/>
              </a:rPr>
              <a:t>Historical genotypes : resistance mutations to study drug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in 3 participants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2 patients in the RPV/FTC/TAF group (K103N ; E138A)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1 patient in the EFV/FTC/TDF group (K103N)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All 3 discontinued at W36 or W48 with HIV RNA &lt; 50 c/mL</a:t>
            </a:r>
            <a:endParaRPr lang="en-US" altLang="fr-FR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2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728670"/>
              </p:ext>
            </p:extLst>
          </p:nvPr>
        </p:nvGraphicFramePr>
        <p:xfrm>
          <a:off x="323095" y="1651303"/>
          <a:ext cx="8654849" cy="3200340"/>
        </p:xfrm>
        <a:graphic>
          <a:graphicData uri="http://schemas.openxmlformats.org/drawingml/2006/table">
            <a:tbl>
              <a:tblPr/>
              <a:tblGrid>
                <a:gridCol w="4333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3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RPV/FTC/TAF, n = 438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EFV/FTC/TDF, n = 437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2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related to study drug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1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**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14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common adverse events (≥ 5% of patients)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Cough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Arthralgia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37147" y="4895359"/>
            <a:ext cx="88127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>
                <a:solidFill>
                  <a:srgbClr val="000066"/>
                </a:solidFill>
              </a:rPr>
              <a:t>* Anaemia (N = 1), </a:t>
            </a:r>
            <a:r>
              <a:rPr lang="en-GB" sz="1300" dirty="0" err="1">
                <a:solidFill>
                  <a:srgbClr val="000066"/>
                </a:solidFill>
              </a:rPr>
              <a:t>diarrhea</a:t>
            </a:r>
            <a:r>
              <a:rPr lang="en-GB" sz="1300" dirty="0">
                <a:solidFill>
                  <a:srgbClr val="000066"/>
                </a:solidFill>
              </a:rPr>
              <a:t> (N = 1), vomiting (N = 1), constipation (N = 1), fatigue (N = 2), ulcer haemorrhage (N = 1), localised infection (N = 1), multiple fractures (N = 1), road traffic accident (N = 1), </a:t>
            </a:r>
            <a:r>
              <a:rPr lang="en-GB" sz="1300" dirty="0" err="1">
                <a:solidFill>
                  <a:srgbClr val="000066"/>
                </a:solidFill>
              </a:rPr>
              <a:t>dysgeusia</a:t>
            </a:r>
            <a:r>
              <a:rPr lang="en-GB" sz="1300" dirty="0">
                <a:solidFill>
                  <a:srgbClr val="000066"/>
                </a:solidFill>
              </a:rPr>
              <a:t> (N = 1), headache </a:t>
            </a:r>
            <a:br>
              <a:rPr lang="en-GB" sz="1300" dirty="0">
                <a:solidFill>
                  <a:srgbClr val="000066"/>
                </a:solidFill>
              </a:rPr>
            </a:br>
            <a:r>
              <a:rPr lang="en-GB" sz="1300" dirty="0">
                <a:solidFill>
                  <a:srgbClr val="000066"/>
                </a:solidFill>
              </a:rPr>
              <a:t>(N = 1), somnolence (N = 1), anxiety (N = 1), cough (N = 1), decreased GFR (N = 1), generalised pruritus (N = 1)</a:t>
            </a:r>
          </a:p>
          <a:p>
            <a:r>
              <a:rPr lang="en-GB" sz="1300" dirty="0">
                <a:solidFill>
                  <a:srgbClr val="000066"/>
                </a:solidFill>
              </a:rPr>
              <a:t>** Atrial fibrillation (N = 1), </a:t>
            </a:r>
            <a:r>
              <a:rPr lang="en-GB" sz="1300" dirty="0" err="1">
                <a:solidFill>
                  <a:srgbClr val="000066"/>
                </a:solidFill>
              </a:rPr>
              <a:t>diarrhea</a:t>
            </a:r>
            <a:r>
              <a:rPr lang="en-GB" sz="1300" dirty="0">
                <a:solidFill>
                  <a:srgbClr val="000066"/>
                </a:solidFill>
              </a:rPr>
              <a:t> (N = 1), vomiting (N = 1), abdominal distension (N = 1), abdominal pain (N = 1), constipation (N = 1), dysphagia (N = 1), gastro-oesophageal reflux (N = 1), nausea (N = 1), hypersensitivity (N = 1), sinusitis (N = 1), arthralgia (N = 1), </a:t>
            </a:r>
            <a:r>
              <a:rPr lang="en-GB" sz="1300" dirty="0" err="1">
                <a:solidFill>
                  <a:srgbClr val="000066"/>
                </a:solidFill>
              </a:rPr>
              <a:t>confusional</a:t>
            </a:r>
            <a:r>
              <a:rPr lang="en-GB" sz="1300" dirty="0">
                <a:solidFill>
                  <a:srgbClr val="000066"/>
                </a:solidFill>
              </a:rPr>
              <a:t> state (N = 1), insomnia (N = 1), asthma (N = 1), rash (N = 1)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12487" y="1151863"/>
            <a:ext cx="2506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Adverse events, %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93096" y="6233882"/>
            <a:ext cx="7206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dirty="0">
                <a:solidFill>
                  <a:srgbClr val="000066"/>
                </a:solidFill>
              </a:rPr>
              <a:t>1 patient </a:t>
            </a:r>
            <a:r>
              <a:rPr lang="fr-FR" sz="1400" dirty="0" err="1">
                <a:solidFill>
                  <a:srgbClr val="000066"/>
                </a:solidFill>
              </a:rPr>
              <a:t>died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from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methamphetamine</a:t>
            </a:r>
            <a:r>
              <a:rPr lang="fr-FR" sz="1400" dirty="0">
                <a:solidFill>
                  <a:srgbClr val="000066"/>
                </a:solidFill>
              </a:rPr>
              <a:t> and </a:t>
            </a:r>
            <a:r>
              <a:rPr lang="fr-FR" sz="1400" dirty="0" err="1">
                <a:solidFill>
                  <a:srgbClr val="000066"/>
                </a:solidFill>
              </a:rPr>
              <a:t>cocaine</a:t>
            </a:r>
            <a:r>
              <a:rPr lang="fr-FR" sz="1400" dirty="0">
                <a:solidFill>
                  <a:srgbClr val="000066"/>
                </a:solidFill>
              </a:rPr>
              <a:t> overdose in the RPV/FTC/TAF group</a:t>
            </a:r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2227012" y="1126799"/>
            <a:ext cx="4678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Change in renal biomarkers at W48</a:t>
            </a:r>
          </a:p>
        </p:txBody>
      </p:sp>
      <p:sp>
        <p:nvSpPr>
          <p:cNvPr id="61444" name="ZoneTexte 6"/>
          <p:cNvSpPr txBox="1">
            <a:spLocks noChangeArrowheads="1"/>
          </p:cNvSpPr>
          <p:nvPr/>
        </p:nvSpPr>
        <p:spPr bwMode="auto">
          <a:xfrm>
            <a:off x="361194" y="5329467"/>
            <a:ext cx="8700502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b="1" dirty="0">
                <a:solidFill>
                  <a:srgbClr val="000066"/>
                </a:solidFill>
              </a:rPr>
              <a:t>Median change in </a:t>
            </a:r>
            <a:r>
              <a:rPr lang="en-US" sz="1500" b="1" dirty="0" err="1">
                <a:solidFill>
                  <a:srgbClr val="000066"/>
                </a:solidFill>
              </a:rPr>
              <a:t>eGFR</a:t>
            </a:r>
            <a:r>
              <a:rPr lang="en-US" sz="1500" dirty="0">
                <a:solidFill>
                  <a:srgbClr val="000066"/>
                </a:solidFill>
              </a:rPr>
              <a:t>: - 4.1 mg/</a:t>
            </a:r>
            <a:r>
              <a:rPr lang="en-US" sz="1500" dirty="0" err="1">
                <a:solidFill>
                  <a:srgbClr val="000066"/>
                </a:solidFill>
              </a:rPr>
              <a:t>dL</a:t>
            </a:r>
            <a:r>
              <a:rPr lang="en-US" sz="1500" dirty="0">
                <a:solidFill>
                  <a:srgbClr val="000066"/>
                </a:solidFill>
              </a:rPr>
              <a:t> on RPV/FTC/TAF </a:t>
            </a:r>
            <a:r>
              <a:rPr lang="en-US" sz="1500" dirty="0" err="1">
                <a:solidFill>
                  <a:srgbClr val="000066"/>
                </a:solidFill>
              </a:rPr>
              <a:t>vs</a:t>
            </a:r>
            <a:r>
              <a:rPr lang="en-US" sz="1500" dirty="0">
                <a:solidFill>
                  <a:srgbClr val="000066"/>
                </a:solidFill>
              </a:rPr>
              <a:t> </a:t>
            </a:r>
            <a:r>
              <a:rPr lang="mr-IN" sz="1500" dirty="0">
                <a:solidFill>
                  <a:srgbClr val="000066"/>
                </a:solidFill>
              </a:rPr>
              <a:t>–</a:t>
            </a:r>
            <a:r>
              <a:rPr lang="en-US" sz="1500" dirty="0">
                <a:solidFill>
                  <a:srgbClr val="000066"/>
                </a:solidFill>
              </a:rPr>
              <a:t> 0.6 mg/</a:t>
            </a:r>
            <a:r>
              <a:rPr lang="en-US" sz="1500" dirty="0" err="1">
                <a:solidFill>
                  <a:srgbClr val="000066"/>
                </a:solidFill>
              </a:rPr>
              <a:t>dL</a:t>
            </a:r>
            <a:r>
              <a:rPr lang="en-US" sz="1500" dirty="0">
                <a:solidFill>
                  <a:srgbClr val="000066"/>
                </a:solidFill>
              </a:rPr>
              <a:t> on EFV/FTC/TDF </a:t>
            </a:r>
            <a:br>
              <a:rPr lang="en-US" sz="1500" dirty="0">
                <a:solidFill>
                  <a:srgbClr val="000066"/>
                </a:solidFill>
              </a:rPr>
            </a:br>
            <a:r>
              <a:rPr lang="en-US" sz="1500" dirty="0">
                <a:solidFill>
                  <a:srgbClr val="000066"/>
                </a:solidFill>
              </a:rPr>
              <a:t>(p &lt; 0.0001)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rgbClr val="000066"/>
                </a:solidFill>
              </a:rPr>
              <a:t>1 patient discontinued for study-drug renal adverse event in RPV/FTC/TAF group (decrease in </a:t>
            </a:r>
            <a:r>
              <a:rPr lang="en-US" sz="1500" dirty="0" err="1">
                <a:solidFill>
                  <a:srgbClr val="000066"/>
                </a:solidFill>
              </a:rPr>
              <a:t>eGFR</a:t>
            </a:r>
            <a:r>
              <a:rPr lang="en-US" sz="1500" dirty="0">
                <a:solidFill>
                  <a:srgbClr val="000066"/>
                </a:solidFill>
              </a:rPr>
              <a:t> from 54.2 to 26.4 mL/min)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rgbClr val="000066"/>
                </a:solidFill>
              </a:rPr>
              <a:t>No reported cases of proximal renal </a:t>
            </a:r>
            <a:r>
              <a:rPr lang="en-US" sz="1500" dirty="0" err="1">
                <a:solidFill>
                  <a:srgbClr val="000066"/>
                </a:solidFill>
              </a:rPr>
              <a:t>tubulopathy</a:t>
            </a:r>
            <a:r>
              <a:rPr lang="en-US" sz="1500" dirty="0">
                <a:solidFill>
                  <a:srgbClr val="000066"/>
                </a:solidFill>
              </a:rPr>
              <a:t> or </a:t>
            </a:r>
            <a:r>
              <a:rPr lang="en-US" sz="1500" dirty="0" err="1">
                <a:solidFill>
                  <a:srgbClr val="000066"/>
                </a:solidFill>
              </a:rPr>
              <a:t>Fanconi</a:t>
            </a:r>
            <a:r>
              <a:rPr lang="en-US" sz="1500" dirty="0">
                <a:solidFill>
                  <a:srgbClr val="000066"/>
                </a:solidFill>
              </a:rPr>
              <a:t> syndrome in either group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9215" y="1459386"/>
            <a:ext cx="5128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3300"/>
                </a:solidFill>
                <a:latin typeface="Calibri" pitchFamily="34" charset="0"/>
              </a:rPr>
              <a:t>Urine protein to creatinine ratio (% median change)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559090" y="1903955"/>
            <a:ext cx="8096130" cy="3411734"/>
            <a:chOff x="559090" y="2012815"/>
            <a:chExt cx="8096130" cy="3411734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959308" y="3439482"/>
              <a:ext cx="0" cy="19113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59308" y="3439482"/>
              <a:ext cx="62007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959308" y="2304420"/>
              <a:ext cx="0" cy="11350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870408" y="231553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870408" y="343948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870408" y="269018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870408" y="3063245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870408" y="4942845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870408" y="4566607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70408" y="4191957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870408" y="3814132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70408" y="5320670"/>
              <a:ext cx="889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762583" y="3446728"/>
              <a:ext cx="381000" cy="31227"/>
            </a:xfrm>
            <a:custGeom>
              <a:avLst/>
              <a:gdLst>
                <a:gd name="T0" fmla="*/ 240 w 240"/>
                <a:gd name="T1" fmla="*/ 0 h 179"/>
                <a:gd name="T2" fmla="*/ 0 w 240"/>
                <a:gd name="T3" fmla="*/ 0 h 179"/>
                <a:gd name="T4" fmla="*/ 0 w 240"/>
                <a:gd name="T5" fmla="*/ 179 h 179"/>
                <a:gd name="T6" fmla="*/ 240 w 240"/>
                <a:gd name="T7" fmla="*/ 179 h 179"/>
                <a:gd name="T8" fmla="*/ 240 w 240"/>
                <a:gd name="T9" fmla="*/ 0 h 179"/>
                <a:gd name="T10" fmla="*/ 240 w 240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179">
                  <a:moveTo>
                    <a:pt x="240" y="0"/>
                  </a:moveTo>
                  <a:lnTo>
                    <a:pt x="0" y="0"/>
                  </a:lnTo>
                  <a:lnTo>
                    <a:pt x="0" y="179"/>
                  </a:lnTo>
                  <a:lnTo>
                    <a:pt x="240" y="179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319920" y="2991807"/>
              <a:ext cx="382588" cy="447675"/>
            </a:xfrm>
            <a:custGeom>
              <a:avLst/>
              <a:gdLst>
                <a:gd name="T0" fmla="*/ 0 w 241"/>
                <a:gd name="T1" fmla="*/ 0 h 282"/>
                <a:gd name="T2" fmla="*/ 0 w 241"/>
                <a:gd name="T3" fmla="*/ 282 h 282"/>
                <a:gd name="T4" fmla="*/ 241 w 241"/>
                <a:gd name="T5" fmla="*/ 282 h 282"/>
                <a:gd name="T6" fmla="*/ 241 w 241"/>
                <a:gd name="T7" fmla="*/ 0 h 282"/>
                <a:gd name="T8" fmla="*/ 0 w 241"/>
                <a:gd name="T9" fmla="*/ 0 h 282"/>
                <a:gd name="T10" fmla="*/ 0 w 241"/>
                <a:gd name="T1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282">
                  <a:moveTo>
                    <a:pt x="0" y="0"/>
                  </a:moveTo>
                  <a:lnTo>
                    <a:pt x="0" y="282"/>
                  </a:lnTo>
                  <a:lnTo>
                    <a:pt x="241" y="282"/>
                  </a:lnTo>
                  <a:lnTo>
                    <a:pt x="24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866145" y="2354945"/>
              <a:ext cx="381000" cy="1084538"/>
            </a:xfrm>
            <a:custGeom>
              <a:avLst/>
              <a:gdLst>
                <a:gd name="T0" fmla="*/ 240 w 240"/>
                <a:gd name="T1" fmla="*/ 0 h 422"/>
                <a:gd name="T2" fmla="*/ 0 w 240"/>
                <a:gd name="T3" fmla="*/ 0 h 422"/>
                <a:gd name="T4" fmla="*/ 0 w 240"/>
                <a:gd name="T5" fmla="*/ 422 h 422"/>
                <a:gd name="T6" fmla="*/ 240 w 240"/>
                <a:gd name="T7" fmla="*/ 422 h 422"/>
                <a:gd name="T8" fmla="*/ 240 w 240"/>
                <a:gd name="T9" fmla="*/ 0 h 422"/>
                <a:gd name="T10" fmla="*/ 240 w 240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422">
                  <a:moveTo>
                    <a:pt x="240" y="0"/>
                  </a:moveTo>
                  <a:lnTo>
                    <a:pt x="0" y="0"/>
                  </a:lnTo>
                  <a:lnTo>
                    <a:pt x="0" y="422"/>
                  </a:lnTo>
                  <a:lnTo>
                    <a:pt x="240" y="422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6417133" y="2690182"/>
              <a:ext cx="381000" cy="749300"/>
            </a:xfrm>
            <a:custGeom>
              <a:avLst/>
              <a:gdLst>
                <a:gd name="T0" fmla="*/ 240 w 240"/>
                <a:gd name="T1" fmla="*/ 512 h 512"/>
                <a:gd name="T2" fmla="*/ 240 w 240"/>
                <a:gd name="T3" fmla="*/ 0 h 512"/>
                <a:gd name="T4" fmla="*/ 0 w 240"/>
                <a:gd name="T5" fmla="*/ 0 h 512"/>
                <a:gd name="T6" fmla="*/ 0 w 240"/>
                <a:gd name="T7" fmla="*/ 512 h 512"/>
                <a:gd name="T8" fmla="*/ 240 w 240"/>
                <a:gd name="T9" fmla="*/ 512 h 512"/>
                <a:gd name="T10" fmla="*/ 240 w 240"/>
                <a:gd name="T11" fmla="*/ 512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512">
                  <a:moveTo>
                    <a:pt x="240" y="512"/>
                  </a:moveTo>
                  <a:lnTo>
                    <a:pt x="240" y="0"/>
                  </a:lnTo>
                  <a:lnTo>
                    <a:pt x="0" y="0"/>
                  </a:lnTo>
                  <a:lnTo>
                    <a:pt x="0" y="512"/>
                  </a:lnTo>
                  <a:lnTo>
                    <a:pt x="240" y="512"/>
                  </a:lnTo>
                  <a:lnTo>
                    <a:pt x="240" y="51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969458" y="3439482"/>
              <a:ext cx="381000" cy="1555475"/>
            </a:xfrm>
            <a:custGeom>
              <a:avLst/>
              <a:gdLst>
                <a:gd name="T0" fmla="*/ 240 w 240"/>
                <a:gd name="T1" fmla="*/ 0 h 938"/>
                <a:gd name="T2" fmla="*/ 0 w 240"/>
                <a:gd name="T3" fmla="*/ 0 h 938"/>
                <a:gd name="T4" fmla="*/ 0 w 240"/>
                <a:gd name="T5" fmla="*/ 938 h 938"/>
                <a:gd name="T6" fmla="*/ 240 w 240"/>
                <a:gd name="T7" fmla="*/ 938 h 938"/>
                <a:gd name="T8" fmla="*/ 240 w 240"/>
                <a:gd name="T9" fmla="*/ 0 h 938"/>
                <a:gd name="T10" fmla="*/ 240 w 240"/>
                <a:gd name="T11" fmla="*/ 0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938">
                  <a:moveTo>
                    <a:pt x="240" y="0"/>
                  </a:moveTo>
                  <a:lnTo>
                    <a:pt x="0" y="0"/>
                  </a:lnTo>
                  <a:lnTo>
                    <a:pt x="0" y="938"/>
                  </a:lnTo>
                  <a:lnTo>
                    <a:pt x="240" y="938"/>
                  </a:lnTo>
                  <a:lnTo>
                    <a:pt x="240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418470" y="3439482"/>
              <a:ext cx="381000" cy="1020323"/>
            </a:xfrm>
            <a:custGeom>
              <a:avLst/>
              <a:gdLst>
                <a:gd name="T0" fmla="*/ 240 w 240"/>
                <a:gd name="T1" fmla="*/ 386 h 386"/>
                <a:gd name="T2" fmla="*/ 240 w 240"/>
                <a:gd name="T3" fmla="*/ 0 h 386"/>
                <a:gd name="T4" fmla="*/ 0 w 240"/>
                <a:gd name="T5" fmla="*/ 0 h 386"/>
                <a:gd name="T6" fmla="*/ 0 w 240"/>
                <a:gd name="T7" fmla="*/ 386 h 386"/>
                <a:gd name="T8" fmla="*/ 240 w 240"/>
                <a:gd name="T9" fmla="*/ 386 h 386"/>
                <a:gd name="T10" fmla="*/ 240 w 240"/>
                <a:gd name="T11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0" h="386">
                  <a:moveTo>
                    <a:pt x="240" y="386"/>
                  </a:moveTo>
                  <a:lnTo>
                    <a:pt x="240" y="0"/>
                  </a:lnTo>
                  <a:lnTo>
                    <a:pt x="0" y="0"/>
                  </a:lnTo>
                  <a:lnTo>
                    <a:pt x="0" y="386"/>
                  </a:lnTo>
                  <a:lnTo>
                    <a:pt x="240" y="386"/>
                  </a:lnTo>
                  <a:lnTo>
                    <a:pt x="240" y="386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873833" y="3439482"/>
              <a:ext cx="379413" cy="510161"/>
            </a:xfrm>
            <a:custGeom>
              <a:avLst/>
              <a:gdLst>
                <a:gd name="T0" fmla="*/ 0 w 239"/>
                <a:gd name="T1" fmla="*/ 0 h 183"/>
                <a:gd name="T2" fmla="*/ 0 w 239"/>
                <a:gd name="T3" fmla="*/ 183 h 183"/>
                <a:gd name="T4" fmla="*/ 239 w 239"/>
                <a:gd name="T5" fmla="*/ 183 h 183"/>
                <a:gd name="T6" fmla="*/ 239 w 239"/>
                <a:gd name="T7" fmla="*/ 0 h 183"/>
                <a:gd name="T8" fmla="*/ 0 w 239"/>
                <a:gd name="T9" fmla="*/ 0 h 183"/>
                <a:gd name="T10" fmla="*/ 0 w 239"/>
                <a:gd name="T11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183">
                  <a:moveTo>
                    <a:pt x="0" y="0"/>
                  </a:moveTo>
                  <a:lnTo>
                    <a:pt x="0" y="183"/>
                  </a:lnTo>
                  <a:lnTo>
                    <a:pt x="239" y="183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322845" y="3439482"/>
              <a:ext cx="379413" cy="1127125"/>
            </a:xfrm>
            <a:custGeom>
              <a:avLst/>
              <a:gdLst>
                <a:gd name="T0" fmla="*/ 239 w 239"/>
                <a:gd name="T1" fmla="*/ 0 h 350"/>
                <a:gd name="T2" fmla="*/ 0 w 239"/>
                <a:gd name="T3" fmla="*/ 0 h 350"/>
                <a:gd name="T4" fmla="*/ 0 w 239"/>
                <a:gd name="T5" fmla="*/ 350 h 350"/>
                <a:gd name="T6" fmla="*/ 239 w 239"/>
                <a:gd name="T7" fmla="*/ 350 h 350"/>
                <a:gd name="T8" fmla="*/ 239 w 239"/>
                <a:gd name="T9" fmla="*/ 0 h 350"/>
                <a:gd name="T10" fmla="*/ 239 w 239"/>
                <a:gd name="T11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350">
                  <a:moveTo>
                    <a:pt x="239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239" y="350"/>
                  </a:lnTo>
                  <a:lnTo>
                    <a:pt x="239" y="0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468" name="Rectangle 35"/>
            <p:cNvSpPr>
              <a:spLocks noChangeArrowheads="1"/>
            </p:cNvSpPr>
            <p:nvPr/>
          </p:nvSpPr>
          <p:spPr bwMode="auto">
            <a:xfrm>
              <a:off x="1304292" y="4582809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- 30.0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0" name="Rectangle 37"/>
            <p:cNvSpPr>
              <a:spLocks noChangeArrowheads="1"/>
            </p:cNvSpPr>
            <p:nvPr/>
          </p:nvSpPr>
          <p:spPr bwMode="auto">
            <a:xfrm>
              <a:off x="2833512" y="3962522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- 13.5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2" name="Rectangle 39"/>
            <p:cNvSpPr>
              <a:spLocks noChangeArrowheads="1"/>
            </p:cNvSpPr>
            <p:nvPr/>
          </p:nvSpPr>
          <p:spPr bwMode="auto">
            <a:xfrm>
              <a:off x="4367808" y="4458885"/>
              <a:ext cx="46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 27.6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4" name="Rectangle 41"/>
            <p:cNvSpPr>
              <a:spLocks noChangeArrowheads="1"/>
            </p:cNvSpPr>
            <p:nvPr/>
          </p:nvSpPr>
          <p:spPr bwMode="auto">
            <a:xfrm>
              <a:off x="5933442" y="5007878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- 41.0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5" name="Rectangle 42"/>
            <p:cNvSpPr>
              <a:spLocks noChangeArrowheads="1"/>
            </p:cNvSpPr>
            <p:nvPr/>
          </p:nvSpPr>
          <p:spPr bwMode="auto">
            <a:xfrm>
              <a:off x="1791409" y="3477955"/>
              <a:ext cx="284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6" name="Rectangle 43"/>
            <p:cNvSpPr>
              <a:spLocks noChangeArrowheads="1"/>
            </p:cNvSpPr>
            <p:nvPr/>
          </p:nvSpPr>
          <p:spPr bwMode="auto">
            <a:xfrm>
              <a:off x="3352994" y="2767867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12.2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7" name="Rectangle 44"/>
            <p:cNvSpPr>
              <a:spLocks noChangeArrowheads="1"/>
            </p:cNvSpPr>
            <p:nvPr/>
          </p:nvSpPr>
          <p:spPr bwMode="auto">
            <a:xfrm>
              <a:off x="4905953" y="2394860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29.1</a:t>
              </a:r>
              <a:endParaRPr lang="fr-FR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1478" name="Rectangle 45"/>
            <p:cNvSpPr>
              <a:spLocks noChangeArrowheads="1"/>
            </p:cNvSpPr>
            <p:nvPr/>
          </p:nvSpPr>
          <p:spPr bwMode="auto">
            <a:xfrm>
              <a:off x="6470393" y="2474738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17.1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9" name="Rectangle 46"/>
            <p:cNvSpPr>
              <a:spLocks noChangeArrowheads="1"/>
            </p:cNvSpPr>
            <p:nvPr/>
          </p:nvSpPr>
          <p:spPr bwMode="auto">
            <a:xfrm>
              <a:off x="559090" y="520910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0" name="Rectangle 47"/>
            <p:cNvSpPr>
              <a:spLocks noChangeArrowheads="1"/>
            </p:cNvSpPr>
            <p:nvPr/>
          </p:nvSpPr>
          <p:spPr bwMode="auto">
            <a:xfrm>
              <a:off x="616240" y="520910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50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1" name="Rectangle 48"/>
            <p:cNvSpPr>
              <a:spLocks noChangeArrowheads="1"/>
            </p:cNvSpPr>
            <p:nvPr/>
          </p:nvSpPr>
          <p:spPr bwMode="auto">
            <a:xfrm>
              <a:off x="559090" y="483445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2" name="Rectangle 49"/>
            <p:cNvSpPr>
              <a:spLocks noChangeArrowheads="1"/>
            </p:cNvSpPr>
            <p:nvPr/>
          </p:nvSpPr>
          <p:spPr bwMode="auto">
            <a:xfrm>
              <a:off x="616240" y="483445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40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3" name="Rectangle 50"/>
            <p:cNvSpPr>
              <a:spLocks noChangeArrowheads="1"/>
            </p:cNvSpPr>
            <p:nvPr/>
          </p:nvSpPr>
          <p:spPr bwMode="auto">
            <a:xfrm>
              <a:off x="559090" y="4459805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4" name="Rectangle 51"/>
            <p:cNvSpPr>
              <a:spLocks noChangeArrowheads="1"/>
            </p:cNvSpPr>
            <p:nvPr/>
          </p:nvSpPr>
          <p:spPr bwMode="auto">
            <a:xfrm>
              <a:off x="616240" y="4459805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30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5" name="Rectangle 52"/>
            <p:cNvSpPr>
              <a:spLocks noChangeArrowheads="1"/>
            </p:cNvSpPr>
            <p:nvPr/>
          </p:nvSpPr>
          <p:spPr bwMode="auto">
            <a:xfrm>
              <a:off x="559090" y="4083567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6" name="Rectangle 53"/>
            <p:cNvSpPr>
              <a:spLocks noChangeArrowheads="1"/>
            </p:cNvSpPr>
            <p:nvPr/>
          </p:nvSpPr>
          <p:spPr bwMode="auto">
            <a:xfrm>
              <a:off x="616240" y="4083567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7" name="Rectangle 54"/>
            <p:cNvSpPr>
              <a:spLocks noChangeArrowheads="1"/>
            </p:cNvSpPr>
            <p:nvPr/>
          </p:nvSpPr>
          <p:spPr bwMode="auto">
            <a:xfrm>
              <a:off x="559090" y="3708917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8" name="Rectangle 55"/>
            <p:cNvSpPr>
              <a:spLocks noChangeArrowheads="1"/>
            </p:cNvSpPr>
            <p:nvPr/>
          </p:nvSpPr>
          <p:spPr bwMode="auto">
            <a:xfrm>
              <a:off x="616240" y="3708917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9" name="Rectangle 56"/>
            <p:cNvSpPr>
              <a:spLocks noChangeArrowheads="1"/>
            </p:cNvSpPr>
            <p:nvPr/>
          </p:nvSpPr>
          <p:spPr bwMode="auto">
            <a:xfrm>
              <a:off x="708315" y="3334267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0" name="Rectangle 57"/>
            <p:cNvSpPr>
              <a:spLocks noChangeArrowheads="1"/>
            </p:cNvSpPr>
            <p:nvPr/>
          </p:nvSpPr>
          <p:spPr bwMode="auto">
            <a:xfrm>
              <a:off x="616240" y="295803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1" name="Rectangle 58"/>
            <p:cNvSpPr>
              <a:spLocks noChangeArrowheads="1"/>
            </p:cNvSpPr>
            <p:nvPr/>
          </p:nvSpPr>
          <p:spPr bwMode="auto">
            <a:xfrm>
              <a:off x="616240" y="258338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2" name="Rectangle 59"/>
            <p:cNvSpPr>
              <a:spLocks noChangeArrowheads="1"/>
            </p:cNvSpPr>
            <p:nvPr/>
          </p:nvSpPr>
          <p:spPr bwMode="auto">
            <a:xfrm>
              <a:off x="616240" y="2208730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30</a:t>
              </a:r>
              <a:endParaRPr lang="fr-FR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3" name="Rectangle 60"/>
            <p:cNvSpPr>
              <a:spLocks noChangeArrowheads="1"/>
            </p:cNvSpPr>
            <p:nvPr/>
          </p:nvSpPr>
          <p:spPr bwMode="auto">
            <a:xfrm>
              <a:off x="1544928" y="2012815"/>
              <a:ext cx="3789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4" name="Rectangle 61"/>
            <p:cNvSpPr>
              <a:spLocks noChangeArrowheads="1"/>
            </p:cNvSpPr>
            <p:nvPr/>
          </p:nvSpPr>
          <p:spPr bwMode="auto">
            <a:xfrm>
              <a:off x="3078453" y="2012815"/>
              <a:ext cx="5673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 err="1">
                  <a:solidFill>
                    <a:srgbClr val="000066"/>
                  </a:solidFill>
                  <a:latin typeface="Calibri" pitchFamily="34" charset="0"/>
                </a:rPr>
                <a:t>Alb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5" name="Rectangle 62"/>
            <p:cNvSpPr>
              <a:spLocks noChangeArrowheads="1"/>
            </p:cNvSpPr>
            <p:nvPr/>
          </p:nvSpPr>
          <p:spPr bwMode="auto">
            <a:xfrm>
              <a:off x="4453978" y="2012815"/>
              <a:ext cx="609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RBP/Cr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6" name="Rectangle 63"/>
            <p:cNvSpPr>
              <a:spLocks noChangeArrowheads="1"/>
            </p:cNvSpPr>
            <p:nvPr/>
          </p:nvSpPr>
          <p:spPr bwMode="auto">
            <a:xfrm>
              <a:off x="5954818" y="2012815"/>
              <a:ext cx="79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2MG/Cr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8" name="ZoneTexte 1"/>
            <p:cNvSpPr txBox="1">
              <a:spLocks noChangeArrowheads="1"/>
            </p:cNvSpPr>
            <p:nvPr/>
          </p:nvSpPr>
          <p:spPr bwMode="auto">
            <a:xfrm>
              <a:off x="1033753" y="5096392"/>
              <a:ext cx="1400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Cr: </a:t>
              </a:r>
              <a:r>
                <a:rPr lang="fr-FR" sz="1400" dirty="0" err="1">
                  <a:solidFill>
                    <a:srgbClr val="000066"/>
                  </a:solidFill>
                  <a:latin typeface="+mj-lt"/>
                </a:rPr>
                <a:t>creatininuria</a:t>
              </a:r>
              <a:endParaRPr lang="fr-FR" sz="14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160083" y="4620780"/>
              <a:ext cx="10581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p &lt; 0.001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567335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271536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674745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135073" y="2236186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7" name="AutoShape 165"/>
            <p:cNvSpPr>
              <a:spLocks noChangeArrowheads="1"/>
            </p:cNvSpPr>
            <p:nvPr/>
          </p:nvSpPr>
          <p:spPr bwMode="auto">
            <a:xfrm>
              <a:off x="7126058" y="2255528"/>
              <a:ext cx="1529162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7206964" y="2347099"/>
              <a:ext cx="144000" cy="144000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7441156" y="2301063"/>
              <a:ext cx="11468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RPV/FTC/TAF 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7206964" y="2594945"/>
              <a:ext cx="144000" cy="1440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>
              <a:off x="7441156" y="2552083"/>
              <a:ext cx="112140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EFV/FTC/TDF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-705590" y="47807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6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250825" y="1141688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Mean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% 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change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in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bone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mineral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density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through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W48 (%, 95% CI)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29855" y="5792856"/>
            <a:ext cx="99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 = 0.0037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61287"/>
              </p:ext>
            </p:extLst>
          </p:nvPr>
        </p:nvGraphicFramePr>
        <p:xfrm>
          <a:off x="422531" y="5554536"/>
          <a:ext cx="34829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</a:t>
                      </a:r>
                      <a:r>
                        <a:rPr lang="fr-FR" sz="1600" b="1">
                          <a:solidFill>
                            <a:schemeClr val="bg1"/>
                          </a:solidFill>
                          <a:latin typeface="+mj-lt"/>
                        </a:rPr>
                        <a:t>/FTC/</a:t>
                      </a: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TAF</a:t>
                      </a:r>
                    </a:p>
                  </a:txBody>
                  <a:tcPr anchor="ctr"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 = 15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9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51705"/>
              </p:ext>
            </p:extLst>
          </p:nvPr>
        </p:nvGraphicFramePr>
        <p:xfrm>
          <a:off x="5849633" y="5554536"/>
          <a:ext cx="234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27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fr-FR" sz="1600" b="0" baseline="0" dirty="0">
                          <a:solidFill>
                            <a:srgbClr val="000066"/>
                          </a:solidFill>
                        </a:rPr>
                        <a:t> = 6</a:t>
                      </a:r>
                      <a:endParaRPr lang="fr-FR" sz="16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9401" name="Rectangle 59400"/>
          <p:cNvSpPr/>
          <p:nvPr/>
        </p:nvSpPr>
        <p:spPr>
          <a:xfrm>
            <a:off x="2799971" y="1713919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Hip</a:t>
            </a:r>
            <a:endParaRPr lang="fr-FR" dirty="0">
              <a:solidFill>
                <a:srgbClr val="CC33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609617" y="1713919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Lumbar</a:t>
            </a:r>
            <a:r>
              <a:rPr lang="fr-FR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spine</a:t>
            </a:r>
            <a:endParaRPr lang="fr-FR" dirty="0">
              <a:solidFill>
                <a:srgbClr val="CC3300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136515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2136515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047615" y="3030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2047615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8" name="Rectangle 56"/>
          <p:cNvSpPr>
            <a:spLocks noChangeArrowheads="1"/>
          </p:cNvSpPr>
          <p:nvPr/>
        </p:nvSpPr>
        <p:spPr bwMode="auto">
          <a:xfrm>
            <a:off x="1809705" y="3977835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-4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1871443" y="292341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0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047615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1871443" y="189424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4</a:t>
            </a: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2047615" y="251413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1871443" y="240732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2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2047615" y="354838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1808626" y="3441578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-2</a:t>
            </a: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1778949" y="4150555"/>
            <a:ext cx="6963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Baseline</a:t>
            </a:r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2697538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W24</a:t>
            </a: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3425264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W48</a:t>
            </a: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rot="16200000">
            <a:off x="208317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rot="16200000">
            <a:off x="284545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rot="16200000">
            <a:off x="3581658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3961476" y="2755778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0.0001</a:t>
            </a:r>
            <a:endParaRPr lang="fr-FR" sz="20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4" name="Rectangle 59"/>
          <p:cNvSpPr>
            <a:spLocks noChangeArrowheads="1"/>
          </p:cNvSpPr>
          <p:nvPr/>
        </p:nvSpPr>
        <p:spPr bwMode="auto">
          <a:xfrm>
            <a:off x="3370212" y="320422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- 0.13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3416676" y="2376334"/>
            <a:ext cx="3648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1,28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6637536" y="315342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- 0.05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6714976" y="224883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1.65</a:t>
            </a:r>
            <a:endParaRPr 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7292140" y="2755778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0.0001</a:t>
            </a:r>
            <a:endParaRPr lang="fr-FR" sz="20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372720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5372720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283820" y="3030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5283820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283820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>
            <a:off x="5283820" y="251413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5283820" y="354838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5015154" y="4150555"/>
            <a:ext cx="6963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Baseline</a:t>
            </a: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5969303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W24</a:t>
            </a: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6707189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W48</a:t>
            </a:r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rot="16200000">
            <a:off x="531938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>
            <a:off x="611721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rot="16200000">
            <a:off x="6863583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1966864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399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732247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369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382</a:t>
            </a: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459973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347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367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03069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394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400</a:t>
            </a: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968452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373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382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696178" y="4669373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351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369</a:t>
            </a: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354402" y="4423142"/>
            <a:ext cx="14902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Number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assessed</a:t>
            </a:r>
            <a:endParaRPr lang="fr-FR" sz="16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2865934" y="3016236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3573856" y="3030220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2868848" y="2767775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3575880" y="2666481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6856734" y="2567973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134088" y="2683558"/>
            <a:ext cx="84217" cy="84217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" name="Ellipse 70"/>
          <p:cNvSpPr/>
          <p:nvPr/>
        </p:nvSpPr>
        <p:spPr bwMode="auto">
          <a:xfrm>
            <a:off x="6129008" y="2988111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6852121" y="3016235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" name="Forme libre 7"/>
          <p:cNvSpPr/>
          <p:nvPr/>
        </p:nvSpPr>
        <p:spPr bwMode="auto">
          <a:xfrm>
            <a:off x="2138680" y="2707640"/>
            <a:ext cx="1483360" cy="33020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3360" h="330200">
                <a:moveTo>
                  <a:pt x="0" y="330200"/>
                </a:moveTo>
                <a:lnTo>
                  <a:pt x="777240" y="104140"/>
                </a:lnTo>
                <a:lnTo>
                  <a:pt x="1483360" y="0"/>
                </a:ln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Forme libre 76"/>
          <p:cNvSpPr/>
          <p:nvPr/>
        </p:nvSpPr>
        <p:spPr bwMode="auto">
          <a:xfrm>
            <a:off x="2141220" y="3035300"/>
            <a:ext cx="1490980" cy="3556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0980" h="35560">
                <a:moveTo>
                  <a:pt x="0" y="0"/>
                </a:moveTo>
                <a:lnTo>
                  <a:pt x="777240" y="25400"/>
                </a:lnTo>
                <a:lnTo>
                  <a:pt x="1490980" y="35560"/>
                </a:lnTo>
              </a:path>
            </a:pathLst>
          </a:cu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8" name="Line 9"/>
          <p:cNvSpPr>
            <a:spLocks noChangeShapeType="1"/>
          </p:cNvSpPr>
          <p:nvPr/>
        </p:nvSpPr>
        <p:spPr bwMode="auto">
          <a:xfrm>
            <a:off x="2136515" y="3038480"/>
            <a:ext cx="1442985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2094406" y="2993835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Parenthèse fermante 8"/>
          <p:cNvSpPr/>
          <p:nvPr/>
        </p:nvSpPr>
        <p:spPr bwMode="auto">
          <a:xfrm>
            <a:off x="3836128" y="2571750"/>
            <a:ext cx="57150" cy="674370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0" name="Forme libre 79"/>
          <p:cNvSpPr/>
          <p:nvPr/>
        </p:nvSpPr>
        <p:spPr bwMode="auto">
          <a:xfrm>
            <a:off x="5375260" y="2608579"/>
            <a:ext cx="1529080" cy="41973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83360"/>
              <a:gd name="connsiteY0" fmla="*/ 330200 h 330200"/>
              <a:gd name="connsiteX1" fmla="*/ 811530 w 1483360"/>
              <a:gd name="connsiteY1" fmla="*/ 16510 h 330200"/>
              <a:gd name="connsiteX2" fmla="*/ 1483360 w 1483360"/>
              <a:gd name="connsiteY2" fmla="*/ 0 h 330200"/>
              <a:gd name="connsiteX0" fmla="*/ 0 w 1529080"/>
              <a:gd name="connsiteY0" fmla="*/ 429260 h 429260"/>
              <a:gd name="connsiteX1" fmla="*/ 811530 w 1529080"/>
              <a:gd name="connsiteY1" fmla="*/ 115570 h 429260"/>
              <a:gd name="connsiteX2" fmla="*/ 1529080 w 1529080"/>
              <a:gd name="connsiteY2" fmla="*/ 0 h 429260"/>
              <a:gd name="connsiteX0" fmla="*/ 0 w 1529080"/>
              <a:gd name="connsiteY0" fmla="*/ 419735 h 419735"/>
              <a:gd name="connsiteX1" fmla="*/ 811530 w 1529080"/>
              <a:gd name="connsiteY1" fmla="*/ 115570 h 419735"/>
              <a:gd name="connsiteX2" fmla="*/ 1529080 w 1529080"/>
              <a:gd name="connsiteY2" fmla="*/ 0 h 41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419735">
                <a:moveTo>
                  <a:pt x="0" y="419735"/>
                </a:moveTo>
                <a:lnTo>
                  <a:pt x="811530" y="115570"/>
                </a:lnTo>
                <a:lnTo>
                  <a:pt x="1529080" y="0"/>
                </a:ln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" name="Forme libre 80"/>
          <p:cNvSpPr/>
          <p:nvPr/>
        </p:nvSpPr>
        <p:spPr bwMode="auto">
          <a:xfrm>
            <a:off x="5377800" y="3025774"/>
            <a:ext cx="1523365" cy="3556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523365"/>
              <a:gd name="connsiteY0" fmla="*/ 0 h 26035"/>
              <a:gd name="connsiteX1" fmla="*/ 777240 w 1523365"/>
              <a:gd name="connsiteY1" fmla="*/ 25400 h 26035"/>
              <a:gd name="connsiteX2" fmla="*/ 1523365 w 1523365"/>
              <a:gd name="connsiteY2" fmla="*/ 26035 h 26035"/>
              <a:gd name="connsiteX0" fmla="*/ 0 w 1523365"/>
              <a:gd name="connsiteY0" fmla="*/ 6985 h 33020"/>
              <a:gd name="connsiteX1" fmla="*/ 790575 w 1523365"/>
              <a:gd name="connsiteY1" fmla="*/ 0 h 33020"/>
              <a:gd name="connsiteX2" fmla="*/ 1523365 w 1523365"/>
              <a:gd name="connsiteY2" fmla="*/ 33020 h 33020"/>
              <a:gd name="connsiteX0" fmla="*/ 0 w 1523365"/>
              <a:gd name="connsiteY0" fmla="*/ 0 h 35560"/>
              <a:gd name="connsiteX1" fmla="*/ 790575 w 1523365"/>
              <a:gd name="connsiteY1" fmla="*/ 2540 h 35560"/>
              <a:gd name="connsiteX2" fmla="*/ 1523365 w 1523365"/>
              <a:gd name="connsiteY2" fmla="*/ 35560 h 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35560">
                <a:moveTo>
                  <a:pt x="0" y="0"/>
                </a:moveTo>
                <a:lnTo>
                  <a:pt x="790575" y="2540"/>
                </a:lnTo>
                <a:lnTo>
                  <a:pt x="1523365" y="35560"/>
                </a:lnTo>
              </a:path>
            </a:pathLst>
          </a:cu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>
            <a:off x="5377800" y="3038480"/>
            <a:ext cx="1442985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5331479" y="2989031"/>
            <a:ext cx="84217" cy="8421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11" name="Connecteur droit 10"/>
          <p:cNvCxnSpPr/>
          <p:nvPr/>
        </p:nvCxnSpPr>
        <p:spPr bwMode="auto">
          <a:xfrm>
            <a:off x="6899910" y="2516505"/>
            <a:ext cx="0" cy="19431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>
            <a:off x="6175603" y="2653774"/>
            <a:ext cx="0" cy="160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/>
          <p:nvPr/>
        </p:nvCxnSpPr>
        <p:spPr bwMode="auto">
          <a:xfrm>
            <a:off x="6173698" y="2942089"/>
            <a:ext cx="0" cy="160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/>
          <p:nvPr/>
        </p:nvCxnSpPr>
        <p:spPr bwMode="auto">
          <a:xfrm>
            <a:off x="6893778" y="2989332"/>
            <a:ext cx="0" cy="160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/>
          <p:nvPr/>
        </p:nvCxnSpPr>
        <p:spPr bwMode="auto">
          <a:xfrm>
            <a:off x="3619123" y="3002347"/>
            <a:ext cx="0" cy="1459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/>
          <p:cNvCxnSpPr/>
          <p:nvPr/>
        </p:nvCxnSpPr>
        <p:spPr bwMode="auto">
          <a:xfrm>
            <a:off x="2908558" y="2988028"/>
            <a:ext cx="0" cy="1327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eur droit 89"/>
          <p:cNvCxnSpPr/>
          <p:nvPr/>
        </p:nvCxnSpPr>
        <p:spPr bwMode="auto">
          <a:xfrm>
            <a:off x="2912368" y="2746093"/>
            <a:ext cx="0" cy="1327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Connecteur droit 90"/>
          <p:cNvCxnSpPr/>
          <p:nvPr/>
        </p:nvCxnSpPr>
        <p:spPr bwMode="auto">
          <a:xfrm>
            <a:off x="3619123" y="2637508"/>
            <a:ext cx="0" cy="1327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Parenthèse fermante 91"/>
          <p:cNvSpPr/>
          <p:nvPr/>
        </p:nvSpPr>
        <p:spPr bwMode="auto">
          <a:xfrm>
            <a:off x="7151552" y="2440755"/>
            <a:ext cx="57150" cy="815988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3" name="AutoShape 165"/>
          <p:cNvSpPr>
            <a:spLocks noChangeArrowheads="1"/>
          </p:cNvSpPr>
          <p:nvPr/>
        </p:nvSpPr>
        <p:spPr bwMode="auto">
          <a:xfrm>
            <a:off x="7289867" y="3342675"/>
            <a:ext cx="1414385" cy="5559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94" name="Rectangle 56"/>
          <p:cNvSpPr>
            <a:spLocks noChangeArrowheads="1"/>
          </p:cNvSpPr>
          <p:nvPr/>
        </p:nvSpPr>
        <p:spPr bwMode="auto">
          <a:xfrm>
            <a:off x="7370773" y="3434246"/>
            <a:ext cx="144000" cy="144000"/>
          </a:xfrm>
          <a:prstGeom prst="rect">
            <a:avLst/>
          </a:prstGeom>
          <a:solidFill>
            <a:srgbClr val="6338A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5" name="Rectangle 57"/>
          <p:cNvSpPr>
            <a:spLocks noChangeArrowheads="1"/>
          </p:cNvSpPr>
          <p:nvPr/>
        </p:nvSpPr>
        <p:spPr bwMode="auto">
          <a:xfrm>
            <a:off x="7604965" y="3388210"/>
            <a:ext cx="10129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RPV/FTC/TAF 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6" name="Rectangle 59"/>
          <p:cNvSpPr>
            <a:spLocks noChangeArrowheads="1"/>
          </p:cNvSpPr>
          <p:nvPr/>
        </p:nvSpPr>
        <p:spPr bwMode="auto">
          <a:xfrm>
            <a:off x="7370773" y="3682092"/>
            <a:ext cx="144000" cy="144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7" name="Rectangle 60"/>
          <p:cNvSpPr>
            <a:spLocks noChangeArrowheads="1"/>
          </p:cNvSpPr>
          <p:nvPr/>
        </p:nvSpPr>
        <p:spPr bwMode="auto">
          <a:xfrm>
            <a:off x="7604965" y="3639230"/>
            <a:ext cx="9654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EFV/FTC/TDF</a:t>
            </a:r>
            <a:endParaRPr lang="fr-FR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1747482" y="5147300"/>
            <a:ext cx="56807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Improvement of osteopenia or osteoporosis at W48</a:t>
            </a:r>
          </a:p>
        </p:txBody>
      </p:sp>
      <p:sp>
        <p:nvSpPr>
          <p:cNvPr id="6" name="Rectangle 5"/>
          <p:cNvSpPr/>
          <p:nvPr/>
        </p:nvSpPr>
        <p:spPr>
          <a:xfrm>
            <a:off x="636488" y="4622903"/>
            <a:ext cx="129364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RPV/FTC/TAF</a:t>
            </a:r>
          </a:p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EFV/FTC/TDF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GS-US-366-1160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EFV/FTC/TDF to RPV/FTC/TAF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Fasting lipids changes at W48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2000" dirty="0"/>
              <a:t>Decreases in total cholesterol, direct LDL, HDL and triglycerides in the RPV/FTC/TAF group</a:t>
            </a:r>
          </a:p>
          <a:p>
            <a:pPr lvl="1"/>
            <a:r>
              <a:rPr lang="en-US" sz="2000" dirty="0"/>
              <a:t>Stable in the EFV/FTC/TDF group</a:t>
            </a:r>
          </a:p>
          <a:p>
            <a:pPr lvl="1"/>
            <a:r>
              <a:rPr lang="en-US" sz="2000" dirty="0"/>
              <a:t>Change in total </a:t>
            </a:r>
            <a:r>
              <a:rPr lang="en-US" sz="2000" dirty="0" err="1"/>
              <a:t>cholesterol:HDL-cholesterol</a:t>
            </a:r>
            <a:r>
              <a:rPr lang="en-US" sz="2000" dirty="0"/>
              <a:t> ratio was similar in both groups</a:t>
            </a:r>
          </a:p>
          <a:p>
            <a:pPr lvl="1"/>
            <a:r>
              <a:rPr lang="en-US" sz="2000" dirty="0"/>
              <a:t>Introduction of lipid-lowering agent between baseline and W48: 4% in both groups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GS-US-366-1160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568693" y="6542088"/>
            <a:ext cx="4532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De </a:t>
            </a:r>
            <a:r>
              <a:rPr lang="fr-FR" altLang="fr-FR" sz="1200" i="1" dirty="0" err="1"/>
              <a:t>Jesus</a:t>
            </a:r>
            <a:r>
              <a:rPr lang="fr-FR" altLang="fr-FR" sz="1200" i="1" dirty="0"/>
              <a:t> E. Lancet HIV 2017; 4:e205-13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47049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802</Words>
  <Application>Microsoft Office PowerPoint</Application>
  <PresentationFormat>Affichage à l'écran (4:3)</PresentationFormat>
  <Paragraphs>290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ARV_trials_2017</vt:lpstr>
      <vt:lpstr>Switch from TDF to TAF</vt:lpstr>
      <vt:lpstr>GS-US-366-1160 Study: Switch EFV/FTC/TDF  to RPV/FTC/TAF</vt:lpstr>
      <vt:lpstr>GS-US-366-1160 Study: Switch EFV/FTC/TDF  to RPV/FTC/TAF</vt:lpstr>
      <vt:lpstr>GS-US-366-1160 Study: Switch EFV/FTC/TDF  to RPV/FTC/TAF</vt:lpstr>
      <vt:lpstr>GS-US-366-1160 Study: Switch EFV/FTC/TDF  to RPV/FTC/TAF</vt:lpstr>
      <vt:lpstr>GS-US-366-1160 Study: Switch EFV/FTC/TDF  to RPV/FTC/TAF</vt:lpstr>
      <vt:lpstr>GS-US-366-1160 Study: Switch EFV/FTC/TDF  to RPV/FTC/TAF</vt:lpstr>
      <vt:lpstr>GS-US-366-1160 Study: Switch EFV/FTC/TDF  to RPV/FTC/TAF</vt:lpstr>
      <vt:lpstr>GS-US-366-1160 Study: Switch EFV/FTC/TDF to RPV/FTC/TAF</vt:lpstr>
      <vt:lpstr>GS-US-366-1160 Study: Switch EFV/FTC/TDF  to RPV/FTC/TAF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277</cp:revision>
  <dcterms:created xsi:type="dcterms:W3CDTF">2014-10-03T08:50:57Z</dcterms:created>
  <dcterms:modified xsi:type="dcterms:W3CDTF">2017-06-01T17:43:04Z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