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73" r:id="rId4"/>
    <p:sldId id="289" r:id="rId5"/>
    <p:sldId id="290" r:id="rId6"/>
    <p:sldId id="292" r:id="rId7"/>
    <p:sldId id="291" r:id="rId8"/>
    <p:sldId id="285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3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3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FF"/>
    <a:srgbClr val="DDDDDD"/>
    <a:srgbClr val="000066"/>
    <a:srgbClr val="00B050"/>
    <a:srgbClr val="D60093"/>
    <a:srgbClr val="1BCF5D"/>
    <a:srgbClr val="CC3300"/>
    <a:srgbClr val="FFCC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6063" autoAdjust="0"/>
    <p:restoredTop sz="92419" autoAdjust="0"/>
  </p:normalViewPr>
  <p:slideViewPr>
    <p:cSldViewPr snapToObjects="1" showGuides="1">
      <p:cViewPr varScale="1">
        <p:scale>
          <a:sx n="99" d="100"/>
          <a:sy n="99" d="100"/>
        </p:scale>
        <p:origin x="1920" y="90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2880" y="84"/>
      </p:cViewPr>
      <p:guideLst>
        <p:guide orient="horz" pos="3113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7481879327305E-2"/>
          <c:y val="4.9601348876257799E-2"/>
          <c:w val="0.92822555774278204"/>
          <c:h val="0.793669918652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333399"/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-1</c:v>
                </c:pt>
                <c:pt idx="3">
                  <c:v>-5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3F-4C51-9C78-9DB9EFA5692D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333399"/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3F-4C51-9C78-9DB9EFA56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2042558088"/>
        <c:axId val="-1975742456"/>
      </c:barChart>
      <c:catAx>
        <c:axId val="2042558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75742456"/>
        <c:crosses val="autoZero"/>
        <c:auto val="1"/>
        <c:lblAlgn val="ctr"/>
        <c:lblOffset val="100"/>
        <c:noMultiLvlLbl val="0"/>
      </c:catAx>
      <c:valAx>
        <c:axId val="-1975742456"/>
        <c:scaling>
          <c:orientation val="minMax"/>
          <c:max val="10"/>
          <c:min val="-1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  <a:alpha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4255808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524442257217803E-2"/>
          <c:y val="2.0890748031496102E-2"/>
          <c:w val="0.92822555774278204"/>
          <c:h val="0.793669918652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UACR</c:v>
                </c:pt>
                <c:pt idx="1">
                  <c:v>RBP:Cr</c:v>
                </c:pt>
                <c:pt idx="2">
                  <c:v>β-2-m:Cr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0.14000000000000001</c:v>
                </c:pt>
                <c:pt idx="1">
                  <c:v>0.2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D-465C-9278-355F56683F24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UACR</c:v>
                </c:pt>
                <c:pt idx="1">
                  <c:v>RBP:Cr</c:v>
                </c:pt>
                <c:pt idx="2">
                  <c:v>β-2-m:Cr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0.09</c:v>
                </c:pt>
                <c:pt idx="1">
                  <c:v>0.28999999999999998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AD-465C-9278-355F56683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1528343672"/>
        <c:axId val="-2081924552"/>
      </c:barChart>
      <c:catAx>
        <c:axId val="1528343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081924552"/>
        <c:crosses val="autoZero"/>
        <c:auto val="1"/>
        <c:lblAlgn val="ctr"/>
        <c:lblOffset val="100"/>
        <c:noMultiLvlLbl val="0"/>
      </c:catAx>
      <c:valAx>
        <c:axId val="-2081924552"/>
        <c:scaling>
          <c:orientation val="minMax"/>
          <c:max val="0.4"/>
        </c:scaling>
        <c:delete val="0"/>
        <c:axPos val="l"/>
        <c:numFmt formatCode="0%" sourceLinked="0"/>
        <c:majorTickMark val="out"/>
        <c:minorTickMark val="none"/>
        <c:tickLblPos val="none"/>
        <c:spPr>
          <a:noFill/>
          <a:ln>
            <a:solidFill>
              <a:schemeClr val="bg1">
                <a:lumMod val="50000"/>
                <a:alpha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283436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18/10/2018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5358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GS-US-380-1878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GS-US-380-1844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GS-US-380-1961</a:t>
            </a:r>
            <a:endParaRPr lang="en-US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BIC/FTC/TAF</a:t>
            </a:r>
            <a:endParaRPr lang="fr-FR" sz="3200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239937" y="3260725"/>
            <a:ext cx="539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559300"/>
            <a:ext cx="8736013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with HIV RNA ≥ 50 c/mL at W48 </a:t>
            </a:r>
            <a:br>
              <a:rPr lang="en-GB" altLang="fr-FR" sz="1800" dirty="0"/>
            </a:br>
            <a:r>
              <a:rPr lang="en-GB" altLang="fr-FR" sz="1800" dirty="0"/>
              <a:t>(ITT, snapshot) ; non-inferiority if upper margin of a two-sided 95.002% CI </a:t>
            </a:r>
            <a:br>
              <a:rPr lang="en-GB" altLang="fr-FR" sz="1800" dirty="0"/>
            </a:br>
            <a:r>
              <a:rPr lang="en-GB" altLang="fr-FR" sz="1800" dirty="0"/>
              <a:t>for the difference = 4%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55511"/>
              </p:ext>
            </p:extLst>
          </p:nvPr>
        </p:nvGraphicFramePr>
        <p:xfrm>
          <a:off x="4427899" y="2398486"/>
          <a:ext cx="3128962" cy="814490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 50/200/25 mg QD + DTG/ABC/3TC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303890"/>
              </p:ext>
            </p:extLst>
          </p:nvPr>
        </p:nvGraphicFramePr>
        <p:xfrm>
          <a:off x="4427899" y="3364816"/>
          <a:ext cx="3128962" cy="784264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DTG/ABC/3TC 50/600/300 mg QD + BIC/FTC/TAF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342507" y="250810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771800" y="1294457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32880" y="2515116"/>
            <a:ext cx="3131997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 DTG, ABC and 3TC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3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active HBV infection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427899" y="2791963"/>
            <a:ext cx="1587" cy="972000"/>
          </a:xfrm>
          <a:prstGeom prst="bentConnector3">
            <a:avLst>
              <a:gd name="adj1" fmla="val -4133093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635896" y="378936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281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635896" y="244316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308105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590680" y="1963738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792043"/>
              </p:ext>
            </p:extLst>
          </p:nvPr>
        </p:nvGraphicFramePr>
        <p:xfrm>
          <a:off x="7608675" y="2853480"/>
          <a:ext cx="1427821" cy="814490"/>
        </p:xfrm>
        <a:graphic>
          <a:graphicData uri="http://schemas.openxmlformats.org/drawingml/2006/table">
            <a:tbl>
              <a:tblPr/>
              <a:tblGrid>
                <a:gridCol w="142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779954" y="3708321"/>
            <a:ext cx="1124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+mj-lt"/>
              </a:rPr>
              <a:t>Open-label</a:t>
            </a:r>
          </a:p>
          <a:p>
            <a:pPr algn="ctr"/>
            <a:r>
              <a:rPr lang="fr-FR" sz="1600" b="1" dirty="0">
                <a:solidFill>
                  <a:srgbClr val="333399"/>
                </a:solidFill>
                <a:latin typeface="+mj-lt"/>
              </a:rPr>
              <a:t>extension</a:t>
            </a:r>
          </a:p>
        </p:txBody>
      </p:sp>
      <p:sp>
        <p:nvSpPr>
          <p:cNvPr id="20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</a:t>
            </a:r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39597633"/>
              </p:ext>
            </p:extLst>
          </p:nvPr>
        </p:nvGraphicFramePr>
        <p:xfrm>
          <a:off x="395039" y="2016418"/>
          <a:ext cx="8353425" cy="3572822"/>
        </p:xfrm>
        <a:graphic>
          <a:graphicData uri="http://schemas.openxmlformats.org/drawingml/2006/table">
            <a:tbl>
              <a:tblPr/>
              <a:tblGrid>
                <a:gridCol w="387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6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Ethnicity: white / black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hispanic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 / 21 / 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 / 22 / 19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94EFA93B-32FE-45F0-92AC-A3483B2E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CCE79809-99C8-4E69-9FC7-AB07462C1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183446" y="1124744"/>
            <a:ext cx="4672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sz="24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 outcome at W48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796640"/>
            <a:ext cx="8737770" cy="656696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dirty="0">
                <a:solidFill>
                  <a:srgbClr val="000066"/>
                </a:solidFill>
              </a:rPr>
              <a:t>No emergence of resistance in either group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CD5125-632C-4BEA-8C1D-D027180886D4}"/>
              </a:ext>
            </a:extLst>
          </p:cNvPr>
          <p:cNvGrpSpPr/>
          <p:nvPr/>
        </p:nvGrpSpPr>
        <p:grpSpPr>
          <a:xfrm>
            <a:off x="1638540" y="1663092"/>
            <a:ext cx="6142147" cy="3992021"/>
            <a:chOff x="1638540" y="1663092"/>
            <a:chExt cx="6142147" cy="3992021"/>
          </a:xfrm>
        </p:grpSpPr>
        <p:grpSp>
          <p:nvGrpSpPr>
            <p:cNvPr id="7" name="Grouper 6"/>
            <p:cNvGrpSpPr/>
            <p:nvPr/>
          </p:nvGrpSpPr>
          <p:grpSpPr>
            <a:xfrm>
              <a:off x="1979712" y="1663092"/>
              <a:ext cx="5308386" cy="431999"/>
              <a:chOff x="-36712" y="1772865"/>
              <a:chExt cx="5308386" cy="431999"/>
            </a:xfrm>
          </p:grpSpPr>
          <p:sp>
            <p:nvSpPr>
              <p:cNvPr id="69" name="AutoShape 165">
                <a:extLst>
                  <a:ext uri="{FF2B5EF4-FFF2-40B4-BE49-F238E27FC236}">
                    <a16:creationId xmlns:a16="http://schemas.microsoft.com/office/drawing/2014/main" id="{B233B566-4B10-4AA8-8AAD-1D5653543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6712" y="1772865"/>
                <a:ext cx="5308386" cy="43199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211448" y="1880431"/>
                <a:ext cx="252000" cy="216000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2799968" y="1880431"/>
                <a:ext cx="252000" cy="216000"/>
              </a:xfrm>
              <a:prstGeom prst="rect">
                <a:avLst/>
              </a:prstGeom>
              <a:solidFill>
                <a:srgbClr val="D6009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5" name="ZoneTexte 84"/>
              <p:cNvSpPr txBox="1"/>
              <p:nvPr/>
            </p:nvSpPr>
            <p:spPr>
              <a:xfrm>
                <a:off x="472292" y="1834543"/>
                <a:ext cx="20619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BIC/FTC/TAF (N = 282)</a:t>
                </a:r>
              </a:p>
            </p:txBody>
          </p:sp>
          <p:sp>
            <p:nvSpPr>
              <p:cNvPr id="86" name="ZoneTexte 85"/>
              <p:cNvSpPr txBox="1"/>
              <p:nvPr/>
            </p:nvSpPr>
            <p:spPr>
              <a:xfrm>
                <a:off x="3060812" y="1834543"/>
                <a:ext cx="21823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DTG/ABC/3TC (N = 281)</a:t>
                </a:r>
              </a:p>
            </p:txBody>
          </p:sp>
        </p:grpSp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2598308" y="4689753"/>
              <a:ext cx="1133712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979480" y="4149714"/>
              <a:ext cx="23002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0.7%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(95.002% CI : - 1.0 to 2.8)</a:t>
              </a:r>
              <a:endParaRPr lang="en-GB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4366187" y="5214136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2356083" y="5143698"/>
              <a:ext cx="744964" cy="4066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3288363" y="5148359"/>
              <a:ext cx="744964" cy="36000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2547914" y="4936846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3519058" y="4936846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0.4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4244835" y="2737108"/>
              <a:ext cx="742966" cy="244725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5114826" y="2700520"/>
              <a:ext cx="742966" cy="2483839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4461491" y="2521664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93.6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6237247" y="4753332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5.3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5376733" y="2449076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95.0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7080340" y="4825920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4.6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4235733" y="5238573"/>
              <a:ext cx="16030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6379816" y="5238573"/>
              <a:ext cx="787793" cy="416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No virologic</a:t>
              </a:r>
            </a:p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1872215" y="5045234"/>
              <a:ext cx="7582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756377" y="4531549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1756377" y="4017865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1756377" y="3498973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1756377" y="2991848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1638540" y="2483368"/>
              <a:ext cx="227471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2067613" y="2614576"/>
              <a:ext cx="0" cy="2632527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1979259" y="2618687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1979259" y="3126138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1979259" y="3633588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1979259" y="414971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1979259" y="4661501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1979259" y="5181963"/>
              <a:ext cx="580142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4077176" y="5216660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5873078" y="5216660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6852458" y="5040362"/>
              <a:ext cx="732981" cy="143997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7745672" y="5216660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5998047" y="5004359"/>
              <a:ext cx="732981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867569" y="2267344"/>
              <a:ext cx="261455" cy="297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2434256" y="5238573"/>
              <a:ext cx="15951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</p:grpSp>
      <p:sp>
        <p:nvSpPr>
          <p:cNvPr id="48" name="Titre 1">
            <a:extLst>
              <a:ext uri="{FF2B5EF4-FFF2-40B4-BE49-F238E27FC236}">
                <a16:creationId xmlns:a16="http://schemas.microsoft.com/office/drawing/2014/main" id="{579DF490-5ED4-4AEE-804F-D72CAEA2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50" name="AutoShape 162">
            <a:extLst>
              <a:ext uri="{FF2B5EF4-FFF2-40B4-BE49-F238E27FC236}">
                <a16:creationId xmlns:a16="http://schemas.microsoft.com/office/drawing/2014/main" id="{FB09C61C-45BD-4C6D-8BCA-472C6BF94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52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extLst>
      <p:ext uri="{BB962C8B-B14F-4D97-AF65-F5344CB8AC3E}">
        <p14:creationId xmlns:p14="http://schemas.microsoft.com/office/powerpoint/2010/main" val="11928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221496"/>
              </p:ext>
            </p:extLst>
          </p:nvPr>
        </p:nvGraphicFramePr>
        <p:xfrm>
          <a:off x="322263" y="1556793"/>
          <a:ext cx="8638293" cy="4563190"/>
        </p:xfrm>
        <a:graphic>
          <a:graphicData uri="http://schemas.openxmlformats.org/drawingml/2006/table">
            <a:tbl>
              <a:tblPr/>
              <a:tblGrid>
                <a:gridCol w="403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282 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281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(2.1%) 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(0.7%) 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9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arm,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Insomnia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9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Any study-drug related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23 (8.2%)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44 (15.7%) p = 0.01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5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Study drug-related adverse event in ≥ 1%,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Abnormal dreams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Flatulence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Insomnia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46063" y="6074766"/>
            <a:ext cx="7970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Headache (N = 2), vomiting (N = 1), cerebrovascular accident (N = 1), abnormal dreams (N = 1),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suicidal ideation (N = 1) ; ** headache (N = 1), pruritus (N = 1)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5937B10-2FCE-492D-992F-D0A5AC0997F3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-65" charset="-128"/>
                <a:cs typeface="ＭＳ Ｐゴシック" pitchFamily="-65" charset="-128"/>
              </a:rPr>
              <a:t>GS-US-380-1844 Study: Switch to BIC/FTC/TAF</a:t>
            </a:r>
            <a:endParaRPr lang="fr-FR" sz="3200" kern="0" dirty="0"/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720F9B1B-E43D-4DB8-99F1-D44385FAC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extLst>
      <p:ext uri="{BB962C8B-B14F-4D97-AF65-F5344CB8AC3E}">
        <p14:creationId xmlns:p14="http://schemas.microsoft.com/office/powerpoint/2010/main" val="22654736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837188"/>
              </p:ext>
            </p:extLst>
          </p:nvPr>
        </p:nvGraphicFramePr>
        <p:xfrm>
          <a:off x="322263" y="1988838"/>
          <a:ext cx="8638293" cy="3384377"/>
        </p:xfrm>
        <a:graphic>
          <a:graphicData uri="http://schemas.openxmlformats.org/drawingml/2006/table">
            <a:tbl>
              <a:tblPr/>
              <a:tblGrid>
                <a:gridCol w="403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282 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281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Any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47 (17)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32 (11)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6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Abnormality in ≥ 2% of either arm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CK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Fasting hyperglycemia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14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(5)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(2) 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 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 ***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13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 ***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2 (&lt; 1)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Grade 3 or 4 laboratory abnormalities,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2263" y="5498648"/>
            <a:ext cx="72707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All elevations transient and not associated with pancreatitis : lipase normal in 4/7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Acute HCV infection (N = 3), acute HAV infection (N = 1), alcohol (N = 1), NASH (N = 1)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*** No case of rhabdomyolysis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C3999E24-50F2-4E48-BE14-4D10277C3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C47A18E-9293-4910-8814-E556199AB958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-65" charset="-128"/>
                <a:cs typeface="ＭＳ Ｐゴシック" pitchFamily="-65" charset="-128"/>
              </a:rPr>
              <a:t>GS-US-380-1844 Study: Switch to BIC/FTC/TAF</a:t>
            </a:r>
            <a:endParaRPr lang="fr-FR" sz="3200" kern="0" dirty="0"/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extLst>
      <p:ext uri="{BB962C8B-B14F-4D97-AF65-F5344CB8AC3E}">
        <p14:creationId xmlns:p14="http://schemas.microsoft.com/office/powerpoint/2010/main" val="42155462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3"/>
          <p:cNvSpPr txBox="1">
            <a:spLocks/>
          </p:cNvSpPr>
          <p:nvPr/>
        </p:nvSpPr>
        <p:spPr bwMode="auto">
          <a:xfrm>
            <a:off x="371588" y="4293096"/>
            <a:ext cx="3297549" cy="6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UACR: urine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albumin:creatinine</a:t>
            </a:r>
            <a:r>
              <a:rPr lang="en-US" altLang="fr-FR" sz="1400" kern="0" dirty="0">
                <a:solidFill>
                  <a:srgbClr val="000066"/>
                </a:solidFill>
              </a:rPr>
              <a:t> ratio  </a:t>
            </a:r>
          </a:p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RBP: retinol-binding protein </a:t>
            </a:r>
          </a:p>
          <a:p>
            <a:pPr defTabSz="914400">
              <a:spcBef>
                <a:spcPct val="0"/>
              </a:spcBef>
            </a:pPr>
            <a:r>
              <a:rPr lang="el-GR" altLang="fr-FR" sz="1400" kern="0" dirty="0">
                <a:solidFill>
                  <a:srgbClr val="000066"/>
                </a:solidFill>
              </a:rPr>
              <a:t>β-2-</a:t>
            </a:r>
            <a:r>
              <a:rPr lang="en-US" altLang="fr-FR" sz="1400" kern="0" dirty="0">
                <a:solidFill>
                  <a:srgbClr val="000066"/>
                </a:solidFill>
              </a:rPr>
              <a:t>m: beta-2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microglobulin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  <p:sp>
        <p:nvSpPr>
          <p:cNvPr id="87" name="Title 5"/>
          <p:cNvSpPr txBox="1">
            <a:spLocks/>
          </p:cNvSpPr>
          <p:nvPr/>
        </p:nvSpPr>
        <p:spPr bwMode="auto">
          <a:xfrm>
            <a:off x="-108520" y="1705000"/>
            <a:ext cx="4696577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>
              <a:lnSpc>
                <a:spcPts val="2000"/>
              </a:lnSpc>
            </a:pPr>
            <a:r>
              <a:rPr lang="en-US" altLang="fr-FR" sz="2000" kern="0" dirty="0">
                <a:solidFill>
                  <a:srgbClr val="CC3300"/>
                </a:solidFill>
              </a:rPr>
              <a:t>Median percent change in quantitative proteinuria at W48</a:t>
            </a:r>
          </a:p>
        </p:txBody>
      </p:sp>
      <p:sp>
        <p:nvSpPr>
          <p:cNvPr id="133" name="Espace réservé du contenu 2"/>
          <p:cNvSpPr>
            <a:spLocks noGrp="1"/>
          </p:cNvSpPr>
          <p:nvPr>
            <p:ph idx="1"/>
          </p:nvPr>
        </p:nvSpPr>
        <p:spPr>
          <a:xfrm>
            <a:off x="216627" y="5373216"/>
            <a:ext cx="3944881" cy="1008112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600" dirty="0">
                <a:solidFill>
                  <a:srgbClr val="000066"/>
                </a:solidFill>
              </a:rPr>
              <a:t>Median change in </a:t>
            </a:r>
            <a:r>
              <a:rPr lang="en-US" altLang="fr-FR" sz="1600" dirty="0" err="1">
                <a:solidFill>
                  <a:srgbClr val="000066"/>
                </a:solidFill>
              </a:rPr>
              <a:t>eGFR</a:t>
            </a:r>
            <a:r>
              <a:rPr lang="en-US" altLang="fr-FR" sz="1600" baseline="-25000" dirty="0" err="1">
                <a:solidFill>
                  <a:srgbClr val="000066"/>
                </a:solidFill>
              </a:rPr>
              <a:t>CG</a:t>
            </a:r>
            <a:r>
              <a:rPr lang="en-US" altLang="fr-FR" sz="1600" dirty="0">
                <a:solidFill>
                  <a:srgbClr val="000066"/>
                </a:solidFill>
              </a:rPr>
              <a:t> at W48: </a:t>
            </a:r>
          </a:p>
          <a:p>
            <a:pPr marL="457200" lvl="1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fr-FR" sz="1400">
                <a:solidFill>
                  <a:srgbClr val="000066"/>
                </a:solidFill>
              </a:rPr>
              <a:t>- 4.3 </a:t>
            </a:r>
            <a:r>
              <a:rPr lang="en-US" altLang="fr-FR" sz="1400" dirty="0">
                <a:solidFill>
                  <a:srgbClr val="000066"/>
                </a:solidFill>
              </a:rPr>
              <a:t>mL/min BIC/FTC/TAF vs 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+ 0.2 mL/</a:t>
            </a:r>
            <a:r>
              <a:rPr lang="en-US" altLang="fr-FR" sz="1400">
                <a:solidFill>
                  <a:srgbClr val="000066"/>
                </a:solidFill>
              </a:rPr>
              <a:t>min DTG/ABC/3TC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(p &lt; 0.001)</a:t>
            </a:r>
          </a:p>
        </p:txBody>
      </p:sp>
      <p:sp>
        <p:nvSpPr>
          <p:cNvPr id="135" name="AutoShape 165">
            <a:extLst>
              <a:ext uri="{FF2B5EF4-FFF2-40B4-BE49-F238E27FC236}">
                <a16:creationId xmlns:a16="http://schemas.microsoft.com/office/drawing/2014/main" id="{B233B566-4B10-4AA8-8AAD-1D5653543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817" y="1296376"/>
            <a:ext cx="3435077" cy="3955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843845" y="1403942"/>
            <a:ext cx="252000" cy="216000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4519695" y="1403942"/>
            <a:ext cx="252000" cy="216000"/>
          </a:xfrm>
          <a:prstGeom prst="rect">
            <a:avLst/>
          </a:prstGeom>
          <a:solidFill>
            <a:srgbClr val="D60093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3104689" y="1358054"/>
            <a:ext cx="1290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BIC/FTC/TAF 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4780539" y="1358054"/>
            <a:ext cx="13648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DTG/ABC/3TC</a:t>
            </a:r>
          </a:p>
        </p:txBody>
      </p:sp>
      <p:sp>
        <p:nvSpPr>
          <p:cNvPr id="45" name="AutoShape 162">
            <a:extLst>
              <a:ext uri="{FF2B5EF4-FFF2-40B4-BE49-F238E27FC236}">
                <a16:creationId xmlns:a16="http://schemas.microsoft.com/office/drawing/2014/main" id="{9E414EE4-BFE7-4A71-9287-35609E7C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55" name="Title 5">
            <a:extLst>
              <a:ext uri="{FF2B5EF4-FFF2-40B4-BE49-F238E27FC236}">
                <a16:creationId xmlns:a16="http://schemas.microsoft.com/office/drawing/2014/main" id="{0C08ECE2-A300-4469-A6B2-39E70D3ACC16}"/>
              </a:ext>
            </a:extLst>
          </p:cNvPr>
          <p:cNvSpPr txBox="1">
            <a:spLocks/>
          </p:cNvSpPr>
          <p:nvPr/>
        </p:nvSpPr>
        <p:spPr bwMode="auto">
          <a:xfrm>
            <a:off x="4752504" y="1705000"/>
            <a:ext cx="4356000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>
              <a:lnSpc>
                <a:spcPts val="2000"/>
              </a:lnSpc>
            </a:pPr>
            <a:r>
              <a:rPr lang="en-US" altLang="fr-FR" sz="2000" kern="0" dirty="0">
                <a:solidFill>
                  <a:srgbClr val="CC3300"/>
                </a:solidFill>
              </a:rPr>
              <a:t>Median change in fasting lipids (mg/</a:t>
            </a:r>
            <a:r>
              <a:rPr lang="en-US" altLang="fr-FR" sz="2000" kern="0" dirty="0" err="1">
                <a:solidFill>
                  <a:srgbClr val="CC3300"/>
                </a:solidFill>
              </a:rPr>
              <a:t>dL</a:t>
            </a:r>
            <a:r>
              <a:rPr lang="en-US" altLang="fr-FR" sz="2000" kern="0" dirty="0">
                <a:solidFill>
                  <a:srgbClr val="CC3300"/>
                </a:solidFill>
              </a:rPr>
              <a:t>) at week 48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C416D5D6-CD80-4F80-870B-4FDF61D519AC}"/>
              </a:ext>
            </a:extLst>
          </p:cNvPr>
          <p:cNvGrpSpPr/>
          <p:nvPr/>
        </p:nvGrpSpPr>
        <p:grpSpPr>
          <a:xfrm>
            <a:off x="4574371" y="2204864"/>
            <a:ext cx="4515947" cy="1933099"/>
            <a:chOff x="4574371" y="2294658"/>
            <a:chExt cx="4515947" cy="1795114"/>
          </a:xfrm>
        </p:grpSpPr>
        <p:graphicFrame>
          <p:nvGraphicFramePr>
            <p:cNvPr id="56" name="Graphique 55">
              <a:extLst>
                <a:ext uri="{FF2B5EF4-FFF2-40B4-BE49-F238E27FC236}">
                  <a16:creationId xmlns:a16="http://schemas.microsoft.com/office/drawing/2014/main" id="{BEA7C27E-2D73-4DBB-A8A6-C07BCFB0296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961001452"/>
                </p:ext>
              </p:extLst>
            </p:nvPr>
          </p:nvGraphicFramePr>
          <p:xfrm>
            <a:off x="4574371" y="2294658"/>
            <a:ext cx="4430713" cy="17116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E08C7B9-FFE7-4FDF-9A22-63C27DC6244C}"/>
                </a:ext>
              </a:extLst>
            </p:cNvPr>
            <p:cNvSpPr/>
            <p:nvPr/>
          </p:nvSpPr>
          <p:spPr>
            <a:xfrm>
              <a:off x="4896267" y="3512691"/>
              <a:ext cx="902811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Total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0.77</a:t>
              </a:r>
              <a:endParaRPr lang="fr-FR" sz="11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2DB2104-74C7-464D-B9D8-002A1657533E}"/>
                </a:ext>
              </a:extLst>
            </p:cNvPr>
            <p:cNvSpPr/>
            <p:nvPr/>
          </p:nvSpPr>
          <p:spPr>
            <a:xfrm>
              <a:off x="5669784" y="3512691"/>
              <a:ext cx="902811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LDL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0.42</a:t>
              </a:r>
              <a:endParaRPr lang="fr-FR" sz="11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9025363-B74A-438C-8BE6-C6B2B2FC6D88}"/>
                </a:ext>
              </a:extLst>
            </p:cNvPr>
            <p:cNvSpPr/>
            <p:nvPr/>
          </p:nvSpPr>
          <p:spPr>
            <a:xfrm>
              <a:off x="6443301" y="3512691"/>
              <a:ext cx="902811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HDL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0.13</a:t>
              </a:r>
              <a:endParaRPr lang="fr-FR" sz="11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E715CB3-EB83-4959-8ABF-561B21B92CA5}"/>
                </a:ext>
              </a:extLst>
            </p:cNvPr>
            <p:cNvSpPr/>
            <p:nvPr/>
          </p:nvSpPr>
          <p:spPr>
            <a:xfrm>
              <a:off x="7216818" y="3658885"/>
              <a:ext cx="106150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Triglycerides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0.028</a:t>
              </a:r>
              <a:endParaRPr lang="fr-FR" sz="1100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84363F5-D326-4BBA-8ADD-FF2258C4299C}"/>
                </a:ext>
              </a:extLst>
            </p:cNvPr>
            <p:cNvSpPr/>
            <p:nvPr/>
          </p:nvSpPr>
          <p:spPr>
            <a:xfrm>
              <a:off x="8110563" y="3348030"/>
              <a:ext cx="979755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Total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cholesterol: </a:t>
              </a:r>
            </a:p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HDL-</a:t>
              </a:r>
              <a:r>
                <a:rPr lang="en-US" altLang="fr-FR" sz="1050" b="1" kern="0" dirty="0" err="1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</a:t>
              </a: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.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0.56</a:t>
              </a:r>
              <a:endParaRPr lang="fr-FR" sz="1100" dirty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71DA8097-003D-4B8F-86AB-0D40BD6318F7}"/>
              </a:ext>
            </a:extLst>
          </p:cNvPr>
          <p:cNvGrpSpPr/>
          <p:nvPr/>
        </p:nvGrpSpPr>
        <p:grpSpPr>
          <a:xfrm>
            <a:off x="4111377" y="4537278"/>
            <a:ext cx="2300073" cy="1841714"/>
            <a:chOff x="4111377" y="4344988"/>
            <a:chExt cx="2300073" cy="1841714"/>
          </a:xfrm>
        </p:grpSpPr>
        <p:sp>
          <p:nvSpPr>
            <p:cNvPr id="16" name="Line 6">
              <a:extLst>
                <a:ext uri="{FF2B5EF4-FFF2-40B4-BE49-F238E27FC236}">
                  <a16:creationId xmlns:a16="http://schemas.microsoft.com/office/drawing/2014/main" id="{6D5FFF42-CC22-40D0-907D-EC3E3A931C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673" y="5021263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A1127A14-F5D1-471F-BC1F-147C87070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948" y="4435475"/>
              <a:ext cx="1733550" cy="1171575"/>
            </a:xfrm>
            <a:custGeom>
              <a:avLst/>
              <a:gdLst>
                <a:gd name="T0" fmla="*/ 0 w 1092"/>
                <a:gd name="T1" fmla="*/ 0 h 738"/>
                <a:gd name="T2" fmla="*/ 0 w 1092"/>
                <a:gd name="T3" fmla="*/ 369 h 738"/>
                <a:gd name="T4" fmla="*/ 0 w 1092"/>
                <a:gd name="T5" fmla="*/ 738 h 738"/>
                <a:gd name="T6" fmla="*/ 0 w 1092"/>
                <a:gd name="T7" fmla="*/ 738 h 738"/>
                <a:gd name="T8" fmla="*/ 1092 w 1092"/>
                <a:gd name="T9" fmla="*/ 73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738">
                  <a:moveTo>
                    <a:pt x="0" y="0"/>
                  </a:moveTo>
                  <a:lnTo>
                    <a:pt x="0" y="369"/>
                  </a:lnTo>
                  <a:lnTo>
                    <a:pt x="0" y="738"/>
                  </a:lnTo>
                  <a:lnTo>
                    <a:pt x="0" y="738"/>
                  </a:lnTo>
                  <a:lnTo>
                    <a:pt x="1092" y="738"/>
                  </a:lnTo>
                </a:path>
              </a:pathLst>
            </a:cu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id="{BC551E95-EF1E-49F7-84F0-FC03E5F05E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673" y="5607050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9">
              <a:extLst>
                <a:ext uri="{FF2B5EF4-FFF2-40B4-BE49-F238E27FC236}">
                  <a16:creationId xmlns:a16="http://schemas.microsoft.com/office/drawing/2014/main" id="{9E5A1C3F-2BEA-42FB-B500-014D754BB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673" y="4435475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3571E838-BC83-4F9F-931B-FFC2E97FD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77" y="4344988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1">
              <a:extLst>
                <a:ext uri="{FF2B5EF4-FFF2-40B4-BE49-F238E27FC236}">
                  <a16:creationId xmlns:a16="http://schemas.microsoft.com/office/drawing/2014/main" id="{BB7B2DA1-68A9-409A-9BCC-D20E4E557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77" y="49307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2856E018-1AA8-43AE-8CAC-3519EE056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77" y="55149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2A4FEB6C-3118-4BB0-A5BB-A830BDA80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948" y="5202238"/>
              <a:ext cx="1708150" cy="404813"/>
            </a:xfrm>
            <a:custGeom>
              <a:avLst/>
              <a:gdLst>
                <a:gd name="T0" fmla="*/ 0 w 1076"/>
                <a:gd name="T1" fmla="*/ 255 h 255"/>
                <a:gd name="T2" fmla="*/ 549 w 1076"/>
                <a:gd name="T3" fmla="*/ 17 h 255"/>
                <a:gd name="T4" fmla="*/ 1076 w 1076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6" h="255">
                  <a:moveTo>
                    <a:pt x="0" y="255"/>
                  </a:moveTo>
                  <a:lnTo>
                    <a:pt x="549" y="17"/>
                  </a:lnTo>
                  <a:lnTo>
                    <a:pt x="1076" y="0"/>
                  </a:lnTo>
                </a:path>
              </a:pathLst>
            </a:custGeom>
            <a:noFill/>
            <a:ln w="17463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4">
              <a:extLst>
                <a:ext uri="{FF2B5EF4-FFF2-40B4-BE49-F238E27FC236}">
                  <a16:creationId xmlns:a16="http://schemas.microsoft.com/office/drawing/2014/main" id="{7A5C8712-7440-4EDB-82FA-63F0954F49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5498" y="5033963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15">
              <a:extLst>
                <a:ext uri="{FF2B5EF4-FFF2-40B4-BE49-F238E27FC236}">
                  <a16:creationId xmlns:a16="http://schemas.microsoft.com/office/drawing/2014/main" id="{E9E5421C-CFC5-4C8E-AA85-76E51962B8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2486" y="5416550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16">
              <a:extLst>
                <a:ext uri="{FF2B5EF4-FFF2-40B4-BE49-F238E27FC236}">
                  <a16:creationId xmlns:a16="http://schemas.microsoft.com/office/drawing/2014/main" id="{DD82686F-7AEF-403B-9878-7CA75A1FB7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5498" y="5416550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17">
              <a:extLst>
                <a:ext uri="{FF2B5EF4-FFF2-40B4-BE49-F238E27FC236}">
                  <a16:creationId xmlns:a16="http://schemas.microsoft.com/office/drawing/2014/main" id="{8F8BC4A0-6B29-4EA8-B70B-344264E62F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2486" y="5033963"/>
              <a:ext cx="0" cy="382588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18">
              <a:extLst>
                <a:ext uri="{FF2B5EF4-FFF2-40B4-BE49-F238E27FC236}">
                  <a16:creationId xmlns:a16="http://schemas.microsoft.com/office/drawing/2014/main" id="{F9BD124F-9346-4EA7-93CF-16486FF34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2486" y="5033963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DD537D0-A0DB-424F-8E67-2CD91ACAE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2111" y="5434013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0">
              <a:extLst>
                <a:ext uri="{FF2B5EF4-FFF2-40B4-BE49-F238E27FC236}">
                  <a16:creationId xmlns:a16="http://schemas.microsoft.com/office/drawing/2014/main" id="{7482EC58-8DB2-4600-9C0F-FDC28CDACC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9098" y="4962525"/>
              <a:ext cx="0" cy="471488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383FD917-D18D-45F0-8F54-F4EF4AEC9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2111" y="4962525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50880268-4A16-4473-AB4A-B4E787AFE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948" y="5218113"/>
              <a:ext cx="1668462" cy="388938"/>
            </a:xfrm>
            <a:custGeom>
              <a:avLst/>
              <a:gdLst>
                <a:gd name="T0" fmla="*/ 0 w 1051"/>
                <a:gd name="T1" fmla="*/ 245 h 245"/>
                <a:gd name="T2" fmla="*/ 524 w 1051"/>
                <a:gd name="T3" fmla="*/ 0 h 245"/>
                <a:gd name="T4" fmla="*/ 1051 w 1051"/>
                <a:gd name="T5" fmla="*/ 9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245">
                  <a:moveTo>
                    <a:pt x="0" y="245"/>
                  </a:moveTo>
                  <a:lnTo>
                    <a:pt x="524" y="0"/>
                  </a:lnTo>
                  <a:lnTo>
                    <a:pt x="1051" y="93"/>
                  </a:lnTo>
                </a:path>
              </a:pathLst>
            </a:custGeom>
            <a:noFill/>
            <a:ln w="17463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3">
              <a:extLst>
                <a:ext uri="{FF2B5EF4-FFF2-40B4-BE49-F238E27FC236}">
                  <a16:creationId xmlns:a16="http://schemas.microsoft.com/office/drawing/2014/main" id="{913CC9D4-3216-447D-8E8B-83B326526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5811" y="5035550"/>
              <a:ext cx="26987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24">
              <a:extLst>
                <a:ext uri="{FF2B5EF4-FFF2-40B4-BE49-F238E27FC236}">
                  <a16:creationId xmlns:a16="http://schemas.microsoft.com/office/drawing/2014/main" id="{76297583-C428-41DA-837A-8D8224C0BA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2798" y="5035550"/>
              <a:ext cx="28575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63B7E7E2-6F54-4EF7-AC2B-24BAA6746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811" y="5434013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Line 26">
              <a:extLst>
                <a:ext uri="{FF2B5EF4-FFF2-40B4-BE49-F238E27FC236}">
                  <a16:creationId xmlns:a16="http://schemas.microsoft.com/office/drawing/2014/main" id="{DB99F1ED-D33E-4AC9-ADC6-C15E1FE8A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798" y="5075238"/>
              <a:ext cx="0" cy="358775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27">
              <a:extLst>
                <a:ext uri="{FF2B5EF4-FFF2-40B4-BE49-F238E27FC236}">
                  <a16:creationId xmlns:a16="http://schemas.microsoft.com/office/drawing/2014/main" id="{33F909A4-F3D5-453E-8A3B-C8F6E8F7B4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2798" y="5035550"/>
              <a:ext cx="0" cy="39688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E36D59B5-75A4-4D3D-A8E7-EC35664A4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2423" y="5583238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Line 29">
              <a:extLst>
                <a:ext uri="{FF2B5EF4-FFF2-40B4-BE49-F238E27FC236}">
                  <a16:creationId xmlns:a16="http://schemas.microsoft.com/office/drawing/2014/main" id="{B71247A8-9A44-470D-B798-19B2178A9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9411" y="5143500"/>
              <a:ext cx="0" cy="439738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30">
              <a:extLst>
                <a:ext uri="{FF2B5EF4-FFF2-40B4-BE49-F238E27FC236}">
                  <a16:creationId xmlns:a16="http://schemas.microsoft.com/office/drawing/2014/main" id="{38DFD6D6-C281-411A-B479-21110784E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2423" y="5143500"/>
              <a:ext cx="55562" cy="0"/>
            </a:xfrm>
            <a:custGeom>
              <a:avLst/>
              <a:gdLst>
                <a:gd name="T0" fmla="*/ 0 w 35"/>
                <a:gd name="T1" fmla="*/ 17 w 35"/>
                <a:gd name="T2" fmla="*/ 35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0" y="0"/>
                  </a:moveTo>
                  <a:lnTo>
                    <a:pt x="17" y="0"/>
                  </a:lnTo>
                  <a:lnTo>
                    <a:pt x="35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Rectangle 56">
              <a:extLst>
                <a:ext uri="{FF2B5EF4-FFF2-40B4-BE49-F238E27FC236}">
                  <a16:creationId xmlns:a16="http://schemas.microsoft.com/office/drawing/2014/main" id="{75E3206D-7C28-4A4E-A47D-30081173C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3868" y="5672138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57">
              <a:extLst>
                <a:ext uri="{FF2B5EF4-FFF2-40B4-BE49-F238E27FC236}">
                  <a16:creationId xmlns:a16="http://schemas.microsoft.com/office/drawing/2014/main" id="{4F36C323-DAA1-42DF-8670-F7FAC65AA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034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58">
              <a:extLst>
                <a:ext uri="{FF2B5EF4-FFF2-40B4-BE49-F238E27FC236}">
                  <a16:creationId xmlns:a16="http://schemas.microsoft.com/office/drawing/2014/main" id="{078254D5-F4D3-4290-8D39-D0512D95B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0646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48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62">
              <a:extLst>
                <a:ext uri="{FF2B5EF4-FFF2-40B4-BE49-F238E27FC236}">
                  <a16:creationId xmlns:a16="http://schemas.microsoft.com/office/drawing/2014/main" id="{857477D3-2848-47D3-99A9-D1B90A7A7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90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256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63">
              <a:extLst>
                <a:ext uri="{FF2B5EF4-FFF2-40B4-BE49-F238E27FC236}">
                  <a16:creationId xmlns:a16="http://schemas.microsoft.com/office/drawing/2014/main" id="{52D5F814-9F15-4A93-8B0D-9479BAE4C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347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244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64">
              <a:extLst>
                <a:ext uri="{FF2B5EF4-FFF2-40B4-BE49-F238E27FC236}">
                  <a16:creationId xmlns:a16="http://schemas.microsoft.com/office/drawing/2014/main" id="{D5DF6437-298B-4B59-955E-CC27EFDD5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895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233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68">
              <a:extLst>
                <a:ext uri="{FF2B5EF4-FFF2-40B4-BE49-F238E27FC236}">
                  <a16:creationId xmlns:a16="http://schemas.microsoft.com/office/drawing/2014/main" id="{7E5E2591-0945-4F87-8275-230F22FBD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90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262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69">
              <a:extLst>
                <a:ext uri="{FF2B5EF4-FFF2-40B4-BE49-F238E27FC236}">
                  <a16:creationId xmlns:a16="http://schemas.microsoft.com/office/drawing/2014/main" id="{3801BFC7-8A65-4815-A112-C20F568F7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347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253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70">
              <a:extLst>
                <a:ext uri="{FF2B5EF4-FFF2-40B4-BE49-F238E27FC236}">
                  <a16:creationId xmlns:a16="http://schemas.microsoft.com/office/drawing/2014/main" id="{2F4320D1-4FE6-452E-BB45-628F273DB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895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244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64">
              <a:extLst>
                <a:ext uri="{FF2B5EF4-FFF2-40B4-BE49-F238E27FC236}">
                  <a16:creationId xmlns:a16="http://schemas.microsoft.com/office/drawing/2014/main" id="{E5AD0961-5903-4FC6-A860-EC4D84E4D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9246" y="5094516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+mj-lt"/>
                </a:rPr>
                <a:t>0.69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endParaRPr>
            </a:p>
          </p:txBody>
        </p:sp>
        <p:sp>
          <p:nvSpPr>
            <p:cNvPr id="140" name="Rectangle 70">
              <a:extLst>
                <a:ext uri="{FF2B5EF4-FFF2-40B4-BE49-F238E27FC236}">
                  <a16:creationId xmlns:a16="http://schemas.microsoft.com/office/drawing/2014/main" id="{D349E95F-9A6E-4CFE-B435-DD04BF257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9246" y="5319821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+mj-lt"/>
                </a:rPr>
                <a:t>0.42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+mj-lt"/>
              </a:endParaRPr>
            </a:p>
          </p:txBody>
        </p:sp>
        <p:sp>
          <p:nvSpPr>
            <p:cNvPr id="145" name="Rectangle 58">
              <a:extLst>
                <a:ext uri="{FF2B5EF4-FFF2-40B4-BE49-F238E27FC236}">
                  <a16:creationId xmlns:a16="http://schemas.microsoft.com/office/drawing/2014/main" id="{7C1606D6-9410-49B1-B753-484AFF0F2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2667" y="4879587"/>
              <a:ext cx="55944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p = 0.33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2CB8EFFC-B6E4-4F7F-82C2-B9155B4FAD84}"/>
              </a:ext>
            </a:extLst>
          </p:cNvPr>
          <p:cNvGrpSpPr/>
          <p:nvPr/>
        </p:nvGrpSpPr>
        <p:grpSpPr>
          <a:xfrm>
            <a:off x="6752977" y="4537278"/>
            <a:ext cx="2273203" cy="1841714"/>
            <a:chOff x="6752977" y="4344988"/>
            <a:chExt cx="2273203" cy="1841714"/>
          </a:xfrm>
        </p:grpSpPr>
        <p:sp>
          <p:nvSpPr>
            <p:cNvPr id="15" name="Line 5">
              <a:extLst>
                <a:ext uri="{FF2B5EF4-FFF2-40B4-BE49-F238E27FC236}">
                  <a16:creationId xmlns:a16="http://schemas.microsoft.com/office/drawing/2014/main" id="{C437CDA6-0CBE-410B-B5FD-B771C6EE0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4398" y="5408613"/>
              <a:ext cx="0" cy="19050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Line 31">
              <a:extLst>
                <a:ext uri="{FF2B5EF4-FFF2-40B4-BE49-F238E27FC236}">
                  <a16:creationId xmlns:a16="http://schemas.microsoft.com/office/drawing/2014/main" id="{843B8825-D2A2-4A6A-BA74-4A421DCFD3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1273" y="5021263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2">
              <a:extLst>
                <a:ext uri="{FF2B5EF4-FFF2-40B4-BE49-F238E27FC236}">
                  <a16:creationId xmlns:a16="http://schemas.microsoft.com/office/drawing/2014/main" id="{8377BB12-5FC5-4776-8DED-4E4758434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2548" y="4435475"/>
              <a:ext cx="1733550" cy="1171575"/>
            </a:xfrm>
            <a:custGeom>
              <a:avLst/>
              <a:gdLst>
                <a:gd name="T0" fmla="*/ 1092 w 1092"/>
                <a:gd name="T1" fmla="*/ 738 h 738"/>
                <a:gd name="T2" fmla="*/ 0 w 1092"/>
                <a:gd name="T3" fmla="*/ 738 h 738"/>
                <a:gd name="T4" fmla="*/ 0 w 1092"/>
                <a:gd name="T5" fmla="*/ 738 h 738"/>
                <a:gd name="T6" fmla="*/ 0 w 1092"/>
                <a:gd name="T7" fmla="*/ 369 h 738"/>
                <a:gd name="T8" fmla="*/ 0 w 1092"/>
                <a:gd name="T9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738">
                  <a:moveTo>
                    <a:pt x="1092" y="738"/>
                  </a:moveTo>
                  <a:lnTo>
                    <a:pt x="0" y="738"/>
                  </a:lnTo>
                  <a:lnTo>
                    <a:pt x="0" y="738"/>
                  </a:lnTo>
                  <a:lnTo>
                    <a:pt x="0" y="369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Line 33">
              <a:extLst>
                <a:ext uri="{FF2B5EF4-FFF2-40B4-BE49-F238E27FC236}">
                  <a16:creationId xmlns:a16="http://schemas.microsoft.com/office/drawing/2014/main" id="{63E1F61A-696C-4E9F-8386-BD08D2B9B0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1273" y="5607050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Line 34">
              <a:extLst>
                <a:ext uri="{FF2B5EF4-FFF2-40B4-BE49-F238E27FC236}">
                  <a16:creationId xmlns:a16="http://schemas.microsoft.com/office/drawing/2014/main" id="{1C8E6174-A04F-428D-B2AF-AAF2451BFF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1273" y="4435475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Rectangle 35">
              <a:extLst>
                <a:ext uri="{FF2B5EF4-FFF2-40B4-BE49-F238E27FC236}">
                  <a16:creationId xmlns:a16="http://schemas.microsoft.com/office/drawing/2014/main" id="{C620AE3A-1675-48D4-92C0-64645D6AC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977" y="4344988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36">
              <a:extLst>
                <a:ext uri="{FF2B5EF4-FFF2-40B4-BE49-F238E27FC236}">
                  <a16:creationId xmlns:a16="http://schemas.microsoft.com/office/drawing/2014/main" id="{57558B22-E5D1-448F-B2A6-B4552CA1C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977" y="49307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37">
              <a:extLst>
                <a:ext uri="{FF2B5EF4-FFF2-40B4-BE49-F238E27FC236}">
                  <a16:creationId xmlns:a16="http://schemas.microsoft.com/office/drawing/2014/main" id="{1FD66367-10A3-4686-B63D-7C49727ED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977" y="55149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Freeform 38">
              <a:extLst>
                <a:ext uri="{FF2B5EF4-FFF2-40B4-BE49-F238E27FC236}">
                  <a16:creationId xmlns:a16="http://schemas.microsoft.com/office/drawing/2014/main" id="{97083FBA-0843-45AF-920E-2616FF34E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711" y="5684838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Line 39">
              <a:extLst>
                <a:ext uri="{FF2B5EF4-FFF2-40B4-BE49-F238E27FC236}">
                  <a16:creationId xmlns:a16="http://schemas.microsoft.com/office/drawing/2014/main" id="{7545E8E4-4C7B-4762-B558-A18DD08027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20698" y="5357813"/>
              <a:ext cx="0" cy="327025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40">
              <a:extLst>
                <a:ext uri="{FF2B5EF4-FFF2-40B4-BE49-F238E27FC236}">
                  <a16:creationId xmlns:a16="http://schemas.microsoft.com/office/drawing/2014/main" id="{58D33660-00C3-48F9-87AB-623D38EE0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711" y="5357813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Line 41">
              <a:extLst>
                <a:ext uri="{FF2B5EF4-FFF2-40B4-BE49-F238E27FC236}">
                  <a16:creationId xmlns:a16="http://schemas.microsoft.com/office/drawing/2014/main" id="{5DCDE0D0-29F9-439E-8B61-3941EC21CE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84086" y="5438775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Line 42">
              <a:extLst>
                <a:ext uri="{FF2B5EF4-FFF2-40B4-BE49-F238E27FC236}">
                  <a16:creationId xmlns:a16="http://schemas.microsoft.com/office/drawing/2014/main" id="{E15DCE0C-9FE7-4EB9-8234-4EA05DFFC7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84086" y="5718175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Line 43">
              <a:extLst>
                <a:ext uri="{FF2B5EF4-FFF2-40B4-BE49-F238E27FC236}">
                  <a16:creationId xmlns:a16="http://schemas.microsoft.com/office/drawing/2014/main" id="{1AC87FAF-53A4-4BC3-965A-712FE0CC31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7098" y="5718175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Line 44">
              <a:extLst>
                <a:ext uri="{FF2B5EF4-FFF2-40B4-BE49-F238E27FC236}">
                  <a16:creationId xmlns:a16="http://schemas.microsoft.com/office/drawing/2014/main" id="{4008C5B7-5800-46A6-93FB-B1080AF10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84086" y="5438775"/>
              <a:ext cx="0" cy="27940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Line 45">
              <a:extLst>
                <a:ext uri="{FF2B5EF4-FFF2-40B4-BE49-F238E27FC236}">
                  <a16:creationId xmlns:a16="http://schemas.microsoft.com/office/drawing/2014/main" id="{29AA7CE9-2E3C-4A4C-BA13-EBB582F0CE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7098" y="5438775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46">
              <a:extLst>
                <a:ext uri="{FF2B5EF4-FFF2-40B4-BE49-F238E27FC236}">
                  <a16:creationId xmlns:a16="http://schemas.microsoft.com/office/drawing/2014/main" id="{A8953AA4-EDD0-41FA-B7A7-BD9405D48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2548" y="5521325"/>
              <a:ext cx="1708150" cy="85725"/>
            </a:xfrm>
            <a:custGeom>
              <a:avLst/>
              <a:gdLst>
                <a:gd name="T0" fmla="*/ 0 w 1076"/>
                <a:gd name="T1" fmla="*/ 54 h 54"/>
                <a:gd name="T2" fmla="*/ 549 w 1076"/>
                <a:gd name="T3" fmla="*/ 36 h 54"/>
                <a:gd name="T4" fmla="*/ 1076 w 1076"/>
                <a:gd name="T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6" h="54">
                  <a:moveTo>
                    <a:pt x="0" y="54"/>
                  </a:moveTo>
                  <a:lnTo>
                    <a:pt x="549" y="36"/>
                  </a:lnTo>
                  <a:lnTo>
                    <a:pt x="1076" y="0"/>
                  </a:lnTo>
                </a:path>
              </a:pathLst>
            </a:custGeom>
            <a:noFill/>
            <a:ln w="17463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47">
              <a:extLst>
                <a:ext uri="{FF2B5EF4-FFF2-40B4-BE49-F238E27FC236}">
                  <a16:creationId xmlns:a16="http://schemas.microsoft.com/office/drawing/2014/main" id="{596D8A1E-5D59-42A3-87EA-443725121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7411" y="5594350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Line 48">
              <a:extLst>
                <a:ext uri="{FF2B5EF4-FFF2-40B4-BE49-F238E27FC236}">
                  <a16:creationId xmlns:a16="http://schemas.microsoft.com/office/drawing/2014/main" id="{30DD01EA-5394-4ECA-AE8D-7AC96C592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4398" y="5368925"/>
              <a:ext cx="0" cy="3810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Line 49">
              <a:extLst>
                <a:ext uri="{FF2B5EF4-FFF2-40B4-BE49-F238E27FC236}">
                  <a16:creationId xmlns:a16="http://schemas.microsoft.com/office/drawing/2014/main" id="{E2586283-8345-4A8D-AAC8-104093B82C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7411" y="5368925"/>
              <a:ext cx="26987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Line 50">
              <a:extLst>
                <a:ext uri="{FF2B5EF4-FFF2-40B4-BE49-F238E27FC236}">
                  <a16:creationId xmlns:a16="http://schemas.microsoft.com/office/drawing/2014/main" id="{31E449B3-4649-465D-AF2D-1D3A75CA35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44398" y="5368925"/>
              <a:ext cx="28575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Line 51">
              <a:extLst>
                <a:ext uri="{FF2B5EF4-FFF2-40B4-BE49-F238E27FC236}">
                  <a16:creationId xmlns:a16="http://schemas.microsoft.com/office/drawing/2014/main" id="{0F30FEF7-576D-43AC-9E61-948F23732E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4398" y="5430838"/>
              <a:ext cx="0" cy="163513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52">
              <a:extLst>
                <a:ext uri="{FF2B5EF4-FFF2-40B4-BE49-F238E27FC236}">
                  <a16:creationId xmlns:a16="http://schemas.microsoft.com/office/drawing/2014/main" id="{05784093-BB69-4913-8A1A-4F3B3588C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4023" y="5276850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53">
              <a:extLst>
                <a:ext uri="{FF2B5EF4-FFF2-40B4-BE49-F238E27FC236}">
                  <a16:creationId xmlns:a16="http://schemas.microsoft.com/office/drawing/2014/main" id="{AAEB35A5-7706-49DF-B661-B36359BAC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4023" y="5594350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Line 54">
              <a:extLst>
                <a:ext uri="{FF2B5EF4-FFF2-40B4-BE49-F238E27FC236}">
                  <a16:creationId xmlns:a16="http://schemas.microsoft.com/office/drawing/2014/main" id="{1EC0E6C5-4F97-4BCF-B242-E45400C14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81011" y="5276850"/>
              <a:ext cx="0" cy="31750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55">
              <a:extLst>
                <a:ext uri="{FF2B5EF4-FFF2-40B4-BE49-F238E27FC236}">
                  <a16:creationId xmlns:a16="http://schemas.microsoft.com/office/drawing/2014/main" id="{7E7A5052-24FB-42CD-A997-FC17E9A8D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2548" y="5435600"/>
              <a:ext cx="1668462" cy="171450"/>
            </a:xfrm>
            <a:custGeom>
              <a:avLst/>
              <a:gdLst>
                <a:gd name="T0" fmla="*/ 0 w 1051"/>
                <a:gd name="T1" fmla="*/ 108 h 108"/>
                <a:gd name="T2" fmla="*/ 524 w 1051"/>
                <a:gd name="T3" fmla="*/ 29 h 108"/>
                <a:gd name="T4" fmla="*/ 1051 w 1051"/>
                <a:gd name="T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108">
                  <a:moveTo>
                    <a:pt x="0" y="108"/>
                  </a:moveTo>
                  <a:lnTo>
                    <a:pt x="524" y="29"/>
                  </a:lnTo>
                  <a:lnTo>
                    <a:pt x="1051" y="0"/>
                  </a:lnTo>
                </a:path>
              </a:pathLst>
            </a:custGeom>
            <a:noFill/>
            <a:ln w="17463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Rectangle 59">
              <a:extLst>
                <a:ext uri="{FF2B5EF4-FFF2-40B4-BE49-F238E27FC236}">
                  <a16:creationId xmlns:a16="http://schemas.microsoft.com/office/drawing/2014/main" id="{87AE232D-74BB-4F1A-A58B-69F1AED08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468" y="5672138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60">
              <a:extLst>
                <a:ext uri="{FF2B5EF4-FFF2-40B4-BE49-F238E27FC236}">
                  <a16:creationId xmlns:a16="http://schemas.microsoft.com/office/drawing/2014/main" id="{C85A6D9F-220E-4657-955F-C5A640134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5634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61">
              <a:extLst>
                <a:ext uri="{FF2B5EF4-FFF2-40B4-BE49-F238E27FC236}">
                  <a16:creationId xmlns:a16="http://schemas.microsoft.com/office/drawing/2014/main" id="{D5B08E3B-9C06-4A7E-B4EB-1A55DB837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2246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48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65">
              <a:extLst>
                <a:ext uri="{FF2B5EF4-FFF2-40B4-BE49-F238E27FC236}">
                  <a16:creationId xmlns:a16="http://schemas.microsoft.com/office/drawing/2014/main" id="{566AA978-1336-47BC-A4F5-A95DB3B61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050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256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66">
              <a:extLst>
                <a:ext uri="{FF2B5EF4-FFF2-40B4-BE49-F238E27FC236}">
                  <a16:creationId xmlns:a16="http://schemas.microsoft.com/office/drawing/2014/main" id="{EC36D542-DA68-45A2-A16E-34F54F3A4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947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246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67">
              <a:extLst>
                <a:ext uri="{FF2B5EF4-FFF2-40B4-BE49-F238E27FC236}">
                  <a16:creationId xmlns:a16="http://schemas.microsoft.com/office/drawing/2014/main" id="{B8DACC00-C568-4006-9418-353E3BD49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055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229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71">
              <a:extLst>
                <a:ext uri="{FF2B5EF4-FFF2-40B4-BE49-F238E27FC236}">
                  <a16:creationId xmlns:a16="http://schemas.microsoft.com/office/drawing/2014/main" id="{C7430802-5F31-4C1D-8CAD-1E1BEBEFC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050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265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72">
              <a:extLst>
                <a:ext uri="{FF2B5EF4-FFF2-40B4-BE49-F238E27FC236}">
                  <a16:creationId xmlns:a16="http://schemas.microsoft.com/office/drawing/2014/main" id="{CBA81AE2-1713-4634-A658-1B3994075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947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253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73">
              <a:extLst>
                <a:ext uri="{FF2B5EF4-FFF2-40B4-BE49-F238E27FC236}">
                  <a16:creationId xmlns:a16="http://schemas.microsoft.com/office/drawing/2014/main" id="{6380C597-D2D3-4958-82A7-1EFD0827A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055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242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Rectangle 64">
              <a:extLst>
                <a:ext uri="{FF2B5EF4-FFF2-40B4-BE49-F238E27FC236}">
                  <a16:creationId xmlns:a16="http://schemas.microsoft.com/office/drawing/2014/main" id="{F04F68C2-8861-483F-A5E2-218C163FB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3976" y="5475516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+mj-lt"/>
                </a:rPr>
                <a:t>0.16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endParaRPr>
            </a:p>
          </p:txBody>
        </p:sp>
        <p:sp>
          <p:nvSpPr>
            <p:cNvPr id="144" name="Rectangle 70">
              <a:extLst>
                <a:ext uri="{FF2B5EF4-FFF2-40B4-BE49-F238E27FC236}">
                  <a16:creationId xmlns:a16="http://schemas.microsoft.com/office/drawing/2014/main" id="{174C29B3-4AF5-46DC-9209-85685AB72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3976" y="5243825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+mj-lt"/>
                </a:rPr>
                <a:t>0.30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+mj-lt"/>
              </a:endParaRPr>
            </a:p>
          </p:txBody>
        </p:sp>
        <p:sp>
          <p:nvSpPr>
            <p:cNvPr id="146" name="Rectangle 61">
              <a:extLst>
                <a:ext uri="{FF2B5EF4-FFF2-40B4-BE49-F238E27FC236}">
                  <a16:creationId xmlns:a16="http://schemas.microsoft.com/office/drawing/2014/main" id="{B646D289-691E-4A1E-82F2-04762BE3A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4266" y="4879587"/>
              <a:ext cx="55944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 defTabSz="914400"/>
              <a:r>
                <a:rPr lang="fr-FR" altLang="fr-FR" sz="1200" dirty="0">
                  <a:solidFill>
                    <a:srgbClr val="000066"/>
                  </a:solidFill>
                </a:rPr>
                <a:t>p = 0.47</a:t>
              </a:r>
              <a:endParaRPr lang="fr-FR" altLang="fr-FR" sz="2800" dirty="0">
                <a:solidFill>
                  <a:srgbClr val="000066"/>
                </a:solidFill>
              </a:endParaRPr>
            </a:p>
          </p:txBody>
        </p:sp>
      </p:grpSp>
      <p:sp>
        <p:nvSpPr>
          <p:cNvPr id="147" name="Title 5">
            <a:extLst>
              <a:ext uri="{FF2B5EF4-FFF2-40B4-BE49-F238E27FC236}">
                <a16:creationId xmlns:a16="http://schemas.microsoft.com/office/drawing/2014/main" id="{B9A2DBB5-2FBA-427F-9B27-1FB76D979E22}"/>
              </a:ext>
            </a:extLst>
          </p:cNvPr>
          <p:cNvSpPr txBox="1">
            <a:spLocks/>
          </p:cNvSpPr>
          <p:nvPr/>
        </p:nvSpPr>
        <p:spPr bwMode="auto">
          <a:xfrm>
            <a:off x="4758293" y="4420047"/>
            <a:ext cx="714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1800" kern="0" dirty="0">
                <a:solidFill>
                  <a:srgbClr val="CC3300"/>
                </a:solidFill>
              </a:rPr>
              <a:t>Spine</a:t>
            </a:r>
          </a:p>
        </p:txBody>
      </p:sp>
      <p:sp>
        <p:nvSpPr>
          <p:cNvPr id="148" name="Title 5">
            <a:extLst>
              <a:ext uri="{FF2B5EF4-FFF2-40B4-BE49-F238E27FC236}">
                <a16:creationId xmlns:a16="http://schemas.microsoft.com/office/drawing/2014/main" id="{BD2D7F65-8AAE-43B4-AB2C-BBE88FFC38C1}"/>
              </a:ext>
            </a:extLst>
          </p:cNvPr>
          <p:cNvSpPr txBox="1">
            <a:spLocks/>
          </p:cNvSpPr>
          <p:nvPr/>
        </p:nvSpPr>
        <p:spPr bwMode="auto">
          <a:xfrm>
            <a:off x="7488972" y="4420047"/>
            <a:ext cx="510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1800" kern="0" dirty="0">
                <a:solidFill>
                  <a:srgbClr val="CC3300"/>
                </a:solidFill>
              </a:rPr>
              <a:t>Hip</a:t>
            </a:r>
          </a:p>
        </p:txBody>
      </p:sp>
      <p:sp>
        <p:nvSpPr>
          <p:cNvPr id="149" name="Titre 1">
            <a:extLst>
              <a:ext uri="{FF2B5EF4-FFF2-40B4-BE49-F238E27FC236}">
                <a16:creationId xmlns:a16="http://schemas.microsoft.com/office/drawing/2014/main" id="{144B0AE3-30B5-4FA6-8FCF-A57A6557E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5EC66A4-6E93-460D-B7AE-57A3CD237A9D}"/>
              </a:ext>
            </a:extLst>
          </p:cNvPr>
          <p:cNvGrpSpPr/>
          <p:nvPr/>
        </p:nvGrpSpPr>
        <p:grpSpPr>
          <a:xfrm>
            <a:off x="-36085" y="2060848"/>
            <a:ext cx="4032021" cy="2220192"/>
            <a:chOff x="-180528" y="2076697"/>
            <a:chExt cx="4032021" cy="2220192"/>
          </a:xfrm>
        </p:grpSpPr>
        <p:graphicFrame>
          <p:nvGraphicFramePr>
            <p:cNvPr id="54" name="Graphique 53">
              <a:extLst>
                <a:ext uri="{FF2B5EF4-FFF2-40B4-BE49-F238E27FC236}">
                  <a16:creationId xmlns:a16="http://schemas.microsoft.com/office/drawing/2014/main" id="{EB7BDE80-CB6B-426C-9592-4333F80D228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90073079"/>
                </p:ext>
              </p:extLst>
            </p:nvPr>
          </p:nvGraphicFramePr>
          <p:xfrm>
            <a:off x="107504" y="2348880"/>
            <a:ext cx="3743989" cy="19480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0D10F3F3-8501-4E1F-9573-5F310F411BAF}"/>
                </a:ext>
              </a:extLst>
            </p:cNvPr>
            <p:cNvSpPr txBox="1"/>
            <p:nvPr/>
          </p:nvSpPr>
          <p:spPr>
            <a:xfrm>
              <a:off x="-40895" y="3789040"/>
              <a:ext cx="3227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9963EE34-768E-46F5-B08B-40458E0D117C}"/>
                </a:ext>
              </a:extLst>
            </p:cNvPr>
            <p:cNvSpPr txBox="1"/>
            <p:nvPr/>
          </p:nvSpPr>
          <p:spPr>
            <a:xfrm>
              <a:off x="-180528" y="3424712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21522D61-95EB-46DB-AB75-9D4A55220031}"/>
                </a:ext>
              </a:extLst>
            </p:cNvPr>
            <p:cNvSpPr txBox="1"/>
            <p:nvPr/>
          </p:nvSpPr>
          <p:spPr>
            <a:xfrm>
              <a:off x="-180528" y="2994937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46E0D7F9-6881-44BD-B584-DB7D65FF64BF}"/>
                </a:ext>
              </a:extLst>
            </p:cNvPr>
            <p:cNvSpPr txBox="1"/>
            <p:nvPr/>
          </p:nvSpPr>
          <p:spPr>
            <a:xfrm>
              <a:off x="-180528" y="2630609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CDB739A6-9143-4C45-8AFE-B72F38BB8049}"/>
                </a:ext>
              </a:extLst>
            </p:cNvPr>
            <p:cNvSpPr txBox="1"/>
            <p:nvPr/>
          </p:nvSpPr>
          <p:spPr>
            <a:xfrm>
              <a:off x="-180528" y="2282339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5FD4800-872F-4FDD-95C8-AF70EEA5BD98}"/>
                </a:ext>
              </a:extLst>
            </p:cNvPr>
            <p:cNvSpPr txBox="1"/>
            <p:nvPr/>
          </p:nvSpPr>
          <p:spPr>
            <a:xfrm>
              <a:off x="396765" y="30826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14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1ED52AC7-63C9-4059-A034-43CC240C0CA1}"/>
                </a:ext>
              </a:extLst>
            </p:cNvPr>
            <p:cNvSpPr txBox="1"/>
            <p:nvPr/>
          </p:nvSpPr>
          <p:spPr>
            <a:xfrm>
              <a:off x="-180528" y="2076697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4B7751BF-406A-49A3-A79A-92C3792286CC}"/>
                </a:ext>
              </a:extLst>
            </p:cNvPr>
            <p:cNvSpPr txBox="1"/>
            <p:nvPr/>
          </p:nvSpPr>
          <p:spPr>
            <a:xfrm>
              <a:off x="959266" y="3275384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975469E5-77E2-4516-A858-452C8A58A8A1}"/>
                </a:ext>
              </a:extLst>
            </p:cNvPr>
            <p:cNvSpPr txBox="1"/>
            <p:nvPr/>
          </p:nvSpPr>
          <p:spPr>
            <a:xfrm>
              <a:off x="1575386" y="286312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20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87FC5B25-A6FF-406D-A877-BEE563FE7772}"/>
                </a:ext>
              </a:extLst>
            </p:cNvPr>
            <p:cNvSpPr txBox="1"/>
            <p:nvPr/>
          </p:nvSpPr>
          <p:spPr>
            <a:xfrm>
              <a:off x="2063167" y="253493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29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71FAD107-0137-4FF5-84EB-CA8CDD8FE7FC}"/>
                </a:ext>
              </a:extLst>
            </p:cNvPr>
            <p:cNvSpPr txBox="1"/>
            <p:nvPr/>
          </p:nvSpPr>
          <p:spPr>
            <a:xfrm>
              <a:off x="2728437" y="279798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21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3B646546-24EF-4962-BE1F-EF210CE8DBCB}"/>
                </a:ext>
              </a:extLst>
            </p:cNvPr>
            <p:cNvSpPr txBox="1"/>
            <p:nvPr/>
          </p:nvSpPr>
          <p:spPr>
            <a:xfrm>
              <a:off x="3222479" y="29876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17</a:t>
              </a:r>
            </a:p>
          </p:txBody>
        </p:sp>
      </p:grpSp>
      <p:sp>
        <p:nvSpPr>
          <p:cNvPr id="150" name="Title 5">
            <a:extLst>
              <a:ext uri="{FF2B5EF4-FFF2-40B4-BE49-F238E27FC236}">
                <a16:creationId xmlns:a16="http://schemas.microsoft.com/office/drawing/2014/main" id="{0C08ECE2-A300-4469-A6B2-39E70D3ACC16}"/>
              </a:ext>
            </a:extLst>
          </p:cNvPr>
          <p:cNvSpPr txBox="1">
            <a:spLocks/>
          </p:cNvSpPr>
          <p:nvPr/>
        </p:nvSpPr>
        <p:spPr bwMode="auto">
          <a:xfrm>
            <a:off x="4263838" y="4149080"/>
            <a:ext cx="4741245" cy="34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Mean % change in bone mineral density</a:t>
            </a:r>
          </a:p>
        </p:txBody>
      </p:sp>
      <p:sp>
        <p:nvSpPr>
          <p:cNvPr id="151" name="Rectangle 62">
            <a:extLst>
              <a:ext uri="{FF2B5EF4-FFF2-40B4-BE49-F238E27FC236}">
                <a16:creationId xmlns:a16="http://schemas.microsoft.com/office/drawing/2014/main" id="{857477D3-2848-47D3-99A9-D1B90A7A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6021288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dirty="0">
                <a:solidFill>
                  <a:srgbClr val="000066"/>
                </a:solidFill>
              </a:rPr>
              <a:t>n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</a:endParaRPr>
          </a:p>
        </p:txBody>
      </p:sp>
      <p:sp>
        <p:nvSpPr>
          <p:cNvPr id="152" name="Rectangle 68">
            <a:extLst>
              <a:ext uri="{FF2B5EF4-FFF2-40B4-BE49-F238E27FC236}">
                <a16:creationId xmlns:a16="http://schemas.microsoft.com/office/drawing/2014/main" id="{7E5E2591-0945-4F87-8275-230F22FBD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6194326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dirty="0">
                <a:solidFill>
                  <a:srgbClr val="000066"/>
                </a:solidFill>
              </a:rPr>
              <a:t>n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</a:endParaRPr>
          </a:p>
        </p:txBody>
      </p:sp>
      <p:sp>
        <p:nvSpPr>
          <p:cNvPr id="153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31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124744"/>
            <a:ext cx="8625656" cy="5303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Switching to BIC/FTC/TAF was non-inferior to remaining on DTG/ABC/3TC, at W48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No treatment emergent resistance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Discontinuation for adverse event was rare: 2% on BIC/FTC/TAF and 1% on DTG/ABC/3TC at W48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Study drug-related adverse events occurred with significantly higher frequency in DTG/ABC/3TC arm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Increased grade 3-4 amylase was seen in 2% of BIC/FTC/TAF and no patient on DTG/ABC/3TC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The lipid, bone and renal parameters of switching to BIC/FTC/TAF were comparable to remaining on DTG/ABC/3TC through 48 weeks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altLang="fr-FR" sz="600" dirty="0">
              <a:ea typeface="ＭＳ Ｐゴシック" charset="-128"/>
            </a:endParaRPr>
          </a:p>
        </p:txBody>
      </p:sp>
      <p:sp>
        <p:nvSpPr>
          <p:cNvPr id="4" name="AutoShape 162">
            <a:extLst>
              <a:ext uri="{FF2B5EF4-FFF2-40B4-BE49-F238E27FC236}">
                <a16:creationId xmlns:a16="http://schemas.microsoft.com/office/drawing/2014/main" id="{C8CA54BD-ABC3-4419-B246-E1C241771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C64C768-7D1C-4155-A7DD-722B176C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Lancet 2018;5:e357-65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890</Words>
  <Application>Microsoft Office PowerPoint</Application>
  <PresentationFormat>Affichage à l'écran (4:3)</PresentationFormat>
  <Paragraphs>234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Trebuchet MS</vt:lpstr>
      <vt:lpstr>Verdana</vt:lpstr>
      <vt:lpstr>Wingdings</vt:lpstr>
      <vt:lpstr>ARV_trials_2018</vt:lpstr>
      <vt:lpstr>Switch to BIC/FTC/TAF</vt:lpstr>
      <vt:lpstr>GS-US-380-1844 Study: Switch to BIC/FTC/TAF</vt:lpstr>
      <vt:lpstr>GS-US-380-1844 Study: Switch to BIC/FTC/TAF</vt:lpstr>
      <vt:lpstr>GS-US-380-1844 Study: Switch to BIC/FTC/TAF</vt:lpstr>
      <vt:lpstr>Présentation PowerPoint</vt:lpstr>
      <vt:lpstr>Présentation PowerPoint</vt:lpstr>
      <vt:lpstr>GS-US-380-1844 Study: Switch to BIC/FTC/TAF</vt:lpstr>
      <vt:lpstr>GS-US-380-1844 Study: Switch to BIC/FTC/TAF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235</cp:revision>
  <dcterms:created xsi:type="dcterms:W3CDTF">2014-10-03T08:50:57Z</dcterms:created>
  <dcterms:modified xsi:type="dcterms:W3CDTF">2018-10-18T09:55:25Z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