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5" r:id="rId2"/>
    <p:sldId id="272" r:id="rId3"/>
    <p:sldId id="273" r:id="rId4"/>
    <p:sldId id="289" r:id="rId5"/>
    <p:sldId id="290" r:id="rId6"/>
    <p:sldId id="291" r:id="rId7"/>
    <p:sldId id="292" r:id="rId8"/>
    <p:sldId id="285" r:id="rId9"/>
  </p:sldIdLst>
  <p:sldSz cx="9144000" cy="6858000" type="screen4x3"/>
  <p:notesSz cx="6759575" cy="9867900"/>
  <p:custDataLst>
    <p:tags r:id="rId11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2880">
          <p15:clr>
            <a:srgbClr val="A4A3A4"/>
          </p15:clr>
        </p15:guide>
        <p15:guide id="4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25" clrIdx="0"/>
  <p:cmAuthor id="2" name="Pozniak, Anton" initials="P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CC3300"/>
    <a:srgbClr val="DDDDDD"/>
    <a:srgbClr val="FFFFFF"/>
    <a:srgbClr val="1BCF5D"/>
    <a:srgbClr val="FFCC99"/>
    <a:srgbClr val="CC0000"/>
    <a:srgbClr val="FF7D7D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95" autoAdjust="0"/>
    <p:restoredTop sz="92419" autoAdjust="0"/>
  </p:normalViewPr>
  <p:slideViewPr>
    <p:cSldViewPr snapToObjects="1" showGuides="1">
      <p:cViewPr varScale="1">
        <p:scale>
          <a:sx n="99" d="100"/>
          <a:sy n="99" d="100"/>
        </p:scale>
        <p:origin x="1698" y="90"/>
      </p:cViewPr>
      <p:guideLst>
        <p:guide orient="horz"/>
        <p:guide pos="288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62" d="100"/>
          <a:sy n="62" d="100"/>
        </p:scale>
        <p:origin x="2880" y="84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BFTAF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UACR</c:v>
                </c:pt>
                <c:pt idx="1">
                  <c:v>RBP</c:v>
                </c:pt>
                <c:pt idx="2">
                  <c:v>B2M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-2.1</c:v>
                </c:pt>
                <c:pt idx="1">
                  <c:v>-17.7</c:v>
                </c:pt>
                <c:pt idx="2">
                  <c:v>-40.299999999999997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A-4C85-947B-B9514CEF5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SBR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UACR</c:v>
                </c:pt>
                <c:pt idx="1">
                  <c:v>RBP</c:v>
                </c:pt>
                <c:pt idx="2">
                  <c:v>B2M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9.9</c:v>
                </c:pt>
                <c:pt idx="1">
                  <c:v>34.9</c:v>
                </c:pt>
                <c:pt idx="2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A-4C85-947B-B9514CEF5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032726504"/>
        <c:axId val="1644871560"/>
      </c:barChart>
      <c:catAx>
        <c:axId val="-2032726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solidFill>
              <a:schemeClr val="tx1"/>
            </a:solidFill>
          </a:ln>
        </c:spPr>
        <c:crossAx val="1644871560"/>
        <c:crosses val="autoZero"/>
        <c:auto val="1"/>
        <c:lblAlgn val="ctr"/>
        <c:lblOffset val="100"/>
        <c:noMultiLvlLbl val="0"/>
      </c:catAx>
      <c:valAx>
        <c:axId val="16448715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>
            <a:solidFill>
              <a:schemeClr val="bg2"/>
            </a:solidFill>
          </a:ln>
        </c:spPr>
        <c:txPr>
          <a:bodyPr/>
          <a:lstStyle/>
          <a:p>
            <a:pPr>
              <a:defRPr sz="1200" baseline="0"/>
            </a:pPr>
            <a:endParaRPr lang="fr-FR"/>
          </a:p>
        </c:txPr>
        <c:crossAx val="-2032726504"/>
        <c:crosses val="autoZero"/>
        <c:crossBetween val="between"/>
        <c:minorUnit val="0.0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832084161806199"/>
          <c:y val="5.3979448397270202E-2"/>
          <c:w val="0.83124857322596502"/>
          <c:h val="0.89204110320546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BFTAF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UACR</c:v>
                </c:pt>
                <c:pt idx="1">
                  <c:v>RBP</c:v>
                </c:pt>
                <c:pt idx="2">
                  <c:v>B2M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4.2</c:v>
                </c:pt>
                <c:pt idx="1">
                  <c:v>5.4</c:v>
                </c:pt>
                <c:pt idx="2">
                  <c:v>-19.5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A-4C85-947B-B9514CEF5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SBR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UACR</c:v>
                </c:pt>
                <c:pt idx="1">
                  <c:v>RBP</c:v>
                </c:pt>
                <c:pt idx="2">
                  <c:v>B2M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25.8</c:v>
                </c:pt>
                <c:pt idx="2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A-4C85-947B-B9514CEF5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047268984"/>
        <c:axId val="-1997127944"/>
      </c:barChart>
      <c:catAx>
        <c:axId val="2047268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solidFill>
              <a:schemeClr val="tx1"/>
            </a:solidFill>
          </a:ln>
        </c:spPr>
        <c:crossAx val="-1997127944"/>
        <c:crosses val="autoZero"/>
        <c:auto val="1"/>
        <c:lblAlgn val="ctr"/>
        <c:lblOffset val="100"/>
        <c:noMultiLvlLbl val="0"/>
      </c:catAx>
      <c:valAx>
        <c:axId val="-1997127944"/>
        <c:scaling>
          <c:orientation val="minMax"/>
          <c:max val="40"/>
          <c:min val="-50"/>
        </c:scaling>
        <c:delete val="0"/>
        <c:axPos val="l"/>
        <c:numFmt formatCode="General" sourceLinked="1"/>
        <c:majorTickMark val="out"/>
        <c:minorTickMark val="none"/>
        <c:tickLblPos val="none"/>
        <c:spPr>
          <a:solidFill>
            <a:srgbClr val="333399"/>
          </a:solidFill>
          <a:ln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1200" baseline="0"/>
            </a:pPr>
            <a:endParaRPr lang="fr-FR"/>
          </a:p>
        </c:txPr>
        <c:crossAx val="2047268984"/>
        <c:crosses val="autoZero"/>
        <c:crossBetween val="between"/>
        <c:majorUnit val="10"/>
        <c:minorUnit val="0.0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BFTAF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TC</c:v>
                </c:pt>
                <c:pt idx="1">
                  <c:v>LDL</c:v>
                </c:pt>
                <c:pt idx="2">
                  <c:v>HDL</c:v>
                </c:pt>
                <c:pt idx="3">
                  <c:v>TG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-6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A-4C85-947B-B9514CEF5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SBR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TC</c:v>
                </c:pt>
                <c:pt idx="1">
                  <c:v>LDL</c:v>
                </c:pt>
                <c:pt idx="2">
                  <c:v>HDL</c:v>
                </c:pt>
                <c:pt idx="3">
                  <c:v>TG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1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A-4C85-947B-B9514CEF5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081171432"/>
        <c:axId val="-2037713560"/>
      </c:barChart>
      <c:catAx>
        <c:axId val="-2081171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solidFill>
            <a:srgbClr val="000066"/>
          </a:solidFill>
          <a:ln>
            <a:solidFill>
              <a:srgbClr val="333399"/>
            </a:solidFill>
          </a:ln>
        </c:spPr>
        <c:crossAx val="-2037713560"/>
        <c:crosses val="autoZero"/>
        <c:auto val="1"/>
        <c:lblAlgn val="ctr"/>
        <c:lblOffset val="100"/>
        <c:noMultiLvlLbl val="0"/>
      </c:catAx>
      <c:valAx>
        <c:axId val="-2037713560"/>
        <c:scaling>
          <c:orientation val="minMax"/>
          <c:max val="30"/>
          <c:min val="-30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>
            <a:solidFill>
              <a:srgbClr val="333399"/>
            </a:solidFill>
          </a:ln>
        </c:spPr>
        <c:txPr>
          <a:bodyPr/>
          <a:lstStyle/>
          <a:p>
            <a:pPr>
              <a:defRPr sz="1200" baseline="0"/>
            </a:pPr>
            <a:endParaRPr lang="fr-FR"/>
          </a:p>
        </c:txPr>
        <c:crossAx val="-2081171432"/>
        <c:crosses val="autoZero"/>
        <c:crossBetween val="between"/>
        <c:minorUnit val="0.0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-0.2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A-4C85-947B-B9514CEF5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A-4C85-947B-B9514CEF5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37293112"/>
        <c:axId val="2044829592"/>
      </c:barChart>
      <c:catAx>
        <c:axId val="1837293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rgbClr val="333399"/>
            </a:solidFill>
          </a:ln>
        </c:spPr>
        <c:crossAx val="2044829592"/>
        <c:crosses val="autoZero"/>
        <c:auto val="1"/>
        <c:lblAlgn val="ctr"/>
        <c:lblOffset val="100"/>
        <c:noMultiLvlLbl val="0"/>
      </c:catAx>
      <c:valAx>
        <c:axId val="2044829592"/>
        <c:scaling>
          <c:orientation val="minMax"/>
          <c:max val="1.5"/>
          <c:min val="-1.5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>
            <a:solidFill>
              <a:srgbClr val="333399"/>
            </a:solidFill>
          </a:ln>
        </c:spPr>
        <c:txPr>
          <a:bodyPr/>
          <a:lstStyle/>
          <a:p>
            <a:pPr>
              <a:defRPr sz="1200" baseline="0"/>
            </a:pPr>
            <a:endParaRPr lang="fr-FR"/>
          </a:p>
        </c:txPr>
        <c:crossAx val="1837293112"/>
        <c:crosses val="autoZero"/>
        <c:crossBetween val="between"/>
        <c:majorUnit val="0.5"/>
        <c:minorUnit val="0.0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18/10/2018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Notes Placeholder 2"/>
          <p:cNvSpPr>
            <a:spLocks noGrp="1"/>
          </p:cNvSpPr>
          <p:nvPr>
            <p:ph type="body" idx="3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fr-FR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21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  <a:p>
            <a:pPr marL="164455" indent="-164455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3373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1580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2813" y="739775"/>
            <a:ext cx="4933950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7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36A25B0-ACF8-41B3-8305-6BF4D6EF8273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2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 smtClean="0"/>
            </a:lvl1pPr>
          </a:lstStyle>
          <a:p>
            <a:pPr>
              <a:defRPr/>
            </a:pPr>
            <a:fld id="{81BDC13F-3D19-4AB9-A48D-0CEE81AD1B1D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47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800" b="1">
                <a:solidFill>
                  <a:srgbClr val="0070C0"/>
                </a:solidFill>
                <a:latin typeface="Trebuchet MS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8753586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86800" y="6537328"/>
            <a:ext cx="247650" cy="16827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94BD5F9E-BC76-487B-A2BC-019AD28A14B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320" y="6172200"/>
            <a:ext cx="8229362" cy="533400"/>
          </a:xfrm>
        </p:spPr>
        <p:txBody>
          <a:bodyPr anchor="b"/>
          <a:lstStyle>
            <a:lvl1pPr marL="0" indent="0">
              <a:spcBef>
                <a:spcPts val="0"/>
              </a:spcBef>
              <a:buFontTx/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698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  <p:sldLayoutId id="2147483668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GS-US-380-1878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GS-US-380-1844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GS-US-380-1961</a:t>
            </a:r>
            <a:endParaRPr lang="en-US" sz="2800" b="1" dirty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 marL="0" lvl="1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tabLst>
                <a:tab pos="3683000" algn="l"/>
              </a:tabLst>
            </a:pP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		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3200" dirty="0">
                <a:latin typeface="Calibri" panose="020F0502020204030204" pitchFamily="34" charset="0"/>
              </a:rPr>
              <a:t>Switch to BIC/FTC/TAF</a:t>
            </a:r>
            <a:endParaRPr lang="fr-FR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10278319" y="113776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599977" y="3718139"/>
            <a:ext cx="53999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34925" y="4996010"/>
            <a:ext cx="8736013" cy="145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75"/>
              </a:spcBef>
            </a:pPr>
            <a:r>
              <a:rPr lang="en-GB" altLang="fr-FR" sz="2800" b="1" dirty="0">
                <a:latin typeface="Calibri" panose="020F0502020204030204" pitchFamily="34" charset="0"/>
              </a:rPr>
              <a:t>Endpoint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en-GB" altLang="fr-FR" sz="1800" dirty="0"/>
              <a:t>Primary: proportion of patients with HIV RNA ≥ 50 c/mL at W48 </a:t>
            </a:r>
            <a:br>
              <a:rPr lang="en-GB" altLang="fr-FR" sz="1800" dirty="0"/>
            </a:br>
            <a:r>
              <a:rPr lang="en-GB" altLang="fr-FR" sz="1800" dirty="0"/>
              <a:t>(ITT, snapshot) ; non-inferiority if upper margin of a two-sided 95.002% CI </a:t>
            </a:r>
            <a:br>
              <a:rPr lang="en-GB" altLang="fr-FR" sz="1800" dirty="0"/>
            </a:br>
            <a:r>
              <a:rPr lang="en-GB" altLang="fr-FR" sz="1800" dirty="0"/>
              <a:t>for the difference = 4%</a:t>
            </a:r>
            <a:endParaRPr lang="en-GB" altLang="fr-FR" sz="1800" b="1" dirty="0"/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945939"/>
              </p:ext>
            </p:extLst>
          </p:nvPr>
        </p:nvGraphicFramePr>
        <p:xfrm>
          <a:off x="4787939" y="2855900"/>
          <a:ext cx="3128962" cy="814490"/>
        </p:xfrm>
        <a:graphic>
          <a:graphicData uri="http://schemas.openxmlformats.org/drawingml/2006/table">
            <a:tbl>
              <a:tblPr/>
              <a:tblGrid>
                <a:gridCol w="312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4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BIC/FTC/TAF 50/200/25 mg QD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725725"/>
              </p:ext>
            </p:extLst>
          </p:nvPr>
        </p:nvGraphicFramePr>
        <p:xfrm>
          <a:off x="4787939" y="3822230"/>
          <a:ext cx="3128962" cy="784264"/>
        </p:xfrm>
        <a:graphic>
          <a:graphicData uri="http://schemas.openxmlformats.org/drawingml/2006/table">
            <a:tbl>
              <a:tblPr/>
              <a:tblGrid>
                <a:gridCol w="312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4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Continuation of baseline ART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702547" y="2965515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3131840" y="1751871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Open-label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415387" y="2972530"/>
            <a:ext cx="3287072" cy="146423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boosted ATV or DRV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+ 2 NRTI (ABC/3TC or FTC/TDF)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&lt; 50 c/mL ≥ 6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Cockroft-Gault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 &gt; 50 mL/min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4787939" y="3249377"/>
            <a:ext cx="1587" cy="972000"/>
          </a:xfrm>
          <a:prstGeom prst="bentConnector3">
            <a:avLst>
              <a:gd name="adj1" fmla="val -41330939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995936" y="4246777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287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995935" y="2900577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290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668145" y="1881402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W48</a:t>
            </a:r>
            <a:endParaRPr lang="en-GB" sz="160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7950720" y="2421152"/>
            <a:ext cx="0" cy="2376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GS-US-380-1878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sp>
        <p:nvSpPr>
          <p:cNvPr id="20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Lancet 2018;5:e347-56</a:t>
            </a:r>
          </a:p>
        </p:txBody>
      </p:sp>
    </p:spTree>
    <p:extLst>
      <p:ext uri="{BB962C8B-B14F-4D97-AF65-F5344CB8AC3E}">
        <p14:creationId xmlns:p14="http://schemas.microsoft.com/office/powerpoint/2010/main" val="35192286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77206077"/>
              </p:ext>
            </p:extLst>
          </p:nvPr>
        </p:nvGraphicFramePr>
        <p:xfrm>
          <a:off x="395039" y="1656380"/>
          <a:ext cx="8353425" cy="4724948"/>
        </p:xfrm>
        <a:graphic>
          <a:graphicData uri="http://schemas.openxmlformats.org/drawingml/2006/table">
            <a:tbl>
              <a:tblPr/>
              <a:tblGrid>
                <a:gridCol w="3871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6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BIC/FTC/TAF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290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ART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287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Ethnicity: white / black /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hispanic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52 / 27 / 21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59 / 25 / 16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617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626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HBV / HCV co-infection,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 / 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 / 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Cockroft-Gault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), mL/min,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4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 by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adverse event,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lack of efficacy,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Investigator discretion,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Consent withdrawal,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Loss to follow-up,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Non-compliance,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Protocol violation,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Death, 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16 (5.5%)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26 (9.1%)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71550" y="1268413"/>
            <a:ext cx="7162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400" b="1" dirty="0"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GS-US-380-1878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Lancet 2018;5:e347-56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680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TextBox 32"/>
          <p:cNvSpPr txBox="1">
            <a:spLocks noChangeArrowheads="1"/>
          </p:cNvSpPr>
          <p:nvPr/>
        </p:nvSpPr>
        <p:spPr bwMode="auto">
          <a:xfrm>
            <a:off x="2275660" y="1124744"/>
            <a:ext cx="46726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altLang="fr-FR" sz="2400" b="1" dirty="0" err="1">
                <a:solidFill>
                  <a:srgbClr val="CC3300"/>
                </a:solidFill>
                <a:latin typeface="Calibri" panose="020F0502020204030204" pitchFamily="34" charset="0"/>
              </a:rPr>
              <a:t>Virologic</a:t>
            </a:r>
            <a:r>
              <a:rPr lang="en-US" altLang="fr-FR" sz="2400" b="1" dirty="0">
                <a:solidFill>
                  <a:srgbClr val="CC3300"/>
                </a:solidFill>
                <a:latin typeface="Calibri" panose="020F0502020204030204" pitchFamily="34" charset="0"/>
              </a:rPr>
              <a:t> outcome at W48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6230" y="5796640"/>
            <a:ext cx="8737770" cy="656696"/>
          </a:xfrm>
          <a:noFill/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800" dirty="0">
                <a:solidFill>
                  <a:srgbClr val="000066"/>
                </a:solidFill>
              </a:rPr>
              <a:t>Patients </a:t>
            </a:r>
            <a:r>
              <a:rPr lang="en-US" altLang="fr-FR" sz="1800" dirty="0" err="1">
                <a:solidFill>
                  <a:srgbClr val="000066"/>
                </a:solidFill>
              </a:rPr>
              <a:t>analysed</a:t>
            </a:r>
            <a:r>
              <a:rPr lang="en-US" altLang="fr-FR" sz="1800" dirty="0">
                <a:solidFill>
                  <a:srgbClr val="000066"/>
                </a:solidFill>
              </a:rPr>
              <a:t> for resistance: 1 BIC/FTC/TAF vs 3 Continuation ART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800" dirty="0">
                <a:solidFill>
                  <a:srgbClr val="000066"/>
                </a:solidFill>
              </a:rPr>
              <a:t>Emergence of resistance : 0/1 vs 1/3 (L74V in a patient on ABC/3TC + DRV/r)</a:t>
            </a:r>
          </a:p>
        </p:txBody>
      </p:sp>
      <p:grpSp>
        <p:nvGrpSpPr>
          <p:cNvPr id="7" name="Grouper 6"/>
          <p:cNvGrpSpPr/>
          <p:nvPr/>
        </p:nvGrpSpPr>
        <p:grpSpPr>
          <a:xfrm>
            <a:off x="1716457" y="1663092"/>
            <a:ext cx="5735863" cy="431999"/>
            <a:chOff x="-36713" y="1772865"/>
            <a:chExt cx="5735863" cy="431999"/>
          </a:xfrm>
        </p:grpSpPr>
        <p:sp>
          <p:nvSpPr>
            <p:cNvPr id="69" name="AutoShape 165">
              <a:extLst>
                <a:ext uri="{FF2B5EF4-FFF2-40B4-BE49-F238E27FC236}">
                  <a16:creationId xmlns:a16="http://schemas.microsoft.com/office/drawing/2014/main" id="{B233B566-4B10-4AA8-8AAD-1D5653543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6713" y="1772865"/>
              <a:ext cx="5735863" cy="43199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11448" y="1880431"/>
              <a:ext cx="252000" cy="2160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799968" y="1880431"/>
              <a:ext cx="252000" cy="216000"/>
            </a:xfrm>
            <a:prstGeom prst="rect">
              <a:avLst/>
            </a:prstGeom>
            <a:solidFill>
              <a:srgbClr val="7F7F7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472292" y="1834543"/>
              <a:ext cx="20619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BIC/FTC/TAF (N = 290)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3060812" y="1834543"/>
              <a:ext cx="24983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Continuation ART (N = 287)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9B7C11FD-2392-43CE-AAEC-ACE963091536}"/>
              </a:ext>
            </a:extLst>
          </p:cNvPr>
          <p:cNvGrpSpPr/>
          <p:nvPr/>
        </p:nvGrpSpPr>
        <p:grpSpPr>
          <a:xfrm>
            <a:off x="878125" y="2082886"/>
            <a:ext cx="6142147" cy="3650370"/>
            <a:chOff x="878125" y="2082886"/>
            <a:chExt cx="6142147" cy="3650370"/>
          </a:xfrm>
        </p:grpSpPr>
        <p:grpSp>
          <p:nvGrpSpPr>
            <p:cNvPr id="27667" name="Group 42"/>
            <p:cNvGrpSpPr>
              <a:grpSpLocks/>
            </p:cNvGrpSpPr>
            <p:nvPr/>
          </p:nvGrpSpPr>
          <p:grpSpPr bwMode="auto">
            <a:xfrm>
              <a:off x="1837893" y="4517549"/>
              <a:ext cx="1133712" cy="63579"/>
              <a:chOff x="2766" y="1690"/>
              <a:chExt cx="448" cy="66"/>
            </a:xfrm>
          </p:grpSpPr>
          <p:sp>
            <p:nvSpPr>
              <p:cNvPr id="27669" name="Line 43"/>
              <p:cNvSpPr>
                <a:spLocks noChangeShapeType="1"/>
              </p:cNvSpPr>
              <p:nvPr/>
            </p:nvSpPr>
            <p:spPr bwMode="auto">
              <a:xfrm>
                <a:off x="2768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0" name="Line 44"/>
              <p:cNvSpPr>
                <a:spLocks noChangeShapeType="1"/>
              </p:cNvSpPr>
              <p:nvPr/>
            </p:nvSpPr>
            <p:spPr bwMode="auto">
              <a:xfrm>
                <a:off x="2766" y="1693"/>
                <a:ext cx="448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1" name="Line 45"/>
              <p:cNvSpPr>
                <a:spLocks noChangeShapeType="1"/>
              </p:cNvSpPr>
              <p:nvPr/>
            </p:nvSpPr>
            <p:spPr bwMode="auto">
              <a:xfrm>
                <a:off x="3212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 bwMode="auto">
            <a:xfrm>
              <a:off x="1247736" y="3977510"/>
              <a:ext cx="224292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Difference : 0%</a:t>
              </a:r>
            </a:p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 (95.002% CI: - 2.5 to 2.5)</a:t>
              </a:r>
              <a:endParaRPr lang="en-GB" sz="1400" b="1" baseline="300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100" name="Line 7"/>
            <p:cNvSpPr>
              <a:spLocks noChangeShapeType="1"/>
            </p:cNvSpPr>
            <p:nvPr/>
          </p:nvSpPr>
          <p:spPr bwMode="auto">
            <a:xfrm rot="16200000">
              <a:off x="3605772" y="5041932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1595668" y="4971494"/>
              <a:ext cx="744964" cy="4066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2527948" y="4963362"/>
              <a:ext cx="744964" cy="4879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82" name="Rectangle 34"/>
            <p:cNvSpPr>
              <a:spLocks noChangeArrowheads="1"/>
            </p:cNvSpPr>
            <p:nvPr/>
          </p:nvSpPr>
          <p:spPr bwMode="auto">
            <a:xfrm>
              <a:off x="1787499" y="4764642"/>
              <a:ext cx="175288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1.7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684" name="Rectangle 36"/>
            <p:cNvSpPr>
              <a:spLocks noChangeArrowheads="1"/>
            </p:cNvSpPr>
            <p:nvPr/>
          </p:nvSpPr>
          <p:spPr bwMode="auto">
            <a:xfrm>
              <a:off x="2758643" y="4764642"/>
              <a:ext cx="175288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1.7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87" name="Rectangle 54"/>
            <p:cNvSpPr>
              <a:spLocks noChangeArrowheads="1"/>
            </p:cNvSpPr>
            <p:nvPr/>
          </p:nvSpPr>
          <p:spPr bwMode="auto">
            <a:xfrm>
              <a:off x="3484420" y="2601117"/>
              <a:ext cx="742966" cy="241103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8" name="Rectangle 54"/>
            <p:cNvSpPr>
              <a:spLocks noChangeArrowheads="1"/>
            </p:cNvSpPr>
            <p:nvPr/>
          </p:nvSpPr>
          <p:spPr bwMode="auto">
            <a:xfrm>
              <a:off x="4354411" y="2780155"/>
              <a:ext cx="742966" cy="2232000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713" name="Rectangle 65"/>
            <p:cNvSpPr>
              <a:spLocks noChangeArrowheads="1"/>
            </p:cNvSpPr>
            <p:nvPr/>
          </p:nvSpPr>
          <p:spPr bwMode="auto">
            <a:xfrm>
              <a:off x="3701076" y="2349460"/>
              <a:ext cx="32093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92.1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18" name="Rectangle 70"/>
            <p:cNvSpPr>
              <a:spLocks noChangeArrowheads="1"/>
            </p:cNvSpPr>
            <p:nvPr/>
          </p:nvSpPr>
          <p:spPr bwMode="auto">
            <a:xfrm>
              <a:off x="5476832" y="4581128"/>
              <a:ext cx="175288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6.2 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1" name="Rectangle 73"/>
            <p:cNvSpPr>
              <a:spLocks noChangeArrowheads="1"/>
            </p:cNvSpPr>
            <p:nvPr/>
          </p:nvSpPr>
          <p:spPr bwMode="auto">
            <a:xfrm>
              <a:off x="4616318" y="2500650"/>
              <a:ext cx="243714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88.9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6" name="Rectangle 78"/>
            <p:cNvSpPr>
              <a:spLocks noChangeArrowheads="1"/>
            </p:cNvSpPr>
            <p:nvPr/>
          </p:nvSpPr>
          <p:spPr bwMode="auto">
            <a:xfrm>
              <a:off x="6319925" y="4437112"/>
              <a:ext cx="175288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9.4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34" name="Rectangle 86"/>
            <p:cNvSpPr>
              <a:spLocks noChangeArrowheads="1"/>
            </p:cNvSpPr>
            <p:nvPr/>
          </p:nvSpPr>
          <p:spPr bwMode="auto">
            <a:xfrm>
              <a:off x="3475318" y="5066369"/>
              <a:ext cx="160300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400" b="1" dirty="0">
                  <a:solidFill>
                    <a:srgbClr val="000066"/>
                  </a:solidFill>
                  <a:latin typeface="+mn-lt"/>
                </a:rPr>
                <a:t>HIV RNA &lt; 50 c/mL</a:t>
              </a:r>
            </a:p>
          </p:txBody>
        </p:sp>
        <p:sp>
          <p:nvSpPr>
            <p:cNvPr id="27738" name="Rectangle 90"/>
            <p:cNvSpPr>
              <a:spLocks noChangeArrowheads="1"/>
            </p:cNvSpPr>
            <p:nvPr/>
          </p:nvSpPr>
          <p:spPr bwMode="auto">
            <a:xfrm>
              <a:off x="5619401" y="5066369"/>
              <a:ext cx="787793" cy="416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No virologic</a:t>
              </a:r>
            </a:p>
            <a:p>
              <a:pPr algn="ctr" defTabSz="914400"/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data</a:t>
              </a:r>
            </a:p>
          </p:txBody>
        </p:sp>
        <p:sp>
          <p:nvSpPr>
            <p:cNvPr id="103" name="Rectangle 38"/>
            <p:cNvSpPr>
              <a:spLocks noChangeArrowheads="1"/>
            </p:cNvSpPr>
            <p:nvPr/>
          </p:nvSpPr>
          <p:spPr bwMode="auto">
            <a:xfrm>
              <a:off x="1111800" y="4873030"/>
              <a:ext cx="75824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04" name="Rectangle 39"/>
            <p:cNvSpPr>
              <a:spLocks noChangeArrowheads="1"/>
            </p:cNvSpPr>
            <p:nvPr/>
          </p:nvSpPr>
          <p:spPr bwMode="auto">
            <a:xfrm>
              <a:off x="995962" y="4359345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105" name="Rectangle 40"/>
            <p:cNvSpPr>
              <a:spLocks noChangeArrowheads="1"/>
            </p:cNvSpPr>
            <p:nvPr/>
          </p:nvSpPr>
          <p:spPr bwMode="auto">
            <a:xfrm>
              <a:off x="995962" y="3845661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106" name="Rectangle 41"/>
            <p:cNvSpPr>
              <a:spLocks noChangeArrowheads="1"/>
            </p:cNvSpPr>
            <p:nvPr/>
          </p:nvSpPr>
          <p:spPr bwMode="auto">
            <a:xfrm>
              <a:off x="995962" y="3326769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60</a:t>
              </a:r>
            </a:p>
          </p:txBody>
        </p:sp>
        <p:sp>
          <p:nvSpPr>
            <p:cNvPr id="107" name="Rectangle 42"/>
            <p:cNvSpPr>
              <a:spLocks noChangeArrowheads="1"/>
            </p:cNvSpPr>
            <p:nvPr/>
          </p:nvSpPr>
          <p:spPr bwMode="auto">
            <a:xfrm>
              <a:off x="995962" y="2819644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80</a:t>
              </a:r>
            </a:p>
          </p:txBody>
        </p:sp>
        <p:sp>
          <p:nvSpPr>
            <p:cNvPr id="108" name="Rectangle 43"/>
            <p:cNvSpPr>
              <a:spLocks noChangeArrowheads="1"/>
            </p:cNvSpPr>
            <p:nvPr/>
          </p:nvSpPr>
          <p:spPr bwMode="auto">
            <a:xfrm>
              <a:off x="878125" y="2311164"/>
              <a:ext cx="227471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109" name="Line 6"/>
            <p:cNvSpPr>
              <a:spLocks noChangeShapeType="1"/>
            </p:cNvSpPr>
            <p:nvPr/>
          </p:nvSpPr>
          <p:spPr bwMode="auto">
            <a:xfrm flipV="1">
              <a:off x="1307198" y="2442372"/>
              <a:ext cx="0" cy="2632527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0" name="Line 7"/>
            <p:cNvSpPr>
              <a:spLocks noChangeShapeType="1"/>
            </p:cNvSpPr>
            <p:nvPr/>
          </p:nvSpPr>
          <p:spPr bwMode="auto">
            <a:xfrm>
              <a:off x="1218844" y="2446483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1" name="Line 7"/>
            <p:cNvSpPr>
              <a:spLocks noChangeShapeType="1"/>
            </p:cNvSpPr>
            <p:nvPr/>
          </p:nvSpPr>
          <p:spPr bwMode="auto">
            <a:xfrm>
              <a:off x="1218844" y="2953934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2" name="Line 7"/>
            <p:cNvSpPr>
              <a:spLocks noChangeShapeType="1"/>
            </p:cNvSpPr>
            <p:nvPr/>
          </p:nvSpPr>
          <p:spPr bwMode="auto">
            <a:xfrm>
              <a:off x="1218844" y="3461384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3" name="Line 7"/>
            <p:cNvSpPr>
              <a:spLocks noChangeShapeType="1"/>
            </p:cNvSpPr>
            <p:nvPr/>
          </p:nvSpPr>
          <p:spPr bwMode="auto">
            <a:xfrm>
              <a:off x="1218844" y="3977510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4" name="Line 7"/>
            <p:cNvSpPr>
              <a:spLocks noChangeShapeType="1"/>
            </p:cNvSpPr>
            <p:nvPr/>
          </p:nvSpPr>
          <p:spPr bwMode="auto">
            <a:xfrm>
              <a:off x="1218844" y="4489297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5" name="Line 7"/>
            <p:cNvSpPr>
              <a:spLocks noChangeShapeType="1"/>
            </p:cNvSpPr>
            <p:nvPr/>
          </p:nvSpPr>
          <p:spPr bwMode="auto">
            <a:xfrm>
              <a:off x="1218844" y="5009759"/>
              <a:ext cx="580142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6" name="Line 7"/>
            <p:cNvSpPr>
              <a:spLocks noChangeShapeType="1"/>
            </p:cNvSpPr>
            <p:nvPr/>
          </p:nvSpPr>
          <p:spPr bwMode="auto">
            <a:xfrm rot="16200000">
              <a:off x="3316761" y="5044456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7" name="Line 7"/>
            <p:cNvSpPr>
              <a:spLocks noChangeShapeType="1"/>
            </p:cNvSpPr>
            <p:nvPr/>
          </p:nvSpPr>
          <p:spPr bwMode="auto">
            <a:xfrm rot="16200000">
              <a:off x="5112663" y="5044456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3" name="Rectangle 58"/>
            <p:cNvSpPr>
              <a:spLocks noChangeArrowheads="1"/>
            </p:cNvSpPr>
            <p:nvPr/>
          </p:nvSpPr>
          <p:spPr bwMode="auto">
            <a:xfrm>
              <a:off x="6092043" y="4724156"/>
              <a:ext cx="732981" cy="287999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4" name="Line 7"/>
            <p:cNvSpPr>
              <a:spLocks noChangeShapeType="1"/>
            </p:cNvSpPr>
            <p:nvPr/>
          </p:nvSpPr>
          <p:spPr bwMode="auto">
            <a:xfrm rot="16200000">
              <a:off x="6985257" y="5044456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5" name="Rectangle 58"/>
            <p:cNvSpPr>
              <a:spLocks noChangeArrowheads="1"/>
            </p:cNvSpPr>
            <p:nvPr/>
          </p:nvSpPr>
          <p:spPr bwMode="auto">
            <a:xfrm>
              <a:off x="5237632" y="4832155"/>
              <a:ext cx="732981" cy="180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3054142" y="5210036"/>
              <a:ext cx="249851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Difference : 3.3%</a:t>
              </a:r>
            </a:p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 (95.002% CI : - 1.6 to 8.2)</a:t>
              </a:r>
              <a:endParaRPr lang="en-US" sz="1400" b="1" baseline="300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878125" y="2082886"/>
              <a:ext cx="261455" cy="2975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%</a:t>
              </a:r>
            </a:p>
          </p:txBody>
        </p:sp>
        <p:sp>
          <p:nvSpPr>
            <p:cNvPr id="75" name="Rectangle 86"/>
            <p:cNvSpPr>
              <a:spLocks noChangeArrowheads="1"/>
            </p:cNvSpPr>
            <p:nvPr/>
          </p:nvSpPr>
          <p:spPr bwMode="auto">
            <a:xfrm>
              <a:off x="1673841" y="5066369"/>
              <a:ext cx="159513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400" b="1" dirty="0">
                  <a:solidFill>
                    <a:srgbClr val="000066"/>
                  </a:solidFill>
                  <a:latin typeface="+mn-lt"/>
                </a:rPr>
                <a:t>HIV RNA ≥ 50 c/mL</a:t>
              </a:r>
            </a:p>
          </p:txBody>
        </p:sp>
      </p:grpSp>
      <p:sp>
        <p:nvSpPr>
          <p:cNvPr id="79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sp>
        <p:nvSpPr>
          <p:cNvPr id="80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GS-US-380-1878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sp>
        <p:nvSpPr>
          <p:cNvPr id="53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Lancet 2018;5:e347-56</a:t>
            </a:r>
          </a:p>
        </p:txBody>
      </p:sp>
    </p:spTree>
    <p:extLst>
      <p:ext uri="{BB962C8B-B14F-4D97-AF65-F5344CB8AC3E}">
        <p14:creationId xmlns:p14="http://schemas.microsoft.com/office/powerpoint/2010/main" val="119288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417384"/>
              </p:ext>
            </p:extLst>
          </p:nvPr>
        </p:nvGraphicFramePr>
        <p:xfrm>
          <a:off x="322263" y="1623392"/>
          <a:ext cx="8638293" cy="4775641"/>
        </p:xfrm>
        <a:graphic>
          <a:graphicData uri="http://schemas.openxmlformats.org/drawingml/2006/table">
            <a:tbl>
              <a:tblPr/>
              <a:tblGrid>
                <a:gridCol w="3601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03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BIC/FTC/TAF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290 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Continuation 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287</a:t>
                      </a:r>
                      <a:endParaRPr kumimoji="0" lang="en-U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for adverse event, 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Rash ; Schizophrenia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Fracture/acute kidney injury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87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Adverse event in ≥ 5% of either arm,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Diarrhea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Nasopharyngitis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Back pain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Arthralgia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12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5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12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8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7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Grade 3-4 laboratory abnormalities,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LDL-cholesterol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Amylase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Glycosuria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ALT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Total bilirubin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Total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Hematuria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3.9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2.1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2.1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2.1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0.7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0.7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1.7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4.0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2.1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1.1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1.4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15.4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2.2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2.7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36466" y="1248675"/>
            <a:ext cx="8945093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Adverse events between D0 and W48, %</a:t>
            </a:r>
          </a:p>
        </p:txBody>
      </p:sp>
      <p:sp>
        <p:nvSpPr>
          <p:cNvPr id="13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GS-US-380-1878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Lancet 2018;5:e347-56</a:t>
            </a:r>
          </a:p>
        </p:txBody>
      </p:sp>
    </p:spTree>
    <p:extLst>
      <p:ext uri="{BB962C8B-B14F-4D97-AF65-F5344CB8AC3E}">
        <p14:creationId xmlns:p14="http://schemas.microsoft.com/office/powerpoint/2010/main" val="226547366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 Placeholder 3"/>
          <p:cNvSpPr txBox="1">
            <a:spLocks/>
          </p:cNvSpPr>
          <p:nvPr/>
        </p:nvSpPr>
        <p:spPr bwMode="auto">
          <a:xfrm>
            <a:off x="481250" y="5479260"/>
            <a:ext cx="8414242" cy="371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None/>
              <a:defRPr sz="11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spcBef>
                <a:spcPct val="0"/>
              </a:spcBef>
            </a:pPr>
            <a:r>
              <a:rPr lang="en-US" altLang="fr-FR" sz="1400" kern="0" dirty="0">
                <a:solidFill>
                  <a:srgbClr val="000066"/>
                </a:solidFill>
              </a:rPr>
              <a:t>UACR: urine </a:t>
            </a:r>
            <a:r>
              <a:rPr lang="en-US" altLang="fr-FR" sz="1400" kern="0" dirty="0" err="1">
                <a:solidFill>
                  <a:srgbClr val="000066"/>
                </a:solidFill>
              </a:rPr>
              <a:t>albumin:creatinine</a:t>
            </a:r>
            <a:r>
              <a:rPr lang="en-US" altLang="fr-FR" sz="1400" kern="0" dirty="0">
                <a:solidFill>
                  <a:srgbClr val="000066"/>
                </a:solidFill>
              </a:rPr>
              <a:t> ratio ; RBP: retinol-binding protein ;  </a:t>
            </a:r>
            <a:r>
              <a:rPr lang="el-GR" altLang="fr-FR" sz="1400" kern="0" dirty="0">
                <a:solidFill>
                  <a:srgbClr val="000066"/>
                </a:solidFill>
              </a:rPr>
              <a:t>β-2-</a:t>
            </a:r>
            <a:r>
              <a:rPr lang="en-US" altLang="fr-FR" sz="1400" kern="0" dirty="0">
                <a:solidFill>
                  <a:srgbClr val="000066"/>
                </a:solidFill>
              </a:rPr>
              <a:t>m: beta-2 </a:t>
            </a:r>
            <a:r>
              <a:rPr lang="en-US" altLang="fr-FR" sz="1400" kern="0" dirty="0" err="1">
                <a:solidFill>
                  <a:srgbClr val="000066"/>
                </a:solidFill>
              </a:rPr>
              <a:t>microglobulin</a:t>
            </a:r>
            <a:endParaRPr lang="en-US" altLang="fr-FR" sz="1400" kern="0" dirty="0">
              <a:solidFill>
                <a:srgbClr val="000066"/>
              </a:solidFill>
            </a:endParaRPr>
          </a:p>
        </p:txBody>
      </p:sp>
      <p:sp>
        <p:nvSpPr>
          <p:cNvPr id="87" name="Title 5"/>
          <p:cNvSpPr txBox="1">
            <a:spLocks/>
          </p:cNvSpPr>
          <p:nvPr/>
        </p:nvSpPr>
        <p:spPr bwMode="auto">
          <a:xfrm>
            <a:off x="83962" y="1124744"/>
            <a:ext cx="8619369" cy="572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en-US" altLang="fr-FR" sz="2400" kern="0" dirty="0">
                <a:solidFill>
                  <a:srgbClr val="CC3300"/>
                </a:solidFill>
              </a:rPr>
              <a:t>Median percent change in quantitative proteinuria at W48</a:t>
            </a:r>
          </a:p>
        </p:txBody>
      </p:sp>
      <p:sp>
        <p:nvSpPr>
          <p:cNvPr id="133" name="Espace réservé du contenu 2"/>
          <p:cNvSpPr>
            <a:spLocks noGrp="1"/>
          </p:cNvSpPr>
          <p:nvPr>
            <p:ph idx="1"/>
          </p:nvPr>
        </p:nvSpPr>
        <p:spPr>
          <a:xfrm>
            <a:off x="315510" y="5850583"/>
            <a:ext cx="8676000" cy="674761"/>
          </a:xfrm>
          <a:noFill/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800" dirty="0">
                <a:solidFill>
                  <a:srgbClr val="000066"/>
                </a:solidFill>
              </a:rPr>
              <a:t>Median change in </a:t>
            </a:r>
            <a:r>
              <a:rPr lang="en-US" altLang="fr-FR" sz="1800" dirty="0" err="1">
                <a:solidFill>
                  <a:srgbClr val="000066"/>
                </a:solidFill>
              </a:rPr>
              <a:t>eGFR</a:t>
            </a:r>
            <a:r>
              <a:rPr lang="en-US" altLang="fr-FR" sz="1800" baseline="-25000" dirty="0" err="1">
                <a:solidFill>
                  <a:srgbClr val="000066"/>
                </a:solidFill>
              </a:rPr>
              <a:t>CG</a:t>
            </a:r>
            <a:r>
              <a:rPr lang="en-US" altLang="fr-FR" sz="1800" dirty="0">
                <a:solidFill>
                  <a:srgbClr val="000066"/>
                </a:solidFill>
              </a:rPr>
              <a:t> at W48: - 4.3 mL/min BIC/FTC/TAF vs + 0.2 mL/min continuation ART (p &lt; 0.001)</a:t>
            </a:r>
          </a:p>
        </p:txBody>
      </p:sp>
      <p:grpSp>
        <p:nvGrpSpPr>
          <p:cNvPr id="8" name="Grouper 7"/>
          <p:cNvGrpSpPr/>
          <p:nvPr/>
        </p:nvGrpSpPr>
        <p:grpSpPr>
          <a:xfrm>
            <a:off x="2809824" y="2132432"/>
            <a:ext cx="3869924" cy="400232"/>
            <a:chOff x="344835" y="1808866"/>
            <a:chExt cx="3869924" cy="400232"/>
          </a:xfrm>
        </p:grpSpPr>
        <p:sp>
          <p:nvSpPr>
            <p:cNvPr id="135" name="AutoShape 165">
              <a:extLst>
                <a:ext uri="{FF2B5EF4-FFF2-40B4-BE49-F238E27FC236}">
                  <a16:creationId xmlns:a16="http://schemas.microsoft.com/office/drawing/2014/main" id="{B233B566-4B10-4AA8-8AAD-1D5653543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835" y="1808866"/>
              <a:ext cx="3869924" cy="3955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592988" y="1916432"/>
              <a:ext cx="252000" cy="2160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2268838" y="1916432"/>
              <a:ext cx="252000" cy="216000"/>
            </a:xfrm>
            <a:prstGeom prst="rect">
              <a:avLst/>
            </a:prstGeom>
            <a:solidFill>
              <a:srgbClr val="7F7F7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853832" y="1870544"/>
              <a:ext cx="12909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BIC/FTC/TAF </a:t>
              </a:r>
            </a:p>
          </p:txBody>
        </p:sp>
        <p:sp>
          <p:nvSpPr>
            <p:cNvPr id="139" name="ZoneTexte 138"/>
            <p:cNvSpPr txBox="1"/>
            <p:nvPr/>
          </p:nvSpPr>
          <p:spPr>
            <a:xfrm>
              <a:off x="2529682" y="1870544"/>
              <a:ext cx="1685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Continuation ART</a:t>
              </a:r>
            </a:p>
          </p:txBody>
        </p:sp>
      </p:grpSp>
      <p:sp>
        <p:nvSpPr>
          <p:cNvPr id="141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sp>
        <p:nvSpPr>
          <p:cNvPr id="14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GS-US-380-1878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sp>
        <p:nvSpPr>
          <p:cNvPr id="59" name="Title 5"/>
          <p:cNvSpPr txBox="1">
            <a:spLocks/>
          </p:cNvSpPr>
          <p:nvPr/>
        </p:nvSpPr>
        <p:spPr bwMode="auto">
          <a:xfrm>
            <a:off x="4569291" y="1574174"/>
            <a:ext cx="4467205" cy="56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en-US" altLang="fr-FR" sz="2000" kern="0" dirty="0">
                <a:solidFill>
                  <a:srgbClr val="CC3300"/>
                </a:solidFill>
              </a:rPr>
              <a:t>Baseline ABC/3TC-containing regimen</a:t>
            </a:r>
          </a:p>
        </p:txBody>
      </p:sp>
      <p:sp>
        <p:nvSpPr>
          <p:cNvPr id="63" name="Title 5"/>
          <p:cNvSpPr txBox="1">
            <a:spLocks/>
          </p:cNvSpPr>
          <p:nvPr/>
        </p:nvSpPr>
        <p:spPr bwMode="auto">
          <a:xfrm>
            <a:off x="210105" y="1574174"/>
            <a:ext cx="4467205" cy="56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en-US" altLang="fr-FR" sz="2000" kern="0" dirty="0">
                <a:solidFill>
                  <a:srgbClr val="CC3300"/>
                </a:solidFill>
              </a:rPr>
              <a:t>Baseline FTC/TDF-containing regimen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740EB8F6-7164-4AF0-BDE2-DF7D7912DDDA}"/>
              </a:ext>
            </a:extLst>
          </p:cNvPr>
          <p:cNvGrpSpPr/>
          <p:nvPr/>
        </p:nvGrpSpPr>
        <p:grpSpPr>
          <a:xfrm>
            <a:off x="207836" y="2614285"/>
            <a:ext cx="4319527" cy="2931123"/>
            <a:chOff x="207836" y="2614285"/>
            <a:chExt cx="4319527" cy="2931123"/>
          </a:xfrm>
        </p:grpSpPr>
        <p:graphicFrame>
          <p:nvGraphicFramePr>
            <p:cNvPr id="54" name="Chart 23"/>
            <p:cNvGraphicFramePr/>
            <p:nvPr>
              <p:extLst>
                <p:ext uri="{D42A27DB-BD31-4B8C-83A1-F6EECF244321}">
                  <p14:modId xmlns:p14="http://schemas.microsoft.com/office/powerpoint/2010/main" val="3986468848"/>
                </p:ext>
              </p:extLst>
            </p:nvPr>
          </p:nvGraphicFramePr>
          <p:xfrm>
            <a:off x="467544" y="2929210"/>
            <a:ext cx="4059819" cy="258802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75" name="Rectangle 6"/>
            <p:cNvSpPr>
              <a:spLocks noChangeArrowheads="1"/>
            </p:cNvSpPr>
            <p:nvPr/>
          </p:nvSpPr>
          <p:spPr bwMode="auto">
            <a:xfrm>
              <a:off x="2007081" y="2614285"/>
              <a:ext cx="936000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 dirty="0" err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RBP:Cr</a:t>
              </a:r>
              <a:endParaRPr lang="en-GB" altLang="fr-FR" sz="16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76" name="Rectangle 6"/>
            <p:cNvSpPr>
              <a:spLocks noChangeArrowheads="1"/>
            </p:cNvSpPr>
            <p:nvPr/>
          </p:nvSpPr>
          <p:spPr bwMode="auto">
            <a:xfrm>
              <a:off x="3264843" y="2614285"/>
              <a:ext cx="936000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91440" rIns="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fr-FR" sz="16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β-2-</a:t>
              </a:r>
              <a:r>
                <a:rPr lang="en-US" altLang="fr-FR" sz="1600" b="1" dirty="0" err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m:Cr</a:t>
              </a:r>
              <a:endParaRPr lang="en-GB" altLang="fr-FR" sz="16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807984" y="2614285"/>
              <a:ext cx="899999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UACR</a:t>
              </a: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291539" y="2637782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8B4C4B8A-D9CD-4F3E-B506-B7AA080DBA91}"/>
                </a:ext>
              </a:extLst>
            </p:cNvPr>
            <p:cNvSpPr txBox="1"/>
            <p:nvPr/>
          </p:nvSpPr>
          <p:spPr>
            <a:xfrm>
              <a:off x="259132" y="293242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D215F6A7-BD9C-4F96-9A89-3B81A1F8FAB7}"/>
                </a:ext>
              </a:extLst>
            </p:cNvPr>
            <p:cNvSpPr txBox="1"/>
            <p:nvPr/>
          </p:nvSpPr>
          <p:spPr>
            <a:xfrm>
              <a:off x="259132" y="3200259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63D51D1A-3846-4CA1-87F0-2E6F133143EE}"/>
                </a:ext>
              </a:extLst>
            </p:cNvPr>
            <p:cNvSpPr txBox="1"/>
            <p:nvPr/>
          </p:nvSpPr>
          <p:spPr>
            <a:xfrm>
              <a:off x="259132" y="344003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C7D74C64-E827-4220-8482-7293B8F481B7}"/>
                </a:ext>
              </a:extLst>
            </p:cNvPr>
            <p:cNvSpPr txBox="1"/>
            <p:nvPr/>
          </p:nvSpPr>
          <p:spPr>
            <a:xfrm>
              <a:off x="259132" y="372806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7683CE7B-8736-41E6-A4BB-05865BDBCC64}"/>
                </a:ext>
              </a:extLst>
            </p:cNvPr>
            <p:cNvSpPr txBox="1"/>
            <p:nvPr/>
          </p:nvSpPr>
          <p:spPr>
            <a:xfrm>
              <a:off x="344091" y="394985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EB2E365B-9E4D-40F0-A2EA-F332FB9B3CBD}"/>
                </a:ext>
              </a:extLst>
            </p:cNvPr>
            <p:cNvSpPr txBox="1"/>
            <p:nvPr/>
          </p:nvSpPr>
          <p:spPr>
            <a:xfrm>
              <a:off x="207836" y="4225354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7B3250C6-10EC-46C9-B977-11B8A455FD96}"/>
                </a:ext>
              </a:extLst>
            </p:cNvPr>
            <p:cNvSpPr txBox="1"/>
            <p:nvPr/>
          </p:nvSpPr>
          <p:spPr>
            <a:xfrm>
              <a:off x="207836" y="4485470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CE736AFF-9F4F-463B-BD2C-2BDF8BF1AF67}"/>
                </a:ext>
              </a:extLst>
            </p:cNvPr>
            <p:cNvSpPr txBox="1"/>
            <p:nvPr/>
          </p:nvSpPr>
          <p:spPr>
            <a:xfrm>
              <a:off x="207836" y="4735757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-30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628B1A86-648A-45F3-858B-EF8139BC468F}"/>
                </a:ext>
              </a:extLst>
            </p:cNvPr>
            <p:cNvSpPr txBox="1"/>
            <p:nvPr/>
          </p:nvSpPr>
          <p:spPr>
            <a:xfrm>
              <a:off x="207836" y="4984167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-40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89A76117-5CA3-4D1E-9487-B7B3B1B7A4E2}"/>
                </a:ext>
              </a:extLst>
            </p:cNvPr>
            <p:cNvSpPr txBox="1"/>
            <p:nvPr/>
          </p:nvSpPr>
          <p:spPr>
            <a:xfrm>
              <a:off x="207836" y="5268409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-50</a:t>
              </a:r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1D3AE759-DC0D-4E61-8C6E-06139B3A0476}"/>
                </a:ext>
              </a:extLst>
            </p:cNvPr>
            <p:cNvSpPr txBox="1"/>
            <p:nvPr/>
          </p:nvSpPr>
          <p:spPr>
            <a:xfrm>
              <a:off x="790179" y="4093213"/>
              <a:ext cx="4700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-2.1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A385855A-05B2-4795-821E-E94D6B955EF5}"/>
                </a:ext>
              </a:extLst>
            </p:cNvPr>
            <p:cNvSpPr txBox="1"/>
            <p:nvPr/>
          </p:nvSpPr>
          <p:spPr>
            <a:xfrm>
              <a:off x="1258888" y="3558787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9.9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26607D2F-9ADD-47D4-AEFB-08F639DDB500}"/>
                </a:ext>
              </a:extLst>
            </p:cNvPr>
            <p:cNvSpPr txBox="1"/>
            <p:nvPr/>
          </p:nvSpPr>
          <p:spPr>
            <a:xfrm>
              <a:off x="2012403" y="4514377"/>
              <a:ext cx="5613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-17.7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285F93A1-FE9E-4FB3-A9B3-F8D48FE1B52F}"/>
                </a:ext>
              </a:extLst>
            </p:cNvPr>
            <p:cNvSpPr txBox="1"/>
            <p:nvPr/>
          </p:nvSpPr>
          <p:spPr>
            <a:xfrm>
              <a:off x="3266684" y="5078695"/>
              <a:ext cx="5613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-40.3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FCF60CCC-7879-4515-93C2-6A8408FC0F41}"/>
                </a:ext>
              </a:extLst>
            </p:cNvPr>
            <p:cNvSpPr txBox="1"/>
            <p:nvPr/>
          </p:nvSpPr>
          <p:spPr>
            <a:xfrm>
              <a:off x="2466903" y="2934070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34.9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64EE924B-AF3F-49B3-A91E-0D581550B981}"/>
                </a:ext>
              </a:extLst>
            </p:cNvPr>
            <p:cNvSpPr txBox="1"/>
            <p:nvPr/>
          </p:nvSpPr>
          <p:spPr>
            <a:xfrm>
              <a:off x="3753348" y="2969426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31.6</a:t>
              </a: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709C5D17-BE1D-4E78-8776-BA09262D0B51}"/>
              </a:ext>
            </a:extLst>
          </p:cNvPr>
          <p:cNvGrpSpPr/>
          <p:nvPr/>
        </p:nvGrpSpPr>
        <p:grpSpPr>
          <a:xfrm>
            <a:off x="4572000" y="2564904"/>
            <a:ext cx="4464496" cy="2907626"/>
            <a:chOff x="4572000" y="2564904"/>
            <a:chExt cx="4464496" cy="2907626"/>
          </a:xfrm>
        </p:grpSpPr>
        <p:graphicFrame>
          <p:nvGraphicFramePr>
            <p:cNvPr id="55" name="Chart 24"/>
            <p:cNvGraphicFramePr/>
            <p:nvPr>
              <p:extLst>
                <p:ext uri="{D42A27DB-BD31-4B8C-83A1-F6EECF244321}">
                  <p14:modId xmlns:p14="http://schemas.microsoft.com/office/powerpoint/2010/main" val="2934909720"/>
                </p:ext>
              </p:extLst>
            </p:nvPr>
          </p:nvGraphicFramePr>
          <p:xfrm>
            <a:off x="4572000" y="2873047"/>
            <a:ext cx="4464496" cy="258802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72" name="Rectangle 6"/>
            <p:cNvSpPr>
              <a:spLocks noChangeArrowheads="1"/>
            </p:cNvSpPr>
            <p:nvPr/>
          </p:nvSpPr>
          <p:spPr bwMode="auto">
            <a:xfrm>
              <a:off x="6516320" y="2614285"/>
              <a:ext cx="936000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 dirty="0" err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RBP:Cr</a:t>
              </a:r>
              <a:endParaRPr lang="en-GB" altLang="fr-FR" sz="16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73" name="Rectangle 6"/>
            <p:cNvSpPr>
              <a:spLocks noChangeArrowheads="1"/>
            </p:cNvSpPr>
            <p:nvPr/>
          </p:nvSpPr>
          <p:spPr bwMode="auto">
            <a:xfrm>
              <a:off x="7668448" y="2614285"/>
              <a:ext cx="936000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91440" rIns="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fr-FR" sz="16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β-2-</a:t>
              </a:r>
              <a:r>
                <a:rPr lang="en-US" altLang="fr-FR" sz="1600" b="1" dirty="0" err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m:Cr</a:t>
              </a:r>
              <a:endParaRPr lang="en-GB" altLang="fr-FR" sz="16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5400193" y="2614285"/>
              <a:ext cx="899999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UACR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547E3FBE-55B3-4B3C-BBE0-A5B342A7BA74}"/>
                </a:ext>
              </a:extLst>
            </p:cNvPr>
            <p:cNvSpPr txBox="1"/>
            <p:nvPr/>
          </p:nvSpPr>
          <p:spPr>
            <a:xfrm>
              <a:off x="4799719" y="2564904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D1EB445F-2626-458C-8EA4-7DA8A49D71F1}"/>
                </a:ext>
              </a:extLst>
            </p:cNvPr>
            <p:cNvSpPr txBox="1"/>
            <p:nvPr/>
          </p:nvSpPr>
          <p:spPr>
            <a:xfrm>
              <a:off x="4850437" y="28595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27A7A4AF-E210-42C7-A022-3FDACD067C39}"/>
                </a:ext>
              </a:extLst>
            </p:cNvPr>
            <p:cNvSpPr txBox="1"/>
            <p:nvPr/>
          </p:nvSpPr>
          <p:spPr>
            <a:xfrm>
              <a:off x="4850437" y="312738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6F3A99FD-6020-4A13-954A-3118106F6F95}"/>
                </a:ext>
              </a:extLst>
            </p:cNvPr>
            <p:cNvSpPr txBox="1"/>
            <p:nvPr/>
          </p:nvSpPr>
          <p:spPr>
            <a:xfrm>
              <a:off x="4850437" y="336715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3CED2A64-EE1D-415B-BFD5-2C6B9285C9C6}"/>
                </a:ext>
              </a:extLst>
            </p:cNvPr>
            <p:cNvSpPr txBox="1"/>
            <p:nvPr/>
          </p:nvSpPr>
          <p:spPr>
            <a:xfrm>
              <a:off x="4850437" y="3655187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9B97061B-36B1-4819-A7E3-A4FDAC8B7C22}"/>
                </a:ext>
              </a:extLst>
            </p:cNvPr>
            <p:cNvSpPr txBox="1"/>
            <p:nvPr/>
          </p:nvSpPr>
          <p:spPr>
            <a:xfrm>
              <a:off x="4935396" y="3876977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E9616165-9108-4A10-8722-6135AFDE2EDF}"/>
                </a:ext>
              </a:extLst>
            </p:cNvPr>
            <p:cNvSpPr txBox="1"/>
            <p:nvPr/>
          </p:nvSpPr>
          <p:spPr>
            <a:xfrm>
              <a:off x="4799141" y="4152476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E8C74B5F-3400-407D-8AC3-14AB792FC695}"/>
                </a:ext>
              </a:extLst>
            </p:cNvPr>
            <p:cNvSpPr txBox="1"/>
            <p:nvPr/>
          </p:nvSpPr>
          <p:spPr>
            <a:xfrm>
              <a:off x="4799141" y="4412592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109EFA4A-2C86-4EDA-910C-EC8CFDD07FCF}"/>
                </a:ext>
              </a:extLst>
            </p:cNvPr>
            <p:cNvSpPr txBox="1"/>
            <p:nvPr/>
          </p:nvSpPr>
          <p:spPr>
            <a:xfrm>
              <a:off x="4799141" y="4662879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-30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CDC5C981-8162-40B9-AC05-D11185D4FFAE}"/>
                </a:ext>
              </a:extLst>
            </p:cNvPr>
            <p:cNvSpPr txBox="1"/>
            <p:nvPr/>
          </p:nvSpPr>
          <p:spPr>
            <a:xfrm>
              <a:off x="4799141" y="4911289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-40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D79625FB-794D-4BBC-B68B-7227CE480A66}"/>
                </a:ext>
              </a:extLst>
            </p:cNvPr>
            <p:cNvSpPr txBox="1"/>
            <p:nvPr/>
          </p:nvSpPr>
          <p:spPr>
            <a:xfrm>
              <a:off x="4799141" y="5195531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-50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25749303-BC0D-4080-B546-C82D73FA65A5}"/>
                </a:ext>
              </a:extLst>
            </p:cNvPr>
            <p:cNvSpPr txBox="1"/>
            <p:nvPr/>
          </p:nvSpPr>
          <p:spPr>
            <a:xfrm>
              <a:off x="5402796" y="3655187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4.2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6F458E6D-5F88-48EA-8DF7-7E1DB6356F7B}"/>
                </a:ext>
              </a:extLst>
            </p:cNvPr>
            <p:cNvSpPr txBox="1"/>
            <p:nvPr/>
          </p:nvSpPr>
          <p:spPr>
            <a:xfrm>
              <a:off x="5817908" y="3756004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1.1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FB7000C0-2B42-466B-9221-FB58813DB147}"/>
                </a:ext>
              </a:extLst>
            </p:cNvPr>
            <p:cNvSpPr txBox="1"/>
            <p:nvPr/>
          </p:nvSpPr>
          <p:spPr>
            <a:xfrm>
              <a:off x="6638154" y="3624409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5.4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37CD9E2F-46E4-40FF-933F-1003BE29274D}"/>
                </a:ext>
              </a:extLst>
            </p:cNvPr>
            <p:cNvSpPr txBox="1"/>
            <p:nvPr/>
          </p:nvSpPr>
          <p:spPr>
            <a:xfrm>
              <a:off x="7782483" y="4531746"/>
              <a:ext cx="5613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-19.5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35744473-37CE-433A-AA7F-B3038A302983}"/>
                </a:ext>
              </a:extLst>
            </p:cNvPr>
            <p:cNvSpPr txBox="1"/>
            <p:nvPr/>
          </p:nvSpPr>
          <p:spPr>
            <a:xfrm>
              <a:off x="8246301" y="3575897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7.3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AFF11EEA-4094-4FE8-8A5E-941109CE82F3}"/>
                </a:ext>
              </a:extLst>
            </p:cNvPr>
            <p:cNvSpPr txBox="1"/>
            <p:nvPr/>
          </p:nvSpPr>
          <p:spPr>
            <a:xfrm>
              <a:off x="6993680" y="3094253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25.8</a:t>
              </a:r>
            </a:p>
          </p:txBody>
        </p:sp>
      </p:grpSp>
      <p:sp>
        <p:nvSpPr>
          <p:cNvPr id="62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Lancet 2018;5:e347-56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1319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4951" y="5229200"/>
            <a:ext cx="8229601" cy="794695"/>
          </a:xfrm>
        </p:spPr>
        <p:txBody>
          <a:bodyPr/>
          <a:lstStyle/>
          <a:p>
            <a:pPr>
              <a:defRPr/>
            </a:pPr>
            <a:r>
              <a:rPr lang="en-US" sz="1800" dirty="0">
                <a:solidFill>
                  <a:srgbClr val="000066"/>
                </a:solidFill>
              </a:rPr>
              <a:t>Taking lipid lowering agents at baseline: </a:t>
            </a:r>
            <a:br>
              <a:rPr lang="en-US" sz="1800" dirty="0">
                <a:solidFill>
                  <a:srgbClr val="000066"/>
                </a:solidFill>
              </a:rPr>
            </a:br>
            <a:r>
              <a:rPr lang="en-US" sz="1800" dirty="0">
                <a:solidFill>
                  <a:srgbClr val="000066"/>
                </a:solidFill>
              </a:rPr>
              <a:t>B/F/TAF : 16.2%, Continuation ART : 15.7%, p = 0.91</a:t>
            </a:r>
          </a:p>
          <a:p>
            <a:pPr>
              <a:defRPr/>
            </a:pPr>
            <a:r>
              <a:rPr lang="en-US" sz="1800" dirty="0">
                <a:solidFill>
                  <a:srgbClr val="000066"/>
                </a:solidFill>
              </a:rPr>
              <a:t>Initiated lipid lowering agents during the study:  B/F/TAF : 2.8%, Continuation ART: 3.5%, p = 0.64</a:t>
            </a:r>
          </a:p>
        </p:txBody>
      </p:sp>
      <p:sp>
        <p:nvSpPr>
          <p:cNvPr id="9" name="Rectangle 8"/>
          <p:cNvSpPr/>
          <p:nvPr/>
        </p:nvSpPr>
        <p:spPr>
          <a:xfrm>
            <a:off x="1338152" y="1224366"/>
            <a:ext cx="65462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CC3300"/>
                </a:solidFill>
                <a:latin typeface="+mj-lt"/>
              </a:rPr>
              <a:t>Median Fasting Lipid Changes at Week 48 (mg/</a:t>
            </a:r>
            <a:r>
              <a:rPr lang="en-US" altLang="en-US" sz="2400" b="1" dirty="0" err="1">
                <a:solidFill>
                  <a:srgbClr val="CC3300"/>
                </a:solidFill>
                <a:latin typeface="+mj-lt"/>
              </a:rPr>
              <a:t>dL</a:t>
            </a:r>
            <a:r>
              <a:rPr lang="en-US" altLang="en-US" sz="2400" b="1" dirty="0">
                <a:solidFill>
                  <a:srgbClr val="CC3300"/>
                </a:solidFill>
                <a:latin typeface="+mj-lt"/>
              </a:rPr>
              <a:t>)</a:t>
            </a:r>
            <a:endParaRPr lang="fr-FR" sz="2400" b="1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7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GS-US-380-1878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grpSp>
        <p:nvGrpSpPr>
          <p:cNvPr id="19" name="Grouper 7">
            <a:extLst>
              <a:ext uri="{FF2B5EF4-FFF2-40B4-BE49-F238E27FC236}">
                <a16:creationId xmlns:a16="http://schemas.microsoft.com/office/drawing/2014/main" id="{B04D84B6-8304-441F-871F-6EDF5632EA91}"/>
              </a:ext>
            </a:extLst>
          </p:cNvPr>
          <p:cNvGrpSpPr/>
          <p:nvPr/>
        </p:nvGrpSpPr>
        <p:grpSpPr>
          <a:xfrm>
            <a:off x="2747506" y="1772816"/>
            <a:ext cx="3869925" cy="400232"/>
            <a:chOff x="344834" y="1808866"/>
            <a:chExt cx="3869925" cy="400232"/>
          </a:xfrm>
        </p:grpSpPr>
        <p:sp>
          <p:nvSpPr>
            <p:cNvPr id="20" name="AutoShape 165">
              <a:extLst>
                <a:ext uri="{FF2B5EF4-FFF2-40B4-BE49-F238E27FC236}">
                  <a16:creationId xmlns:a16="http://schemas.microsoft.com/office/drawing/2014/main" id="{1110DEF2-D9B3-410F-A4CA-978CFCE90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834" y="1808866"/>
              <a:ext cx="3864389" cy="3955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9BEB087-B7A3-419B-9440-58E2B70F4113}"/>
                </a:ext>
              </a:extLst>
            </p:cNvPr>
            <p:cNvSpPr/>
            <p:nvPr/>
          </p:nvSpPr>
          <p:spPr bwMode="auto">
            <a:xfrm>
              <a:off x="592988" y="1916432"/>
              <a:ext cx="252000" cy="2160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99D8B49-BB05-4CD5-93A8-F226A4D7B5E5}"/>
                </a:ext>
              </a:extLst>
            </p:cNvPr>
            <p:cNvSpPr/>
            <p:nvPr/>
          </p:nvSpPr>
          <p:spPr bwMode="auto">
            <a:xfrm>
              <a:off x="2268838" y="1916432"/>
              <a:ext cx="252000" cy="216000"/>
            </a:xfrm>
            <a:prstGeom prst="rect">
              <a:avLst/>
            </a:prstGeom>
            <a:solidFill>
              <a:srgbClr val="7F7F7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C8B666B8-646D-45D7-BD9C-D9BE89C62200}"/>
                </a:ext>
              </a:extLst>
            </p:cNvPr>
            <p:cNvSpPr txBox="1"/>
            <p:nvPr/>
          </p:nvSpPr>
          <p:spPr>
            <a:xfrm>
              <a:off x="853832" y="1870544"/>
              <a:ext cx="12909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BIC/FTC/TAF 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C68394B5-31A0-4185-AEF1-595CAC42FF68}"/>
                </a:ext>
              </a:extLst>
            </p:cNvPr>
            <p:cNvSpPr txBox="1"/>
            <p:nvPr/>
          </p:nvSpPr>
          <p:spPr>
            <a:xfrm>
              <a:off x="2529682" y="1870544"/>
              <a:ext cx="1685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Continuation ART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C4BFC35C-EADE-400D-B286-67215C8D6E94}"/>
              </a:ext>
            </a:extLst>
          </p:cNvPr>
          <p:cNvGrpSpPr/>
          <p:nvPr/>
        </p:nvGrpSpPr>
        <p:grpSpPr>
          <a:xfrm>
            <a:off x="179512" y="2420888"/>
            <a:ext cx="6490246" cy="2735171"/>
            <a:chOff x="179512" y="2420888"/>
            <a:chExt cx="6490246" cy="2735171"/>
          </a:xfrm>
        </p:grpSpPr>
        <p:graphicFrame>
          <p:nvGraphicFramePr>
            <p:cNvPr id="44" name="Chart 43"/>
            <p:cNvGraphicFramePr/>
            <p:nvPr>
              <p:extLst>
                <p:ext uri="{D42A27DB-BD31-4B8C-83A1-F6EECF244321}">
                  <p14:modId xmlns:p14="http://schemas.microsoft.com/office/powerpoint/2010/main" val="2269205742"/>
                </p:ext>
              </p:extLst>
            </p:nvPr>
          </p:nvGraphicFramePr>
          <p:xfrm>
            <a:off x="434462" y="2783572"/>
            <a:ext cx="6235296" cy="23724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32139" name="Rectangle 6"/>
            <p:cNvSpPr>
              <a:spLocks noChangeArrowheads="1"/>
            </p:cNvSpPr>
            <p:nvPr/>
          </p:nvSpPr>
          <p:spPr bwMode="auto">
            <a:xfrm>
              <a:off x="861774" y="2420888"/>
              <a:ext cx="1148776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 anchor="t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Total</a:t>
              </a:r>
              <a:b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</a:br>
              <a: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Cholesterol</a:t>
              </a:r>
            </a:p>
          </p:txBody>
        </p:sp>
        <p:sp>
          <p:nvSpPr>
            <p:cNvPr id="432140" name="Rectangle 6"/>
            <p:cNvSpPr>
              <a:spLocks noChangeArrowheads="1"/>
            </p:cNvSpPr>
            <p:nvPr/>
          </p:nvSpPr>
          <p:spPr bwMode="auto">
            <a:xfrm>
              <a:off x="2320131" y="2420888"/>
              <a:ext cx="1148776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 anchor="t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LDL</a:t>
              </a:r>
              <a:b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</a:br>
              <a: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Cholesterol</a:t>
              </a:r>
            </a:p>
          </p:txBody>
        </p:sp>
        <p:sp>
          <p:nvSpPr>
            <p:cNvPr id="432141" name="Rectangle 6"/>
            <p:cNvSpPr>
              <a:spLocks noChangeArrowheads="1"/>
            </p:cNvSpPr>
            <p:nvPr/>
          </p:nvSpPr>
          <p:spPr bwMode="auto">
            <a:xfrm>
              <a:off x="5188340" y="2420888"/>
              <a:ext cx="124874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 anchor="t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  <a:sym typeface="Symbol" pitchFamily="18" charset="2"/>
                </a:rPr>
                <a:t>Triglycerides</a:t>
              </a:r>
              <a:endParaRPr lang="en-GB" altLang="en-US" sz="1600" b="1" dirty="0">
                <a:solidFill>
                  <a:srgbClr val="333399"/>
                </a:solidFill>
                <a:latin typeface="+mj-lt"/>
                <a:ea typeface="MS PGothic" pitchFamily="34" charset="-128"/>
              </a:endParaRPr>
            </a:p>
          </p:txBody>
        </p:sp>
        <p:sp>
          <p:nvSpPr>
            <p:cNvPr id="432142" name="Rectangle 12"/>
            <p:cNvSpPr>
              <a:spLocks noChangeArrowheads="1"/>
            </p:cNvSpPr>
            <p:nvPr/>
          </p:nvSpPr>
          <p:spPr bwMode="auto">
            <a:xfrm>
              <a:off x="3779477" y="2420888"/>
              <a:ext cx="1148776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 anchor="t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HDL</a:t>
              </a:r>
              <a:b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</a:br>
              <a:r>
                <a:rPr lang="en-GB" altLang="en-US" sz="1600" b="1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Cholesterol</a:t>
              </a:r>
            </a:p>
          </p:txBody>
        </p:sp>
        <p:sp>
          <p:nvSpPr>
            <p:cNvPr id="432162" name="TextBox 1"/>
            <p:cNvSpPr txBox="1">
              <a:spLocks noChangeArrowheads="1"/>
            </p:cNvSpPr>
            <p:nvPr/>
          </p:nvSpPr>
          <p:spPr bwMode="auto">
            <a:xfrm>
              <a:off x="1145218" y="3015486"/>
              <a:ext cx="581891" cy="193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400" dirty="0">
                  <a:solidFill>
                    <a:srgbClr val="333399"/>
                  </a:solidFill>
                  <a:latin typeface="+mj-lt"/>
                </a:rPr>
                <a:t>p = 0.32</a:t>
              </a:r>
              <a:endParaRPr lang="en-GB" altLang="en-US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32163" name="TextBox 5"/>
            <p:cNvSpPr txBox="1">
              <a:spLocks noChangeArrowheads="1"/>
            </p:cNvSpPr>
            <p:nvPr/>
          </p:nvSpPr>
          <p:spPr bwMode="auto">
            <a:xfrm>
              <a:off x="2602773" y="3015486"/>
              <a:ext cx="583494" cy="193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400" dirty="0">
                  <a:solidFill>
                    <a:srgbClr val="333399"/>
                  </a:solidFill>
                  <a:latin typeface="+mj-lt"/>
                </a:rPr>
                <a:t>p = 0.47</a:t>
              </a:r>
            </a:p>
          </p:txBody>
        </p:sp>
        <p:sp>
          <p:nvSpPr>
            <p:cNvPr id="432164" name="TextBox 6"/>
            <p:cNvSpPr txBox="1">
              <a:spLocks noChangeArrowheads="1"/>
            </p:cNvSpPr>
            <p:nvPr/>
          </p:nvSpPr>
          <p:spPr bwMode="auto">
            <a:xfrm>
              <a:off x="4062921" y="3015486"/>
              <a:ext cx="581891" cy="193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400" dirty="0">
                  <a:solidFill>
                    <a:srgbClr val="333399"/>
                  </a:solidFill>
                  <a:latin typeface="+mj-lt"/>
                </a:rPr>
                <a:t>p = 0.13</a:t>
              </a:r>
            </a:p>
          </p:txBody>
        </p:sp>
        <p:sp>
          <p:nvSpPr>
            <p:cNvPr id="432165" name="TextBox 7"/>
            <p:cNvSpPr txBox="1">
              <a:spLocks noChangeArrowheads="1"/>
            </p:cNvSpPr>
            <p:nvPr/>
          </p:nvSpPr>
          <p:spPr bwMode="auto">
            <a:xfrm>
              <a:off x="5476082" y="3015486"/>
              <a:ext cx="673261" cy="193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400" dirty="0">
                  <a:solidFill>
                    <a:srgbClr val="333399"/>
                  </a:solidFill>
                  <a:latin typeface="+mj-lt"/>
                </a:rPr>
                <a:t>p = 0.002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2D6EECD8-D6E3-4831-B132-81F1B878C756}"/>
                </a:ext>
              </a:extLst>
            </p:cNvPr>
            <p:cNvSpPr txBox="1"/>
            <p:nvPr/>
          </p:nvSpPr>
          <p:spPr>
            <a:xfrm>
              <a:off x="230808" y="280467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B98A6641-EFE7-4092-AC2D-357F442C4CF3}"/>
                </a:ext>
              </a:extLst>
            </p:cNvPr>
            <p:cNvSpPr txBox="1"/>
            <p:nvPr/>
          </p:nvSpPr>
          <p:spPr>
            <a:xfrm>
              <a:off x="230808" y="314676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6A365A53-00D1-48A7-996B-216AD8A557FE}"/>
                </a:ext>
              </a:extLst>
            </p:cNvPr>
            <p:cNvSpPr txBox="1"/>
            <p:nvPr/>
          </p:nvSpPr>
          <p:spPr>
            <a:xfrm>
              <a:off x="230808" y="348885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67B254F7-800F-417A-99DE-A5E1EE52EA10}"/>
                </a:ext>
              </a:extLst>
            </p:cNvPr>
            <p:cNvSpPr txBox="1"/>
            <p:nvPr/>
          </p:nvSpPr>
          <p:spPr>
            <a:xfrm>
              <a:off x="315767" y="3830939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15F6EACE-C1C0-407B-BC16-B14A912A8E63}"/>
                </a:ext>
              </a:extLst>
            </p:cNvPr>
            <p:cNvSpPr txBox="1"/>
            <p:nvPr/>
          </p:nvSpPr>
          <p:spPr>
            <a:xfrm>
              <a:off x="179512" y="4173026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79F6A2CB-FC41-4D37-9A1D-E411C11F7771}"/>
                </a:ext>
              </a:extLst>
            </p:cNvPr>
            <p:cNvSpPr txBox="1"/>
            <p:nvPr/>
          </p:nvSpPr>
          <p:spPr>
            <a:xfrm>
              <a:off x="179512" y="4515113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3EAF4C9D-3D75-4FF6-85F9-AF6E3555C38E}"/>
                </a:ext>
              </a:extLst>
            </p:cNvPr>
            <p:cNvSpPr txBox="1"/>
            <p:nvPr/>
          </p:nvSpPr>
          <p:spPr>
            <a:xfrm>
              <a:off x="179512" y="4857201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-30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FA452536-8C8C-4562-8336-7E04C3C997AD}"/>
                </a:ext>
              </a:extLst>
            </p:cNvPr>
            <p:cNvSpPr txBox="1"/>
            <p:nvPr/>
          </p:nvSpPr>
          <p:spPr>
            <a:xfrm>
              <a:off x="933130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7C1CE3EB-F2F2-4068-B251-893B93C9E5DD}"/>
                </a:ext>
              </a:extLst>
            </p:cNvPr>
            <p:cNvSpPr txBox="1"/>
            <p:nvPr/>
          </p:nvSpPr>
          <p:spPr>
            <a:xfrm>
              <a:off x="1418887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5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9BB271CC-224B-46BA-9831-1D23FD58D3FA}"/>
                </a:ext>
              </a:extLst>
            </p:cNvPr>
            <p:cNvSpPr txBox="1"/>
            <p:nvPr/>
          </p:nvSpPr>
          <p:spPr>
            <a:xfrm>
              <a:off x="2433307" y="3660904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89DD692B-863E-4221-AD55-D984F5212E96}"/>
                </a:ext>
              </a:extLst>
            </p:cNvPr>
            <p:cNvSpPr txBox="1"/>
            <p:nvPr/>
          </p:nvSpPr>
          <p:spPr>
            <a:xfrm>
              <a:off x="2892718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</a:t>
              </a: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2D21AAB9-3DDC-426F-A8F0-6E31315B46F3}"/>
                </a:ext>
              </a:extLst>
            </p:cNvPr>
            <p:cNvSpPr txBox="1"/>
            <p:nvPr/>
          </p:nvSpPr>
          <p:spPr>
            <a:xfrm>
              <a:off x="3907138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EAB65A88-D4B1-4D9E-8B95-3ABC1F93C202}"/>
                </a:ext>
              </a:extLst>
            </p:cNvPr>
            <p:cNvSpPr txBox="1"/>
            <p:nvPr/>
          </p:nvSpPr>
          <p:spPr>
            <a:xfrm>
              <a:off x="4386830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F28E4B9B-7AF3-43C3-B8E0-DA336D2E8283}"/>
                </a:ext>
              </a:extLst>
            </p:cNvPr>
            <p:cNvSpPr txBox="1"/>
            <p:nvPr/>
          </p:nvSpPr>
          <p:spPr>
            <a:xfrm>
              <a:off x="5363055" y="4197338"/>
              <a:ext cx="3305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-6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19A31693-46C7-4E3D-A8CE-C369DDD608E2}"/>
                </a:ext>
              </a:extLst>
            </p:cNvPr>
            <p:cNvSpPr txBox="1"/>
            <p:nvPr/>
          </p:nvSpPr>
          <p:spPr>
            <a:xfrm>
              <a:off x="5891591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3AC1EC30-5608-4923-9963-EF34F3D34798}"/>
              </a:ext>
            </a:extLst>
          </p:cNvPr>
          <p:cNvGrpSpPr/>
          <p:nvPr/>
        </p:nvGrpSpPr>
        <p:grpSpPr>
          <a:xfrm>
            <a:off x="6560600" y="2444157"/>
            <a:ext cx="2308669" cy="2737301"/>
            <a:chOff x="6560600" y="2444157"/>
            <a:chExt cx="2308669" cy="2737301"/>
          </a:xfrm>
        </p:grpSpPr>
        <p:graphicFrame>
          <p:nvGraphicFramePr>
            <p:cNvPr id="38" name="Chart 37"/>
            <p:cNvGraphicFramePr/>
            <p:nvPr>
              <p:extLst>
                <p:ext uri="{D42A27DB-BD31-4B8C-83A1-F6EECF244321}">
                  <p14:modId xmlns:p14="http://schemas.microsoft.com/office/powerpoint/2010/main" val="166557632"/>
                </p:ext>
              </p:extLst>
            </p:nvPr>
          </p:nvGraphicFramePr>
          <p:xfrm>
            <a:off x="6872738" y="2444157"/>
            <a:ext cx="1958831" cy="27373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41" name="Rectangle 6"/>
            <p:cNvSpPr>
              <a:spLocks noChangeArrowheads="1"/>
            </p:cNvSpPr>
            <p:nvPr/>
          </p:nvSpPr>
          <p:spPr bwMode="auto">
            <a:xfrm>
              <a:off x="7204839" y="2455544"/>
              <a:ext cx="1664430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 anchor="t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defTabSz="457200">
                <a:defRPr/>
              </a:pPr>
              <a:r>
                <a:rPr lang="en-GB" altLang="en-US" sz="1600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Total Cholesterol:</a:t>
              </a:r>
              <a:br>
                <a:rPr lang="en-GB" altLang="en-US" sz="1600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</a:br>
              <a:r>
                <a:rPr lang="en-GB" altLang="en-US" sz="1600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HDL</a:t>
              </a:r>
            </a:p>
          </p:txBody>
        </p:sp>
        <p:sp>
          <p:nvSpPr>
            <p:cNvPr id="42" name="TextBox 7"/>
            <p:cNvSpPr txBox="1">
              <a:spLocks noChangeArrowheads="1"/>
            </p:cNvSpPr>
            <p:nvPr/>
          </p:nvSpPr>
          <p:spPr bwMode="auto">
            <a:xfrm>
              <a:off x="7736022" y="3015486"/>
              <a:ext cx="673261" cy="193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400" dirty="0">
                  <a:solidFill>
                    <a:srgbClr val="333399"/>
                  </a:solidFill>
                  <a:latin typeface="+mj-lt"/>
                </a:rPr>
                <a:t>p = 0.033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4E26F5F7-B34B-490F-8E17-CFA1C299D90F}"/>
                </a:ext>
              </a:extLst>
            </p:cNvPr>
            <p:cNvSpPr txBox="1"/>
            <p:nvPr/>
          </p:nvSpPr>
          <p:spPr>
            <a:xfrm>
              <a:off x="8087487" y="3493138"/>
              <a:ext cx="276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E75B2FD0-7ABA-4FE7-8ACA-7EA8B65EA5F1}"/>
                </a:ext>
              </a:extLst>
            </p:cNvPr>
            <p:cNvSpPr txBox="1"/>
            <p:nvPr/>
          </p:nvSpPr>
          <p:spPr>
            <a:xfrm>
              <a:off x="7271271" y="3975080"/>
              <a:ext cx="4683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-0,2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B763F17C-7995-4E03-ABBC-5475E04B404A}"/>
                </a:ext>
              </a:extLst>
            </p:cNvPr>
            <p:cNvSpPr txBox="1"/>
            <p:nvPr/>
          </p:nvSpPr>
          <p:spPr>
            <a:xfrm>
              <a:off x="6611897" y="2483827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1,5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90D33475-96F6-4F9E-B4D1-9A4777106C05}"/>
                </a:ext>
              </a:extLst>
            </p:cNvPr>
            <p:cNvSpPr txBox="1"/>
            <p:nvPr/>
          </p:nvSpPr>
          <p:spPr>
            <a:xfrm>
              <a:off x="6611896" y="2885327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1,0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6ADAA92B-4D6B-4760-BF9C-9DEFB3930FEB}"/>
                </a:ext>
              </a:extLst>
            </p:cNvPr>
            <p:cNvSpPr txBox="1"/>
            <p:nvPr/>
          </p:nvSpPr>
          <p:spPr>
            <a:xfrm>
              <a:off x="6611896" y="3286827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0,5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DAE8CB07-8CFE-4232-84E1-213CE7A4F012}"/>
                </a:ext>
              </a:extLst>
            </p:cNvPr>
            <p:cNvSpPr txBox="1"/>
            <p:nvPr/>
          </p:nvSpPr>
          <p:spPr>
            <a:xfrm>
              <a:off x="6611896" y="3688327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0,0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8E326F82-9923-4136-87F4-52227371041F}"/>
                </a:ext>
              </a:extLst>
            </p:cNvPr>
            <p:cNvSpPr txBox="1"/>
            <p:nvPr/>
          </p:nvSpPr>
          <p:spPr>
            <a:xfrm>
              <a:off x="6560600" y="4089827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-0,5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9A1311C6-65E5-47AB-9B83-D19B963A723D}"/>
                </a:ext>
              </a:extLst>
            </p:cNvPr>
            <p:cNvSpPr txBox="1"/>
            <p:nvPr/>
          </p:nvSpPr>
          <p:spPr>
            <a:xfrm>
              <a:off x="6560600" y="4491327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-1,0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7104997A-AA61-4D3A-AB95-452DC32535D6}"/>
                </a:ext>
              </a:extLst>
            </p:cNvPr>
            <p:cNvSpPr txBox="1"/>
            <p:nvPr/>
          </p:nvSpPr>
          <p:spPr>
            <a:xfrm>
              <a:off x="6560600" y="4892826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-1,5</a:t>
              </a:r>
            </a:p>
          </p:txBody>
        </p:sp>
      </p:grpSp>
      <p:sp>
        <p:nvSpPr>
          <p:cNvPr id="53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Lancet 2018;5:e347-56</a:t>
            </a:r>
          </a:p>
        </p:txBody>
      </p:sp>
    </p:spTree>
    <p:extLst>
      <p:ext uri="{BB962C8B-B14F-4D97-AF65-F5344CB8AC3E}">
        <p14:creationId xmlns:p14="http://schemas.microsoft.com/office/powerpoint/2010/main" val="2481854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409700"/>
            <a:ext cx="8697664" cy="530383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fr-FR" sz="2400" b="1" dirty="0">
                <a:latin typeface="Calibri" panose="020F0502020204030204" pitchFamily="34" charset="0"/>
                <a:ea typeface="ＭＳ Ｐゴシック" charset="-128"/>
              </a:rPr>
              <a:t>Conclusions</a:t>
            </a:r>
          </a:p>
          <a:p>
            <a:pPr lvl="1">
              <a:spcBef>
                <a:spcPct val="0"/>
              </a:spcBef>
            </a:pPr>
            <a:r>
              <a:rPr lang="en-US" altLang="fr-FR" sz="1800" dirty="0">
                <a:solidFill>
                  <a:srgbClr val="000066"/>
                </a:solidFill>
                <a:ea typeface="ＭＳ Ｐゴシック" charset="-128"/>
              </a:rPr>
              <a:t>Switching to BIC/FTC/TAF was non-inferior to remaining on a boosted protease inhibitor + 2 NRTI</a:t>
            </a:r>
          </a:p>
          <a:p>
            <a:pPr lvl="2">
              <a:spcBef>
                <a:spcPct val="0"/>
              </a:spcBef>
            </a:pPr>
            <a:r>
              <a:rPr lang="en-US" altLang="fr-FR" dirty="0">
                <a:ea typeface="ＭＳ Ｐゴシック" charset="-128"/>
              </a:rPr>
              <a:t>1.7% of subjects in each arm had HIV-1 RNA ≥ 50 c/mL through 48 weeks</a:t>
            </a:r>
          </a:p>
          <a:p>
            <a:pPr lvl="2">
              <a:spcBef>
                <a:spcPct val="0"/>
              </a:spcBef>
            </a:pPr>
            <a:r>
              <a:rPr lang="en-US" altLang="fr-FR" dirty="0">
                <a:ea typeface="ＭＳ Ｐゴシック" charset="-128"/>
              </a:rPr>
              <a:t>92.1% of subjects treated with BIC/FTC/TAF maintained virologic suppression </a:t>
            </a:r>
            <a:br>
              <a:rPr lang="en-US" altLang="fr-FR" dirty="0">
                <a:ea typeface="ＭＳ Ｐゴシック" charset="-128"/>
              </a:rPr>
            </a:br>
            <a:r>
              <a:rPr lang="en-US" altLang="fr-FR" dirty="0">
                <a:ea typeface="ＭＳ Ｐゴシック" charset="-128"/>
              </a:rPr>
              <a:t>vs 88.9% in the continuation arm</a:t>
            </a:r>
          </a:p>
          <a:p>
            <a:pPr lvl="1">
              <a:spcBef>
                <a:spcPct val="0"/>
              </a:spcBef>
            </a:pPr>
            <a:r>
              <a:rPr lang="en-US" altLang="fr-FR" sz="1800" dirty="0">
                <a:solidFill>
                  <a:srgbClr val="000066"/>
                </a:solidFill>
                <a:ea typeface="ＭＳ Ｐゴシック" charset="-128"/>
              </a:rPr>
              <a:t>No treatment emergent resistance in patients who switched to BIC/FTC/TAF </a:t>
            </a:r>
          </a:p>
          <a:p>
            <a:pPr lvl="2">
              <a:spcBef>
                <a:spcPct val="0"/>
              </a:spcBef>
            </a:pPr>
            <a:r>
              <a:rPr lang="en-US" altLang="fr-FR" dirty="0">
                <a:ea typeface="ＭＳ Ｐゴシック" charset="-128"/>
              </a:rPr>
              <a:t>1 subject who continued DRV/r + ABC/3TC developed resistance mutation to ABC</a:t>
            </a:r>
          </a:p>
          <a:p>
            <a:pPr lvl="1" eaLnBrk="1" hangingPunct="1">
              <a:spcAft>
                <a:spcPts val="0"/>
              </a:spcAft>
            </a:pPr>
            <a:r>
              <a:rPr lang="en-US" altLang="en-US" sz="1800" dirty="0">
                <a:solidFill>
                  <a:srgbClr val="000066"/>
                </a:solidFill>
              </a:rPr>
              <a:t>BIC/FTC/TAF was well tolerated</a:t>
            </a:r>
          </a:p>
          <a:p>
            <a:pPr lvl="2"/>
            <a:r>
              <a:rPr lang="en-US" altLang="en-US" dirty="0"/>
              <a:t>Adverse events were comparable between arms at week 48</a:t>
            </a:r>
          </a:p>
          <a:p>
            <a:pPr lvl="3"/>
            <a:r>
              <a:rPr lang="en-US" altLang="en-US" sz="1600" dirty="0"/>
              <a:t>mild headache was reported more with BIC/FTC/TAF but was mostly transient and low grade</a:t>
            </a:r>
          </a:p>
          <a:p>
            <a:pPr lvl="2" eaLnBrk="1" hangingPunct="1">
              <a:spcAft>
                <a:spcPts val="0"/>
              </a:spcAft>
            </a:pPr>
            <a:r>
              <a:rPr lang="en-US" altLang="en-US" dirty="0"/>
              <a:t>Less than 1% of patients discontinued due to an adverse event in both arms</a:t>
            </a:r>
          </a:p>
          <a:p>
            <a:pPr lvl="2"/>
            <a:r>
              <a:rPr lang="en-US" altLang="en-US" dirty="0"/>
              <a:t>No difference in grade 3 or 4 laboratory abnormalities between arms, except for more total bilirubin abnormalities in continuation arm due to ATV use</a:t>
            </a:r>
          </a:p>
          <a:p>
            <a:pPr lvl="2" eaLnBrk="1" hangingPunct="1">
              <a:spcAft>
                <a:spcPts val="0"/>
              </a:spcAft>
            </a:pPr>
            <a:r>
              <a:rPr lang="en-US" altLang="en-US" dirty="0"/>
              <a:t>Statistically significant improvements in triglycerides and total </a:t>
            </a:r>
            <a:r>
              <a:rPr lang="en-US" altLang="en-US" dirty="0" err="1"/>
              <a:t>cholesterol:HDL</a:t>
            </a:r>
            <a:r>
              <a:rPr lang="en-US" altLang="en-US" dirty="0"/>
              <a:t> ratio in subjects who switched to BIC/FTC/TAF</a:t>
            </a:r>
          </a:p>
          <a:p>
            <a:pPr marL="0" indent="0" eaLnBrk="1" hangingPunct="1">
              <a:spcAft>
                <a:spcPts val="800"/>
              </a:spcAft>
              <a:buNone/>
            </a:pPr>
            <a:endParaRPr lang="en-US" altLang="en-US" sz="1800" dirty="0">
              <a:solidFill>
                <a:srgbClr val="000066"/>
              </a:solidFill>
            </a:endParaRPr>
          </a:p>
          <a:p>
            <a:pPr lvl="1">
              <a:spcBef>
                <a:spcPct val="0"/>
              </a:spcBef>
            </a:pPr>
            <a:endParaRPr lang="en-US" altLang="fr-FR" sz="1800" dirty="0">
              <a:ea typeface="ＭＳ Ｐゴシック" charset="-128"/>
            </a:endParaRP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GS-US-380-1878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Lancet 2018;5:e347-56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2288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8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3297</TotalTime>
  <Words>825</Words>
  <Application>Microsoft Office PowerPoint</Application>
  <PresentationFormat>Affichage à l'écran (4:3)</PresentationFormat>
  <Paragraphs>251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Cambria</vt:lpstr>
      <vt:lpstr>Symbol</vt:lpstr>
      <vt:lpstr>Trebuchet MS</vt:lpstr>
      <vt:lpstr>Verdana</vt:lpstr>
      <vt:lpstr>Wingdings</vt:lpstr>
      <vt:lpstr>ARV_trials_2018</vt:lpstr>
      <vt:lpstr>Switch to BIC/FTC/TAF</vt:lpstr>
      <vt:lpstr>GS-US-380-1878 Study: Switch to BIC/FTC/TAF</vt:lpstr>
      <vt:lpstr>GS-US-380-1878 Study: Switch to BIC/FTC/TAF</vt:lpstr>
      <vt:lpstr>GS-US-380-1878 Study: Switch to BIC/FTC/TAF</vt:lpstr>
      <vt:lpstr>Présentation PowerPoint</vt:lpstr>
      <vt:lpstr>GS-US-380-1878 Study: Switch to BIC/FTC/TAF</vt:lpstr>
      <vt:lpstr>Présentation PowerPoint</vt:lpstr>
      <vt:lpstr>Présentation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2018</dc:title>
  <dc:subject>AEI - www.aei.fr</dc:subject>
  <dc:creator>www.arv-trial.com</dc:creator>
  <cp:lastModifiedBy>Pilar</cp:lastModifiedBy>
  <cp:revision>233</cp:revision>
  <dcterms:created xsi:type="dcterms:W3CDTF">2014-10-03T08:50:57Z</dcterms:created>
  <dcterms:modified xsi:type="dcterms:W3CDTF">2018-10-18T09:55:36Z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