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5"/>
  </p:notesMasterIdLst>
  <p:handoutMasterIdLst>
    <p:handoutMasterId r:id="rId6"/>
  </p:handoutMasterIdLst>
  <p:sldIdLst>
    <p:sldId id="338" r:id="rId2"/>
    <p:sldId id="335" r:id="rId3"/>
    <p:sldId id="336" r:id="rId4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B2B2"/>
    <a:srgbClr val="993300"/>
    <a:srgbClr val="339900"/>
    <a:srgbClr val="660033"/>
    <a:srgbClr val="DDDDDD"/>
    <a:srgbClr val="CC6600"/>
    <a:srgbClr val="333399"/>
    <a:srgbClr val="80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 showGuides="1">
      <p:cViewPr varScale="1">
        <p:scale>
          <a:sx n="107" d="100"/>
          <a:sy n="107" d="100"/>
        </p:scale>
        <p:origin x="-1698" y="-78"/>
      </p:cViewPr>
      <p:guideLst>
        <p:guide orient="horz" pos="4319"/>
        <p:guide pos="2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33348"/>
    </p:cViewPr>
  </p:sorterViewPr>
  <p:notesViewPr>
    <p:cSldViewPr snapToObjects="1" showGuides="1">
      <p:cViewPr varScale="1">
        <p:scale>
          <a:sx n="87" d="100"/>
          <a:sy n="87" d="100"/>
        </p:scale>
        <p:origin x="-3720" y="-84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itchFamily="34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C84DEADD-9D57-439E-940B-E2EAAC40588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sp>
        <p:nvSpPr>
          <p:cNvPr id="10244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6057053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9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l" eaLnBrk="1" hangingPunct="1"/>
            <a:r>
              <a:rPr lang="fr-FR" sz="1500">
                <a:latin typeface="Trebuchet MS" pitchFamily="34" charset="0"/>
              </a:rPr>
              <a:t>ARV-trial.com</a:t>
            </a:r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187">
              <a:defRPr sz="1400">
                <a:latin typeface="Arial" charset="0"/>
                <a:ea typeface="ＭＳ Ｐゴシック" pitchFamily="34" charset="-128"/>
              </a:defRPr>
            </a:lvl1pPr>
          </a:lstStyle>
          <a:p>
            <a:pPr>
              <a:defRPr/>
            </a:pPr>
            <a:fld id="{4981FB74-0562-437B-A791-8B8A0129B3F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33047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  <p:sp>
        <p:nvSpPr>
          <p:cNvPr id="7172" name="Rectangle 8"/>
          <p:cNvSpPr txBox="1">
            <a:spLocks noGrp="1" noChangeArrowheads="1"/>
          </p:cNvSpPr>
          <p:nvPr/>
        </p:nvSpPr>
        <p:spPr bwMode="auto">
          <a:xfrm>
            <a:off x="0" y="0"/>
            <a:ext cx="3321050" cy="29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9983" tIns="49991" rIns="99983" bIns="49991"/>
          <a:lstStyle>
            <a:lvl1pPr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98538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985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r>
              <a:rPr lang="fr-FR" sz="1400">
                <a:latin typeface="Trebuchet MS" pitchFamily="34" charset="0"/>
              </a:rPr>
              <a:t>ARV-trial.com</a:t>
            </a:r>
          </a:p>
        </p:txBody>
      </p:sp>
      <p:sp>
        <p:nvSpPr>
          <p:cNvPr id="7173" name="Rectangle 7"/>
          <p:cNvSpPr txBox="1">
            <a:spLocks noGrp="1" noChangeArrowheads="1"/>
          </p:cNvSpPr>
          <p:nvPr/>
        </p:nvSpPr>
        <p:spPr bwMode="auto">
          <a:xfrm>
            <a:off x="3741738" y="9429750"/>
            <a:ext cx="3073400" cy="51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53" tIns="46025" rIns="92053" bIns="46025" anchor="b"/>
          <a:lstStyle>
            <a:lvl1pPr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920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9207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eaLnBrk="1" hangingPunct="1"/>
            <a:fld id="{9DDAA0EF-5E4F-4415-8AD9-330AA58A2C1B}" type="slidenum">
              <a:rPr lang="fr-FR" sz="1300">
                <a:latin typeface="Calibri" pitchFamily="34" charset="0"/>
              </a:rPr>
              <a:pPr algn="r" eaLnBrk="1" hangingPunct="1"/>
              <a:t>1</a:t>
            </a:fld>
            <a:endParaRPr lang="fr-FR" sz="13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94CEF12C-9DA0-4DBD-8631-B0BA238527BC}" type="slidenum">
              <a:rPr lang="fr-FR" smtClean="0"/>
              <a:pPr eaLnBrk="1" hangingPunct="1"/>
              <a:t>2</a:t>
            </a:fld>
            <a:endParaRPr lang="fr-FR" smtClean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defTabSz="10350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defTabSz="10350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eaLnBrk="1" hangingPunct="1"/>
            <a:fld id="{CD9C7CEB-5327-4DEE-A625-212A7781EF3A}" type="slidenum">
              <a:rPr lang="fr-FR" smtClean="0"/>
              <a:pPr eaLnBrk="1" hangingPunct="1"/>
              <a:t>3</a:t>
            </a:fld>
            <a:endParaRPr lang="fr-FR" smtClean="0"/>
          </a:p>
        </p:txBody>
      </p:sp>
      <p:sp>
        <p:nvSpPr>
          <p:cNvPr id="9219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smtClean="0">
              <a:ea typeface="ＭＳ Ｐゴシック" pitchFamily="-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430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 smtClean="0"/>
              <a:t>Cliquez et modifiez le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5132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293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Cliquez pour modifier les styles du texte du masque</a:t>
            </a:r>
          </a:p>
          <a:p>
            <a:pPr lvl="1"/>
            <a:r>
              <a:rPr lang="en-US" smtClean="0"/>
              <a:t>Deuxième niveau</a:t>
            </a:r>
          </a:p>
          <a:p>
            <a:pPr lvl="2"/>
            <a:r>
              <a:rPr lang="en-US" smtClean="0"/>
              <a:t>Troisième niveau</a:t>
            </a:r>
          </a:p>
          <a:p>
            <a:pPr lvl="3"/>
            <a:r>
              <a:rPr lang="en-US" smtClean="0"/>
              <a:t>Quatrième niveau</a:t>
            </a:r>
          </a:p>
          <a:p>
            <a:pPr lvl="4"/>
            <a:r>
              <a:rPr lang="en-US" smtClean="0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ea typeface="ＭＳ Ｐゴシック" pitchFamily="-1" charset="-128"/>
              </a:rPr>
              <a:t>Switch to ATV/r monotherapy</a:t>
            </a:r>
          </a:p>
        </p:txBody>
      </p:sp>
      <p:sp>
        <p:nvSpPr>
          <p:cNvPr id="7170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ATARITMO</a:t>
            </a:r>
          </a:p>
          <a:p>
            <a:pPr>
              <a:defRPr/>
            </a:pPr>
            <a:r>
              <a:rPr lang="en-US" sz="2800" b="1" dirty="0" smtClean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Swedish </a:t>
            </a:r>
            <a:r>
              <a:rPr lang="en-US" sz="2800" b="1" dirty="0">
                <a:solidFill>
                  <a:srgbClr val="C00000"/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ACTG </a:t>
            </a:r>
            <a:r>
              <a:rPr lang="en-US" sz="28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A5201</a:t>
            </a:r>
          </a:p>
          <a:p>
            <a:pPr>
              <a:defRPr/>
            </a:pP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OREY</a:t>
            </a:r>
            <a:endParaRPr lang="en-US" sz="28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ＭＳ Ｐゴシック" pitchFamily="34" charset="-128"/>
            </a:endParaRPr>
          </a:p>
          <a:p>
            <a:pPr>
              <a:defRPr/>
            </a:pPr>
            <a:r>
              <a:rPr lang="fr-FR" sz="2800" b="1" dirty="0" err="1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MODAt</a:t>
            </a:r>
            <a:r>
              <a:rPr lang="fr-FR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 </a:t>
            </a:r>
            <a:r>
              <a:rPr lang="en-US" sz="28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ＭＳ Ｐゴシック" pitchFamily="34" charset="-128"/>
              </a:rPr>
              <a:t>Study</a:t>
            </a:r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 txBox="1">
            <a:spLocks/>
          </p:cNvSpPr>
          <p:nvPr/>
        </p:nvSpPr>
        <p:spPr bwMode="auto">
          <a:xfrm>
            <a:off x="34925" y="1125538"/>
            <a:ext cx="7750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-109" charset="2"/>
              <a:buChar char="§"/>
              <a:defRPr/>
            </a:pPr>
            <a:r>
              <a:rPr lang="fr-FR" sz="2800" b="1" kern="0" dirty="0">
                <a:solidFill>
                  <a:srgbClr val="CC3300"/>
                </a:solidFill>
                <a:latin typeface="Calibri" pitchFamily="-109" charset="0"/>
                <a:ea typeface="ＭＳ Ｐゴシック" pitchFamily="-109" charset="-128"/>
                <a:cs typeface="ＭＳ Ｐゴシック" pitchFamily="-109" charset="-128"/>
              </a:rPr>
              <a:t>Design</a:t>
            </a:r>
          </a:p>
        </p:txBody>
      </p:sp>
      <p:sp>
        <p:nvSpPr>
          <p:cNvPr id="4099" name="Espace réservé du contenu 2"/>
          <p:cNvSpPr>
            <a:spLocks/>
          </p:cNvSpPr>
          <p:nvPr/>
        </p:nvSpPr>
        <p:spPr bwMode="auto">
          <a:xfrm>
            <a:off x="34925" y="4872038"/>
            <a:ext cx="904081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800" b="1">
                <a:solidFill>
                  <a:srgbClr val="CC3300"/>
                </a:solidFill>
                <a:latin typeface="Calibri" pitchFamily="34" charset="0"/>
              </a:rPr>
              <a:t>Primary endpoint</a:t>
            </a:r>
          </a:p>
          <a:p>
            <a:pPr marL="800100" lvl="1" indent="-342900" algn="l" defTabSz="914400">
              <a:spcBef>
                <a:spcPct val="20000"/>
              </a:spcBef>
              <a:buClr>
                <a:srgbClr val="CC3300"/>
              </a:buClr>
              <a:buFont typeface="Arial" charset="0"/>
              <a:buChar char="–"/>
            </a:pPr>
            <a:r>
              <a:rPr lang="en-GB">
                <a:solidFill>
                  <a:srgbClr val="000066"/>
                </a:solidFill>
              </a:rPr>
              <a:t>Absence of virologic failure by W72 (2 consecutive HIV-1 RNA &gt; 20 c/mL)</a:t>
            </a:r>
          </a:p>
        </p:txBody>
      </p:sp>
      <p:sp>
        <p:nvSpPr>
          <p:cNvPr id="4100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Karlstrôm O, JAIDS 2007;44:417-22</a:t>
            </a:r>
          </a:p>
        </p:txBody>
      </p:sp>
      <p:sp>
        <p:nvSpPr>
          <p:cNvPr id="4101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Swedish study</a:t>
            </a:r>
          </a:p>
        </p:txBody>
      </p:sp>
      <p:cxnSp>
        <p:nvCxnSpPr>
          <p:cNvPr id="4102" name="Connecteur droit 66"/>
          <p:cNvCxnSpPr>
            <a:cxnSpLocks noChangeShapeType="1"/>
          </p:cNvCxnSpPr>
          <p:nvPr/>
        </p:nvCxnSpPr>
        <p:spPr bwMode="auto">
          <a:xfrm rot="5400000">
            <a:off x="2378869" y="2850356"/>
            <a:ext cx="349250" cy="1588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103" name="Oval 170"/>
          <p:cNvSpPr>
            <a:spLocks noChangeArrowheads="1"/>
          </p:cNvSpPr>
          <p:nvPr/>
        </p:nvSpPr>
        <p:spPr bwMode="auto">
          <a:xfrm>
            <a:off x="1782763" y="1662113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Open-label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Single-arm</a:t>
            </a:r>
          </a:p>
          <a:p>
            <a:pPr defTabSz="914400"/>
            <a:r>
              <a:rPr lang="en-GB" sz="14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Pilot trial</a:t>
            </a:r>
          </a:p>
        </p:txBody>
      </p:sp>
      <p:sp>
        <p:nvSpPr>
          <p:cNvPr id="4104" name="AutoShape 162"/>
          <p:cNvSpPr>
            <a:spLocks noChangeArrowheads="1"/>
          </p:cNvSpPr>
          <p:nvPr/>
        </p:nvSpPr>
        <p:spPr bwMode="auto">
          <a:xfrm>
            <a:off x="998538" y="3167063"/>
            <a:ext cx="3144837" cy="1192212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HIV+ ≥ 18 years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PI-naïve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On ARV therapy </a:t>
            </a:r>
          </a:p>
          <a:p>
            <a:pPr defTabSz="914400"/>
            <a:r>
              <a:rPr lang="en-GB" sz="1600" b="1">
                <a:solidFill>
                  <a:srgbClr val="000066"/>
                </a:solidFill>
                <a:latin typeface="Calibri" pitchFamily="34" charset="0"/>
                <a:cs typeface="Arial" charset="0"/>
              </a:rPr>
              <a:t>HIV-1 RNA &lt; 20 c/mL &gt; 12 months</a:t>
            </a:r>
          </a:p>
        </p:txBody>
      </p:sp>
      <p:sp>
        <p:nvSpPr>
          <p:cNvPr id="4105" name="Line 63"/>
          <p:cNvSpPr>
            <a:spLocks noChangeShapeType="1"/>
          </p:cNvSpPr>
          <p:nvPr/>
        </p:nvSpPr>
        <p:spPr bwMode="auto">
          <a:xfrm>
            <a:off x="4229100" y="3752850"/>
            <a:ext cx="433388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4106" name="Rectangle 8"/>
          <p:cNvSpPr>
            <a:spLocks noChangeArrowheads="1"/>
          </p:cNvSpPr>
          <p:nvPr/>
        </p:nvSpPr>
        <p:spPr bwMode="auto">
          <a:xfrm>
            <a:off x="4106863" y="3375025"/>
            <a:ext cx="71755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defTabSz="914400"/>
            <a:r>
              <a:rPr lang="en-GB" sz="1600" b="1">
                <a:solidFill>
                  <a:srgbClr val="FF6600"/>
                </a:solidFill>
                <a:latin typeface="Calibri" pitchFamily="34" charset="0"/>
                <a:cs typeface="Arial" charset="0"/>
              </a:rPr>
              <a:t>N = 30</a:t>
            </a:r>
          </a:p>
        </p:txBody>
      </p:sp>
      <p:sp>
        <p:nvSpPr>
          <p:cNvPr id="4107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Swedish Study: Switch to ATV/r monotherapy</a:t>
            </a:r>
          </a:p>
        </p:txBody>
      </p:sp>
      <p:graphicFrame>
        <p:nvGraphicFramePr>
          <p:cNvPr id="25622" name="Group 22"/>
          <p:cNvGraphicFramePr>
            <a:graphicFrameLocks noGrp="1"/>
          </p:cNvGraphicFramePr>
          <p:nvPr/>
        </p:nvGraphicFramePr>
        <p:xfrm>
          <a:off x="4783138" y="3327400"/>
          <a:ext cx="2151062" cy="676560"/>
        </p:xfrm>
        <a:graphic>
          <a:graphicData uri="http://schemas.openxmlformats.org/drawingml/2006/table">
            <a:tbl>
              <a:tblPr/>
              <a:tblGrid>
                <a:gridCol w="2151062"/>
              </a:tblGrid>
              <a:tr h="676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ATV/r 300/100 mg </a:t>
                      </a: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qd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/>
                      </a:r>
                      <a:b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</a:br>
                      <a:r>
                        <a:rPr kumimoji="0" lang="en-GB" sz="16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monotherapy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  <a:ea typeface="ＭＳ Ｐゴシック" charset="-128"/>
                      </a:endParaRPr>
                    </a:p>
                  </a:txBody>
                  <a:tcPr marT="45672" marB="4567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70C0"/>
                    </a:solidFill>
                  </a:tcPr>
                </a:tc>
              </a:tr>
            </a:tbl>
          </a:graphicData>
        </a:graphic>
      </p:graphicFrame>
      <p:sp>
        <p:nvSpPr>
          <p:cNvPr id="22" name="Oval 109"/>
          <p:cNvSpPr>
            <a:spLocks noChangeArrowheads="1"/>
          </p:cNvSpPr>
          <p:nvPr/>
        </p:nvSpPr>
        <p:spPr bwMode="auto">
          <a:xfrm>
            <a:off x="6705600" y="190976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>
                <a:solidFill>
                  <a:srgbClr val="0066FF"/>
                </a:solidFill>
                <a:latin typeface="Calibri" pitchFamily="34" charset="0"/>
                <a:ea typeface="ＭＳ Ｐゴシック" pitchFamily="34" charset="-128"/>
              </a:rPr>
              <a:t>W72</a:t>
            </a:r>
            <a:endParaRPr lang="en-GB" sz="1600">
              <a:solidFill>
                <a:srgbClr val="0066FF"/>
              </a:solidFill>
              <a:latin typeface="Calibri" pitchFamily="34" charset="0"/>
              <a:ea typeface="ＭＳ Ｐゴシック" pitchFamily="34" charset="-128"/>
            </a:endParaRPr>
          </a:p>
        </p:txBody>
      </p:sp>
      <p:sp>
        <p:nvSpPr>
          <p:cNvPr id="4115" name="Line 172"/>
          <p:cNvSpPr>
            <a:spLocks noChangeShapeType="1"/>
          </p:cNvSpPr>
          <p:nvPr/>
        </p:nvSpPr>
        <p:spPr bwMode="auto">
          <a:xfrm>
            <a:off x="6988175" y="2449513"/>
            <a:ext cx="0" cy="125571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ce réservé du contenu 2"/>
          <p:cNvSpPr>
            <a:spLocks noGrp="1"/>
          </p:cNvSpPr>
          <p:nvPr>
            <p:ph idx="1"/>
          </p:nvPr>
        </p:nvSpPr>
        <p:spPr>
          <a:xfrm>
            <a:off x="98425" y="4175125"/>
            <a:ext cx="9024938" cy="2400300"/>
          </a:xfrm>
        </p:spPr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5 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 failures 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  <a:sym typeface="Wingdings 3" pitchFamily="18" charset="2"/>
              </a:rPr>
              <a:t> 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termination of the study</a:t>
            </a:r>
          </a:p>
          <a:p>
            <a:pPr>
              <a:defRPr/>
            </a:pP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No PI resistance in samples from patients with </a:t>
            </a:r>
            <a:r>
              <a:rPr lang="en-GB" dirty="0" err="1" smtClean="0">
                <a:solidFill>
                  <a:srgbClr val="000066"/>
                </a:solidFill>
                <a:ea typeface="ＭＳ Ｐゴシック" pitchFamily="34" charset="-128"/>
              </a:rPr>
              <a:t>virologic</a:t>
            </a:r>
            <a:r>
              <a:rPr lang="en-GB" dirty="0" smtClean="0">
                <a:solidFill>
                  <a:srgbClr val="000066"/>
                </a:solidFill>
                <a:ea typeface="ＭＳ Ｐゴシック" pitchFamily="34" charset="-128"/>
              </a:rPr>
              <a:t> failure</a:t>
            </a:r>
          </a:p>
          <a:p>
            <a:pPr>
              <a:defRPr/>
            </a:pPr>
            <a:endParaRPr lang="en-GB" dirty="0" smtClean="0">
              <a:ea typeface="ＭＳ Ｐゴシック" pitchFamily="34" charset="-128"/>
            </a:endParaRPr>
          </a:p>
          <a:p>
            <a:pPr>
              <a:defRPr/>
            </a:pPr>
            <a:r>
              <a:rPr lang="en-GB" sz="2400" b="1" dirty="0" smtClean="0">
                <a:latin typeface="+mj-lt"/>
                <a:ea typeface="ＭＳ Ｐゴシック" pitchFamily="34" charset="-128"/>
              </a:rPr>
              <a:t>Conclusion</a:t>
            </a:r>
          </a:p>
          <a:p>
            <a:pPr lvl="1">
              <a:defRPr/>
            </a:pPr>
            <a:r>
              <a:rPr lang="en-GB" sz="2000" dirty="0" smtClean="0">
                <a:ea typeface="ＭＳ Ｐゴシック" pitchFamily="34" charset="-128"/>
              </a:rPr>
              <a:t>Failure of ATV/r as maintenance </a:t>
            </a:r>
            <a:r>
              <a:rPr lang="en-GB" sz="2000" dirty="0" err="1" smtClean="0">
                <a:ea typeface="ＭＳ Ｐゴシック" pitchFamily="34" charset="-128"/>
              </a:rPr>
              <a:t>monotherapy</a:t>
            </a:r>
            <a:endParaRPr lang="en-GB" dirty="0" smtClean="0">
              <a:ea typeface="ＭＳ Ｐゴシック" pitchFamily="34" charset="-128"/>
            </a:endParaRPr>
          </a:p>
        </p:txBody>
      </p:sp>
      <p:sp>
        <p:nvSpPr>
          <p:cNvPr id="5123" name="ZoneTexte 69"/>
          <p:cNvSpPr txBox="1">
            <a:spLocks noChangeArrowheads="1"/>
          </p:cNvSpPr>
          <p:nvPr/>
        </p:nvSpPr>
        <p:spPr bwMode="auto">
          <a:xfrm>
            <a:off x="5900738" y="6542088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" charset="-128"/>
              </a:defRPr>
            </a:lvl9pPr>
          </a:lstStyle>
          <a:p>
            <a:pPr algn="r" defTabSz="914400" eaLnBrk="1" hangingPunct="1"/>
            <a:r>
              <a:rPr lang="en-GB" sz="1200" i="1">
                <a:solidFill>
                  <a:srgbClr val="CC0000"/>
                </a:solidFill>
              </a:rPr>
              <a:t>Karlstrôm O, JAIDS 2007;44:417-22</a:t>
            </a:r>
          </a:p>
        </p:txBody>
      </p:sp>
      <p:sp>
        <p:nvSpPr>
          <p:cNvPr id="5124" name="AutoShape 162"/>
          <p:cNvSpPr>
            <a:spLocks noChangeArrowheads="1"/>
          </p:cNvSpPr>
          <p:nvPr/>
        </p:nvSpPr>
        <p:spPr bwMode="auto">
          <a:xfrm>
            <a:off x="0" y="6570663"/>
            <a:ext cx="1054100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defTabSz="914400"/>
            <a:r>
              <a:rPr lang="en-GB" sz="1200" b="1" i="1">
                <a:solidFill>
                  <a:srgbClr val="333399"/>
                </a:solidFill>
                <a:latin typeface="Cambria" pitchFamily="18" charset="0"/>
                <a:cs typeface="Arial" charset="0"/>
              </a:rPr>
              <a:t>Swedish study</a:t>
            </a:r>
          </a:p>
        </p:txBody>
      </p:sp>
      <p:sp>
        <p:nvSpPr>
          <p:cNvPr id="5125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ea typeface="ＭＳ Ｐゴシック" pitchFamily="-1" charset="-128"/>
              </a:rPr>
              <a:t>Swedish Study: Switch to ATV/r monotherapy</a:t>
            </a:r>
          </a:p>
        </p:txBody>
      </p:sp>
      <p:sp>
        <p:nvSpPr>
          <p:cNvPr id="5126" name="Espace réservé du contenu 2"/>
          <p:cNvSpPr>
            <a:spLocks/>
          </p:cNvSpPr>
          <p:nvPr/>
        </p:nvSpPr>
        <p:spPr bwMode="auto">
          <a:xfrm>
            <a:off x="98425" y="1268413"/>
            <a:ext cx="9045575" cy="290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342900" indent="-342900" algn="l" defTabSz="914400" eaLnBrk="0" hangingPunct="0">
              <a:spcBef>
                <a:spcPct val="20000"/>
              </a:spcBef>
              <a:buClr>
                <a:srgbClr val="CC3300"/>
              </a:buClr>
              <a:buFont typeface="Wingdings" pitchFamily="2" charset="2"/>
              <a:buChar char="§"/>
            </a:pPr>
            <a:r>
              <a:rPr lang="en-GB" sz="2000">
                <a:solidFill>
                  <a:srgbClr val="000066"/>
                </a:solidFill>
              </a:rPr>
              <a:t>15 patients enrolled</a:t>
            </a: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2000">
                <a:solidFill>
                  <a:srgbClr val="000066"/>
                </a:solidFill>
              </a:rPr>
              <a:t>Prior ARV therapy</a:t>
            </a: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endParaRPr lang="en-GB" sz="2000">
              <a:solidFill>
                <a:srgbClr val="000066"/>
              </a:solidFill>
            </a:endParaRP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endParaRPr lang="en-GB" sz="2000">
              <a:solidFill>
                <a:srgbClr val="000066"/>
              </a:solidFill>
            </a:endParaRP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endParaRPr lang="en-GB" sz="2000">
              <a:solidFill>
                <a:srgbClr val="000066"/>
              </a:solidFill>
            </a:endParaRP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2000">
                <a:solidFill>
                  <a:srgbClr val="000066"/>
                </a:solidFill>
              </a:rPr>
              <a:t>Median CD4 cell count/mm</a:t>
            </a:r>
            <a:r>
              <a:rPr lang="en-GB" sz="2000" baseline="30000">
                <a:solidFill>
                  <a:srgbClr val="000066"/>
                </a:solidFill>
              </a:rPr>
              <a:t>3</a:t>
            </a:r>
            <a:r>
              <a:rPr lang="en-GB" sz="2000">
                <a:solidFill>
                  <a:srgbClr val="000066"/>
                </a:solidFill>
              </a:rPr>
              <a:t>: at inclusion = 440 ; nadir = 200</a:t>
            </a:r>
          </a:p>
          <a:p>
            <a:pPr marL="742950" lvl="1" indent="-285750" algn="l" defTabSz="914400" eaLnBrk="0" hangingPunct="0">
              <a:spcBef>
                <a:spcPct val="20000"/>
              </a:spcBef>
              <a:buClr>
                <a:srgbClr val="CC3300"/>
              </a:buClr>
              <a:buFontTx/>
              <a:buChar char="–"/>
            </a:pPr>
            <a:r>
              <a:rPr lang="en-GB" sz="2000">
                <a:solidFill>
                  <a:srgbClr val="000066"/>
                </a:solidFill>
              </a:rPr>
              <a:t>Median HIV-1 RNA before initiation of ARV therapy: 5.1 log</a:t>
            </a:r>
            <a:r>
              <a:rPr lang="en-GB" sz="2000" baseline="-25000">
                <a:solidFill>
                  <a:srgbClr val="000066"/>
                </a:solidFill>
              </a:rPr>
              <a:t>10</a:t>
            </a:r>
            <a:r>
              <a:rPr lang="en-GB" sz="2000">
                <a:solidFill>
                  <a:srgbClr val="000066"/>
                </a:solidFill>
              </a:rPr>
              <a:t> c/mL</a:t>
            </a:r>
          </a:p>
        </p:txBody>
      </p:sp>
      <p:graphicFrame>
        <p:nvGraphicFramePr>
          <p:cNvPr id="26671" name="Group 47"/>
          <p:cNvGraphicFramePr>
            <a:graphicFrameLocks noGrp="1"/>
          </p:cNvGraphicFramePr>
          <p:nvPr/>
        </p:nvGraphicFramePr>
        <p:xfrm>
          <a:off x="2811463" y="2136775"/>
          <a:ext cx="3557587" cy="670260"/>
        </p:xfrm>
        <a:graphic>
          <a:graphicData uri="http://schemas.openxmlformats.org/drawingml/2006/table">
            <a:tbl>
              <a:tblPr/>
              <a:tblGrid>
                <a:gridCol w="1962150"/>
                <a:gridCol w="1595437"/>
              </a:tblGrid>
              <a:tr h="3349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 NRTIs</a:t>
                      </a:r>
                    </a:p>
                  </a:txBody>
                  <a:tcPr marT="45645" marB="45645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</a:t>
                      </a:r>
                    </a:p>
                  </a:txBody>
                  <a:tcPr marT="45645" marB="45645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3496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 NRTIs + 1 NNRTI</a:t>
                      </a:r>
                    </a:p>
                  </a:txBody>
                  <a:tcPr marT="45645" marB="45645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</a:t>
                      </a:r>
                    </a:p>
                  </a:txBody>
                  <a:tcPr marT="45645" marB="45645" horzOverflow="overflow">
                    <a:lnL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2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7899</TotalTime>
  <Words>158</Words>
  <Application>Microsoft Office PowerPoint</Application>
  <PresentationFormat>Affichage à l'écran (4:3)</PresentationFormat>
  <Paragraphs>45</Paragraphs>
  <Slides>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1" baseType="lpstr">
      <vt:lpstr>Arial</vt:lpstr>
      <vt:lpstr>ＭＳ Ｐゴシック</vt:lpstr>
      <vt:lpstr>Calibri</vt:lpstr>
      <vt:lpstr>Wingdings</vt:lpstr>
      <vt:lpstr>Trebuchet MS</vt:lpstr>
      <vt:lpstr>Cambria</vt:lpstr>
      <vt:lpstr>Wingdings 3</vt:lpstr>
      <vt:lpstr>ARV_trials_2012</vt:lpstr>
      <vt:lpstr>Switch to ATV/r monotherapy</vt:lpstr>
      <vt:lpstr>Swedish Study: Switch to ATV/r monotherapy</vt:lpstr>
      <vt:lpstr>Swedish Study: Switch to ATV/r monotherapy</vt:lpstr>
    </vt:vector>
  </TitlesOfParts>
  <Company>ARV-trials.com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2011</dc:title>
  <dc:subject>www.arv-trials.com</dc:subject>
  <dc:creator>Pedro Cahn, Anton Posniak, François Raffi</dc:creator>
  <cp:keywords>AEI</cp:keywords>
  <cp:lastModifiedBy>Utilisateur</cp:lastModifiedBy>
  <cp:revision>253</cp:revision>
  <dcterms:created xsi:type="dcterms:W3CDTF">2011-03-08T09:11:08Z</dcterms:created>
  <dcterms:modified xsi:type="dcterms:W3CDTF">2018-03-22T13:29:05Z</dcterms:modified>
  <cp:category>www.aei.fr</cp:category>
</cp:coreProperties>
</file>