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58" r:id="rId2"/>
    <p:sldId id="346" r:id="rId3"/>
    <p:sldId id="347" r:id="rId4"/>
    <p:sldId id="348" r:id="rId5"/>
    <p:sldId id="349" r:id="rId6"/>
    <p:sldId id="350" r:id="rId7"/>
  </p:sldIdLst>
  <p:sldSz cx="9144000" cy="6858000" type="screen4x3"/>
  <p:notesSz cx="6858000" cy="9144000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CC3300"/>
    <a:srgbClr val="DDDDDD"/>
    <a:srgbClr val="C0C0C0"/>
    <a:srgbClr val="CC0000"/>
    <a:srgbClr val="FF6600"/>
    <a:srgbClr val="80008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048"/>
    </p:cViewPr>
  </p:sorterViewPr>
  <p:notesViewPr>
    <p:cSldViewPr snapToObjects="1" showGuide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891752C-9744-49C4-A47B-D8CE1735D37A}" type="datetime1">
              <a:rPr lang="fr-FR"/>
              <a:pPr>
                <a:defRPr/>
              </a:pPr>
              <a:t>22/03/2018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81F4333-4518-4380-92F9-9FB7BFDC9D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3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BF7D809-FF40-4651-85D9-DC94E0782B8C}" type="datetime1">
              <a:rPr lang="fr-FR"/>
              <a:pPr>
                <a:defRPr/>
              </a:pPr>
              <a:t>22/03/2018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641B10A-B5E6-4924-829B-9D483EDEB0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25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E62F87C3-30C9-4987-9E51-6724BE8F6592}" type="slidenum">
              <a:rPr lang="fr-FR" sz="1200"/>
              <a:pPr algn="r" eaLnBrk="1" hangingPunct="1"/>
              <a:t>1</a:t>
            </a:fld>
            <a:endParaRPr 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3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4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00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4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ABC/3TC to TDF/FTC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SWIFT </a:t>
            </a:r>
            <a:r>
              <a:rPr lang="fr-FR" sz="2800" b="1" dirty="0" err="1" smtClean="0"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SWIFT Study: Switch ABC/3TC to TDF/FTC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2895600" cy="828675"/>
          </a:xfrm>
        </p:spPr>
        <p:txBody>
          <a:bodyPr/>
          <a:lstStyle/>
          <a:p>
            <a:r>
              <a:rPr lang="fr-FR" sz="2400" b="1" smtClean="0">
                <a:latin typeface="Calibri" pitchFamily="34" charset="0"/>
                <a:ea typeface="ＭＳ Ｐゴシック" pitchFamily="-1" charset="-128"/>
              </a:rPr>
              <a:t>Design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en-US" sz="1200" i="1">
                <a:solidFill>
                  <a:srgbClr val="CC0000"/>
                </a:solidFill>
              </a:rPr>
              <a:t>Campo R, CID 2013, Jan 29 (epub ahead of print)</a:t>
            </a:r>
            <a:endParaRPr lang="en-GB" sz="1200" i="1">
              <a:solidFill>
                <a:srgbClr val="CC0000"/>
              </a:solidFill>
            </a:endParaRPr>
          </a:p>
        </p:txBody>
      </p:sp>
      <p:graphicFrame>
        <p:nvGraphicFramePr>
          <p:cNvPr id="21" name="Group 51"/>
          <p:cNvGraphicFramePr>
            <a:graphicFrameLocks noGrp="1"/>
          </p:cNvGraphicFramePr>
          <p:nvPr/>
        </p:nvGraphicFramePr>
        <p:xfrm>
          <a:off x="303213" y="4079875"/>
          <a:ext cx="8516937" cy="1006476"/>
        </p:xfrm>
        <a:graphic>
          <a:graphicData uri="http://schemas.openxmlformats.org/drawingml/2006/table">
            <a:tbl>
              <a:tblPr/>
              <a:tblGrid>
                <a:gridCol w="1014412"/>
                <a:gridCol w="1441450"/>
                <a:gridCol w="1389063"/>
                <a:gridCol w="1719262"/>
                <a:gridCol w="1728788"/>
                <a:gridCol w="1223962"/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49" marB="4574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FPV + RTV 100 mg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FPV + RTV 200 mg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TDF/FTC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48/311 (15%)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62/311 (20%)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22/311 (7%)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12/311 (4%)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9/311 (3%)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ABC/3TC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53/311 (17%)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60/311 (19%)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12/311 (4%)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19/311 (6%)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11/311 (4%)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1" name="ZoneTexte 24"/>
          <p:cNvSpPr txBox="1">
            <a:spLocks noChangeArrowheads="1"/>
          </p:cNvSpPr>
          <p:nvPr/>
        </p:nvSpPr>
        <p:spPr bwMode="auto">
          <a:xfrm>
            <a:off x="3230563" y="3665538"/>
            <a:ext cx="2133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PI/r at baseline</a:t>
            </a:r>
          </a:p>
        </p:txBody>
      </p:sp>
      <p:sp>
        <p:nvSpPr>
          <p:cNvPr id="4132" name="Espace réservé du contenu 2"/>
          <p:cNvSpPr>
            <a:spLocks/>
          </p:cNvSpPr>
          <p:nvPr/>
        </p:nvSpPr>
        <p:spPr bwMode="auto">
          <a:xfrm>
            <a:off x="455613" y="5105400"/>
            <a:ext cx="836453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>
                <a:solidFill>
                  <a:srgbClr val="000066"/>
                </a:solidFill>
              </a:rPr>
              <a:t>Primary endpoint : proportion of patients with HIV-1 RNA &lt; 200 c/mL through W48 (TLOVR failure = virologic failure [confirmed RNA ≥ 200 c/mL or last </a:t>
            </a:r>
            <a:br>
              <a:rPr lang="en-GB" sz="1600">
                <a:solidFill>
                  <a:srgbClr val="000066"/>
                </a:solidFill>
              </a:rPr>
            </a:br>
            <a:r>
              <a:rPr lang="en-GB" sz="1600">
                <a:solidFill>
                  <a:srgbClr val="000066"/>
                </a:solidFill>
              </a:rPr>
              <a:t>value ≥ 200 c/mL], premature discontinuation, ARV modification) ; lower limit of the 95% CI for the difference = - 12%</a:t>
            </a:r>
          </a:p>
        </p:txBody>
      </p:sp>
      <p:sp>
        <p:nvSpPr>
          <p:cNvPr id="413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SWIFT</a:t>
            </a:r>
          </a:p>
        </p:txBody>
      </p:sp>
      <p:grpSp>
        <p:nvGrpSpPr>
          <p:cNvPr id="4134" name="Groupe 26"/>
          <p:cNvGrpSpPr>
            <a:grpSpLocks/>
          </p:cNvGrpSpPr>
          <p:nvPr/>
        </p:nvGrpSpPr>
        <p:grpSpPr bwMode="auto">
          <a:xfrm>
            <a:off x="533400" y="1212850"/>
            <a:ext cx="8077200" cy="2506663"/>
            <a:chOff x="533400" y="1212850"/>
            <a:chExt cx="8077200" cy="2506663"/>
          </a:xfrm>
        </p:grpSpPr>
        <p:sp>
          <p:nvSpPr>
            <p:cNvPr id="4135" name="Line 2"/>
            <p:cNvSpPr>
              <a:spLocks noChangeShapeType="1"/>
            </p:cNvSpPr>
            <p:nvPr/>
          </p:nvSpPr>
          <p:spPr bwMode="auto">
            <a:xfrm>
              <a:off x="5619750" y="2989263"/>
              <a:ext cx="23796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36" name="Line 3"/>
            <p:cNvSpPr>
              <a:spLocks noChangeShapeType="1"/>
            </p:cNvSpPr>
            <p:nvPr/>
          </p:nvSpPr>
          <p:spPr bwMode="auto">
            <a:xfrm>
              <a:off x="5619750" y="2989263"/>
              <a:ext cx="0" cy="36512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37" name="Line 4"/>
            <p:cNvSpPr>
              <a:spLocks noChangeShapeType="1"/>
            </p:cNvSpPr>
            <p:nvPr/>
          </p:nvSpPr>
          <p:spPr bwMode="auto">
            <a:xfrm>
              <a:off x="7999413" y="2989263"/>
              <a:ext cx="0" cy="36512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38" name="Line 5"/>
            <p:cNvSpPr>
              <a:spLocks noChangeShapeType="1"/>
            </p:cNvSpPr>
            <p:nvPr/>
          </p:nvSpPr>
          <p:spPr bwMode="auto">
            <a:xfrm>
              <a:off x="5619750" y="3354388"/>
              <a:ext cx="0" cy="36512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39" name="Line 6"/>
            <p:cNvSpPr>
              <a:spLocks noChangeShapeType="1"/>
            </p:cNvSpPr>
            <p:nvPr/>
          </p:nvSpPr>
          <p:spPr bwMode="auto">
            <a:xfrm>
              <a:off x="7999413" y="3354388"/>
              <a:ext cx="0" cy="36512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40" name="Rectangle 10"/>
            <p:cNvSpPr>
              <a:spLocks noChangeArrowheads="1"/>
            </p:cNvSpPr>
            <p:nvPr/>
          </p:nvSpPr>
          <p:spPr bwMode="auto">
            <a:xfrm>
              <a:off x="5638800" y="2057400"/>
              <a:ext cx="2590800" cy="5730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r>
                <a:rPr lang="en-US" sz="1600" b="1">
                  <a:solidFill>
                    <a:srgbClr val="000066"/>
                  </a:solidFill>
                  <a:latin typeface="Calibri" pitchFamily="34" charset="0"/>
                </a:rPr>
                <a:t>TDF/FTC + PI/r</a:t>
              </a:r>
            </a:p>
            <a:p>
              <a:pPr>
                <a:spcBef>
                  <a:spcPct val="20000"/>
                </a:spcBef>
              </a:pPr>
              <a:r>
                <a:rPr lang="en-US" sz="1600" b="1">
                  <a:solidFill>
                    <a:srgbClr val="000066"/>
                  </a:solidFill>
                  <a:latin typeface="Calibri" pitchFamily="34" charset="0"/>
                </a:rPr>
                <a:t>(N = 155)</a:t>
              </a:r>
            </a:p>
          </p:txBody>
        </p:sp>
        <p:sp>
          <p:nvSpPr>
            <p:cNvPr id="4141" name="Rectangle 11"/>
            <p:cNvSpPr>
              <a:spLocks noChangeArrowheads="1"/>
            </p:cNvSpPr>
            <p:nvPr/>
          </p:nvSpPr>
          <p:spPr bwMode="auto">
            <a:xfrm>
              <a:off x="5638800" y="2782888"/>
              <a:ext cx="2609850" cy="606425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alibri" pitchFamily="34" charset="0"/>
                </a:rPr>
                <a:t>ABC/3TC + PI/r</a:t>
              </a:r>
            </a:p>
            <a:p>
              <a:pPr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alibri" pitchFamily="34" charset="0"/>
                </a:rPr>
                <a:t>(N = 156)</a:t>
              </a:r>
            </a:p>
          </p:txBody>
        </p:sp>
        <p:sp>
          <p:nvSpPr>
            <p:cNvPr id="4142" name="Line 105"/>
            <p:cNvSpPr>
              <a:spLocks noChangeShapeType="1"/>
            </p:cNvSpPr>
            <p:nvPr/>
          </p:nvSpPr>
          <p:spPr bwMode="auto">
            <a:xfrm>
              <a:off x="3730625" y="2816225"/>
              <a:ext cx="1222375" cy="1746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43" name="Line 13"/>
            <p:cNvSpPr>
              <a:spLocks noChangeShapeType="1"/>
            </p:cNvSpPr>
            <p:nvPr/>
          </p:nvSpPr>
          <p:spPr bwMode="auto">
            <a:xfrm>
              <a:off x="4938713" y="2071688"/>
              <a:ext cx="0" cy="14478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4144" name="Line 14"/>
            <p:cNvSpPr>
              <a:spLocks noChangeShapeType="1"/>
            </p:cNvSpPr>
            <p:nvPr/>
          </p:nvSpPr>
          <p:spPr bwMode="auto">
            <a:xfrm>
              <a:off x="4940300" y="2085975"/>
              <a:ext cx="6858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4145" name="Line 15"/>
            <p:cNvSpPr>
              <a:spLocks noChangeShapeType="1"/>
            </p:cNvSpPr>
            <p:nvPr/>
          </p:nvSpPr>
          <p:spPr bwMode="auto">
            <a:xfrm>
              <a:off x="4953000" y="3519488"/>
              <a:ext cx="6858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fr-FR"/>
            </a:p>
          </p:txBody>
        </p:sp>
        <p:sp>
          <p:nvSpPr>
            <p:cNvPr id="4146" name="Text Box 23"/>
            <p:cNvSpPr txBox="1">
              <a:spLocks noChangeArrowheads="1"/>
            </p:cNvSpPr>
            <p:nvPr/>
          </p:nvSpPr>
          <p:spPr bwMode="auto">
            <a:xfrm>
              <a:off x="533400" y="3352800"/>
              <a:ext cx="78486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fr-FR" sz="1400">
                  <a:solidFill>
                    <a:srgbClr val="002060"/>
                  </a:solidFill>
                </a:rPr>
                <a:t>* Stratification by PI: 32% LPV/r vs 68% non-LPV/r</a:t>
              </a:r>
            </a:p>
          </p:txBody>
        </p:sp>
        <p:sp>
          <p:nvSpPr>
            <p:cNvPr id="4147" name="Oval 170"/>
            <p:cNvSpPr>
              <a:spLocks noChangeArrowheads="1"/>
            </p:cNvSpPr>
            <p:nvPr/>
          </p:nvSpPr>
          <p:spPr bwMode="auto">
            <a:xfrm>
              <a:off x="3886200" y="1212850"/>
              <a:ext cx="1539875" cy="1014413"/>
            </a:xfrm>
            <a:prstGeom prst="ellipse">
              <a:avLst/>
            </a:prstGeom>
            <a:solidFill>
              <a:srgbClr val="E5E5F7"/>
            </a:solidFill>
            <a:ln>
              <a:noFill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Randomisation*</a:t>
              </a:r>
            </a:p>
            <a:p>
              <a:pPr defTabSz="914400"/>
              <a:r>
                <a:rPr lang="en-GB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1 : 1</a:t>
              </a:r>
            </a:p>
            <a:p>
              <a:pPr defTabSz="914400"/>
              <a:r>
                <a:rPr lang="en-GB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Open-label</a:t>
              </a:r>
            </a:p>
          </p:txBody>
        </p:sp>
        <p:sp>
          <p:nvSpPr>
            <p:cNvPr id="23" name="Oval 109"/>
            <p:cNvSpPr>
              <a:spLocks noChangeArrowheads="1"/>
            </p:cNvSpPr>
            <p:nvPr/>
          </p:nvSpPr>
          <p:spPr bwMode="auto">
            <a:xfrm>
              <a:off x="8034338" y="1314450"/>
              <a:ext cx="576262" cy="52705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/>
            <a:p>
              <a:pPr defTabSz="914400">
                <a:defRPr/>
              </a:pPr>
              <a:r>
                <a:rPr lang="en-GB" sz="1600" b="1">
                  <a:solidFill>
                    <a:srgbClr val="0066FF"/>
                  </a:solidFill>
                  <a:latin typeface="Calibri" pitchFamily="34" charset="0"/>
                  <a:ea typeface="ＭＳ Ｐゴシック" pitchFamily="34" charset="-128"/>
                </a:rPr>
                <a:t>W48</a:t>
              </a:r>
              <a:endParaRPr lang="en-GB" sz="1600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4149" name="Line 172"/>
            <p:cNvSpPr>
              <a:spLocks noChangeShapeType="1"/>
            </p:cNvSpPr>
            <p:nvPr/>
          </p:nvSpPr>
          <p:spPr bwMode="auto">
            <a:xfrm>
              <a:off x="8316913" y="1854200"/>
              <a:ext cx="0" cy="1535113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50" name="AutoShape 162"/>
            <p:cNvSpPr>
              <a:spLocks noChangeArrowheads="1"/>
            </p:cNvSpPr>
            <p:nvPr/>
          </p:nvSpPr>
          <p:spPr bwMode="auto">
            <a:xfrm>
              <a:off x="849313" y="2125663"/>
              <a:ext cx="3146425" cy="119221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defTabSz="914400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311 HIV+ adults</a:t>
              </a:r>
            </a:p>
            <a:p>
              <a:pPr defTabSz="914400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On ABC/3TC + PI/r ≥ 3 months</a:t>
              </a:r>
            </a:p>
            <a:p>
              <a:pPr defTabSz="914400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HIV-1 RNA &lt; 200 c/mL ≥ 3 months</a:t>
              </a:r>
            </a:p>
            <a:p>
              <a:pPr defTabSz="914400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No prior resistance to study drugs</a:t>
              </a:r>
            </a:p>
          </p:txBody>
        </p:sp>
        <p:cxnSp>
          <p:nvCxnSpPr>
            <p:cNvPr id="32" name="Connecteur en angle 31"/>
            <p:cNvCxnSpPr>
              <a:stCxn id="4150" idx="3"/>
            </p:cNvCxnSpPr>
            <p:nvPr/>
          </p:nvCxnSpPr>
          <p:spPr bwMode="auto">
            <a:xfrm flipV="1">
              <a:off x="3995738" y="2349500"/>
              <a:ext cx="1643062" cy="371475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en angle 33"/>
            <p:cNvCxnSpPr>
              <a:stCxn id="4150" idx="3"/>
              <a:endCxn id="4141" idx="1"/>
            </p:cNvCxnSpPr>
            <p:nvPr/>
          </p:nvCxnSpPr>
          <p:spPr bwMode="auto">
            <a:xfrm>
              <a:off x="3995738" y="2720975"/>
              <a:ext cx="1643062" cy="365125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827088" y="1927225"/>
          <a:ext cx="7415213" cy="4373584"/>
        </p:xfrm>
        <a:graphic>
          <a:graphicData uri="http://schemas.openxmlformats.org/drawingml/2006/table">
            <a:tbl>
              <a:tblPr/>
              <a:tblGrid>
                <a:gridCol w="234512"/>
                <a:gridCol w="3661364"/>
                <a:gridCol w="1758843"/>
                <a:gridCol w="1760494"/>
              </a:tblGrid>
              <a:tr h="5791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TDF/FTC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(N = 155)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ABC/3TC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(N = 156)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Male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83%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86%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 RNA &lt; 50 c/mL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93%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HIV RNA ≥ 200 c/mL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CD4/mm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, median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532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532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Lipid modifying agent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Discontinuation by W48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 = 17 (11%)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 = 17 (11%)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For lack of efficacy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Consent withdrawal/Lost to follow-up/ Investigator discretion/Protocol violation/Pregnancy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5/4/0/1/0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4/5/3/0/1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1" name="Rectangle 8"/>
          <p:cNvSpPr>
            <a:spLocks noChangeArrowheads="1"/>
          </p:cNvSpPr>
          <p:nvPr/>
        </p:nvSpPr>
        <p:spPr bwMode="auto">
          <a:xfrm>
            <a:off x="941388" y="146685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SWIFT Study: Switch ABC/3TC to TDF/FTC</a:t>
            </a:r>
          </a:p>
        </p:txBody>
      </p:sp>
      <p:sp>
        <p:nvSpPr>
          <p:cNvPr id="5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SWIFT</a:t>
            </a:r>
          </a:p>
        </p:txBody>
      </p:sp>
      <p:sp>
        <p:nvSpPr>
          <p:cNvPr id="5174" name="Text Box 3"/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en-US" sz="1200" i="1">
                <a:solidFill>
                  <a:srgbClr val="CC0000"/>
                </a:solidFill>
              </a:rPr>
              <a:t>Campo R, CID 2013, Jan 29 (epub ahead of print)</a:t>
            </a:r>
            <a:endParaRPr lang="en-GB" sz="1200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6"/>
          <p:cNvSpPr txBox="1">
            <a:spLocks noChangeArrowheads="1"/>
          </p:cNvSpPr>
          <p:nvPr/>
        </p:nvSpPr>
        <p:spPr bwMode="auto">
          <a:xfrm>
            <a:off x="569913" y="5375275"/>
            <a:ext cx="4005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b="1">
                <a:solidFill>
                  <a:srgbClr val="002060"/>
                </a:solidFill>
                <a:latin typeface="Calibri" pitchFamily="34" charset="0"/>
              </a:rPr>
              <a:t>95% CI of the difference: - 5.1 ; 11.2</a:t>
            </a:r>
          </a:p>
        </p:txBody>
      </p:sp>
      <p:sp>
        <p:nvSpPr>
          <p:cNvPr id="6147" name="ZoneTexte 7"/>
          <p:cNvSpPr txBox="1">
            <a:spLocks noChangeArrowheads="1"/>
          </p:cNvSpPr>
          <p:nvPr/>
        </p:nvSpPr>
        <p:spPr bwMode="auto">
          <a:xfrm>
            <a:off x="179388" y="1531938"/>
            <a:ext cx="5195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2400" b="1">
                <a:solidFill>
                  <a:srgbClr val="CC0000"/>
                </a:solidFill>
                <a:latin typeface="Calibri" pitchFamily="34" charset="0"/>
              </a:rPr>
              <a:t>HIV RNA &lt; 200 c/mL at W48, ITT-TLOVR</a:t>
            </a:r>
          </a:p>
        </p:txBody>
      </p:sp>
      <p:sp>
        <p:nvSpPr>
          <p:cNvPr id="6148" name="ZoneTexte 9"/>
          <p:cNvSpPr txBox="1">
            <a:spLocks noChangeArrowheads="1"/>
          </p:cNvSpPr>
          <p:nvPr/>
        </p:nvSpPr>
        <p:spPr bwMode="auto">
          <a:xfrm>
            <a:off x="6007100" y="1531938"/>
            <a:ext cx="2192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2400" b="1">
                <a:solidFill>
                  <a:srgbClr val="CC0000"/>
                </a:solidFill>
                <a:latin typeface="Calibri" pitchFamily="34" charset="0"/>
              </a:rPr>
              <a:t>Virologic failure</a:t>
            </a:r>
          </a:p>
        </p:txBody>
      </p:sp>
      <p:sp>
        <p:nvSpPr>
          <p:cNvPr id="6149" name="Rectangle 62"/>
          <p:cNvSpPr>
            <a:spLocks noChangeArrowheads="1"/>
          </p:cNvSpPr>
          <p:nvPr/>
        </p:nvSpPr>
        <p:spPr bwMode="auto">
          <a:xfrm>
            <a:off x="5205413" y="5375275"/>
            <a:ext cx="3767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b="1">
                <a:solidFill>
                  <a:srgbClr val="002060"/>
                </a:solidFill>
                <a:latin typeface="Calibri" pitchFamily="34" charset="0"/>
                <a:ea typeface="PMingLiU" pitchFamily="18" charset="-120"/>
              </a:rPr>
              <a:t>Confirmed HIV RNA ≥ 200 c/mL </a:t>
            </a:r>
            <a:br>
              <a:rPr lang="en-US" altLang="zh-TW" b="1">
                <a:solidFill>
                  <a:srgbClr val="002060"/>
                </a:solidFill>
                <a:latin typeface="Calibri" pitchFamily="34" charset="0"/>
                <a:ea typeface="PMingLiU" pitchFamily="18" charset="-120"/>
              </a:rPr>
            </a:br>
            <a:r>
              <a:rPr lang="en-US" altLang="zh-TW" b="1">
                <a:solidFill>
                  <a:srgbClr val="002060"/>
                </a:solidFill>
                <a:latin typeface="Calibri" pitchFamily="34" charset="0"/>
                <a:ea typeface="PMingLiU" pitchFamily="18" charset="-120"/>
              </a:rPr>
              <a:t>or last value ≥ 200 c/mL</a:t>
            </a:r>
            <a:endParaRPr lang="fr-FR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SWIFT Study: Switch ABC/3TC to TDF/FTC</a:t>
            </a:r>
          </a:p>
        </p:txBody>
      </p:sp>
      <p:sp>
        <p:nvSpPr>
          <p:cNvPr id="615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SWIFT</a:t>
            </a:r>
          </a:p>
        </p:txBody>
      </p:sp>
      <p:grpSp>
        <p:nvGrpSpPr>
          <p:cNvPr id="6152" name="Groupe 65"/>
          <p:cNvGrpSpPr>
            <a:grpSpLocks/>
          </p:cNvGrpSpPr>
          <p:nvPr/>
        </p:nvGrpSpPr>
        <p:grpSpPr bwMode="auto">
          <a:xfrm>
            <a:off x="569913" y="1920875"/>
            <a:ext cx="3900487" cy="3378200"/>
            <a:chOff x="685800" y="1752600"/>
            <a:chExt cx="3900488" cy="3378200"/>
          </a:xfrm>
        </p:grpSpPr>
        <p:sp>
          <p:nvSpPr>
            <p:cNvPr id="6182" name="Rectangle 10"/>
            <p:cNvSpPr>
              <a:spLocks noChangeArrowheads="1"/>
            </p:cNvSpPr>
            <p:nvPr/>
          </p:nvSpPr>
          <p:spPr bwMode="auto">
            <a:xfrm>
              <a:off x="1762125" y="2476500"/>
              <a:ext cx="655638" cy="230663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20000"/>
                </a:spcBef>
              </a:pPr>
              <a:endParaRPr lang="en-US" sz="14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83" name="Rectangle 10"/>
            <p:cNvSpPr>
              <a:spLocks noChangeArrowheads="1"/>
            </p:cNvSpPr>
            <p:nvPr/>
          </p:nvSpPr>
          <p:spPr bwMode="auto">
            <a:xfrm>
              <a:off x="3429000" y="2555875"/>
              <a:ext cx="655638" cy="222726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84" name="Rectangle 61"/>
            <p:cNvSpPr>
              <a:spLocks noChangeArrowheads="1"/>
            </p:cNvSpPr>
            <p:nvPr/>
          </p:nvSpPr>
          <p:spPr bwMode="auto">
            <a:xfrm>
              <a:off x="1978025" y="2122488"/>
              <a:ext cx="24288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>
              <a:spAutoFit/>
            </a:bodyPr>
            <a:lstStyle/>
            <a:p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86</a:t>
              </a:r>
            </a:p>
          </p:txBody>
        </p:sp>
        <p:sp>
          <p:nvSpPr>
            <p:cNvPr id="6185" name="Rectangle 63"/>
            <p:cNvSpPr>
              <a:spLocks noChangeArrowheads="1"/>
            </p:cNvSpPr>
            <p:nvPr/>
          </p:nvSpPr>
          <p:spPr bwMode="auto">
            <a:xfrm>
              <a:off x="3657600" y="2214563"/>
              <a:ext cx="24288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>
              <a:spAutoFit/>
            </a:bodyPr>
            <a:lstStyle/>
            <a:p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83</a:t>
              </a:r>
            </a:p>
          </p:txBody>
        </p:sp>
        <p:sp>
          <p:nvSpPr>
            <p:cNvPr id="6186" name="TextBox 19"/>
            <p:cNvSpPr txBox="1">
              <a:spLocks noChangeArrowheads="1"/>
            </p:cNvSpPr>
            <p:nvPr/>
          </p:nvSpPr>
          <p:spPr bwMode="auto">
            <a:xfrm>
              <a:off x="685800" y="4605338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0</a:t>
              </a:r>
            </a:p>
          </p:txBody>
        </p:sp>
        <p:sp>
          <p:nvSpPr>
            <p:cNvPr id="6187" name="TextBox 21"/>
            <p:cNvSpPr txBox="1">
              <a:spLocks noChangeArrowheads="1"/>
            </p:cNvSpPr>
            <p:nvPr/>
          </p:nvSpPr>
          <p:spPr bwMode="auto">
            <a:xfrm>
              <a:off x="685800" y="3005138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60</a:t>
              </a:r>
            </a:p>
          </p:txBody>
        </p:sp>
        <p:sp>
          <p:nvSpPr>
            <p:cNvPr id="6188" name="TextBox 23"/>
            <p:cNvSpPr txBox="1">
              <a:spLocks noChangeArrowheads="1"/>
            </p:cNvSpPr>
            <p:nvPr/>
          </p:nvSpPr>
          <p:spPr bwMode="auto">
            <a:xfrm>
              <a:off x="685800" y="2471738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80</a:t>
              </a:r>
            </a:p>
          </p:txBody>
        </p:sp>
        <p:sp>
          <p:nvSpPr>
            <p:cNvPr id="6189" name="TextBox 28"/>
            <p:cNvSpPr txBox="1">
              <a:spLocks noChangeArrowheads="1"/>
            </p:cNvSpPr>
            <p:nvPr/>
          </p:nvSpPr>
          <p:spPr bwMode="auto">
            <a:xfrm>
              <a:off x="685800" y="3538538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40</a:t>
              </a:r>
            </a:p>
          </p:txBody>
        </p:sp>
        <p:sp>
          <p:nvSpPr>
            <p:cNvPr id="6190" name="TextBox 30"/>
            <p:cNvSpPr txBox="1">
              <a:spLocks noChangeArrowheads="1"/>
            </p:cNvSpPr>
            <p:nvPr/>
          </p:nvSpPr>
          <p:spPr bwMode="auto">
            <a:xfrm>
              <a:off x="685800" y="4070350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20</a:t>
              </a:r>
            </a:p>
          </p:txBody>
        </p:sp>
        <p:sp>
          <p:nvSpPr>
            <p:cNvPr id="6191" name="TextBox 27"/>
            <p:cNvSpPr txBox="1">
              <a:spLocks noChangeArrowheads="1"/>
            </p:cNvSpPr>
            <p:nvPr/>
          </p:nvSpPr>
          <p:spPr bwMode="auto">
            <a:xfrm>
              <a:off x="1284288" y="4791075"/>
              <a:ext cx="15970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TDF/FTC</a:t>
              </a:r>
            </a:p>
          </p:txBody>
        </p:sp>
        <p:sp>
          <p:nvSpPr>
            <p:cNvPr id="6192" name="Line 41"/>
            <p:cNvSpPr>
              <a:spLocks noChangeShapeType="1"/>
            </p:cNvSpPr>
            <p:nvPr/>
          </p:nvSpPr>
          <p:spPr bwMode="auto">
            <a:xfrm>
              <a:off x="1316038" y="2116138"/>
              <a:ext cx="0" cy="2663825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3" name="Line 42"/>
            <p:cNvSpPr>
              <a:spLocks noChangeShapeType="1"/>
            </p:cNvSpPr>
            <p:nvPr/>
          </p:nvSpPr>
          <p:spPr bwMode="auto">
            <a:xfrm>
              <a:off x="1214438" y="47799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4" name="Line 43"/>
            <p:cNvSpPr>
              <a:spLocks noChangeShapeType="1"/>
            </p:cNvSpPr>
            <p:nvPr/>
          </p:nvSpPr>
          <p:spPr bwMode="auto">
            <a:xfrm>
              <a:off x="1214438" y="45132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5" name="Line 44"/>
            <p:cNvSpPr>
              <a:spLocks noChangeShapeType="1"/>
            </p:cNvSpPr>
            <p:nvPr/>
          </p:nvSpPr>
          <p:spPr bwMode="auto">
            <a:xfrm>
              <a:off x="1214438" y="42465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6" name="Line 45"/>
            <p:cNvSpPr>
              <a:spLocks noChangeShapeType="1"/>
            </p:cNvSpPr>
            <p:nvPr/>
          </p:nvSpPr>
          <p:spPr bwMode="auto">
            <a:xfrm>
              <a:off x="1214438" y="3978275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7" name="Line 46"/>
            <p:cNvSpPr>
              <a:spLocks noChangeShapeType="1"/>
            </p:cNvSpPr>
            <p:nvPr/>
          </p:nvSpPr>
          <p:spPr bwMode="auto">
            <a:xfrm>
              <a:off x="1214438" y="37131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8" name="Line 47"/>
            <p:cNvSpPr>
              <a:spLocks noChangeShapeType="1"/>
            </p:cNvSpPr>
            <p:nvPr/>
          </p:nvSpPr>
          <p:spPr bwMode="auto">
            <a:xfrm>
              <a:off x="1214438" y="34480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9" name="Line 48"/>
            <p:cNvSpPr>
              <a:spLocks noChangeShapeType="1"/>
            </p:cNvSpPr>
            <p:nvPr/>
          </p:nvSpPr>
          <p:spPr bwMode="auto">
            <a:xfrm>
              <a:off x="1214438" y="3182938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0" name="Line 49"/>
            <p:cNvSpPr>
              <a:spLocks noChangeShapeType="1"/>
            </p:cNvSpPr>
            <p:nvPr/>
          </p:nvSpPr>
          <p:spPr bwMode="auto">
            <a:xfrm>
              <a:off x="1214438" y="2916238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1" name="Line 50"/>
            <p:cNvSpPr>
              <a:spLocks noChangeShapeType="1"/>
            </p:cNvSpPr>
            <p:nvPr/>
          </p:nvSpPr>
          <p:spPr bwMode="auto">
            <a:xfrm>
              <a:off x="1214438" y="26479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2" name="Line 51"/>
            <p:cNvSpPr>
              <a:spLocks noChangeShapeType="1"/>
            </p:cNvSpPr>
            <p:nvPr/>
          </p:nvSpPr>
          <p:spPr bwMode="auto">
            <a:xfrm>
              <a:off x="1214438" y="23812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3" name="Line 52"/>
            <p:cNvSpPr>
              <a:spLocks noChangeShapeType="1"/>
            </p:cNvSpPr>
            <p:nvPr/>
          </p:nvSpPr>
          <p:spPr bwMode="auto">
            <a:xfrm>
              <a:off x="1214438" y="2116138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4" name="Line 53"/>
            <p:cNvSpPr>
              <a:spLocks noChangeShapeType="1"/>
            </p:cNvSpPr>
            <p:nvPr/>
          </p:nvSpPr>
          <p:spPr bwMode="auto">
            <a:xfrm>
              <a:off x="1316038" y="4779963"/>
              <a:ext cx="327025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5" name="Line 54"/>
            <p:cNvSpPr>
              <a:spLocks noChangeShapeType="1"/>
            </p:cNvSpPr>
            <p:nvPr/>
          </p:nvSpPr>
          <p:spPr bwMode="auto">
            <a:xfrm flipV="1">
              <a:off x="1316038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6" name="Line 55"/>
            <p:cNvSpPr>
              <a:spLocks noChangeShapeType="1"/>
            </p:cNvSpPr>
            <p:nvPr/>
          </p:nvSpPr>
          <p:spPr bwMode="auto">
            <a:xfrm flipV="1">
              <a:off x="2951163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7" name="Line 56"/>
            <p:cNvSpPr>
              <a:spLocks noChangeShapeType="1"/>
            </p:cNvSpPr>
            <p:nvPr/>
          </p:nvSpPr>
          <p:spPr bwMode="auto">
            <a:xfrm flipV="1">
              <a:off x="4584700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8" name="TextBox 27"/>
            <p:cNvSpPr txBox="1">
              <a:spLocks noChangeArrowheads="1"/>
            </p:cNvSpPr>
            <p:nvPr/>
          </p:nvSpPr>
          <p:spPr bwMode="auto">
            <a:xfrm>
              <a:off x="2987675" y="4792663"/>
              <a:ext cx="15986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ABC/3TC</a:t>
              </a:r>
            </a:p>
          </p:txBody>
        </p:sp>
        <p:sp>
          <p:nvSpPr>
            <p:cNvPr id="6209" name="TextBox 23"/>
            <p:cNvSpPr txBox="1">
              <a:spLocks noChangeArrowheads="1"/>
            </p:cNvSpPr>
            <p:nvPr/>
          </p:nvSpPr>
          <p:spPr bwMode="auto">
            <a:xfrm>
              <a:off x="685800" y="1949450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100</a:t>
              </a:r>
            </a:p>
          </p:txBody>
        </p:sp>
        <p:sp>
          <p:nvSpPr>
            <p:cNvPr id="6210" name="ZoneTexte 63"/>
            <p:cNvSpPr txBox="1">
              <a:spLocks noChangeArrowheads="1"/>
            </p:cNvSpPr>
            <p:nvPr/>
          </p:nvSpPr>
          <p:spPr bwMode="auto">
            <a:xfrm>
              <a:off x="1089025" y="1752600"/>
              <a:ext cx="3905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>
                  <a:solidFill>
                    <a:srgbClr val="002060"/>
                  </a:solidFill>
                </a:rPr>
                <a:t>%</a:t>
              </a:r>
            </a:p>
          </p:txBody>
        </p:sp>
      </p:grpSp>
      <p:grpSp>
        <p:nvGrpSpPr>
          <p:cNvPr id="6153" name="Groupe 66"/>
          <p:cNvGrpSpPr>
            <a:grpSpLocks/>
          </p:cNvGrpSpPr>
          <p:nvPr/>
        </p:nvGrpSpPr>
        <p:grpSpPr bwMode="auto">
          <a:xfrm>
            <a:off x="4940300" y="2160588"/>
            <a:ext cx="3952875" cy="3138487"/>
            <a:chOff x="5056188" y="1992313"/>
            <a:chExt cx="3952875" cy="3138487"/>
          </a:xfrm>
        </p:grpSpPr>
        <p:sp>
          <p:nvSpPr>
            <p:cNvPr id="6155" name="Rectangle 18"/>
            <p:cNvSpPr>
              <a:spLocks noChangeArrowheads="1"/>
            </p:cNvSpPr>
            <p:nvPr/>
          </p:nvSpPr>
          <p:spPr bwMode="auto">
            <a:xfrm>
              <a:off x="6482957" y="2298358"/>
              <a:ext cx="8691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  <a:latin typeface="Calibri" pitchFamily="34" charset="0"/>
                </a:rPr>
                <a:t>p=0.034</a:t>
              </a:r>
              <a:endParaRPr lang="en-GB" sz="160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56" name="Rectangle 10"/>
            <p:cNvSpPr>
              <a:spLocks noChangeArrowheads="1"/>
            </p:cNvSpPr>
            <p:nvPr/>
          </p:nvSpPr>
          <p:spPr bwMode="auto">
            <a:xfrm>
              <a:off x="6137275" y="4238625"/>
              <a:ext cx="655638" cy="54451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20000"/>
                </a:spcBef>
              </a:pPr>
              <a:endParaRPr lang="en-US" sz="14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57" name="Rectangle 10"/>
            <p:cNvSpPr>
              <a:spLocks noChangeArrowheads="1"/>
            </p:cNvSpPr>
            <p:nvPr/>
          </p:nvSpPr>
          <p:spPr bwMode="auto">
            <a:xfrm>
              <a:off x="7870825" y="2770188"/>
              <a:ext cx="655638" cy="201295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6158" name="Rectangle 61"/>
            <p:cNvSpPr>
              <a:spLocks noChangeArrowheads="1"/>
            </p:cNvSpPr>
            <p:nvPr/>
          </p:nvSpPr>
          <p:spPr bwMode="auto">
            <a:xfrm>
              <a:off x="6170613" y="3889375"/>
              <a:ext cx="539750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>
              <a:spAutoFit/>
            </a:bodyPr>
            <a:lstStyle/>
            <a:p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3/155</a:t>
              </a:r>
            </a:p>
          </p:txBody>
        </p:sp>
        <p:sp>
          <p:nvSpPr>
            <p:cNvPr id="6159" name="Rectangle 63"/>
            <p:cNvSpPr>
              <a:spLocks noChangeArrowheads="1"/>
            </p:cNvSpPr>
            <p:nvPr/>
          </p:nvSpPr>
          <p:spPr bwMode="auto">
            <a:xfrm>
              <a:off x="7893050" y="2409825"/>
              <a:ext cx="644525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>
              <a:spAutoFit/>
            </a:bodyPr>
            <a:lstStyle/>
            <a:p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11/156</a:t>
              </a:r>
            </a:p>
          </p:txBody>
        </p:sp>
        <p:sp>
          <p:nvSpPr>
            <p:cNvPr id="6160" name="TextBox 19"/>
            <p:cNvSpPr txBox="1">
              <a:spLocks noChangeArrowheads="1"/>
            </p:cNvSpPr>
            <p:nvPr/>
          </p:nvSpPr>
          <p:spPr bwMode="auto">
            <a:xfrm>
              <a:off x="5056188" y="4657725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0</a:t>
              </a:r>
            </a:p>
          </p:txBody>
        </p:sp>
        <p:sp>
          <p:nvSpPr>
            <p:cNvPr id="6161" name="TextBox 23"/>
            <p:cNvSpPr txBox="1">
              <a:spLocks noChangeArrowheads="1"/>
            </p:cNvSpPr>
            <p:nvPr/>
          </p:nvSpPr>
          <p:spPr bwMode="auto">
            <a:xfrm>
              <a:off x="5056188" y="3013075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10</a:t>
              </a:r>
            </a:p>
          </p:txBody>
        </p:sp>
        <p:sp>
          <p:nvSpPr>
            <p:cNvPr id="6162" name="TextBox 28"/>
            <p:cNvSpPr txBox="1">
              <a:spLocks noChangeArrowheads="1"/>
            </p:cNvSpPr>
            <p:nvPr/>
          </p:nvSpPr>
          <p:spPr bwMode="auto">
            <a:xfrm>
              <a:off x="5056188" y="3835400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5</a:t>
              </a:r>
            </a:p>
          </p:txBody>
        </p:sp>
        <p:sp>
          <p:nvSpPr>
            <p:cNvPr id="6163" name="TextBox 27"/>
            <p:cNvSpPr txBox="1">
              <a:spLocks noChangeArrowheads="1"/>
            </p:cNvSpPr>
            <p:nvPr/>
          </p:nvSpPr>
          <p:spPr bwMode="auto">
            <a:xfrm>
              <a:off x="5678488" y="4791075"/>
              <a:ext cx="15970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TDF/FTC</a:t>
              </a:r>
            </a:p>
          </p:txBody>
        </p:sp>
        <p:sp>
          <p:nvSpPr>
            <p:cNvPr id="6164" name="Line 68"/>
            <p:cNvSpPr>
              <a:spLocks noChangeShapeType="1"/>
            </p:cNvSpPr>
            <p:nvPr/>
          </p:nvSpPr>
          <p:spPr bwMode="auto">
            <a:xfrm>
              <a:off x="5710238" y="2381250"/>
              <a:ext cx="0" cy="248920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5" name="Line 69"/>
            <p:cNvSpPr>
              <a:spLocks noChangeShapeType="1"/>
            </p:cNvSpPr>
            <p:nvPr/>
          </p:nvSpPr>
          <p:spPr bwMode="auto">
            <a:xfrm>
              <a:off x="5608638" y="47799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6" name="Line 70"/>
            <p:cNvSpPr>
              <a:spLocks noChangeShapeType="1"/>
            </p:cNvSpPr>
            <p:nvPr/>
          </p:nvSpPr>
          <p:spPr bwMode="auto">
            <a:xfrm>
              <a:off x="5608638" y="45132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7" name="Line 71"/>
            <p:cNvSpPr>
              <a:spLocks noChangeShapeType="1"/>
            </p:cNvSpPr>
            <p:nvPr/>
          </p:nvSpPr>
          <p:spPr bwMode="auto">
            <a:xfrm>
              <a:off x="5608638" y="42465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Line 72"/>
            <p:cNvSpPr>
              <a:spLocks noChangeShapeType="1"/>
            </p:cNvSpPr>
            <p:nvPr/>
          </p:nvSpPr>
          <p:spPr bwMode="auto">
            <a:xfrm>
              <a:off x="5608638" y="3978275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Line 73"/>
            <p:cNvSpPr>
              <a:spLocks noChangeShapeType="1"/>
            </p:cNvSpPr>
            <p:nvPr/>
          </p:nvSpPr>
          <p:spPr bwMode="auto">
            <a:xfrm>
              <a:off x="5608638" y="3713163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Line 74"/>
            <p:cNvSpPr>
              <a:spLocks noChangeShapeType="1"/>
            </p:cNvSpPr>
            <p:nvPr/>
          </p:nvSpPr>
          <p:spPr bwMode="auto">
            <a:xfrm>
              <a:off x="5608638" y="34480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75"/>
            <p:cNvSpPr>
              <a:spLocks noChangeShapeType="1"/>
            </p:cNvSpPr>
            <p:nvPr/>
          </p:nvSpPr>
          <p:spPr bwMode="auto">
            <a:xfrm>
              <a:off x="5608638" y="3182938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76"/>
            <p:cNvSpPr>
              <a:spLocks noChangeShapeType="1"/>
            </p:cNvSpPr>
            <p:nvPr/>
          </p:nvSpPr>
          <p:spPr bwMode="auto">
            <a:xfrm>
              <a:off x="5608638" y="2916238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77"/>
            <p:cNvSpPr>
              <a:spLocks noChangeShapeType="1"/>
            </p:cNvSpPr>
            <p:nvPr/>
          </p:nvSpPr>
          <p:spPr bwMode="auto">
            <a:xfrm>
              <a:off x="5608638" y="26479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Line 78"/>
            <p:cNvSpPr>
              <a:spLocks noChangeShapeType="1"/>
            </p:cNvSpPr>
            <p:nvPr/>
          </p:nvSpPr>
          <p:spPr bwMode="auto">
            <a:xfrm>
              <a:off x="5608638" y="2381250"/>
              <a:ext cx="10160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80"/>
            <p:cNvSpPr>
              <a:spLocks noChangeShapeType="1"/>
            </p:cNvSpPr>
            <p:nvPr/>
          </p:nvSpPr>
          <p:spPr bwMode="auto">
            <a:xfrm>
              <a:off x="5710238" y="4779963"/>
              <a:ext cx="3270250" cy="0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Line 81"/>
            <p:cNvSpPr>
              <a:spLocks noChangeShapeType="1"/>
            </p:cNvSpPr>
            <p:nvPr/>
          </p:nvSpPr>
          <p:spPr bwMode="auto">
            <a:xfrm flipV="1">
              <a:off x="5710238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Line 82"/>
            <p:cNvSpPr>
              <a:spLocks noChangeShapeType="1"/>
            </p:cNvSpPr>
            <p:nvPr/>
          </p:nvSpPr>
          <p:spPr bwMode="auto">
            <a:xfrm flipV="1">
              <a:off x="7345363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Line 83"/>
            <p:cNvSpPr>
              <a:spLocks noChangeShapeType="1"/>
            </p:cNvSpPr>
            <p:nvPr/>
          </p:nvSpPr>
          <p:spPr bwMode="auto">
            <a:xfrm flipV="1">
              <a:off x="8978900" y="4779963"/>
              <a:ext cx="0" cy="39687"/>
            </a:xfrm>
            <a:prstGeom prst="line">
              <a:avLst/>
            </a:prstGeom>
            <a:noFill/>
            <a:ln w="127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TextBox 27"/>
            <p:cNvSpPr txBox="1">
              <a:spLocks noChangeArrowheads="1"/>
            </p:cNvSpPr>
            <p:nvPr/>
          </p:nvSpPr>
          <p:spPr bwMode="auto">
            <a:xfrm>
              <a:off x="7410450" y="4792663"/>
              <a:ext cx="15986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ABC/3TC</a:t>
              </a:r>
            </a:p>
          </p:txBody>
        </p:sp>
        <p:sp>
          <p:nvSpPr>
            <p:cNvPr id="6180" name="TextBox 23"/>
            <p:cNvSpPr txBox="1">
              <a:spLocks noChangeArrowheads="1"/>
            </p:cNvSpPr>
            <p:nvPr/>
          </p:nvSpPr>
          <p:spPr bwMode="auto">
            <a:xfrm>
              <a:off x="5056188" y="2203450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en-US" sz="1400" b="1">
                  <a:solidFill>
                    <a:srgbClr val="002060"/>
                  </a:solidFill>
                  <a:latin typeface="Calibri" pitchFamily="34" charset="0"/>
                  <a:ea typeface="ヒラギノ角ゴ Pro W3" pitchFamily="-1" charset="-128"/>
                </a:rPr>
                <a:t>15</a:t>
              </a:r>
            </a:p>
          </p:txBody>
        </p:sp>
        <p:sp>
          <p:nvSpPr>
            <p:cNvPr id="6181" name="ZoneTexte 64"/>
            <p:cNvSpPr txBox="1">
              <a:spLocks noChangeArrowheads="1"/>
            </p:cNvSpPr>
            <p:nvPr/>
          </p:nvSpPr>
          <p:spPr bwMode="auto">
            <a:xfrm>
              <a:off x="5512417" y="1992313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600">
                  <a:solidFill>
                    <a:srgbClr val="002060"/>
                  </a:solidFill>
                </a:rPr>
                <a:t>N</a:t>
              </a:r>
            </a:p>
          </p:txBody>
        </p:sp>
      </p:grpSp>
      <p:sp>
        <p:nvSpPr>
          <p:cNvPr id="6154" name="Text Box 3"/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en-US" sz="1200" i="1">
                <a:solidFill>
                  <a:srgbClr val="CC0000"/>
                </a:solidFill>
              </a:rPr>
              <a:t>Campo R, CID 2013, Jan 29 (epub ahead of print)</a:t>
            </a:r>
            <a:endParaRPr lang="en-GB" sz="1200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614363" y="1676400"/>
          <a:ext cx="4643437" cy="1341440"/>
        </p:xfrm>
        <a:graphic>
          <a:graphicData uri="http://schemas.openxmlformats.org/drawingml/2006/table">
            <a:tbl>
              <a:tblPr/>
              <a:tblGrid>
                <a:gridCol w="1547812"/>
                <a:gridCol w="1547813"/>
                <a:gridCol w="1547812"/>
              </a:tblGrid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TDF/FTC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ABC/3TC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Renal event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1*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1**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Other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5***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5" name="ZoneTexte 8"/>
          <p:cNvSpPr txBox="1">
            <a:spLocks noChangeArrowheads="1"/>
          </p:cNvSpPr>
          <p:nvPr/>
        </p:nvSpPr>
        <p:spPr bwMode="auto">
          <a:xfrm>
            <a:off x="179388" y="1228725"/>
            <a:ext cx="6313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Adverse </a:t>
            </a: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event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leading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to </a:t>
            </a: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study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drug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discontinuation</a:t>
            </a:r>
          </a:p>
        </p:txBody>
      </p:sp>
      <p:sp>
        <p:nvSpPr>
          <p:cNvPr id="7193" name="ZoneTexte 9"/>
          <p:cNvSpPr txBox="1">
            <a:spLocks noChangeArrowheads="1"/>
          </p:cNvSpPr>
          <p:nvPr/>
        </p:nvSpPr>
        <p:spPr bwMode="auto">
          <a:xfrm>
            <a:off x="5354638" y="1700213"/>
            <a:ext cx="37131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US" sz="1400">
                <a:solidFill>
                  <a:srgbClr val="002060"/>
                </a:solidFill>
              </a:rPr>
              <a:t>* Creatinine elevation</a:t>
            </a:r>
          </a:p>
          <a:p>
            <a:pPr algn="l" eaLnBrk="1" hangingPunct="1"/>
            <a:r>
              <a:rPr lang="en-US" sz="1400">
                <a:solidFill>
                  <a:srgbClr val="002060"/>
                </a:solidFill>
              </a:rPr>
              <a:t>** Renal failure/dehydration</a:t>
            </a:r>
          </a:p>
          <a:p>
            <a:pPr algn="l" eaLnBrk="1" hangingPunct="1"/>
            <a:r>
              <a:rPr lang="en-US" sz="1400">
                <a:solidFill>
                  <a:srgbClr val="002060"/>
                </a:solidFill>
              </a:rPr>
              <a:t>*** Multiple CNS symptoms and rash ; </a:t>
            </a:r>
          </a:p>
          <a:p>
            <a:pPr algn="l" eaLnBrk="1" hangingPunct="1"/>
            <a:r>
              <a:rPr lang="en-US" sz="1400">
                <a:solidFill>
                  <a:srgbClr val="002060"/>
                </a:solidFill>
              </a:rPr>
              <a:t>malaise and lower back pain ; sepsis ; </a:t>
            </a:r>
          </a:p>
          <a:p>
            <a:pPr algn="l" eaLnBrk="1" hangingPunct="1"/>
            <a:r>
              <a:rPr lang="en-US" sz="1400">
                <a:solidFill>
                  <a:srgbClr val="002060"/>
                </a:solidFill>
              </a:rPr>
              <a:t>rash ; decreased weight</a:t>
            </a:r>
          </a:p>
        </p:txBody>
      </p:sp>
      <p:sp>
        <p:nvSpPr>
          <p:cNvPr id="19488" name="ZoneTexte 16"/>
          <p:cNvSpPr txBox="1">
            <a:spLocks noChangeArrowheads="1"/>
          </p:cNvSpPr>
          <p:nvPr/>
        </p:nvSpPr>
        <p:spPr bwMode="auto">
          <a:xfrm>
            <a:off x="1976438" y="3284538"/>
            <a:ext cx="4316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eGFR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(MDRD) (</a:t>
            </a:r>
            <a:r>
              <a:rPr lang="fr-FR" sz="20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mL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/min/1.73 m</a:t>
            </a:r>
            <a:r>
              <a:rPr lang="fr-FR" sz="2000" b="1" baseline="30000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2</a:t>
            </a: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)</a:t>
            </a:r>
          </a:p>
        </p:txBody>
      </p:sp>
      <p:grpSp>
        <p:nvGrpSpPr>
          <p:cNvPr id="7195" name="Groupe 132"/>
          <p:cNvGrpSpPr>
            <a:grpSpLocks/>
          </p:cNvGrpSpPr>
          <p:nvPr/>
        </p:nvGrpSpPr>
        <p:grpSpPr bwMode="auto">
          <a:xfrm>
            <a:off x="1231900" y="3573463"/>
            <a:ext cx="5835650" cy="3011487"/>
            <a:chOff x="1231900" y="3573463"/>
            <a:chExt cx="5835650" cy="3011487"/>
          </a:xfrm>
        </p:grpSpPr>
        <p:sp>
          <p:nvSpPr>
            <p:cNvPr id="19487" name="ZoneTexte 15"/>
            <p:cNvSpPr txBox="1">
              <a:spLocks noChangeArrowheads="1"/>
            </p:cNvSpPr>
            <p:nvPr/>
          </p:nvSpPr>
          <p:spPr bwMode="auto">
            <a:xfrm>
              <a:off x="3649663" y="6245225"/>
              <a:ext cx="74612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600" b="1" dirty="0" err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Weeks</a:t>
              </a:r>
              <a:endParaRPr lang="fr-FR" sz="1600" b="1" dirty="0">
                <a:solidFill>
                  <a:srgbClr val="002060"/>
                </a:solidFill>
                <a:latin typeface="+mj-lt"/>
                <a:ea typeface="ＭＳ Ｐゴシック" pitchFamily="34" charset="-128"/>
              </a:endParaRPr>
            </a:p>
          </p:txBody>
        </p:sp>
        <p:grpSp>
          <p:nvGrpSpPr>
            <p:cNvPr id="7200" name="Groupe 131"/>
            <p:cNvGrpSpPr>
              <a:grpSpLocks/>
            </p:cNvGrpSpPr>
            <p:nvPr/>
          </p:nvGrpSpPr>
          <p:grpSpPr bwMode="auto">
            <a:xfrm>
              <a:off x="1231900" y="3573463"/>
              <a:ext cx="5835650" cy="2679700"/>
              <a:chOff x="1231900" y="3573463"/>
              <a:chExt cx="5835650" cy="2679700"/>
            </a:xfrm>
          </p:grpSpPr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6034088" y="4657725"/>
                <a:ext cx="777875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p=0.008</a:t>
                </a:r>
              </a:p>
            </p:txBody>
          </p:sp>
          <p:sp>
            <p:nvSpPr>
              <p:cNvPr id="2" name="Text Box 12"/>
              <p:cNvSpPr txBox="1">
                <a:spLocks noChangeArrowheads="1"/>
              </p:cNvSpPr>
              <p:nvPr/>
            </p:nvSpPr>
            <p:spPr bwMode="auto">
              <a:xfrm>
                <a:off x="6510338" y="4276725"/>
                <a:ext cx="557212" cy="339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600" b="1">
                    <a:solidFill>
                      <a:srgbClr val="FF6600"/>
                    </a:solidFill>
                    <a:latin typeface="+mj-lt"/>
                    <a:ea typeface="ＭＳ Ｐゴシック" pitchFamily="34" charset="-128"/>
                  </a:rPr>
                  <a:t>- 9.2</a:t>
                </a:r>
              </a:p>
            </p:txBody>
          </p:sp>
          <p:sp>
            <p:nvSpPr>
              <p:cNvPr id="3" name="Text Box 12"/>
              <p:cNvSpPr txBox="1">
                <a:spLocks noChangeArrowheads="1"/>
              </p:cNvSpPr>
              <p:nvPr/>
            </p:nvSpPr>
            <p:spPr bwMode="auto">
              <a:xfrm>
                <a:off x="6497638" y="4064000"/>
                <a:ext cx="557212" cy="339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Tx/>
                  <a:buChar char="-"/>
                  <a:defRPr/>
                </a:pPr>
                <a:r>
                  <a:rPr lang="en-US" sz="1600" b="1" dirty="0">
                    <a:solidFill>
                      <a:srgbClr val="008000"/>
                    </a:solidFill>
                    <a:latin typeface="+mj-lt"/>
                    <a:ea typeface="ＭＳ Ｐゴシック" pitchFamily="34" charset="-128"/>
                  </a:rPr>
                  <a:t> 4.2</a:t>
                </a:r>
              </a:p>
            </p:txBody>
          </p:sp>
          <p:sp>
            <p:nvSpPr>
              <p:cNvPr id="19489" name="Line 38"/>
              <p:cNvSpPr>
                <a:spLocks noChangeShapeType="1"/>
              </p:cNvSpPr>
              <p:nvPr/>
            </p:nvSpPr>
            <p:spPr bwMode="auto">
              <a:xfrm>
                <a:off x="1665288" y="5949950"/>
                <a:ext cx="4926012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490" name="Line 39"/>
              <p:cNvSpPr>
                <a:spLocks noChangeShapeType="1"/>
              </p:cNvSpPr>
              <p:nvPr/>
            </p:nvSpPr>
            <p:spPr bwMode="auto">
              <a:xfrm>
                <a:off x="1665288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7206" name="Rectangle 40"/>
              <p:cNvSpPr>
                <a:spLocks noChangeArrowheads="1"/>
              </p:cNvSpPr>
              <p:nvPr/>
            </p:nvSpPr>
            <p:spPr bwMode="auto">
              <a:xfrm>
                <a:off x="1617663" y="6037263"/>
                <a:ext cx="92075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fr-FR" sz="1400">
                    <a:solidFill>
                      <a:srgbClr val="FFFFFF"/>
                    </a:solidFill>
                    <a:latin typeface="Calibri" pitchFamily="34" charset="0"/>
                  </a:rPr>
                  <a:t>0</a:t>
                </a:r>
                <a:endParaRPr lang="fr-FR" sz="1400">
                  <a:latin typeface="Calibri" pitchFamily="34" charset="0"/>
                </a:endParaRPr>
              </a:p>
            </p:txBody>
          </p:sp>
          <p:sp>
            <p:nvSpPr>
              <p:cNvPr id="19492" name="Line 41"/>
              <p:cNvSpPr>
                <a:spLocks noChangeShapeType="1"/>
              </p:cNvSpPr>
              <p:nvPr/>
            </p:nvSpPr>
            <p:spPr bwMode="auto">
              <a:xfrm>
                <a:off x="2058988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6" name="Rectangle 42"/>
              <p:cNvSpPr>
                <a:spLocks noChangeArrowheads="1"/>
              </p:cNvSpPr>
              <p:nvPr/>
            </p:nvSpPr>
            <p:spPr bwMode="auto">
              <a:xfrm>
                <a:off x="2009775" y="6037263"/>
                <a:ext cx="92075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fr-FR" sz="1400">
                    <a:solidFill>
                      <a:srgbClr val="000066"/>
                    </a:solidFill>
                    <a:latin typeface="+mj-lt"/>
                    <a:ea typeface="ＭＳ Ｐゴシック" pitchFamily="34" charset="-128"/>
                  </a:rPr>
                  <a:t>4</a:t>
                </a:r>
              </a:p>
            </p:txBody>
          </p:sp>
          <p:sp>
            <p:nvSpPr>
              <p:cNvPr id="12" name="Line 43"/>
              <p:cNvSpPr>
                <a:spLocks noChangeShapeType="1"/>
              </p:cNvSpPr>
              <p:nvPr/>
            </p:nvSpPr>
            <p:spPr bwMode="auto">
              <a:xfrm>
                <a:off x="2455863" y="5949950"/>
                <a:ext cx="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495" name="Line 44"/>
              <p:cNvSpPr>
                <a:spLocks noChangeShapeType="1"/>
              </p:cNvSpPr>
              <p:nvPr/>
            </p:nvSpPr>
            <p:spPr bwMode="auto">
              <a:xfrm>
                <a:off x="2849563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496" name="Rectangle 45"/>
              <p:cNvSpPr>
                <a:spLocks noChangeArrowheads="1"/>
              </p:cNvSpPr>
              <p:nvPr/>
            </p:nvSpPr>
            <p:spPr bwMode="auto">
              <a:xfrm>
                <a:off x="2744788" y="6037263"/>
                <a:ext cx="1841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fr-FR" sz="1400">
                    <a:solidFill>
                      <a:srgbClr val="000066"/>
                    </a:solidFill>
                    <a:latin typeface="+mj-lt"/>
                    <a:ea typeface="ＭＳ Ｐゴシック" pitchFamily="34" charset="-128"/>
                  </a:rPr>
                  <a:t>12</a:t>
                </a:r>
              </a:p>
            </p:txBody>
          </p:sp>
          <p:sp>
            <p:nvSpPr>
              <p:cNvPr id="19497" name="Line 47"/>
              <p:cNvSpPr>
                <a:spLocks noChangeShapeType="1"/>
              </p:cNvSpPr>
              <p:nvPr/>
            </p:nvSpPr>
            <p:spPr bwMode="auto">
              <a:xfrm>
                <a:off x="4032250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498" name="Rectangle 48"/>
              <p:cNvSpPr>
                <a:spLocks noChangeArrowheads="1"/>
              </p:cNvSpPr>
              <p:nvPr/>
            </p:nvSpPr>
            <p:spPr bwMode="auto">
              <a:xfrm>
                <a:off x="3927475" y="6037263"/>
                <a:ext cx="1841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fr-FR" sz="1400">
                    <a:solidFill>
                      <a:srgbClr val="000066"/>
                    </a:solidFill>
                    <a:latin typeface="+mj-lt"/>
                    <a:ea typeface="ＭＳ Ｐゴシック" pitchFamily="34" charset="-128"/>
                  </a:rPr>
                  <a:t>24</a:t>
                </a:r>
              </a:p>
            </p:txBody>
          </p:sp>
          <p:sp>
            <p:nvSpPr>
              <p:cNvPr id="19499" name="Line 50"/>
              <p:cNvSpPr>
                <a:spLocks noChangeShapeType="1"/>
              </p:cNvSpPr>
              <p:nvPr/>
            </p:nvSpPr>
            <p:spPr bwMode="auto">
              <a:xfrm>
                <a:off x="5211763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0" name="Rectangle 51"/>
              <p:cNvSpPr>
                <a:spLocks noChangeArrowheads="1"/>
              </p:cNvSpPr>
              <p:nvPr/>
            </p:nvSpPr>
            <p:spPr bwMode="auto">
              <a:xfrm>
                <a:off x="5108575" y="6037263"/>
                <a:ext cx="1841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fr-FR" sz="1400">
                    <a:solidFill>
                      <a:srgbClr val="000066"/>
                    </a:solidFill>
                    <a:latin typeface="+mj-lt"/>
                    <a:ea typeface="ＭＳ Ｐゴシック" pitchFamily="34" charset="-128"/>
                  </a:rPr>
                  <a:t>36</a:t>
                </a:r>
              </a:p>
            </p:txBody>
          </p:sp>
          <p:sp>
            <p:nvSpPr>
              <p:cNvPr id="19501" name="Line 53"/>
              <p:cNvSpPr>
                <a:spLocks noChangeShapeType="1"/>
              </p:cNvSpPr>
              <p:nvPr/>
            </p:nvSpPr>
            <p:spPr bwMode="auto">
              <a:xfrm>
                <a:off x="6394450" y="5949950"/>
                <a:ext cx="0" cy="5397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2" name="Rectangle 54"/>
              <p:cNvSpPr>
                <a:spLocks noChangeArrowheads="1"/>
              </p:cNvSpPr>
              <p:nvPr/>
            </p:nvSpPr>
            <p:spPr bwMode="auto">
              <a:xfrm>
                <a:off x="6291263" y="6037263"/>
                <a:ext cx="1841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fr-FR" sz="1400">
                    <a:solidFill>
                      <a:srgbClr val="000066"/>
                    </a:solidFill>
                    <a:latin typeface="+mj-lt"/>
                    <a:ea typeface="ＭＳ Ｐゴシック" pitchFamily="34" charset="-128"/>
                  </a:rPr>
                  <a:t>48</a:t>
                </a:r>
              </a:p>
            </p:txBody>
          </p:sp>
          <p:sp>
            <p:nvSpPr>
              <p:cNvPr id="19503" name="Line 56"/>
              <p:cNvSpPr>
                <a:spLocks noChangeShapeType="1"/>
              </p:cNvSpPr>
              <p:nvPr/>
            </p:nvSpPr>
            <p:spPr bwMode="auto">
              <a:xfrm flipV="1">
                <a:off x="1665288" y="3692525"/>
                <a:ext cx="0" cy="2257425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4" name="Line 57"/>
              <p:cNvSpPr>
                <a:spLocks noChangeShapeType="1"/>
              </p:cNvSpPr>
              <p:nvPr/>
            </p:nvSpPr>
            <p:spPr bwMode="auto">
              <a:xfrm flipH="1">
                <a:off x="1589088" y="5949950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5" name="Rectangle 58"/>
              <p:cNvSpPr>
                <a:spLocks noChangeArrowheads="1"/>
              </p:cNvSpPr>
              <p:nvPr/>
            </p:nvSpPr>
            <p:spPr bwMode="auto">
              <a:xfrm>
                <a:off x="1414463" y="5829300"/>
                <a:ext cx="90487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0</a:t>
                </a:r>
              </a:p>
            </p:txBody>
          </p:sp>
          <p:sp>
            <p:nvSpPr>
              <p:cNvPr id="19506" name="Line 59"/>
              <p:cNvSpPr>
                <a:spLocks noChangeShapeType="1"/>
              </p:cNvSpPr>
              <p:nvPr/>
            </p:nvSpPr>
            <p:spPr bwMode="auto">
              <a:xfrm flipH="1">
                <a:off x="1589088" y="5573713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7" name="Rectangle 61"/>
              <p:cNvSpPr>
                <a:spLocks noChangeArrowheads="1"/>
              </p:cNvSpPr>
              <p:nvPr/>
            </p:nvSpPr>
            <p:spPr bwMode="auto">
              <a:xfrm>
                <a:off x="1322388" y="5456238"/>
                <a:ext cx="182562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20</a:t>
                </a:r>
              </a:p>
            </p:txBody>
          </p:sp>
          <p:sp>
            <p:nvSpPr>
              <p:cNvPr id="19508" name="Line 62"/>
              <p:cNvSpPr>
                <a:spLocks noChangeShapeType="1"/>
              </p:cNvSpPr>
              <p:nvPr/>
            </p:nvSpPr>
            <p:spPr bwMode="auto">
              <a:xfrm flipH="1">
                <a:off x="1589088" y="5195888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09" name="Rectangle 64"/>
              <p:cNvSpPr>
                <a:spLocks noChangeArrowheads="1"/>
              </p:cNvSpPr>
              <p:nvPr/>
            </p:nvSpPr>
            <p:spPr bwMode="auto">
              <a:xfrm>
                <a:off x="1322388" y="5076825"/>
                <a:ext cx="182562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40</a:t>
                </a:r>
              </a:p>
            </p:txBody>
          </p:sp>
          <p:sp>
            <p:nvSpPr>
              <p:cNvPr id="19510" name="Line 65"/>
              <p:cNvSpPr>
                <a:spLocks noChangeShapeType="1"/>
              </p:cNvSpPr>
              <p:nvPr/>
            </p:nvSpPr>
            <p:spPr bwMode="auto">
              <a:xfrm flipH="1">
                <a:off x="1589088" y="4822825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11" name="Rectangle 67"/>
              <p:cNvSpPr>
                <a:spLocks noChangeArrowheads="1"/>
              </p:cNvSpPr>
              <p:nvPr/>
            </p:nvSpPr>
            <p:spPr bwMode="auto">
              <a:xfrm>
                <a:off x="1322388" y="4702175"/>
                <a:ext cx="182562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60</a:t>
                </a:r>
              </a:p>
            </p:txBody>
          </p:sp>
          <p:sp>
            <p:nvSpPr>
              <p:cNvPr id="19512" name="Line 68"/>
              <p:cNvSpPr>
                <a:spLocks noChangeShapeType="1"/>
              </p:cNvSpPr>
              <p:nvPr/>
            </p:nvSpPr>
            <p:spPr bwMode="auto">
              <a:xfrm flipH="1">
                <a:off x="1589088" y="4446588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13" name="Rectangle 70"/>
              <p:cNvSpPr>
                <a:spLocks noChangeArrowheads="1"/>
              </p:cNvSpPr>
              <p:nvPr/>
            </p:nvSpPr>
            <p:spPr bwMode="auto">
              <a:xfrm>
                <a:off x="1322388" y="4327525"/>
                <a:ext cx="182562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80</a:t>
                </a:r>
              </a:p>
            </p:txBody>
          </p:sp>
          <p:sp>
            <p:nvSpPr>
              <p:cNvPr id="19514" name="Line 71"/>
              <p:cNvSpPr>
                <a:spLocks noChangeShapeType="1"/>
              </p:cNvSpPr>
              <p:nvPr/>
            </p:nvSpPr>
            <p:spPr bwMode="auto">
              <a:xfrm flipH="1">
                <a:off x="1589088" y="4068763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15" name="Rectangle 74"/>
              <p:cNvSpPr>
                <a:spLocks noChangeArrowheads="1"/>
              </p:cNvSpPr>
              <p:nvPr/>
            </p:nvSpPr>
            <p:spPr bwMode="auto">
              <a:xfrm>
                <a:off x="1231900" y="3949700"/>
                <a:ext cx="2730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100</a:t>
                </a:r>
              </a:p>
            </p:txBody>
          </p:sp>
          <p:sp>
            <p:nvSpPr>
              <p:cNvPr id="19516" name="Line 75"/>
              <p:cNvSpPr>
                <a:spLocks noChangeShapeType="1"/>
              </p:cNvSpPr>
              <p:nvPr/>
            </p:nvSpPr>
            <p:spPr bwMode="auto">
              <a:xfrm flipH="1">
                <a:off x="1589088" y="3692525"/>
                <a:ext cx="76200" cy="0"/>
              </a:xfrm>
              <a:prstGeom prst="line">
                <a:avLst/>
              </a:prstGeom>
              <a:noFill/>
              <a:ln w="19050" cap="sq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17" name="Rectangle 78"/>
              <p:cNvSpPr>
                <a:spLocks noChangeArrowheads="1"/>
              </p:cNvSpPr>
              <p:nvPr/>
            </p:nvSpPr>
            <p:spPr bwMode="auto">
              <a:xfrm>
                <a:off x="1231900" y="3573463"/>
                <a:ext cx="2730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defRPr/>
                </a:pPr>
                <a:r>
                  <a:rPr lang="fr-FR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120</a:t>
                </a:r>
              </a:p>
            </p:txBody>
          </p:sp>
          <p:sp>
            <p:nvSpPr>
              <p:cNvPr id="19518" name="Line 80"/>
              <p:cNvSpPr>
                <a:spLocks noChangeShapeType="1"/>
              </p:cNvSpPr>
              <p:nvPr/>
            </p:nvSpPr>
            <p:spPr bwMode="auto">
              <a:xfrm>
                <a:off x="1660525" y="3846513"/>
                <a:ext cx="111125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19" name="Line 82"/>
              <p:cNvSpPr>
                <a:spLocks noChangeShapeType="1"/>
              </p:cNvSpPr>
              <p:nvPr/>
            </p:nvSpPr>
            <p:spPr bwMode="auto">
              <a:xfrm>
                <a:off x="1660525" y="4408488"/>
                <a:ext cx="111125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0" name="Line 86"/>
              <p:cNvSpPr>
                <a:spLocks noChangeShapeType="1"/>
              </p:cNvSpPr>
              <p:nvPr/>
            </p:nvSpPr>
            <p:spPr bwMode="auto">
              <a:xfrm>
                <a:off x="2054225" y="3979863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1" name="Line 88"/>
              <p:cNvSpPr>
                <a:spLocks noChangeShapeType="1"/>
              </p:cNvSpPr>
              <p:nvPr/>
            </p:nvSpPr>
            <p:spPr bwMode="auto">
              <a:xfrm>
                <a:off x="2054225" y="4519613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2" name="Line 92"/>
              <p:cNvSpPr>
                <a:spLocks noChangeShapeType="1"/>
              </p:cNvSpPr>
              <p:nvPr/>
            </p:nvSpPr>
            <p:spPr bwMode="auto">
              <a:xfrm>
                <a:off x="2840038" y="3976688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3" name="Line 94"/>
              <p:cNvSpPr>
                <a:spLocks noChangeShapeType="1"/>
              </p:cNvSpPr>
              <p:nvPr/>
            </p:nvSpPr>
            <p:spPr bwMode="auto">
              <a:xfrm>
                <a:off x="2840038" y="4513263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4" name="Line 98"/>
              <p:cNvSpPr>
                <a:spLocks noChangeShapeType="1"/>
              </p:cNvSpPr>
              <p:nvPr/>
            </p:nvSpPr>
            <p:spPr bwMode="auto">
              <a:xfrm>
                <a:off x="4022725" y="3976688"/>
                <a:ext cx="115888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5" name="Line 100"/>
              <p:cNvSpPr>
                <a:spLocks noChangeShapeType="1"/>
              </p:cNvSpPr>
              <p:nvPr/>
            </p:nvSpPr>
            <p:spPr bwMode="auto">
              <a:xfrm>
                <a:off x="4022725" y="4525963"/>
                <a:ext cx="115888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6" name="Line 104"/>
              <p:cNvSpPr>
                <a:spLocks noChangeShapeType="1"/>
              </p:cNvSpPr>
              <p:nvPr/>
            </p:nvSpPr>
            <p:spPr bwMode="auto">
              <a:xfrm>
                <a:off x="5207000" y="3970338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7" name="Line 106"/>
              <p:cNvSpPr>
                <a:spLocks noChangeShapeType="1"/>
              </p:cNvSpPr>
              <p:nvPr/>
            </p:nvSpPr>
            <p:spPr bwMode="auto">
              <a:xfrm>
                <a:off x="5207000" y="4548188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8" name="Line 110"/>
              <p:cNvSpPr>
                <a:spLocks noChangeShapeType="1"/>
              </p:cNvSpPr>
              <p:nvPr/>
            </p:nvSpPr>
            <p:spPr bwMode="auto">
              <a:xfrm>
                <a:off x="6384925" y="4071938"/>
                <a:ext cx="12065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29" name="Line 112"/>
              <p:cNvSpPr>
                <a:spLocks noChangeShapeType="1"/>
              </p:cNvSpPr>
              <p:nvPr/>
            </p:nvSpPr>
            <p:spPr bwMode="auto">
              <a:xfrm>
                <a:off x="6384925" y="4567238"/>
                <a:ext cx="120650" cy="0"/>
              </a:xfrm>
              <a:prstGeom prst="line">
                <a:avLst/>
              </a:prstGeom>
              <a:noFill/>
              <a:ln w="19050" cap="sq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grpSp>
            <p:nvGrpSpPr>
              <p:cNvPr id="7245" name="Group 165"/>
              <p:cNvGrpSpPr>
                <a:grpSpLocks/>
              </p:cNvGrpSpPr>
              <p:nvPr/>
            </p:nvGrpSpPr>
            <p:grpSpPr bwMode="auto">
              <a:xfrm>
                <a:off x="1660525" y="3846513"/>
                <a:ext cx="4845050" cy="720725"/>
                <a:chOff x="1046" y="2614"/>
                <a:chExt cx="3052" cy="454"/>
              </a:xfrm>
            </p:grpSpPr>
            <p:sp>
              <p:nvSpPr>
                <p:cNvPr id="19578" name="Line 79"/>
                <p:cNvSpPr>
                  <a:spLocks noChangeShapeType="1"/>
                </p:cNvSpPr>
                <p:nvPr/>
              </p:nvSpPr>
              <p:spPr bwMode="auto">
                <a:xfrm>
                  <a:off x="1083" y="2614"/>
                  <a:ext cx="0" cy="354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79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046" y="2614"/>
                  <a:ext cx="70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0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1046" y="2968"/>
                  <a:ext cx="70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1" name="Line 84"/>
                <p:cNvSpPr>
                  <a:spLocks noChangeShapeType="1"/>
                </p:cNvSpPr>
                <p:nvPr/>
              </p:nvSpPr>
              <p:spPr bwMode="auto">
                <a:xfrm>
                  <a:off x="1083" y="2803"/>
                  <a:ext cx="247" cy="64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2" name="Line 85"/>
                <p:cNvSpPr>
                  <a:spLocks noChangeShapeType="1"/>
                </p:cNvSpPr>
                <p:nvPr/>
              </p:nvSpPr>
              <p:spPr bwMode="auto">
                <a:xfrm>
                  <a:off x="1330" y="2698"/>
                  <a:ext cx="0" cy="34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3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294" y="2698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4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1294" y="3038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5" name="Line 90"/>
                <p:cNvSpPr>
                  <a:spLocks noChangeShapeType="1"/>
                </p:cNvSpPr>
                <p:nvPr/>
              </p:nvSpPr>
              <p:spPr bwMode="auto">
                <a:xfrm>
                  <a:off x="1330" y="2867"/>
                  <a:ext cx="495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6" name="Line 91"/>
                <p:cNvSpPr>
                  <a:spLocks noChangeShapeType="1"/>
                </p:cNvSpPr>
                <p:nvPr/>
              </p:nvSpPr>
              <p:spPr bwMode="auto">
                <a:xfrm>
                  <a:off x="1825" y="2696"/>
                  <a:ext cx="0" cy="338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7" name="Line 93"/>
                <p:cNvSpPr>
                  <a:spLocks noChangeShapeType="1"/>
                </p:cNvSpPr>
                <p:nvPr/>
              </p:nvSpPr>
              <p:spPr bwMode="auto">
                <a:xfrm flipH="1">
                  <a:off x="1789" y="2696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8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1789" y="3034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89" name="Line 96"/>
                <p:cNvSpPr>
                  <a:spLocks noChangeShapeType="1"/>
                </p:cNvSpPr>
                <p:nvPr/>
              </p:nvSpPr>
              <p:spPr bwMode="auto">
                <a:xfrm>
                  <a:off x="1825" y="2867"/>
                  <a:ext cx="745" cy="14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0" name="Line 97"/>
                <p:cNvSpPr>
                  <a:spLocks noChangeShapeType="1"/>
                </p:cNvSpPr>
                <p:nvPr/>
              </p:nvSpPr>
              <p:spPr bwMode="auto">
                <a:xfrm>
                  <a:off x="2570" y="2696"/>
                  <a:ext cx="0" cy="346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1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2534" y="2696"/>
                  <a:ext cx="73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2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2534" y="3042"/>
                  <a:ext cx="73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3" name="Line 102"/>
                <p:cNvSpPr>
                  <a:spLocks noChangeShapeType="1"/>
                </p:cNvSpPr>
                <p:nvPr/>
              </p:nvSpPr>
              <p:spPr bwMode="auto">
                <a:xfrm>
                  <a:off x="2570" y="2881"/>
                  <a:ext cx="746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4" name="Line 103"/>
                <p:cNvSpPr>
                  <a:spLocks noChangeShapeType="1"/>
                </p:cNvSpPr>
                <p:nvPr/>
              </p:nvSpPr>
              <p:spPr bwMode="auto">
                <a:xfrm>
                  <a:off x="3316" y="2692"/>
                  <a:ext cx="0" cy="364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5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3280" y="2692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6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3280" y="3056"/>
                  <a:ext cx="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7" name="Line 108"/>
                <p:cNvSpPr>
                  <a:spLocks noChangeShapeType="1"/>
                </p:cNvSpPr>
                <p:nvPr/>
              </p:nvSpPr>
              <p:spPr bwMode="auto">
                <a:xfrm>
                  <a:off x="3316" y="2881"/>
                  <a:ext cx="742" cy="26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8" name="Line 109"/>
                <p:cNvSpPr>
                  <a:spLocks noChangeShapeType="1"/>
                </p:cNvSpPr>
                <p:nvPr/>
              </p:nvSpPr>
              <p:spPr bwMode="auto">
                <a:xfrm>
                  <a:off x="4058" y="2756"/>
                  <a:ext cx="0" cy="312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599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4022" y="2756"/>
                  <a:ext cx="76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0" name="Line 113"/>
                <p:cNvSpPr>
                  <a:spLocks noChangeShapeType="1"/>
                </p:cNvSpPr>
                <p:nvPr/>
              </p:nvSpPr>
              <p:spPr bwMode="auto">
                <a:xfrm flipH="1">
                  <a:off x="4022" y="3068"/>
                  <a:ext cx="76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1" name="Oval 114"/>
                <p:cNvSpPr>
                  <a:spLocks noChangeArrowheads="1"/>
                </p:cNvSpPr>
                <p:nvPr/>
              </p:nvSpPr>
              <p:spPr bwMode="auto">
                <a:xfrm>
                  <a:off x="1046" y="2779"/>
                  <a:ext cx="70" cy="46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2" name="Oval 115"/>
                <p:cNvSpPr>
                  <a:spLocks noChangeArrowheads="1"/>
                </p:cNvSpPr>
                <p:nvPr/>
              </p:nvSpPr>
              <p:spPr bwMode="auto">
                <a:xfrm>
                  <a:off x="1294" y="2843"/>
                  <a:ext cx="72" cy="48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3" name="Oval 116"/>
                <p:cNvSpPr>
                  <a:spLocks noChangeArrowheads="1"/>
                </p:cNvSpPr>
                <p:nvPr/>
              </p:nvSpPr>
              <p:spPr bwMode="auto">
                <a:xfrm>
                  <a:off x="1789" y="2841"/>
                  <a:ext cx="72" cy="50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4" name="Oval 117"/>
                <p:cNvSpPr>
                  <a:spLocks noChangeArrowheads="1"/>
                </p:cNvSpPr>
                <p:nvPr/>
              </p:nvSpPr>
              <p:spPr bwMode="auto">
                <a:xfrm>
                  <a:off x="2534" y="2857"/>
                  <a:ext cx="73" cy="48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5" name="Oval 118"/>
                <p:cNvSpPr>
                  <a:spLocks noChangeArrowheads="1"/>
                </p:cNvSpPr>
                <p:nvPr/>
              </p:nvSpPr>
              <p:spPr bwMode="auto">
                <a:xfrm>
                  <a:off x="3280" y="2857"/>
                  <a:ext cx="72" cy="48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606" name="Oval 119"/>
                <p:cNvSpPr>
                  <a:spLocks noChangeArrowheads="1"/>
                </p:cNvSpPr>
                <p:nvPr/>
              </p:nvSpPr>
              <p:spPr bwMode="auto">
                <a:xfrm>
                  <a:off x="4022" y="2883"/>
                  <a:ext cx="76" cy="48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9531" name="Line 121"/>
              <p:cNvSpPr>
                <a:spLocks noChangeShapeType="1"/>
              </p:cNvSpPr>
              <p:nvPr/>
            </p:nvSpPr>
            <p:spPr bwMode="auto">
              <a:xfrm>
                <a:off x="1608138" y="3897313"/>
                <a:ext cx="115887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7" name="Line 123"/>
              <p:cNvSpPr>
                <a:spLocks noChangeShapeType="1"/>
              </p:cNvSpPr>
              <p:nvPr/>
            </p:nvSpPr>
            <p:spPr bwMode="auto">
              <a:xfrm>
                <a:off x="1608138" y="4398963"/>
                <a:ext cx="115887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3" name="Line 127"/>
              <p:cNvSpPr>
                <a:spLocks noChangeShapeType="1"/>
              </p:cNvSpPr>
              <p:nvPr/>
            </p:nvSpPr>
            <p:spPr bwMode="auto">
              <a:xfrm>
                <a:off x="2006600" y="3973513"/>
                <a:ext cx="109538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4" name="Line 129"/>
              <p:cNvSpPr>
                <a:spLocks noChangeShapeType="1"/>
              </p:cNvSpPr>
              <p:nvPr/>
            </p:nvSpPr>
            <p:spPr bwMode="auto">
              <a:xfrm>
                <a:off x="2006600" y="4383088"/>
                <a:ext cx="109538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5" name="Line 133"/>
              <p:cNvSpPr>
                <a:spLocks noChangeShapeType="1"/>
              </p:cNvSpPr>
              <p:nvPr/>
            </p:nvSpPr>
            <p:spPr bwMode="auto">
              <a:xfrm>
                <a:off x="2792413" y="3849688"/>
                <a:ext cx="109537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6" name="Line 135"/>
              <p:cNvSpPr>
                <a:spLocks noChangeShapeType="1"/>
              </p:cNvSpPr>
              <p:nvPr/>
            </p:nvSpPr>
            <p:spPr bwMode="auto">
              <a:xfrm>
                <a:off x="2792413" y="4462463"/>
                <a:ext cx="109537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7" name="Line 139"/>
              <p:cNvSpPr>
                <a:spLocks noChangeShapeType="1"/>
              </p:cNvSpPr>
              <p:nvPr/>
            </p:nvSpPr>
            <p:spPr bwMode="auto">
              <a:xfrm>
                <a:off x="3975100" y="3976688"/>
                <a:ext cx="111125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8" name="Line 141"/>
              <p:cNvSpPr>
                <a:spLocks noChangeShapeType="1"/>
              </p:cNvSpPr>
              <p:nvPr/>
            </p:nvSpPr>
            <p:spPr bwMode="auto">
              <a:xfrm>
                <a:off x="3975100" y="4484688"/>
                <a:ext cx="111125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39" name="Line 145"/>
              <p:cNvSpPr>
                <a:spLocks noChangeShapeType="1"/>
              </p:cNvSpPr>
              <p:nvPr/>
            </p:nvSpPr>
            <p:spPr bwMode="auto">
              <a:xfrm>
                <a:off x="5154613" y="3979863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0" name="Line 147"/>
              <p:cNvSpPr>
                <a:spLocks noChangeShapeType="1"/>
              </p:cNvSpPr>
              <p:nvPr/>
            </p:nvSpPr>
            <p:spPr bwMode="auto">
              <a:xfrm>
                <a:off x="5154613" y="4519613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1" name="Line 151"/>
              <p:cNvSpPr>
                <a:spLocks noChangeShapeType="1"/>
              </p:cNvSpPr>
              <p:nvPr/>
            </p:nvSpPr>
            <p:spPr bwMode="auto">
              <a:xfrm>
                <a:off x="6337300" y="3944938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2" name="Line 153"/>
              <p:cNvSpPr>
                <a:spLocks noChangeShapeType="1"/>
              </p:cNvSpPr>
              <p:nvPr/>
            </p:nvSpPr>
            <p:spPr bwMode="auto">
              <a:xfrm>
                <a:off x="6337300" y="4446588"/>
                <a:ext cx="114300" cy="0"/>
              </a:xfrm>
              <a:prstGeom prst="line">
                <a:avLst/>
              </a:prstGeom>
              <a:noFill/>
              <a:ln w="19050" cap="sq">
                <a:solidFill>
                  <a:srgbClr val="66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3" name="Line 120"/>
              <p:cNvSpPr>
                <a:spLocks noChangeShapeType="1"/>
              </p:cNvSpPr>
              <p:nvPr/>
            </p:nvSpPr>
            <p:spPr bwMode="auto">
              <a:xfrm>
                <a:off x="1665288" y="3897313"/>
                <a:ext cx="0" cy="50165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4" name="Line 122"/>
              <p:cNvSpPr>
                <a:spLocks noChangeShapeType="1"/>
              </p:cNvSpPr>
              <p:nvPr/>
            </p:nvSpPr>
            <p:spPr bwMode="auto">
              <a:xfrm flipH="1">
                <a:off x="1608138" y="3897313"/>
                <a:ext cx="115887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5" name="Line 124"/>
              <p:cNvSpPr>
                <a:spLocks noChangeShapeType="1"/>
              </p:cNvSpPr>
              <p:nvPr/>
            </p:nvSpPr>
            <p:spPr bwMode="auto">
              <a:xfrm flipH="1">
                <a:off x="1608138" y="4398963"/>
                <a:ext cx="115887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6" name="Line 125"/>
              <p:cNvSpPr>
                <a:spLocks noChangeShapeType="1"/>
              </p:cNvSpPr>
              <p:nvPr/>
            </p:nvSpPr>
            <p:spPr bwMode="auto">
              <a:xfrm>
                <a:off x="1665288" y="4143375"/>
                <a:ext cx="393700" cy="2857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7" name="Line 126"/>
              <p:cNvSpPr>
                <a:spLocks noChangeShapeType="1"/>
              </p:cNvSpPr>
              <p:nvPr/>
            </p:nvSpPr>
            <p:spPr bwMode="auto">
              <a:xfrm>
                <a:off x="2058988" y="3973513"/>
                <a:ext cx="0" cy="40957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8" name="Line 128"/>
              <p:cNvSpPr>
                <a:spLocks noChangeShapeType="1"/>
              </p:cNvSpPr>
              <p:nvPr/>
            </p:nvSpPr>
            <p:spPr bwMode="auto">
              <a:xfrm flipH="1">
                <a:off x="2006600" y="3973513"/>
                <a:ext cx="109538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49" name="Line 130"/>
              <p:cNvSpPr>
                <a:spLocks noChangeShapeType="1"/>
              </p:cNvSpPr>
              <p:nvPr/>
            </p:nvSpPr>
            <p:spPr bwMode="auto">
              <a:xfrm flipH="1">
                <a:off x="2006600" y="4383088"/>
                <a:ext cx="109538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0" name="Line 131"/>
              <p:cNvSpPr>
                <a:spLocks noChangeShapeType="1"/>
              </p:cNvSpPr>
              <p:nvPr/>
            </p:nvSpPr>
            <p:spPr bwMode="auto">
              <a:xfrm flipV="1">
                <a:off x="2058988" y="4162425"/>
                <a:ext cx="790575" cy="952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1" name="Line 132"/>
              <p:cNvSpPr>
                <a:spLocks noChangeShapeType="1"/>
              </p:cNvSpPr>
              <p:nvPr/>
            </p:nvSpPr>
            <p:spPr bwMode="auto">
              <a:xfrm>
                <a:off x="2849563" y="3849688"/>
                <a:ext cx="0" cy="61277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2" name="Line 134"/>
              <p:cNvSpPr>
                <a:spLocks noChangeShapeType="1"/>
              </p:cNvSpPr>
              <p:nvPr/>
            </p:nvSpPr>
            <p:spPr bwMode="auto">
              <a:xfrm flipH="1">
                <a:off x="2792413" y="3849688"/>
                <a:ext cx="109537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3" name="Line 136"/>
              <p:cNvSpPr>
                <a:spLocks noChangeShapeType="1"/>
              </p:cNvSpPr>
              <p:nvPr/>
            </p:nvSpPr>
            <p:spPr bwMode="auto">
              <a:xfrm flipH="1">
                <a:off x="2792413" y="4462463"/>
                <a:ext cx="109537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4" name="Line 137"/>
              <p:cNvSpPr>
                <a:spLocks noChangeShapeType="1"/>
              </p:cNvSpPr>
              <p:nvPr/>
            </p:nvSpPr>
            <p:spPr bwMode="auto">
              <a:xfrm>
                <a:off x="2849563" y="4162425"/>
                <a:ext cx="1182687" cy="7302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5" name="Line 138"/>
              <p:cNvSpPr>
                <a:spLocks noChangeShapeType="1"/>
              </p:cNvSpPr>
              <p:nvPr/>
            </p:nvSpPr>
            <p:spPr bwMode="auto">
              <a:xfrm>
                <a:off x="4032250" y="3976688"/>
                <a:ext cx="0" cy="50800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6" name="Line 140"/>
              <p:cNvSpPr>
                <a:spLocks noChangeShapeType="1"/>
              </p:cNvSpPr>
              <p:nvPr/>
            </p:nvSpPr>
            <p:spPr bwMode="auto">
              <a:xfrm flipH="1">
                <a:off x="3975100" y="3976688"/>
                <a:ext cx="111125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7" name="Line 142"/>
              <p:cNvSpPr>
                <a:spLocks noChangeShapeType="1"/>
              </p:cNvSpPr>
              <p:nvPr/>
            </p:nvSpPr>
            <p:spPr bwMode="auto">
              <a:xfrm flipH="1">
                <a:off x="3975100" y="4484688"/>
                <a:ext cx="111125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8" name="Line 143"/>
              <p:cNvSpPr>
                <a:spLocks noChangeShapeType="1"/>
              </p:cNvSpPr>
              <p:nvPr/>
            </p:nvSpPr>
            <p:spPr bwMode="auto">
              <a:xfrm>
                <a:off x="4032250" y="4235450"/>
                <a:ext cx="1179513" cy="952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59" name="Line 144"/>
              <p:cNvSpPr>
                <a:spLocks noChangeShapeType="1"/>
              </p:cNvSpPr>
              <p:nvPr/>
            </p:nvSpPr>
            <p:spPr bwMode="auto">
              <a:xfrm>
                <a:off x="5211763" y="3979863"/>
                <a:ext cx="0" cy="53975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0" name="Line 146"/>
              <p:cNvSpPr>
                <a:spLocks noChangeShapeType="1"/>
              </p:cNvSpPr>
              <p:nvPr/>
            </p:nvSpPr>
            <p:spPr bwMode="auto">
              <a:xfrm flipH="1">
                <a:off x="5154613" y="3979863"/>
                <a:ext cx="114300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1" name="Line 148"/>
              <p:cNvSpPr>
                <a:spLocks noChangeShapeType="1"/>
              </p:cNvSpPr>
              <p:nvPr/>
            </p:nvSpPr>
            <p:spPr bwMode="auto">
              <a:xfrm flipH="1">
                <a:off x="5154613" y="4519613"/>
                <a:ext cx="114300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2" name="Line 149"/>
              <p:cNvSpPr>
                <a:spLocks noChangeShapeType="1"/>
              </p:cNvSpPr>
              <p:nvPr/>
            </p:nvSpPr>
            <p:spPr bwMode="auto">
              <a:xfrm flipV="1">
                <a:off x="5211763" y="4210050"/>
                <a:ext cx="1182687" cy="34925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3" name="Line 150"/>
              <p:cNvSpPr>
                <a:spLocks noChangeShapeType="1"/>
              </p:cNvSpPr>
              <p:nvPr/>
            </p:nvSpPr>
            <p:spPr bwMode="auto">
              <a:xfrm>
                <a:off x="6394450" y="3944938"/>
                <a:ext cx="0" cy="50165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4" name="Line 152"/>
              <p:cNvSpPr>
                <a:spLocks noChangeShapeType="1"/>
              </p:cNvSpPr>
              <p:nvPr/>
            </p:nvSpPr>
            <p:spPr bwMode="auto">
              <a:xfrm flipH="1">
                <a:off x="6337300" y="3944938"/>
                <a:ext cx="114300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5" name="Line 154"/>
              <p:cNvSpPr>
                <a:spLocks noChangeShapeType="1"/>
              </p:cNvSpPr>
              <p:nvPr/>
            </p:nvSpPr>
            <p:spPr bwMode="auto">
              <a:xfrm flipH="1">
                <a:off x="6337300" y="4446588"/>
                <a:ext cx="114300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6" name="Freeform 155"/>
              <p:cNvSpPr>
                <a:spLocks/>
              </p:cNvSpPr>
              <p:nvPr/>
            </p:nvSpPr>
            <p:spPr bwMode="auto">
              <a:xfrm>
                <a:off x="1608138" y="4105275"/>
                <a:ext cx="115887" cy="76200"/>
              </a:xfrm>
              <a:custGeom>
                <a:avLst/>
                <a:gdLst>
                  <a:gd name="T0" fmla="*/ 0 w 73"/>
                  <a:gd name="T1" fmla="*/ 0 h 48"/>
                  <a:gd name="T2" fmla="*/ 2147483647 w 73"/>
                  <a:gd name="T3" fmla="*/ 0 h 48"/>
                  <a:gd name="T4" fmla="*/ 2147483647 w 73"/>
                  <a:gd name="T5" fmla="*/ 2147483647 h 48"/>
                  <a:gd name="T6" fmla="*/ 0 w 73"/>
                  <a:gd name="T7" fmla="*/ 2147483647 h 48"/>
                  <a:gd name="T8" fmla="*/ 0 w 73"/>
                  <a:gd name="T9" fmla="*/ 0 h 48"/>
                  <a:gd name="T10" fmla="*/ 0 w 73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3"/>
                  <a:gd name="T19" fmla="*/ 0 h 48"/>
                  <a:gd name="T20" fmla="*/ 73 w 73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3" h="48">
                    <a:moveTo>
                      <a:pt x="0" y="0"/>
                    </a:moveTo>
                    <a:lnTo>
                      <a:pt x="73" y="0"/>
                    </a:lnTo>
                    <a:lnTo>
                      <a:pt x="73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7" name="Freeform 156"/>
              <p:cNvSpPr>
                <a:spLocks/>
              </p:cNvSpPr>
              <p:nvPr/>
            </p:nvSpPr>
            <p:spPr bwMode="auto">
              <a:xfrm>
                <a:off x="2006600" y="4133850"/>
                <a:ext cx="109538" cy="76200"/>
              </a:xfrm>
              <a:custGeom>
                <a:avLst/>
                <a:gdLst>
                  <a:gd name="T0" fmla="*/ 0 w 69"/>
                  <a:gd name="T1" fmla="*/ 0 h 48"/>
                  <a:gd name="T2" fmla="*/ 2147483647 w 69"/>
                  <a:gd name="T3" fmla="*/ 0 h 48"/>
                  <a:gd name="T4" fmla="*/ 2147483647 w 69"/>
                  <a:gd name="T5" fmla="*/ 2147483647 h 48"/>
                  <a:gd name="T6" fmla="*/ 0 w 69"/>
                  <a:gd name="T7" fmla="*/ 2147483647 h 48"/>
                  <a:gd name="T8" fmla="*/ 0 w 69"/>
                  <a:gd name="T9" fmla="*/ 0 h 48"/>
                  <a:gd name="T10" fmla="*/ 0 w 69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"/>
                  <a:gd name="T19" fmla="*/ 0 h 48"/>
                  <a:gd name="T20" fmla="*/ 69 w 69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" h="48">
                    <a:moveTo>
                      <a:pt x="0" y="0"/>
                    </a:moveTo>
                    <a:lnTo>
                      <a:pt x="69" y="0"/>
                    </a:lnTo>
                    <a:lnTo>
                      <a:pt x="69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8" name="Freeform 157"/>
              <p:cNvSpPr>
                <a:spLocks/>
              </p:cNvSpPr>
              <p:nvPr/>
            </p:nvSpPr>
            <p:spPr bwMode="auto">
              <a:xfrm>
                <a:off x="2792413" y="4124325"/>
                <a:ext cx="109537" cy="76200"/>
              </a:xfrm>
              <a:custGeom>
                <a:avLst/>
                <a:gdLst>
                  <a:gd name="T0" fmla="*/ 0 w 69"/>
                  <a:gd name="T1" fmla="*/ 0 h 48"/>
                  <a:gd name="T2" fmla="*/ 2147483647 w 69"/>
                  <a:gd name="T3" fmla="*/ 0 h 48"/>
                  <a:gd name="T4" fmla="*/ 2147483647 w 69"/>
                  <a:gd name="T5" fmla="*/ 2147483647 h 48"/>
                  <a:gd name="T6" fmla="*/ 0 w 69"/>
                  <a:gd name="T7" fmla="*/ 2147483647 h 48"/>
                  <a:gd name="T8" fmla="*/ 0 w 69"/>
                  <a:gd name="T9" fmla="*/ 0 h 48"/>
                  <a:gd name="T10" fmla="*/ 0 w 69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"/>
                  <a:gd name="T19" fmla="*/ 0 h 48"/>
                  <a:gd name="T20" fmla="*/ 69 w 69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" h="48">
                    <a:moveTo>
                      <a:pt x="0" y="0"/>
                    </a:moveTo>
                    <a:lnTo>
                      <a:pt x="69" y="0"/>
                    </a:lnTo>
                    <a:lnTo>
                      <a:pt x="69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69" name="Freeform 158"/>
              <p:cNvSpPr>
                <a:spLocks/>
              </p:cNvSpPr>
              <p:nvPr/>
            </p:nvSpPr>
            <p:spPr bwMode="auto">
              <a:xfrm>
                <a:off x="3975100" y="4197350"/>
                <a:ext cx="111125" cy="76200"/>
              </a:xfrm>
              <a:custGeom>
                <a:avLst/>
                <a:gdLst>
                  <a:gd name="T0" fmla="*/ 0 w 70"/>
                  <a:gd name="T1" fmla="*/ 0 h 48"/>
                  <a:gd name="T2" fmla="*/ 2147483647 w 70"/>
                  <a:gd name="T3" fmla="*/ 0 h 48"/>
                  <a:gd name="T4" fmla="*/ 2147483647 w 70"/>
                  <a:gd name="T5" fmla="*/ 2147483647 h 48"/>
                  <a:gd name="T6" fmla="*/ 0 w 70"/>
                  <a:gd name="T7" fmla="*/ 2147483647 h 48"/>
                  <a:gd name="T8" fmla="*/ 0 w 70"/>
                  <a:gd name="T9" fmla="*/ 0 h 48"/>
                  <a:gd name="T10" fmla="*/ 0 w 70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48"/>
                  <a:gd name="T20" fmla="*/ 70 w 7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48">
                    <a:moveTo>
                      <a:pt x="0" y="0"/>
                    </a:moveTo>
                    <a:lnTo>
                      <a:pt x="70" y="0"/>
                    </a:lnTo>
                    <a:lnTo>
                      <a:pt x="70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70" name="Freeform 159"/>
              <p:cNvSpPr>
                <a:spLocks/>
              </p:cNvSpPr>
              <p:nvPr/>
            </p:nvSpPr>
            <p:spPr bwMode="auto">
              <a:xfrm>
                <a:off x="5154613" y="4206875"/>
                <a:ext cx="114300" cy="76200"/>
              </a:xfrm>
              <a:custGeom>
                <a:avLst/>
                <a:gdLst>
                  <a:gd name="T0" fmla="*/ 0 w 72"/>
                  <a:gd name="T1" fmla="*/ 0 h 48"/>
                  <a:gd name="T2" fmla="*/ 2147483647 w 72"/>
                  <a:gd name="T3" fmla="*/ 0 h 48"/>
                  <a:gd name="T4" fmla="*/ 2147483647 w 72"/>
                  <a:gd name="T5" fmla="*/ 2147483647 h 48"/>
                  <a:gd name="T6" fmla="*/ 0 w 72"/>
                  <a:gd name="T7" fmla="*/ 2147483647 h 48"/>
                  <a:gd name="T8" fmla="*/ 0 w 72"/>
                  <a:gd name="T9" fmla="*/ 0 h 48"/>
                  <a:gd name="T10" fmla="*/ 0 w 72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8"/>
                  <a:gd name="T20" fmla="*/ 72 w 72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8">
                    <a:moveTo>
                      <a:pt x="0" y="0"/>
                    </a:moveTo>
                    <a:lnTo>
                      <a:pt x="72" y="0"/>
                    </a:lnTo>
                    <a:lnTo>
                      <a:pt x="72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571" name="Freeform 160"/>
              <p:cNvSpPr>
                <a:spLocks/>
              </p:cNvSpPr>
              <p:nvPr/>
            </p:nvSpPr>
            <p:spPr bwMode="auto">
              <a:xfrm>
                <a:off x="6337300" y="4171950"/>
                <a:ext cx="114300" cy="76200"/>
              </a:xfrm>
              <a:custGeom>
                <a:avLst/>
                <a:gdLst>
                  <a:gd name="T0" fmla="*/ 0 w 72"/>
                  <a:gd name="T1" fmla="*/ 0 h 48"/>
                  <a:gd name="T2" fmla="*/ 2147483647 w 72"/>
                  <a:gd name="T3" fmla="*/ 0 h 48"/>
                  <a:gd name="T4" fmla="*/ 2147483647 w 72"/>
                  <a:gd name="T5" fmla="*/ 2147483647 h 48"/>
                  <a:gd name="T6" fmla="*/ 0 w 72"/>
                  <a:gd name="T7" fmla="*/ 2147483647 h 48"/>
                  <a:gd name="T8" fmla="*/ 0 w 72"/>
                  <a:gd name="T9" fmla="*/ 0 h 48"/>
                  <a:gd name="T10" fmla="*/ 0 w 72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8"/>
                  <a:gd name="T20" fmla="*/ 72 w 72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8">
                    <a:moveTo>
                      <a:pt x="0" y="0"/>
                    </a:moveTo>
                    <a:lnTo>
                      <a:pt x="72" y="0"/>
                    </a:lnTo>
                    <a:lnTo>
                      <a:pt x="72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+mj-lt"/>
                  <a:ea typeface="ＭＳ Ｐゴシック" pitchFamily="34" charset="-128"/>
                </a:endParaRPr>
              </a:p>
            </p:txBody>
          </p:sp>
          <p:grpSp>
            <p:nvGrpSpPr>
              <p:cNvPr id="7287" name="Groupe 130"/>
              <p:cNvGrpSpPr>
                <a:grpSpLocks/>
              </p:cNvGrpSpPr>
              <p:nvPr/>
            </p:nvGrpSpPr>
            <p:grpSpPr bwMode="auto">
              <a:xfrm>
                <a:off x="1878013" y="5146675"/>
                <a:ext cx="1470025" cy="593725"/>
                <a:chOff x="1878583" y="5448763"/>
                <a:chExt cx="1469282" cy="594856"/>
              </a:xfrm>
            </p:grpSpPr>
            <p:sp>
              <p:nvSpPr>
                <p:cNvPr id="130" name="AutoShape 126"/>
                <p:cNvSpPr>
                  <a:spLocks noChangeArrowheads="1"/>
                </p:cNvSpPr>
                <p:nvPr/>
              </p:nvSpPr>
              <p:spPr bwMode="auto">
                <a:xfrm>
                  <a:off x="1878583" y="5448763"/>
                  <a:ext cx="1469282" cy="594856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rgbClr val="D0D0F0"/>
                  </a:solidFill>
                  <a:round/>
                  <a:headEnd/>
                  <a:tailEnd/>
                </a:ln>
                <a:effectLst>
                  <a:prstShdw prst="shdw17" dist="17961" dir="2700000">
                    <a:srgbClr val="7D7D90">
                      <a:alpha val="74997"/>
                    </a:srgbClr>
                  </a:prstShdw>
                </a:effectLst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GB" sz="2400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948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262564" y="5450354"/>
                  <a:ext cx="1085301" cy="5837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defRPr/>
                  </a:pPr>
                  <a:r>
                    <a:rPr lang="en-US" sz="1600" b="1" dirty="0">
                      <a:solidFill>
                        <a:srgbClr val="002060"/>
                      </a:solidFill>
                      <a:latin typeface="+mj-lt"/>
                      <a:ea typeface="ＭＳ Ｐゴシック" pitchFamily="34" charset="-128"/>
                    </a:rPr>
                    <a:t>TDF/FTC</a:t>
                  </a:r>
                </a:p>
                <a:p>
                  <a:pPr algn="l">
                    <a:defRPr/>
                  </a:pPr>
                  <a:r>
                    <a:rPr lang="en-US" sz="1600" b="1" dirty="0">
                      <a:solidFill>
                        <a:srgbClr val="002060"/>
                      </a:solidFill>
                      <a:latin typeface="+mj-lt"/>
                      <a:ea typeface="ＭＳ Ｐゴシック" pitchFamily="34" charset="-128"/>
                    </a:rPr>
                    <a:t>ABC/3TC</a:t>
                  </a:r>
                </a:p>
              </p:txBody>
            </p:sp>
            <p:sp>
              <p:nvSpPr>
                <p:cNvPr id="4" name="Line 161"/>
                <p:cNvSpPr>
                  <a:spLocks noChangeShapeType="1"/>
                </p:cNvSpPr>
                <p:nvPr/>
              </p:nvSpPr>
              <p:spPr bwMode="auto">
                <a:xfrm>
                  <a:off x="2011866" y="5639626"/>
                  <a:ext cx="277672" cy="0"/>
                </a:xfrm>
                <a:prstGeom prst="line">
                  <a:avLst/>
                </a:prstGeom>
                <a:noFill/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5" name="Oval 162"/>
                <p:cNvSpPr>
                  <a:spLocks noChangeArrowheads="1"/>
                </p:cNvSpPr>
                <p:nvPr/>
              </p:nvSpPr>
              <p:spPr bwMode="auto">
                <a:xfrm>
                  <a:off x="2097547" y="5603044"/>
                  <a:ext cx="111069" cy="71573"/>
                </a:xfrm>
                <a:prstGeom prst="ellipse">
                  <a:avLst/>
                </a:prstGeom>
                <a:solidFill>
                  <a:srgbClr val="FF6600"/>
                </a:solidFill>
                <a:ln w="28575" cap="sq">
                  <a:solidFill>
                    <a:srgbClr val="FF66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9" name="Line 163"/>
                <p:cNvSpPr>
                  <a:spLocks noChangeShapeType="1"/>
                </p:cNvSpPr>
                <p:nvPr/>
              </p:nvSpPr>
              <p:spPr bwMode="auto">
                <a:xfrm>
                  <a:off x="2011866" y="5857528"/>
                  <a:ext cx="272912" cy="0"/>
                </a:xfrm>
                <a:prstGeom prst="line">
                  <a:avLst/>
                </a:prstGeom>
                <a:noFill/>
                <a:ln w="28575" cap="sq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  <p:sp>
              <p:nvSpPr>
                <p:cNvPr id="14" name="Freeform 164"/>
                <p:cNvSpPr>
                  <a:spLocks/>
                </p:cNvSpPr>
                <p:nvPr/>
              </p:nvSpPr>
              <p:spPr bwMode="auto">
                <a:xfrm>
                  <a:off x="2097547" y="5819356"/>
                  <a:ext cx="111069" cy="76345"/>
                </a:xfrm>
                <a:custGeom>
                  <a:avLst/>
                  <a:gdLst>
                    <a:gd name="T0" fmla="*/ 0 w 70"/>
                    <a:gd name="T1" fmla="*/ 0 h 48"/>
                    <a:gd name="T2" fmla="*/ 2147483647 w 70"/>
                    <a:gd name="T3" fmla="*/ 0 h 48"/>
                    <a:gd name="T4" fmla="*/ 2147483647 w 70"/>
                    <a:gd name="T5" fmla="*/ 2147483647 h 48"/>
                    <a:gd name="T6" fmla="*/ 0 w 70"/>
                    <a:gd name="T7" fmla="*/ 2147483647 h 48"/>
                    <a:gd name="T8" fmla="*/ 0 w 70"/>
                    <a:gd name="T9" fmla="*/ 0 h 48"/>
                    <a:gd name="T10" fmla="*/ 0 w 70"/>
                    <a:gd name="T11" fmla="*/ 0 h 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0"/>
                    <a:gd name="T19" fmla="*/ 0 h 48"/>
                    <a:gd name="T20" fmla="*/ 70 w 70"/>
                    <a:gd name="T21" fmla="*/ 48 h 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0" h="48">
                      <a:moveTo>
                        <a:pt x="0" y="0"/>
                      </a:moveTo>
                      <a:lnTo>
                        <a:pt x="70" y="0"/>
                      </a:lnTo>
                      <a:lnTo>
                        <a:pt x="70" y="48"/>
                      </a:lnTo>
                      <a:lnTo>
                        <a:pt x="0" y="4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28575" cap="sq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+mj-lt"/>
                    <a:ea typeface="ＭＳ Ｐゴシック" pitchFamily="34" charset="-128"/>
                  </a:endParaRPr>
                </a:p>
              </p:txBody>
            </p:sp>
          </p:grpSp>
        </p:grpSp>
      </p:grpSp>
      <p:sp>
        <p:nvSpPr>
          <p:cNvPr id="7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SWIFT Study: Switch ABC/3TC to TDF/FTC</a:t>
            </a:r>
          </a:p>
        </p:txBody>
      </p:sp>
      <p:sp>
        <p:nvSpPr>
          <p:cNvPr id="7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SWIFT</a:t>
            </a:r>
          </a:p>
        </p:txBody>
      </p:sp>
      <p:sp>
        <p:nvSpPr>
          <p:cNvPr id="7198" name="Text Box 3"/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en-US" sz="1200" i="1">
                <a:solidFill>
                  <a:srgbClr val="CC0000"/>
                </a:solidFill>
              </a:rPr>
              <a:t>Campo R, CID 2013, Jan 29 (epub ahead of print)</a:t>
            </a:r>
            <a:endParaRPr lang="en-GB" sz="1200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63638"/>
            <a:ext cx="7772400" cy="588962"/>
          </a:xfrm>
        </p:spPr>
        <p:txBody>
          <a:bodyPr/>
          <a:lstStyle/>
          <a:p>
            <a:pPr eaLnBrk="1" hangingPunct="1"/>
            <a:r>
              <a:rPr lang="fr-FR" sz="2000" smtClean="0">
                <a:solidFill>
                  <a:srgbClr val="CC3300"/>
                </a:solidFill>
                <a:ea typeface="ＭＳ Ｐゴシック" pitchFamily="-1" charset="-128"/>
              </a:rPr>
              <a:t>Fasting Lipids: median change from baseline to W48, mg/dL [mmol/L]</a:t>
            </a:r>
          </a:p>
        </p:txBody>
      </p:sp>
      <p:sp>
        <p:nvSpPr>
          <p:cNvPr id="20499" name="Text Box 63"/>
          <p:cNvSpPr txBox="1">
            <a:spLocks noChangeArrowheads="1"/>
          </p:cNvSpPr>
          <p:nvPr/>
        </p:nvSpPr>
        <p:spPr bwMode="auto">
          <a:xfrm>
            <a:off x="793750" y="6284913"/>
            <a:ext cx="754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l">
              <a:defRPr/>
            </a:pPr>
            <a:r>
              <a:rPr lang="da-DK" sz="1400" dirty="0">
                <a:solidFill>
                  <a:srgbClr val="002060"/>
                </a:solidFill>
                <a:latin typeface="+mn-lt"/>
                <a:ea typeface="ＭＳ Ｐゴシック" pitchFamily="34" charset="-128"/>
              </a:rPr>
              <a:t>* Wilcoxon rank-sum test</a:t>
            </a:r>
          </a:p>
        </p:txBody>
      </p:sp>
      <p:sp>
        <p:nvSpPr>
          <p:cNvPr id="8196" name="Rectangle 36"/>
          <p:cNvSpPr>
            <a:spLocks noChangeArrowheads="1"/>
          </p:cNvSpPr>
          <p:nvPr/>
        </p:nvSpPr>
        <p:spPr bwMode="auto">
          <a:xfrm>
            <a:off x="1160463" y="5805488"/>
            <a:ext cx="7000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 b="1">
                <a:solidFill>
                  <a:srgbClr val="002060"/>
                </a:solidFill>
                <a:latin typeface="Calibri" pitchFamily="34" charset="0"/>
              </a:rPr>
              <a:t>No significant difference between groups in total cholesterol/HDL-c ratio at W48</a:t>
            </a: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fr-FR" sz="3000" b="1" kern="0" dirty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SWIFT </a:t>
            </a:r>
            <a:r>
              <a:rPr lang="fr-FR" sz="3000" b="1" kern="0" dirty="0" err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Study</a:t>
            </a:r>
            <a:r>
              <a:rPr lang="fr-FR" sz="3000" b="1" kern="0" dirty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: Switch ABC/3TC to TDF/FTC</a:t>
            </a:r>
          </a:p>
        </p:txBody>
      </p:sp>
      <p:sp>
        <p:nvSpPr>
          <p:cNvPr id="819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SWIFT</a:t>
            </a:r>
          </a:p>
        </p:txBody>
      </p:sp>
      <p:grpSp>
        <p:nvGrpSpPr>
          <p:cNvPr id="8199" name="Groupe 70"/>
          <p:cNvGrpSpPr>
            <a:grpSpLocks/>
          </p:cNvGrpSpPr>
          <p:nvPr/>
        </p:nvGrpSpPr>
        <p:grpSpPr bwMode="auto">
          <a:xfrm>
            <a:off x="900113" y="1720850"/>
            <a:ext cx="6831012" cy="4119563"/>
            <a:chOff x="900113" y="1720850"/>
            <a:chExt cx="6831012" cy="4119563"/>
          </a:xfrm>
        </p:grpSpPr>
        <p:sp>
          <p:nvSpPr>
            <p:cNvPr id="20500" name="Text Box 5"/>
            <p:cNvSpPr txBox="1">
              <a:spLocks noChangeArrowheads="1"/>
            </p:cNvSpPr>
            <p:nvPr/>
          </p:nvSpPr>
          <p:spPr bwMode="auto">
            <a:xfrm>
              <a:off x="2057400" y="5502275"/>
              <a:ext cx="100012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  <a:defRPr/>
              </a:pPr>
              <a:r>
                <a:rPr lang="en-US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Total chol</a:t>
              </a:r>
            </a:p>
          </p:txBody>
        </p:sp>
        <p:sp>
          <p:nvSpPr>
            <p:cNvPr id="20501" name="Text Box 6"/>
            <p:cNvSpPr txBox="1">
              <a:spLocks noChangeArrowheads="1"/>
            </p:cNvSpPr>
            <p:nvPr/>
          </p:nvSpPr>
          <p:spPr bwMode="auto">
            <a:xfrm>
              <a:off x="3398838" y="4086225"/>
              <a:ext cx="87788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pitchFamily="34" charset="0"/>
                <a:buNone/>
                <a:defRPr/>
              </a:pPr>
              <a:r>
                <a:rPr lang="en-US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LDL-c</a:t>
              </a:r>
            </a:p>
          </p:txBody>
        </p:sp>
        <p:sp>
          <p:nvSpPr>
            <p:cNvPr id="8203" name="Text Box 7"/>
            <p:cNvSpPr txBox="1">
              <a:spLocks noChangeArrowheads="1"/>
            </p:cNvSpPr>
            <p:nvPr/>
          </p:nvSpPr>
          <p:spPr bwMode="auto">
            <a:xfrm>
              <a:off x="5072063" y="3629025"/>
              <a:ext cx="6858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buFont typeface="Arial" charset="0"/>
                <a:buNone/>
              </a:pPr>
              <a:r>
                <a:rPr lang="en-US" sz="1600" b="1">
                  <a:solidFill>
                    <a:srgbClr val="002060"/>
                  </a:solidFill>
                  <a:latin typeface="Calibri" pitchFamily="34" charset="0"/>
                </a:rPr>
                <a:t>HDL-c</a:t>
              </a:r>
            </a:p>
          </p:txBody>
        </p:sp>
        <p:sp>
          <p:nvSpPr>
            <p:cNvPr id="20503" name="Text Box 8"/>
            <p:cNvSpPr txBox="1">
              <a:spLocks noChangeArrowheads="1"/>
            </p:cNvSpPr>
            <p:nvPr/>
          </p:nvSpPr>
          <p:spPr bwMode="auto">
            <a:xfrm>
              <a:off x="6627813" y="5229225"/>
              <a:ext cx="41275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  <a:defRPr/>
              </a:pPr>
              <a:r>
                <a:rPr lang="en-US" sz="16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rPr>
                <a:t>TG</a:t>
              </a:r>
            </a:p>
          </p:txBody>
        </p:sp>
        <p:grpSp>
          <p:nvGrpSpPr>
            <p:cNvPr id="8205" name="Groupe 75"/>
            <p:cNvGrpSpPr>
              <a:grpSpLocks/>
            </p:cNvGrpSpPr>
            <p:nvPr/>
          </p:nvGrpSpPr>
          <p:grpSpPr bwMode="auto">
            <a:xfrm>
              <a:off x="3016250" y="1720850"/>
              <a:ext cx="2851150" cy="339725"/>
              <a:chOff x="3015704" y="1721432"/>
              <a:chExt cx="2852440" cy="339416"/>
            </a:xfrm>
          </p:grpSpPr>
          <p:sp>
            <p:nvSpPr>
              <p:cNvPr id="8258" name="AutoShape 126"/>
              <p:cNvSpPr>
                <a:spLocks noChangeArrowheads="1"/>
              </p:cNvSpPr>
              <p:nvPr/>
            </p:nvSpPr>
            <p:spPr bwMode="auto">
              <a:xfrm>
                <a:off x="3015704" y="1721432"/>
                <a:ext cx="2852440" cy="3394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/>
                <a:endParaRPr lang="en-GB" sz="2400"/>
              </a:p>
            </p:txBody>
          </p:sp>
          <p:sp>
            <p:nvSpPr>
              <p:cNvPr id="70" name="Text Box 10"/>
              <p:cNvSpPr txBox="1">
                <a:spLocks noChangeArrowheads="1"/>
              </p:cNvSpPr>
              <p:nvPr/>
            </p:nvSpPr>
            <p:spPr bwMode="auto">
              <a:xfrm>
                <a:off x="3400053" y="1723019"/>
                <a:ext cx="2341034" cy="3378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defRPr/>
                </a:pPr>
                <a:r>
                  <a:rPr lang="en-US" sz="1600" b="1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TDF/FTC		ABC/3TC</a:t>
                </a:r>
              </a:p>
            </p:txBody>
          </p:sp>
          <p:sp>
            <p:nvSpPr>
              <p:cNvPr id="8260" name="Line 161"/>
              <p:cNvSpPr>
                <a:spLocks noChangeShapeType="1"/>
              </p:cNvSpPr>
              <p:nvPr/>
            </p:nvSpPr>
            <p:spPr bwMode="auto">
              <a:xfrm>
                <a:off x="3148484" y="1913057"/>
                <a:ext cx="277812" cy="0"/>
              </a:xfrm>
              <a:prstGeom prst="line">
                <a:avLst/>
              </a:prstGeom>
              <a:noFill/>
              <a:ln w="28575" cap="sq">
                <a:solidFill>
                  <a:srgbClr val="FF66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1" name="Oval 162"/>
              <p:cNvSpPr>
                <a:spLocks noChangeArrowheads="1"/>
              </p:cNvSpPr>
              <p:nvPr/>
            </p:nvSpPr>
            <p:spPr bwMode="auto">
              <a:xfrm>
                <a:off x="3234209" y="1874957"/>
                <a:ext cx="111125" cy="73025"/>
              </a:xfrm>
              <a:prstGeom prst="ellipse">
                <a:avLst/>
              </a:prstGeom>
              <a:solidFill>
                <a:srgbClr val="FF6600"/>
              </a:solidFill>
              <a:ln w="28575" cap="sq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2" name="Line 163"/>
              <p:cNvSpPr>
                <a:spLocks noChangeShapeType="1"/>
              </p:cNvSpPr>
              <p:nvPr/>
            </p:nvSpPr>
            <p:spPr bwMode="auto">
              <a:xfrm>
                <a:off x="4507211" y="1898435"/>
                <a:ext cx="273050" cy="0"/>
              </a:xfrm>
              <a:prstGeom prst="line">
                <a:avLst/>
              </a:prstGeom>
              <a:noFill/>
              <a:ln w="28575" cap="sq">
                <a:solidFill>
                  <a:srgbClr val="008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63" name="Freeform 164"/>
              <p:cNvSpPr>
                <a:spLocks/>
              </p:cNvSpPr>
              <p:nvPr/>
            </p:nvSpPr>
            <p:spPr bwMode="auto">
              <a:xfrm>
                <a:off x="4592936" y="1860335"/>
                <a:ext cx="111125" cy="76200"/>
              </a:xfrm>
              <a:custGeom>
                <a:avLst/>
                <a:gdLst>
                  <a:gd name="T0" fmla="*/ 0 w 70"/>
                  <a:gd name="T1" fmla="*/ 0 h 48"/>
                  <a:gd name="T2" fmla="*/ 2147483647 w 70"/>
                  <a:gd name="T3" fmla="*/ 0 h 48"/>
                  <a:gd name="T4" fmla="*/ 2147483647 w 70"/>
                  <a:gd name="T5" fmla="*/ 2147483647 h 48"/>
                  <a:gd name="T6" fmla="*/ 0 w 70"/>
                  <a:gd name="T7" fmla="*/ 2147483647 h 48"/>
                  <a:gd name="T8" fmla="*/ 0 w 70"/>
                  <a:gd name="T9" fmla="*/ 0 h 48"/>
                  <a:gd name="T10" fmla="*/ 0 w 70"/>
                  <a:gd name="T11" fmla="*/ 0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48"/>
                  <a:gd name="T20" fmla="*/ 70 w 7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48">
                    <a:moveTo>
                      <a:pt x="0" y="0"/>
                    </a:moveTo>
                    <a:lnTo>
                      <a:pt x="70" y="0"/>
                    </a:lnTo>
                    <a:lnTo>
                      <a:pt x="70" y="4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28575" cap="sq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8206" name="Groupe 70"/>
            <p:cNvGrpSpPr>
              <a:grpSpLocks/>
            </p:cNvGrpSpPr>
            <p:nvPr/>
          </p:nvGrpSpPr>
          <p:grpSpPr bwMode="auto">
            <a:xfrm>
              <a:off x="900113" y="2130425"/>
              <a:ext cx="6831012" cy="3436938"/>
              <a:chOff x="900113" y="2130425"/>
              <a:chExt cx="6831012" cy="3436938"/>
            </a:xfrm>
          </p:grpSpPr>
          <p:sp>
            <p:nvSpPr>
              <p:cNvPr id="20483" name="Text Box 10"/>
              <p:cNvSpPr txBox="1">
                <a:spLocks noChangeArrowheads="1"/>
              </p:cNvSpPr>
              <p:nvPr/>
            </p:nvSpPr>
            <p:spPr bwMode="auto">
              <a:xfrm>
                <a:off x="2054225" y="2130425"/>
                <a:ext cx="8382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p&lt;0.001</a:t>
                </a:r>
                <a:r>
                  <a:rPr lang="en-US" sz="1400" baseline="300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  <a:cs typeface="Arial" pitchFamily="34" charset="0"/>
                  </a:rPr>
                  <a:t>*</a:t>
                </a:r>
              </a:p>
            </p:txBody>
          </p:sp>
          <p:sp>
            <p:nvSpPr>
              <p:cNvPr id="2" name="Line 59"/>
              <p:cNvSpPr>
                <a:spLocks noChangeShapeType="1"/>
              </p:cNvSpPr>
              <p:nvPr/>
            </p:nvSpPr>
            <p:spPr bwMode="auto">
              <a:xfrm>
                <a:off x="2009775" y="2513013"/>
                <a:ext cx="858838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cxnSp>
            <p:nvCxnSpPr>
              <p:cNvPr id="8209" name="Straight Connector 84"/>
              <p:cNvCxnSpPr>
                <a:cxnSpLocks noChangeShapeType="1"/>
              </p:cNvCxnSpPr>
              <p:nvPr/>
            </p:nvCxnSpPr>
            <p:spPr bwMode="auto">
              <a:xfrm rot="5400000">
                <a:off x="1981200" y="2546351"/>
                <a:ext cx="73025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10" name="Straight Connector 85"/>
              <p:cNvCxnSpPr>
                <a:cxnSpLocks noChangeShapeType="1"/>
              </p:cNvCxnSpPr>
              <p:nvPr/>
            </p:nvCxnSpPr>
            <p:spPr bwMode="auto">
              <a:xfrm rot="5400000">
                <a:off x="2821781" y="2539207"/>
                <a:ext cx="74613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" name="Text Box 10"/>
              <p:cNvSpPr txBox="1">
                <a:spLocks noChangeArrowheads="1"/>
              </p:cNvSpPr>
              <p:nvPr/>
            </p:nvSpPr>
            <p:spPr bwMode="auto">
              <a:xfrm>
                <a:off x="3576638" y="2130425"/>
                <a:ext cx="8382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p=0.007</a:t>
                </a:r>
                <a:r>
                  <a:rPr lang="en-US" sz="1400" baseline="300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  <a:cs typeface="Arial" pitchFamily="34" charset="0"/>
                  </a:rPr>
                  <a:t>*</a:t>
                </a:r>
              </a:p>
            </p:txBody>
          </p:sp>
          <p:sp>
            <p:nvSpPr>
              <p:cNvPr id="11" name="Line 59"/>
              <p:cNvSpPr>
                <a:spLocks noChangeShapeType="1"/>
              </p:cNvSpPr>
              <p:nvPr/>
            </p:nvSpPr>
            <p:spPr bwMode="auto">
              <a:xfrm>
                <a:off x="3533775" y="2495550"/>
                <a:ext cx="858838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cxnSp>
            <p:nvCxnSpPr>
              <p:cNvPr id="8213" name="Straight Connector 84"/>
              <p:cNvCxnSpPr>
                <a:cxnSpLocks noChangeShapeType="1"/>
              </p:cNvCxnSpPr>
              <p:nvPr/>
            </p:nvCxnSpPr>
            <p:spPr bwMode="auto">
              <a:xfrm rot="5400000">
                <a:off x="3505200" y="2532063"/>
                <a:ext cx="73025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14" name="Straight Connector 85"/>
              <p:cNvCxnSpPr>
                <a:cxnSpLocks noChangeShapeType="1"/>
              </p:cNvCxnSpPr>
              <p:nvPr/>
            </p:nvCxnSpPr>
            <p:spPr bwMode="auto">
              <a:xfrm rot="5400000">
                <a:off x="4345781" y="2532857"/>
                <a:ext cx="74613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" name="Text Box 10"/>
              <p:cNvSpPr txBox="1">
                <a:spLocks noChangeArrowheads="1"/>
              </p:cNvSpPr>
              <p:nvPr/>
            </p:nvSpPr>
            <p:spPr bwMode="auto">
              <a:xfrm>
                <a:off x="5068888" y="2130425"/>
                <a:ext cx="746125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p=0.26</a:t>
                </a:r>
                <a:r>
                  <a:rPr lang="en-US" sz="1400" baseline="300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  <a:cs typeface="Arial" pitchFamily="34" charset="0"/>
                  </a:rPr>
                  <a:t>*</a:t>
                </a:r>
              </a:p>
            </p:txBody>
          </p:sp>
          <p:sp>
            <p:nvSpPr>
              <p:cNvPr id="5" name="Line 59"/>
              <p:cNvSpPr>
                <a:spLocks noChangeShapeType="1"/>
              </p:cNvSpPr>
              <p:nvPr/>
            </p:nvSpPr>
            <p:spPr bwMode="auto">
              <a:xfrm>
                <a:off x="5029200" y="2501900"/>
                <a:ext cx="858838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cxnSp>
            <p:nvCxnSpPr>
              <p:cNvPr id="8217" name="Straight Connector 84"/>
              <p:cNvCxnSpPr>
                <a:cxnSpLocks noChangeShapeType="1"/>
              </p:cNvCxnSpPr>
              <p:nvPr/>
            </p:nvCxnSpPr>
            <p:spPr bwMode="auto">
              <a:xfrm rot="5400000">
                <a:off x="5000625" y="2535238"/>
                <a:ext cx="73025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18" name="Straight Connector 85"/>
              <p:cNvCxnSpPr>
                <a:cxnSpLocks noChangeShapeType="1"/>
              </p:cNvCxnSpPr>
              <p:nvPr/>
            </p:nvCxnSpPr>
            <p:spPr bwMode="auto">
              <a:xfrm rot="5400000">
                <a:off x="5841207" y="2528094"/>
                <a:ext cx="74612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495" name="Text Box 10"/>
              <p:cNvSpPr txBox="1">
                <a:spLocks noChangeArrowheads="1"/>
              </p:cNvSpPr>
              <p:nvPr/>
            </p:nvSpPr>
            <p:spPr bwMode="auto">
              <a:xfrm>
                <a:off x="6596063" y="2130425"/>
                <a:ext cx="8382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p=0.074</a:t>
                </a:r>
                <a:r>
                  <a:rPr lang="en-US" sz="1400" baseline="300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  <a:cs typeface="Arial" pitchFamily="34" charset="0"/>
                  </a:rPr>
                  <a:t>*</a:t>
                </a:r>
              </a:p>
            </p:txBody>
          </p:sp>
          <p:sp>
            <p:nvSpPr>
              <p:cNvPr id="6" name="Line 59"/>
              <p:cNvSpPr>
                <a:spLocks noChangeShapeType="1"/>
              </p:cNvSpPr>
              <p:nvPr/>
            </p:nvSpPr>
            <p:spPr bwMode="auto">
              <a:xfrm>
                <a:off x="6553200" y="2501900"/>
                <a:ext cx="858838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cxnSp>
            <p:nvCxnSpPr>
              <p:cNvPr id="8221" name="Straight Connector 84"/>
              <p:cNvCxnSpPr>
                <a:cxnSpLocks noChangeShapeType="1"/>
              </p:cNvCxnSpPr>
              <p:nvPr/>
            </p:nvCxnSpPr>
            <p:spPr bwMode="auto">
              <a:xfrm rot="5400000">
                <a:off x="6524625" y="2535238"/>
                <a:ext cx="73025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22" name="Straight Connector 85"/>
              <p:cNvCxnSpPr>
                <a:cxnSpLocks noChangeShapeType="1"/>
              </p:cNvCxnSpPr>
              <p:nvPr/>
            </p:nvCxnSpPr>
            <p:spPr bwMode="auto">
              <a:xfrm rot="5400000">
                <a:off x="7365207" y="2528094"/>
                <a:ext cx="74612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" name="Rectangle 29"/>
              <p:cNvSpPr>
                <a:spLocks noChangeArrowheads="1"/>
              </p:cNvSpPr>
              <p:nvPr/>
            </p:nvSpPr>
            <p:spPr bwMode="auto">
              <a:xfrm>
                <a:off x="1943100" y="5168900"/>
                <a:ext cx="841375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- 21 [- 0.54]</a:t>
                </a:r>
              </a:p>
            </p:txBody>
          </p:sp>
          <p:sp>
            <p:nvSpPr>
              <p:cNvPr id="8" name="Rectangle 29"/>
              <p:cNvSpPr>
                <a:spLocks noChangeArrowheads="1"/>
              </p:cNvSpPr>
              <p:nvPr/>
            </p:nvSpPr>
            <p:spPr bwMode="auto">
              <a:xfrm>
                <a:off x="2546350" y="3324225"/>
                <a:ext cx="8064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- 3 [- 0.08]</a:t>
                </a:r>
              </a:p>
            </p:txBody>
          </p:sp>
          <p:sp>
            <p:nvSpPr>
              <p:cNvPr id="13" name="Rectangle 29"/>
              <p:cNvSpPr>
                <a:spLocks noChangeArrowheads="1"/>
              </p:cNvSpPr>
              <p:nvPr/>
            </p:nvSpPr>
            <p:spPr bwMode="auto">
              <a:xfrm>
                <a:off x="3419475" y="3679825"/>
                <a:ext cx="74930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- 7 [- 0.18]</a:t>
                </a:r>
              </a:p>
            </p:txBody>
          </p:sp>
          <p:sp>
            <p:nvSpPr>
              <p:cNvPr id="20507" name="Rectangle 29"/>
              <p:cNvSpPr>
                <a:spLocks noChangeArrowheads="1"/>
              </p:cNvSpPr>
              <p:nvPr/>
            </p:nvSpPr>
            <p:spPr bwMode="auto">
              <a:xfrm>
                <a:off x="3940175" y="2565400"/>
                <a:ext cx="560388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2 [0.05]</a:t>
                </a:r>
              </a:p>
            </p:txBody>
          </p:sp>
          <p:sp>
            <p:nvSpPr>
              <p:cNvPr id="9" name="Rectangle 29"/>
              <p:cNvSpPr>
                <a:spLocks noChangeArrowheads="1"/>
              </p:cNvSpPr>
              <p:nvPr/>
            </p:nvSpPr>
            <p:spPr bwMode="auto">
              <a:xfrm>
                <a:off x="4911725" y="3171825"/>
                <a:ext cx="747713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- 1 [- 0.03]</a:t>
                </a:r>
              </a:p>
            </p:txBody>
          </p:sp>
          <p:sp>
            <p:nvSpPr>
              <p:cNvPr id="10" name="Rectangle 29"/>
              <p:cNvSpPr>
                <a:spLocks noChangeArrowheads="1"/>
              </p:cNvSpPr>
              <p:nvPr/>
            </p:nvSpPr>
            <p:spPr bwMode="auto">
              <a:xfrm>
                <a:off x="5532438" y="3014663"/>
                <a:ext cx="654050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- 0 [0.00]</a:t>
                </a:r>
              </a:p>
            </p:txBody>
          </p:sp>
          <p:sp>
            <p:nvSpPr>
              <p:cNvPr id="14" name="Rectangle 29"/>
              <p:cNvSpPr>
                <a:spLocks noChangeArrowheads="1"/>
              </p:cNvSpPr>
              <p:nvPr/>
            </p:nvSpPr>
            <p:spPr bwMode="auto">
              <a:xfrm>
                <a:off x="6213475" y="4759325"/>
                <a:ext cx="839788" cy="21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- 18 [- 0.20]</a:t>
                </a:r>
              </a:p>
            </p:txBody>
          </p:sp>
          <p:sp>
            <p:nvSpPr>
              <p:cNvPr id="20511" name="Rectangle 29"/>
              <p:cNvSpPr>
                <a:spLocks noChangeArrowheads="1"/>
              </p:cNvSpPr>
              <p:nvPr/>
            </p:nvSpPr>
            <p:spPr bwMode="auto">
              <a:xfrm>
                <a:off x="6929438" y="3876675"/>
                <a:ext cx="747712" cy="214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 typeface="Arial" pitchFamily="34" charset="0"/>
                  <a:buNone/>
                  <a:defRPr/>
                </a:pPr>
                <a:r>
                  <a:rPr lang="en-US" sz="1400" dirty="0">
                    <a:solidFill>
                      <a:srgbClr val="002060"/>
                    </a:solidFill>
                    <a:latin typeface="+mj-lt"/>
                    <a:ea typeface="ＭＳ Ｐゴシック" pitchFamily="34" charset="-128"/>
                  </a:rPr>
                  <a:t>- 9 [- 0.10]</a:t>
                </a:r>
              </a:p>
            </p:txBody>
          </p:sp>
          <p:sp>
            <p:nvSpPr>
              <p:cNvPr id="20514" name="Rectangle 10"/>
              <p:cNvSpPr>
                <a:spLocks noChangeArrowheads="1"/>
              </p:cNvSpPr>
              <p:nvPr/>
            </p:nvSpPr>
            <p:spPr bwMode="auto">
              <a:xfrm>
                <a:off x="2155825" y="3005138"/>
                <a:ext cx="401638" cy="2039937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15" name="Rectangle 10"/>
              <p:cNvSpPr>
                <a:spLocks noChangeArrowheads="1"/>
              </p:cNvSpPr>
              <p:nvPr/>
            </p:nvSpPr>
            <p:spPr bwMode="auto">
              <a:xfrm>
                <a:off x="2552700" y="3005138"/>
                <a:ext cx="401638" cy="285750"/>
              </a:xfrm>
              <a:prstGeom prst="rect">
                <a:avLst/>
              </a:prstGeom>
              <a:solidFill>
                <a:srgbClr val="00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0" name="Rectangle 10"/>
              <p:cNvSpPr>
                <a:spLocks noChangeArrowheads="1"/>
              </p:cNvSpPr>
              <p:nvPr/>
            </p:nvSpPr>
            <p:spPr bwMode="auto">
              <a:xfrm>
                <a:off x="3603625" y="3005138"/>
                <a:ext cx="401638" cy="673100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1" name="Rectangle 10"/>
              <p:cNvSpPr>
                <a:spLocks noChangeArrowheads="1"/>
              </p:cNvSpPr>
              <p:nvPr/>
            </p:nvSpPr>
            <p:spPr bwMode="auto">
              <a:xfrm flipV="1">
                <a:off x="4000500" y="2781300"/>
                <a:ext cx="401638" cy="223838"/>
              </a:xfrm>
              <a:prstGeom prst="rect">
                <a:avLst/>
              </a:prstGeom>
              <a:solidFill>
                <a:srgbClr val="00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2" name="Rectangle 10"/>
              <p:cNvSpPr>
                <a:spLocks noChangeArrowheads="1"/>
              </p:cNvSpPr>
              <p:nvPr/>
            </p:nvSpPr>
            <p:spPr bwMode="auto">
              <a:xfrm>
                <a:off x="5051425" y="3005138"/>
                <a:ext cx="401638" cy="76200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3" name="Rectangle 10"/>
              <p:cNvSpPr>
                <a:spLocks noChangeArrowheads="1"/>
              </p:cNvSpPr>
              <p:nvPr/>
            </p:nvSpPr>
            <p:spPr bwMode="auto">
              <a:xfrm>
                <a:off x="6461125" y="3005138"/>
                <a:ext cx="401638" cy="1755775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sz="1400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4" name="Rectangle 10"/>
              <p:cNvSpPr>
                <a:spLocks noChangeArrowheads="1"/>
              </p:cNvSpPr>
              <p:nvPr/>
            </p:nvSpPr>
            <p:spPr bwMode="auto">
              <a:xfrm>
                <a:off x="6858000" y="3005138"/>
                <a:ext cx="401638" cy="855662"/>
              </a:xfrm>
              <a:prstGeom prst="rect">
                <a:avLst/>
              </a:prstGeom>
              <a:solidFill>
                <a:srgbClr val="00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spcBef>
                    <a:spcPct val="20000"/>
                  </a:spcBef>
                  <a:defRPr/>
                </a:pPr>
                <a:endParaRPr lang="en-US" b="1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5" name="TextBox 23"/>
              <p:cNvSpPr txBox="1">
                <a:spLocks noChangeArrowheads="1"/>
              </p:cNvSpPr>
              <p:nvPr/>
            </p:nvSpPr>
            <p:spPr bwMode="auto">
              <a:xfrm>
                <a:off x="1217613" y="3333750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- 5</a:t>
                </a:r>
              </a:p>
            </p:txBody>
          </p:sp>
          <p:sp>
            <p:nvSpPr>
              <p:cNvPr id="20526" name="TextBox 28"/>
              <p:cNvSpPr txBox="1">
                <a:spLocks noChangeArrowheads="1"/>
              </p:cNvSpPr>
              <p:nvPr/>
            </p:nvSpPr>
            <p:spPr bwMode="auto">
              <a:xfrm>
                <a:off x="1217613" y="3824288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- 10</a:t>
                </a:r>
              </a:p>
            </p:txBody>
          </p:sp>
          <p:sp>
            <p:nvSpPr>
              <p:cNvPr id="20527" name="Line 54"/>
              <p:cNvSpPr>
                <a:spLocks noChangeShapeType="1"/>
              </p:cNvSpPr>
              <p:nvPr/>
            </p:nvSpPr>
            <p:spPr bwMode="auto">
              <a:xfrm>
                <a:off x="1847850" y="2522538"/>
                <a:ext cx="0" cy="2925762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8" name="Line 59"/>
              <p:cNvSpPr>
                <a:spLocks noChangeShapeType="1"/>
              </p:cNvSpPr>
              <p:nvPr/>
            </p:nvSpPr>
            <p:spPr bwMode="auto">
              <a:xfrm>
                <a:off x="1746250" y="3986213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29" name="Line 62"/>
              <p:cNvSpPr>
                <a:spLocks noChangeShapeType="1"/>
              </p:cNvSpPr>
              <p:nvPr/>
            </p:nvSpPr>
            <p:spPr bwMode="auto">
              <a:xfrm>
                <a:off x="1746250" y="3479800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0" name="Line 63"/>
              <p:cNvSpPr>
                <a:spLocks noChangeShapeType="1"/>
              </p:cNvSpPr>
              <p:nvPr/>
            </p:nvSpPr>
            <p:spPr bwMode="auto">
              <a:xfrm>
                <a:off x="1746250" y="3001963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1" name="Line 65"/>
              <p:cNvSpPr>
                <a:spLocks noChangeShapeType="1"/>
              </p:cNvSpPr>
              <p:nvPr/>
            </p:nvSpPr>
            <p:spPr bwMode="auto">
              <a:xfrm>
                <a:off x="1746250" y="2522538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2" name="Line 66"/>
              <p:cNvSpPr>
                <a:spLocks noChangeShapeType="1"/>
              </p:cNvSpPr>
              <p:nvPr/>
            </p:nvSpPr>
            <p:spPr bwMode="auto">
              <a:xfrm>
                <a:off x="1892300" y="3005138"/>
                <a:ext cx="5838825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3" name="Line 68"/>
              <p:cNvSpPr>
                <a:spLocks noChangeShapeType="1"/>
              </p:cNvSpPr>
              <p:nvPr/>
            </p:nvSpPr>
            <p:spPr bwMode="auto">
              <a:xfrm flipV="1">
                <a:off x="3298825" y="3005138"/>
                <a:ext cx="0" cy="3968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4" name="Line 69"/>
              <p:cNvSpPr>
                <a:spLocks noChangeShapeType="1"/>
              </p:cNvSpPr>
              <p:nvPr/>
            </p:nvSpPr>
            <p:spPr bwMode="auto">
              <a:xfrm flipV="1">
                <a:off x="4741863" y="3005138"/>
                <a:ext cx="0" cy="3968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5" name="TextBox 23"/>
              <p:cNvSpPr txBox="1">
                <a:spLocks noChangeArrowheads="1"/>
              </p:cNvSpPr>
              <p:nvPr/>
            </p:nvSpPr>
            <p:spPr bwMode="auto">
              <a:xfrm>
                <a:off x="1217613" y="2384425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5</a:t>
                </a:r>
              </a:p>
            </p:txBody>
          </p:sp>
          <p:sp>
            <p:nvSpPr>
              <p:cNvPr id="20536" name="TextBox 23"/>
              <p:cNvSpPr txBox="1">
                <a:spLocks noChangeArrowheads="1"/>
              </p:cNvSpPr>
              <p:nvPr/>
            </p:nvSpPr>
            <p:spPr bwMode="auto">
              <a:xfrm>
                <a:off x="1217613" y="2852738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0</a:t>
                </a:r>
              </a:p>
            </p:txBody>
          </p:sp>
          <p:sp>
            <p:nvSpPr>
              <p:cNvPr id="20537" name="Line 73"/>
              <p:cNvSpPr>
                <a:spLocks noChangeShapeType="1"/>
              </p:cNvSpPr>
              <p:nvPr/>
            </p:nvSpPr>
            <p:spPr bwMode="auto">
              <a:xfrm>
                <a:off x="1746250" y="4467225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38" name="TextBox 28"/>
              <p:cNvSpPr txBox="1">
                <a:spLocks noChangeArrowheads="1"/>
              </p:cNvSpPr>
              <p:nvPr/>
            </p:nvSpPr>
            <p:spPr bwMode="auto">
              <a:xfrm>
                <a:off x="1217613" y="4286250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- 15</a:t>
                </a:r>
              </a:p>
            </p:txBody>
          </p:sp>
          <p:sp>
            <p:nvSpPr>
              <p:cNvPr id="20539" name="Line 75"/>
              <p:cNvSpPr>
                <a:spLocks noChangeShapeType="1"/>
              </p:cNvSpPr>
              <p:nvPr/>
            </p:nvSpPr>
            <p:spPr bwMode="auto">
              <a:xfrm>
                <a:off x="1746250" y="4957763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40" name="TextBox 28"/>
              <p:cNvSpPr txBox="1">
                <a:spLocks noChangeArrowheads="1"/>
              </p:cNvSpPr>
              <p:nvPr/>
            </p:nvSpPr>
            <p:spPr bwMode="auto">
              <a:xfrm>
                <a:off x="1217613" y="4776788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- 20</a:t>
                </a:r>
              </a:p>
            </p:txBody>
          </p:sp>
          <p:sp>
            <p:nvSpPr>
              <p:cNvPr id="20541" name="Line 77"/>
              <p:cNvSpPr>
                <a:spLocks noChangeShapeType="1"/>
              </p:cNvSpPr>
              <p:nvPr/>
            </p:nvSpPr>
            <p:spPr bwMode="auto">
              <a:xfrm>
                <a:off x="1746250" y="5443538"/>
                <a:ext cx="101600" cy="0"/>
              </a:xfrm>
              <a:prstGeom prst="line">
                <a:avLst/>
              </a:prstGeom>
              <a:noFill/>
              <a:ln w="127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0542" name="TextBox 28"/>
              <p:cNvSpPr txBox="1">
                <a:spLocks noChangeArrowheads="1"/>
              </p:cNvSpPr>
              <p:nvPr/>
            </p:nvSpPr>
            <p:spPr bwMode="auto">
              <a:xfrm>
                <a:off x="1217613" y="5262563"/>
                <a:ext cx="5619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002060"/>
                    </a:solidFill>
                    <a:latin typeface="+mj-lt"/>
                    <a:ea typeface="ヒラギノ角ゴ Pro W3" pitchFamily="-84" charset="-128"/>
                  </a:rPr>
                  <a:t>- 25</a:t>
                </a:r>
              </a:p>
            </p:txBody>
          </p:sp>
          <p:sp>
            <p:nvSpPr>
              <p:cNvPr id="20543" name="Line 79"/>
              <p:cNvSpPr>
                <a:spLocks noChangeShapeType="1"/>
              </p:cNvSpPr>
              <p:nvPr/>
            </p:nvSpPr>
            <p:spPr bwMode="auto">
              <a:xfrm flipV="1">
                <a:off x="6151563" y="3005138"/>
                <a:ext cx="0" cy="3968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00206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8257" name="ZoneTexte 68"/>
              <p:cNvSpPr txBox="1">
                <a:spLocks noChangeArrowheads="1"/>
              </p:cNvSpPr>
              <p:nvPr/>
            </p:nvSpPr>
            <p:spPr bwMode="auto">
              <a:xfrm rot="-5400000">
                <a:off x="694532" y="3834606"/>
                <a:ext cx="74930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600">
                    <a:solidFill>
                      <a:srgbClr val="002060"/>
                    </a:solidFill>
                  </a:rPr>
                  <a:t>mg/dL</a:t>
                </a:r>
              </a:p>
            </p:txBody>
          </p:sp>
        </p:grpSp>
      </p:grp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/>
            <a:r>
              <a:rPr lang="en-US" sz="1200" i="1">
                <a:solidFill>
                  <a:srgbClr val="CC0000"/>
                </a:solidFill>
              </a:rPr>
              <a:t>Campo R, CID 2013, Jan 29 (epub ahead of print)</a:t>
            </a:r>
            <a:endParaRPr lang="en-GB" sz="1200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10254</TotalTime>
  <Words>564</Words>
  <Application>Microsoft Office PowerPoint</Application>
  <PresentationFormat>Affichage à l'écran (4:3)</PresentationFormat>
  <Paragraphs>173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PMingLiU</vt:lpstr>
      <vt:lpstr>ヒラギノ角ゴ Pro W3</vt:lpstr>
      <vt:lpstr>ARV_trials_2012</vt:lpstr>
      <vt:lpstr>Switch ABC/3TC to TDF/FTC</vt:lpstr>
      <vt:lpstr>SWIFT Study: Switch ABC/3TC to TDF/FTC</vt:lpstr>
      <vt:lpstr>SWIFT Study: Switch ABC/3TC to TDF/FTC</vt:lpstr>
      <vt:lpstr>SWIFT Study: Switch ABC/3TC to TDF/FTC</vt:lpstr>
      <vt:lpstr>SWIFT Study: Switch ABC/3TC to TDF/FTC</vt:lpstr>
      <vt:lpstr>Fasting Lipids: median change from baseline to W48, mg/dL [mmol/L]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2012</dc:title>
  <dc:subject>AEI - www.aei.fr</dc:subject>
  <dc:creator>Pedro Cahn, Anton Poszniak, François Raffi</dc:creator>
  <cp:lastModifiedBy>Utilisateur</cp:lastModifiedBy>
  <cp:revision>404</cp:revision>
  <dcterms:created xsi:type="dcterms:W3CDTF">2012-09-21T09:08:27Z</dcterms:created>
  <dcterms:modified xsi:type="dcterms:W3CDTF">2018-03-22T13:29:00Z</dcterms:modified>
</cp:coreProperties>
</file>