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9" r:id="rId2"/>
    <p:sldId id="257" r:id="rId3"/>
    <p:sldId id="258" r:id="rId4"/>
    <p:sldId id="264" r:id="rId5"/>
    <p:sldId id="268" r:id="rId6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FFFFFF"/>
    <a:srgbClr val="DDDDDD"/>
    <a:srgbClr val="000066"/>
    <a:srgbClr val="FFA86D"/>
    <a:srgbClr val="FF6600"/>
    <a:srgbClr val="9900CC"/>
    <a:srgbClr val="660066"/>
    <a:srgbClr val="10EB00"/>
    <a:srgbClr val="3A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20" autoAdjust="0"/>
    <p:restoredTop sz="94660"/>
  </p:normalViewPr>
  <p:slideViewPr>
    <p:cSldViewPr snapToGrid="0" snapToObjects="1">
      <p:cViewPr>
        <p:scale>
          <a:sx n="121" d="100"/>
          <a:sy n="121" d="100"/>
        </p:scale>
        <p:origin x="-165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F39DAFA-D9D2-4F31-8C19-D80CFA575871}" type="datetimeFigureOut">
              <a:rPr lang="fr-FR"/>
              <a:pPr>
                <a:defRPr/>
              </a:pPr>
              <a:t>23/09/2015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BBCFAF4-5404-4474-A41E-DE62A64537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802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94" tIns="46147" rIns="92294" bIns="46147"/>
          <a:lstStyle/>
          <a:p>
            <a:pPr defTabSz="922248"/>
            <a:r>
              <a:rPr 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9" y="8424864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74" tIns="42486" rIns="84974" bIns="42486" anchor="b"/>
          <a:lstStyle/>
          <a:p>
            <a:pPr algn="r" defTabSz="850817"/>
            <a:fld id="{8B87528F-3C34-418C-B37E-B3F1FFDBC226}" type="slidenum">
              <a:rPr lang="fr-FR" sz="1200">
                <a:latin typeface="Calibri" pitchFamily="34" charset="0"/>
              </a:rPr>
              <a:pPr algn="r" defTabSz="850817"/>
              <a:t>1</a:t>
            </a:fld>
            <a:endParaRPr lang="fr-FR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Switch to RAL-containing regimen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>
                  <a:lumMod val="65000"/>
                </a:schemeClr>
              </a:buClr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Canadian Study</a:t>
            </a:r>
          </a:p>
          <a:p>
            <a:pPr>
              <a:buClr>
                <a:schemeClr val="accent3">
                  <a:lumMod val="65000"/>
                </a:schemeClr>
              </a:buClr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CHEER</a:t>
            </a:r>
          </a:p>
          <a:p>
            <a:pPr>
              <a:buClr>
                <a:schemeClr val="accent3">
                  <a:lumMod val="65000"/>
                </a:schemeClr>
              </a:buClr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Montreal Study</a:t>
            </a:r>
          </a:p>
          <a:p>
            <a:pPr>
              <a:buClr>
                <a:schemeClr val="accent3">
                  <a:lumMod val="65000"/>
                </a:schemeClr>
              </a:buClr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EASIER</a:t>
            </a:r>
          </a:p>
          <a:p>
            <a:pPr>
              <a:buClr>
                <a:schemeClr val="accent3">
                  <a:lumMod val="65000"/>
                </a:schemeClr>
              </a:buClr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SWITCHMRK</a:t>
            </a:r>
          </a:p>
          <a:p>
            <a:pPr>
              <a:buClr>
                <a:schemeClr val="accent3">
                  <a:lumMod val="65000"/>
                </a:schemeClr>
              </a:buClr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SPIRAL</a:t>
            </a:r>
          </a:p>
          <a:p>
            <a:pPr>
              <a:buClr>
                <a:srgbClr val="C00000"/>
              </a:buClr>
            </a:pP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Switch ER</a:t>
            </a:r>
            <a:endParaRPr lang="fr-FR" sz="2800" b="1" dirty="0" smtClean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7588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err="1" smtClean="0">
                <a:ea typeface="ＭＳ Ｐゴシック" pitchFamily="34" charset="-128"/>
              </a:rPr>
              <a:t>Switch-ER</a:t>
            </a:r>
            <a:r>
              <a:rPr lang="fr-FR" sz="3600" dirty="0" smtClean="0">
                <a:ea typeface="ＭＳ Ｐゴシック" pitchFamily="34" charset="-128"/>
              </a:rPr>
              <a:t> </a:t>
            </a:r>
            <a:r>
              <a:rPr lang="fr-FR" sz="3600" dirty="0" err="1" smtClean="0">
                <a:ea typeface="ＭＳ Ｐゴシック" pitchFamily="34" charset="-128"/>
              </a:rPr>
              <a:t>Study</a:t>
            </a:r>
            <a:r>
              <a:rPr lang="fr-FR" sz="3600" dirty="0" smtClean="0">
                <a:ea typeface="ＭＳ Ｐゴシック" pitchFamily="34" charset="-128"/>
              </a:rPr>
              <a:t>: Switch EFV to RAL</a:t>
            </a:r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019425" y="3213100"/>
            <a:ext cx="4064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3424238" y="268922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3408363" y="2698750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3416300" y="3679825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130675" y="2219979"/>
            <a:ext cx="1722438" cy="8244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RAL </a:t>
            </a: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400 mg 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BID </a:t>
            </a:r>
            <a:b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</a:br>
            <a: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+ EFV placebo </a:t>
            </a:r>
            <a:b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</a:br>
            <a: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+ 2 NRTI</a:t>
            </a:r>
            <a:endParaRPr lang="en-US" sz="1600" b="1" dirty="0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2" name="Line 29"/>
          <p:cNvSpPr>
            <a:spLocks noChangeShapeType="1"/>
          </p:cNvSpPr>
          <p:nvPr/>
        </p:nvSpPr>
        <p:spPr bwMode="auto">
          <a:xfrm>
            <a:off x="5888957" y="2717800"/>
            <a:ext cx="650875" cy="317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3" name="Line 30"/>
          <p:cNvSpPr>
            <a:spLocks noChangeShapeType="1"/>
          </p:cNvSpPr>
          <p:nvPr/>
        </p:nvSpPr>
        <p:spPr bwMode="auto">
          <a:xfrm>
            <a:off x="5917532" y="3724275"/>
            <a:ext cx="62230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179" name="Text Box 35"/>
          <p:cNvSpPr txBox="1">
            <a:spLocks noChangeArrowheads="1"/>
          </p:cNvSpPr>
          <p:nvPr/>
        </p:nvSpPr>
        <p:spPr bwMode="auto">
          <a:xfrm>
            <a:off x="5364163" y="4267200"/>
            <a:ext cx="38560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>
                <a:solidFill>
                  <a:srgbClr val="FFFFFF"/>
                </a:solidFill>
                <a:ea typeface="ＭＳ Ｐゴシック" pitchFamily="34" charset="-128"/>
              </a:rPr>
              <a:t>        </a:t>
            </a:r>
            <a:r>
              <a:rPr lang="en-US" sz="1200">
                <a:solidFill>
                  <a:srgbClr val="FFFFFF"/>
                </a:solidFill>
                <a:ea typeface="ＭＳ Ｐゴシック" pitchFamily="34" charset="-128"/>
              </a:rPr>
              <a:t>24 weeks      	                48 weeks</a:t>
            </a:r>
          </a:p>
          <a:p>
            <a:pPr algn="ctr">
              <a:lnSpc>
                <a:spcPct val="85000"/>
              </a:lnSpc>
            </a:pPr>
            <a:r>
              <a:rPr lang="en-US" sz="1200">
                <a:solidFill>
                  <a:srgbClr val="FFFFFF"/>
                </a:solidFill>
                <a:ea typeface="ＭＳ Ｐゴシック" pitchFamily="34" charset="-128"/>
              </a:rPr>
              <a:t>   Primary Endpoint 	       Secondary Endpoint</a:t>
            </a:r>
            <a:r>
              <a:rPr lang="en-US" sz="1400">
                <a:solidFill>
                  <a:srgbClr val="FFFFFF"/>
                </a:solidFill>
                <a:ea typeface="ＭＳ Ｐゴシック" pitchFamily="34" charset="-128"/>
              </a:rPr>
              <a:t>	</a:t>
            </a:r>
          </a:p>
        </p:txBody>
      </p:sp>
      <p:sp>
        <p:nvSpPr>
          <p:cNvPr id="7180" name="AutoShape 32"/>
          <p:cNvSpPr>
            <a:spLocks noChangeArrowheads="1"/>
          </p:cNvSpPr>
          <p:nvPr/>
        </p:nvSpPr>
        <p:spPr bwMode="auto">
          <a:xfrm>
            <a:off x="4025900" y="4202113"/>
            <a:ext cx="88900" cy="119062"/>
          </a:xfrm>
          <a:prstGeom prst="diamond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32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7181" name="AutoShape 33"/>
          <p:cNvSpPr>
            <a:spLocks noChangeArrowheads="1"/>
          </p:cNvSpPr>
          <p:nvPr/>
        </p:nvSpPr>
        <p:spPr bwMode="auto">
          <a:xfrm>
            <a:off x="8242300" y="4200525"/>
            <a:ext cx="88900" cy="119063"/>
          </a:xfrm>
          <a:prstGeom prst="diamond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32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7182" name="AutoShape 34"/>
          <p:cNvSpPr>
            <a:spLocks noChangeArrowheads="1"/>
          </p:cNvSpPr>
          <p:nvPr/>
        </p:nvSpPr>
        <p:spPr bwMode="auto">
          <a:xfrm>
            <a:off x="6151563" y="4191000"/>
            <a:ext cx="88900" cy="119063"/>
          </a:xfrm>
          <a:prstGeom prst="diamond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32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8" name="Line 35"/>
          <p:cNvSpPr>
            <a:spLocks noChangeShapeType="1"/>
          </p:cNvSpPr>
          <p:nvPr/>
        </p:nvSpPr>
        <p:spPr bwMode="auto">
          <a:xfrm>
            <a:off x="4043363" y="4256088"/>
            <a:ext cx="426402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184" name="Text Box 36"/>
          <p:cNvSpPr txBox="1">
            <a:spLocks noChangeArrowheads="1"/>
          </p:cNvSpPr>
          <p:nvPr/>
        </p:nvSpPr>
        <p:spPr bwMode="auto">
          <a:xfrm>
            <a:off x="3416612" y="2324100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</a:t>
            </a:r>
            <a:r>
              <a:rPr lang="en-US" sz="16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29</a:t>
            </a:r>
            <a:endParaRPr lang="en-US" sz="16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185" name="Text Box 37"/>
          <p:cNvSpPr txBox="1">
            <a:spLocks noChangeArrowheads="1"/>
          </p:cNvSpPr>
          <p:nvPr/>
        </p:nvSpPr>
        <p:spPr bwMode="auto">
          <a:xfrm>
            <a:off x="3403912" y="3717925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</a:t>
            </a:r>
            <a:r>
              <a:rPr lang="en-US" sz="16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24</a:t>
            </a:r>
            <a:endParaRPr lang="en-US" sz="16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130675" y="3208338"/>
            <a:ext cx="1722438" cy="823912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EFV 600 mg 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QD </a:t>
            </a:r>
            <a:b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</a:br>
            <a: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+ RAL placebo </a:t>
            </a:r>
            <a:b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</a:br>
            <a: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+ </a:t>
            </a: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2 NRTI</a:t>
            </a: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7190" name="Connecteur droit 66"/>
          <p:cNvCxnSpPr>
            <a:cxnSpLocks noChangeShapeType="1"/>
          </p:cNvCxnSpPr>
          <p:nvPr/>
        </p:nvCxnSpPr>
        <p:spPr bwMode="auto">
          <a:xfrm rot="5400000">
            <a:off x="3085307" y="245189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7191" name="Oval 170"/>
          <p:cNvSpPr>
            <a:spLocks noChangeArrowheads="1"/>
          </p:cNvSpPr>
          <p:nvPr/>
        </p:nvSpPr>
        <p:spPr bwMode="auto">
          <a:xfrm>
            <a:off x="2514600" y="123825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Double </a:t>
            </a:r>
            <a:r>
              <a:rPr lang="en-GB" sz="1400" b="1" dirty="0" smtClean="0">
                <a:solidFill>
                  <a:srgbClr val="000066"/>
                </a:solidFill>
                <a:latin typeface="Calibri" pitchFamily="34" charset="0"/>
              </a:rPr>
              <a:t>blind</a:t>
            </a:r>
          </a:p>
          <a:p>
            <a:pPr algn="ctr" defTabSz="914400"/>
            <a:r>
              <a:rPr lang="en-GB" sz="1400" b="1" dirty="0" smtClean="0">
                <a:solidFill>
                  <a:srgbClr val="000066"/>
                </a:solidFill>
                <a:latin typeface="Calibri" pitchFamily="34" charset="0"/>
              </a:rPr>
              <a:t>Crossover</a:t>
            </a:r>
            <a:endParaRPr lang="en-GB" sz="14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7194" name="Espace réservé du contenu 2"/>
          <p:cNvSpPr>
            <a:spLocks/>
          </p:cNvSpPr>
          <p:nvPr/>
        </p:nvSpPr>
        <p:spPr bwMode="auto">
          <a:xfrm>
            <a:off x="34925" y="4733926"/>
            <a:ext cx="9040813" cy="153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Objective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sz="1600" dirty="0">
                <a:solidFill>
                  <a:srgbClr val="000066"/>
                </a:solidFill>
              </a:rPr>
              <a:t>Primary </a:t>
            </a:r>
            <a:r>
              <a:rPr lang="en-US" sz="1600" dirty="0" smtClean="0">
                <a:solidFill>
                  <a:srgbClr val="000066"/>
                </a:solidFill>
              </a:rPr>
              <a:t>Endpoint: patient preference of first or second regimen, by questionnaire at </a:t>
            </a:r>
            <a:r>
              <a:rPr lang="en-US" sz="1600" dirty="0">
                <a:solidFill>
                  <a:srgbClr val="000066"/>
                </a:solidFill>
              </a:rPr>
              <a:t>W12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66"/>
                </a:solidFill>
              </a:rPr>
              <a:t>Standardized questionnaires: patient </a:t>
            </a:r>
            <a:r>
              <a:rPr lang="en-US" sz="1600" dirty="0">
                <a:solidFill>
                  <a:srgbClr val="000066"/>
                </a:solidFill>
              </a:rPr>
              <a:t>anxiety and depression, </a:t>
            </a:r>
            <a:r>
              <a:rPr lang="en-US" sz="1600" dirty="0" smtClean="0">
                <a:solidFill>
                  <a:srgbClr val="000066"/>
                </a:solidFill>
              </a:rPr>
              <a:t>sleepiness during </a:t>
            </a:r>
            <a:r>
              <a:rPr lang="en-US" sz="1600" dirty="0">
                <a:solidFill>
                  <a:srgbClr val="000066"/>
                </a:solidFill>
              </a:rPr>
              <a:t>the day, sleep quality and antiretroviral </a:t>
            </a:r>
            <a:r>
              <a:rPr lang="en-US" sz="1600" dirty="0" smtClean="0">
                <a:solidFill>
                  <a:srgbClr val="000066"/>
                </a:solidFill>
              </a:rPr>
              <a:t>satisfaction (</a:t>
            </a:r>
            <a:r>
              <a:rPr lang="en-US" sz="1600" dirty="0" err="1" smtClean="0">
                <a:solidFill>
                  <a:srgbClr val="000066"/>
                </a:solidFill>
              </a:rPr>
              <a:t>HIVTSQc</a:t>
            </a:r>
            <a:r>
              <a:rPr lang="en-US" sz="1600" dirty="0" smtClean="0">
                <a:solidFill>
                  <a:srgbClr val="000066"/>
                </a:solidFill>
              </a:rPr>
              <a:t>)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34" charset="-128"/>
              </a:rPr>
              <a:t>Plasma drug concentration: D1 and end of both treatment phases</a:t>
            </a:r>
            <a:endParaRPr lang="en-US" sz="1600" dirty="0">
              <a:solidFill>
                <a:srgbClr val="000066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7198" name="AutoShape 162"/>
          <p:cNvSpPr>
            <a:spLocks noChangeArrowheads="1"/>
          </p:cNvSpPr>
          <p:nvPr/>
        </p:nvSpPr>
        <p:spPr bwMode="auto">
          <a:xfrm>
            <a:off x="119759" y="2617191"/>
            <a:ext cx="2895793" cy="119181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</a:rPr>
              <a:t>57 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HIV+ adults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Stable 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</a:rPr>
              <a:t>EFV + 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2 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</a:rPr>
              <a:t>NRTI</a:t>
            </a:r>
            <a:endParaRPr lang="en-GB" sz="1600" b="1" dirty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</a:rPr>
              <a:t>No EFV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-related CNS symptoms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HIV RNA &lt; 50 c/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</a:rPr>
              <a:t>mL &gt; 3 months</a:t>
            </a:r>
            <a:endParaRPr lang="en-GB" sz="16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7199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Nguyen A. 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AIDS 2011;25</a:t>
            </a:r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:1481-7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38" name="Oval 109"/>
          <p:cNvSpPr>
            <a:spLocks noChangeArrowheads="1"/>
          </p:cNvSpPr>
          <p:nvPr/>
        </p:nvSpPr>
        <p:spPr bwMode="auto">
          <a:xfrm>
            <a:off x="5899150" y="12842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9" name="Oval 110"/>
          <p:cNvSpPr>
            <a:spLocks noChangeArrowheads="1"/>
          </p:cNvSpPr>
          <p:nvPr/>
        </p:nvSpPr>
        <p:spPr bwMode="auto">
          <a:xfrm>
            <a:off x="8029575" y="12842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202" name="Line 172"/>
          <p:cNvSpPr>
            <a:spLocks noChangeShapeType="1"/>
          </p:cNvSpPr>
          <p:nvPr/>
        </p:nvSpPr>
        <p:spPr bwMode="auto">
          <a:xfrm>
            <a:off x="6196013" y="1811338"/>
            <a:ext cx="0" cy="23272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03" name="Line 172"/>
          <p:cNvSpPr>
            <a:spLocks noChangeShapeType="1"/>
          </p:cNvSpPr>
          <p:nvPr/>
        </p:nvSpPr>
        <p:spPr bwMode="auto">
          <a:xfrm>
            <a:off x="8296275" y="1876425"/>
            <a:ext cx="0" cy="23272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6519862" y="2236921"/>
            <a:ext cx="1722438" cy="8244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+mj-lt"/>
                <a:ea typeface="Times New Roman" pitchFamily="-65" charset="0"/>
                <a:cs typeface="ＭＳ Ｐゴシック" pitchFamily="-65" charset="-128"/>
              </a:rPr>
              <a:t>EFV 600 </a:t>
            </a:r>
            <a:r>
              <a:rPr lang="en-US" sz="1600" b="1" dirty="0">
                <a:latin typeface="+mj-lt"/>
                <a:ea typeface="Times New Roman" pitchFamily="-65" charset="0"/>
                <a:cs typeface="ＭＳ Ｐゴシック" pitchFamily="-65" charset="-128"/>
              </a:rPr>
              <a:t>mg QD </a:t>
            </a:r>
            <a:r>
              <a:rPr lang="en-US" sz="1600" b="1" dirty="0" smtClean="0">
                <a:latin typeface="+mj-lt"/>
                <a:ea typeface="Times New Roman" pitchFamily="-65" charset="0"/>
                <a:cs typeface="ＭＳ Ｐゴシック" pitchFamily="-65" charset="-128"/>
              </a:rPr>
              <a:t/>
            </a:r>
            <a:br>
              <a:rPr lang="en-US" sz="1600" b="1" dirty="0" smtClean="0">
                <a:latin typeface="+mj-lt"/>
                <a:ea typeface="Times New Roman" pitchFamily="-65" charset="0"/>
                <a:cs typeface="ＭＳ Ｐゴシック" pitchFamily="-65" charset="-128"/>
              </a:rPr>
            </a:br>
            <a:r>
              <a:rPr lang="en-US" sz="1600" b="1" dirty="0" smtClean="0">
                <a:latin typeface="+mj-lt"/>
                <a:ea typeface="Times New Roman" pitchFamily="-65" charset="0"/>
                <a:cs typeface="ＭＳ Ｐゴシック" pitchFamily="-65" charset="-128"/>
              </a:rPr>
              <a:t>+ RAL placebo </a:t>
            </a:r>
            <a:br>
              <a:rPr lang="en-US" sz="1600" b="1" dirty="0" smtClean="0">
                <a:latin typeface="+mj-lt"/>
                <a:ea typeface="Times New Roman" pitchFamily="-65" charset="0"/>
                <a:cs typeface="ＭＳ Ｐゴシック" pitchFamily="-65" charset="-128"/>
              </a:rPr>
            </a:br>
            <a:r>
              <a:rPr lang="en-US" sz="1600" b="1" dirty="0" smtClean="0">
                <a:latin typeface="+mj-lt"/>
                <a:ea typeface="Times New Roman" pitchFamily="-65" charset="0"/>
                <a:cs typeface="ＭＳ Ｐゴシック" pitchFamily="-65" charset="-128"/>
              </a:rPr>
              <a:t>+ 2 NRTI</a:t>
            </a:r>
            <a:endParaRPr lang="en-US" sz="1600" b="1" dirty="0">
              <a:ln>
                <a:solidFill>
                  <a:srgbClr val="FF6600"/>
                </a:solidFill>
              </a:ln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40" name="Rectangle 20"/>
          <p:cNvSpPr>
            <a:spLocks noChangeArrowheads="1"/>
          </p:cNvSpPr>
          <p:nvPr/>
        </p:nvSpPr>
        <p:spPr bwMode="auto">
          <a:xfrm>
            <a:off x="6519862" y="3225280"/>
            <a:ext cx="1722438" cy="823912"/>
          </a:xfrm>
          <a:prstGeom prst="rect">
            <a:avLst/>
          </a:prstGeom>
          <a:solidFill>
            <a:srgbClr val="FFA86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+mj-lt"/>
                <a:ea typeface="Times New Roman" pitchFamily="-65" charset="0"/>
                <a:cs typeface="Times New Roman" pitchFamily="-65" charset="0"/>
              </a:rPr>
              <a:t>RAL 400 </a:t>
            </a:r>
            <a:r>
              <a:rPr lang="en-US" sz="1600" b="1" dirty="0">
                <a:latin typeface="+mj-lt"/>
                <a:ea typeface="Times New Roman" pitchFamily="-65" charset="0"/>
                <a:cs typeface="Times New Roman" pitchFamily="-65" charset="0"/>
              </a:rPr>
              <a:t>mg </a:t>
            </a:r>
            <a:r>
              <a:rPr lang="en-US" sz="1600" b="1" dirty="0" smtClean="0">
                <a:latin typeface="+mj-lt"/>
                <a:ea typeface="Times New Roman" pitchFamily="-65" charset="0"/>
                <a:cs typeface="Times New Roman" pitchFamily="-65" charset="0"/>
              </a:rPr>
              <a:t>BID </a:t>
            </a:r>
            <a:br>
              <a:rPr lang="en-US" sz="1600" b="1" dirty="0" smtClean="0">
                <a:latin typeface="+mj-lt"/>
                <a:ea typeface="Times New Roman" pitchFamily="-65" charset="0"/>
                <a:cs typeface="Times New Roman" pitchFamily="-65" charset="0"/>
              </a:rPr>
            </a:br>
            <a:r>
              <a:rPr lang="en-US" sz="1600" b="1" dirty="0" smtClean="0">
                <a:latin typeface="+mj-lt"/>
                <a:ea typeface="Times New Roman" pitchFamily="-65" charset="0"/>
                <a:cs typeface="Times New Roman" pitchFamily="-65" charset="0"/>
              </a:rPr>
              <a:t>+ EFV placebo  </a:t>
            </a:r>
            <a:r>
              <a:rPr lang="en-US" sz="1600" b="1" dirty="0">
                <a:latin typeface="+mj-lt"/>
                <a:ea typeface="Times New Roman" pitchFamily="-65" charset="0"/>
                <a:cs typeface="Times New Roman" pitchFamily="-65" charset="0"/>
              </a:rPr>
              <a:t/>
            </a:r>
            <a:br>
              <a:rPr lang="en-US" sz="1600" b="1" dirty="0">
                <a:latin typeface="+mj-lt"/>
                <a:ea typeface="Times New Roman" pitchFamily="-65" charset="0"/>
                <a:cs typeface="Times New Roman" pitchFamily="-65" charset="0"/>
              </a:rPr>
            </a:br>
            <a:r>
              <a:rPr lang="en-US" sz="1600" b="1" dirty="0">
                <a:latin typeface="+mj-lt"/>
                <a:ea typeface="Times New Roman" pitchFamily="-65" charset="0"/>
                <a:cs typeface="Times New Roman" pitchFamily="-65" charset="0"/>
              </a:rPr>
              <a:t>+ 2 NRTI</a:t>
            </a:r>
          </a:p>
        </p:txBody>
      </p:sp>
      <p:sp>
        <p:nvSpPr>
          <p:cNvPr id="31" name="AutoShape 162"/>
          <p:cNvSpPr>
            <a:spLocks noChangeArrowheads="1"/>
          </p:cNvSpPr>
          <p:nvPr/>
        </p:nvSpPr>
        <p:spPr bwMode="auto">
          <a:xfrm>
            <a:off x="1" y="6570663"/>
            <a:ext cx="935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SWITCH-ER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8"/>
          <p:cNvSpPr>
            <a:spLocks noChangeArrowheads="1"/>
          </p:cNvSpPr>
          <p:nvPr/>
        </p:nvSpPr>
        <p:spPr bwMode="auto">
          <a:xfrm>
            <a:off x="1595424" y="1238250"/>
            <a:ext cx="59055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Baseline characteristics and </a:t>
            </a:r>
            <a:r>
              <a:rPr lang="en-GB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outcome</a:t>
            </a:r>
            <a:endParaRPr lang="en-GB" sz="24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8197" name="AutoShape 162"/>
          <p:cNvSpPr>
            <a:spLocks noChangeArrowheads="1"/>
          </p:cNvSpPr>
          <p:nvPr/>
        </p:nvSpPr>
        <p:spPr bwMode="auto">
          <a:xfrm>
            <a:off x="1" y="6570663"/>
            <a:ext cx="935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SWITCH-ER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graphicFrame>
        <p:nvGraphicFramePr>
          <p:cNvPr id="9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2370836"/>
              </p:ext>
            </p:extLst>
          </p:nvPr>
        </p:nvGraphicFramePr>
        <p:xfrm>
          <a:off x="271145" y="1560501"/>
          <a:ext cx="8632965" cy="4480560"/>
        </p:xfrm>
        <a:graphic>
          <a:graphicData uri="http://schemas.openxmlformats.org/drawingml/2006/table">
            <a:tbl>
              <a:tblPr/>
              <a:tblGrid>
                <a:gridCol w="4695085"/>
                <a:gridCol w="2097804"/>
                <a:gridCol w="129958"/>
                <a:gridCol w="1710118"/>
              </a:tblGrid>
              <a:tr h="565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EFV first</a:t>
                      </a:r>
                      <a:endParaRPr lang="en-US" sz="1600" b="1" baseline="0" noProof="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US" sz="1600" b="1" baseline="0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N = 24</a:t>
                      </a:r>
                      <a:endParaRPr lang="en-US" sz="16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RAL first</a:t>
                      </a:r>
                    </a:p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N = 29</a:t>
                      </a:r>
                      <a:endParaRPr lang="en-US" sz="16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noProof="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5989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Median age, years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47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48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noProof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5989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Duration of HIV infection, median years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13.2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8.8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noProof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5989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HIV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 RNA &lt; 50 copies/mL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100%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100%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noProof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5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CD4/mm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, 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597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637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noProof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5989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Duration on EFV therapy, median (IQR)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3.4 (1.8 – 7.6)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5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Background NRTI : TDF + FTC / ABC + 3TC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37.5% / 54.2%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69% / 27.6%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noProof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11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EFV plasma concentration (ng/mL), median (IQR)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1894 </a:t>
                      </a:r>
                    </a:p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(1378 – 2438)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2182 </a:t>
                      </a:r>
                    </a:p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(1522 – 2616)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noProof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5989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Withdrawal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4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noProof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898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Patient’s preference at W4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b="1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5989">
                <a:tc>
                  <a:txBody>
                    <a:bodyPr/>
                    <a:lstStyle/>
                    <a:p>
                      <a:pPr lvl="1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Prefer EFV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7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5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5989">
                <a:tc>
                  <a:txBody>
                    <a:bodyPr/>
                    <a:lstStyle/>
                    <a:p>
                      <a:pPr lvl="1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Prefer RAL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9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13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5989">
                <a:tc>
                  <a:txBody>
                    <a:bodyPr/>
                    <a:lstStyle/>
                    <a:p>
                      <a:pPr lvl="1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No preference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8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11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Nguyen A. 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AIDS 2011;25</a:t>
            </a:r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:1481-7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Switch-ER Study: Switch EFV to RAL</a:t>
            </a:r>
            <a:endParaRPr kumimoji="0" lang="fr-FR" sz="36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179513"/>
            <a:ext cx="9093200" cy="5303837"/>
          </a:xfrm>
        </p:spPr>
        <p:txBody>
          <a:bodyPr/>
          <a:lstStyle/>
          <a:p>
            <a:pPr>
              <a:lnSpc>
                <a:spcPts val="2000"/>
              </a:lnSpc>
              <a:spcBef>
                <a:spcPts val="0"/>
              </a:spcBef>
              <a:buFont typeface="Wingdings" pitchFamily="-65" charset="2"/>
              <a:buChar char="§"/>
              <a:defRPr/>
            </a:pPr>
            <a:r>
              <a:rPr lang="en-US" sz="2400" b="1" dirty="0" err="1" smtClean="0">
                <a:latin typeface="+mj-lt"/>
              </a:rPr>
              <a:t>HIVTSQc</a:t>
            </a:r>
            <a:r>
              <a:rPr lang="en-US" sz="2400" b="1" dirty="0" smtClean="0">
                <a:latin typeface="+mj-lt"/>
              </a:rPr>
              <a:t> questionnaire (Treatment satisfaction)</a:t>
            </a:r>
          </a:p>
          <a:p>
            <a:pPr lvl="1">
              <a:lnSpc>
                <a:spcPts val="2000"/>
              </a:lnSpc>
              <a:spcBef>
                <a:spcPts val="0"/>
              </a:spcBef>
              <a:defRPr/>
            </a:pPr>
            <a:r>
              <a:rPr lang="en-US" sz="1800" dirty="0" smtClean="0"/>
              <a:t>Patients in the RAL-group were more satisfied by RAL than by EFV (p = 0.002) </a:t>
            </a:r>
            <a:br>
              <a:rPr lang="en-US" sz="1800" dirty="0" smtClean="0"/>
            </a:br>
            <a:endParaRPr lang="en-US" sz="3200" b="1" dirty="0" smtClean="0">
              <a:latin typeface="+mj-lt"/>
            </a:endParaRPr>
          </a:p>
          <a:p>
            <a:pPr>
              <a:lnSpc>
                <a:spcPts val="2000"/>
              </a:lnSpc>
              <a:spcBef>
                <a:spcPts val="0"/>
              </a:spcBef>
              <a:buFont typeface="Wingdings" pitchFamily="-65" charset="2"/>
              <a:buChar char="§"/>
              <a:defRPr/>
            </a:pPr>
            <a:r>
              <a:rPr lang="en-US" sz="2400" b="1" dirty="0" smtClean="0">
                <a:latin typeface="+mj-lt"/>
              </a:rPr>
              <a:t>Anxiety, depression and sleep assessment</a:t>
            </a:r>
          </a:p>
          <a:p>
            <a:pPr lvl="1">
              <a:lnSpc>
                <a:spcPts val="2000"/>
              </a:lnSpc>
              <a:spcBef>
                <a:spcPts val="0"/>
              </a:spcBef>
              <a:defRPr/>
            </a:pPr>
            <a:r>
              <a:rPr lang="en-US" sz="1800" dirty="0" smtClean="0"/>
              <a:t>No significant differences in depression or sleep quality </a:t>
            </a:r>
            <a:r>
              <a:rPr lang="en-US" sz="1800" dirty="0"/>
              <a:t>between </a:t>
            </a:r>
            <a:r>
              <a:rPr lang="en-US" sz="1800" dirty="0" smtClean="0"/>
              <a:t>groups</a:t>
            </a:r>
          </a:p>
          <a:p>
            <a:pPr lvl="1">
              <a:lnSpc>
                <a:spcPts val="2000"/>
              </a:lnSpc>
              <a:spcBef>
                <a:spcPts val="0"/>
              </a:spcBef>
              <a:defRPr/>
            </a:pPr>
            <a:r>
              <a:rPr lang="en-US" sz="1800" dirty="0" smtClean="0"/>
              <a:t>Significant less anxiety and stress score with RAL (p = 0.04 and 0.03, respectively)</a:t>
            </a:r>
            <a:br>
              <a:rPr lang="en-US" sz="1800" dirty="0" smtClean="0"/>
            </a:br>
            <a:endParaRPr lang="en-US" sz="1200" dirty="0" smtClean="0"/>
          </a:p>
          <a:p>
            <a:pPr>
              <a:lnSpc>
                <a:spcPts val="2000"/>
              </a:lnSpc>
              <a:spcBef>
                <a:spcPts val="0"/>
              </a:spcBef>
              <a:defRPr/>
            </a:pPr>
            <a:r>
              <a:rPr lang="en-US" sz="2400" b="1" dirty="0" smtClean="0">
                <a:latin typeface="+mj-lt"/>
              </a:rPr>
              <a:t>Safety and laboratory parameters</a:t>
            </a:r>
          </a:p>
          <a:p>
            <a:pPr lvl="1">
              <a:lnSpc>
                <a:spcPts val="2000"/>
              </a:lnSpc>
              <a:spcBef>
                <a:spcPts val="0"/>
              </a:spcBef>
              <a:defRPr/>
            </a:pPr>
            <a:r>
              <a:rPr lang="en-US" sz="1800" dirty="0" smtClean="0"/>
              <a:t>Serious adverse events, N = 1, unrelated to study drugs</a:t>
            </a:r>
          </a:p>
          <a:p>
            <a:pPr lvl="1">
              <a:lnSpc>
                <a:spcPts val="2000"/>
              </a:lnSpc>
              <a:spcBef>
                <a:spcPts val="0"/>
              </a:spcBef>
              <a:defRPr/>
            </a:pPr>
            <a:r>
              <a:rPr lang="en-US" sz="1800" dirty="0" smtClean="0"/>
              <a:t>Significantly lower lipid levels in </a:t>
            </a:r>
            <a:r>
              <a:rPr lang="en-US" sz="1800" dirty="0"/>
              <a:t>patients on </a:t>
            </a:r>
            <a:r>
              <a:rPr lang="en-US" sz="1800" dirty="0" smtClean="0"/>
              <a:t>RAL </a:t>
            </a:r>
            <a:r>
              <a:rPr lang="en-US" sz="1800" dirty="0"/>
              <a:t>when compared with patients on EFV</a:t>
            </a:r>
            <a:endParaRPr lang="en-US" sz="4400" dirty="0"/>
          </a:p>
          <a:p>
            <a:pPr lvl="2">
              <a:lnSpc>
                <a:spcPts val="2000"/>
              </a:lnSpc>
              <a:spcBef>
                <a:spcPts val="0"/>
              </a:spcBef>
              <a:defRPr/>
            </a:pPr>
            <a:r>
              <a:rPr lang="en-US" sz="1800" dirty="0"/>
              <a:t>T</a:t>
            </a:r>
            <a:r>
              <a:rPr lang="en-US" sz="1800" dirty="0" smtClean="0"/>
              <a:t>otal cholesterol (median change : - 0.4 </a:t>
            </a:r>
            <a:r>
              <a:rPr lang="en-US" sz="1800" dirty="0" err="1" smtClean="0"/>
              <a:t>mmol</a:t>
            </a:r>
            <a:r>
              <a:rPr lang="en-US" sz="1800" dirty="0" smtClean="0"/>
              <a:t>/l; IQR : 0.9, - 0.1; p &lt; 0.0001)</a:t>
            </a:r>
          </a:p>
          <a:p>
            <a:pPr lvl="2">
              <a:lnSpc>
                <a:spcPts val="2000"/>
              </a:lnSpc>
              <a:spcBef>
                <a:spcPts val="0"/>
              </a:spcBef>
              <a:defRPr/>
            </a:pPr>
            <a:r>
              <a:rPr lang="en-US" sz="1800" dirty="0" smtClean="0"/>
              <a:t>LDL-cholesterol (median change : - 0.2 </a:t>
            </a:r>
            <a:r>
              <a:rPr lang="en-US" sz="1800" dirty="0" err="1" smtClean="0"/>
              <a:t>mmol</a:t>
            </a:r>
            <a:r>
              <a:rPr lang="en-US" sz="1800" dirty="0" smtClean="0"/>
              <a:t>/l; IQR : 0.6, - 0.2; p = 0.004)</a:t>
            </a:r>
          </a:p>
          <a:p>
            <a:pPr lvl="2">
              <a:lnSpc>
                <a:spcPts val="2000"/>
              </a:lnSpc>
              <a:spcBef>
                <a:spcPts val="0"/>
              </a:spcBef>
              <a:defRPr/>
            </a:pPr>
            <a:r>
              <a:rPr lang="en-US" sz="1800" dirty="0" smtClean="0"/>
              <a:t>HDL-cholesterol (</a:t>
            </a:r>
            <a:r>
              <a:rPr lang="en-US" sz="1800" dirty="0"/>
              <a:t>median change </a:t>
            </a:r>
            <a:r>
              <a:rPr lang="en-US" sz="1800" dirty="0" smtClean="0"/>
              <a:t>: - 0.1 </a:t>
            </a:r>
            <a:r>
              <a:rPr lang="en-US" sz="1800" dirty="0" err="1"/>
              <a:t>mmol</a:t>
            </a:r>
            <a:r>
              <a:rPr lang="en-US" sz="1800" dirty="0"/>
              <a:t>/l; </a:t>
            </a:r>
            <a:r>
              <a:rPr lang="en-US" sz="1800" dirty="0" smtClean="0"/>
              <a:t>IQR : 0.2, 0; </a:t>
            </a:r>
            <a:r>
              <a:rPr lang="en-US" sz="1800" dirty="0"/>
              <a:t>p = </a:t>
            </a:r>
            <a:r>
              <a:rPr lang="en-US" sz="1800" dirty="0" smtClean="0"/>
              <a:t>0.005)</a:t>
            </a:r>
          </a:p>
          <a:p>
            <a:pPr lvl="2">
              <a:lnSpc>
                <a:spcPts val="2000"/>
              </a:lnSpc>
              <a:spcBef>
                <a:spcPts val="0"/>
              </a:spcBef>
              <a:defRPr/>
            </a:pPr>
            <a:r>
              <a:rPr lang="en-US" sz="1800" dirty="0"/>
              <a:t>T</a:t>
            </a:r>
            <a:r>
              <a:rPr lang="en-US" sz="1800" dirty="0" smtClean="0"/>
              <a:t>riglycerides (</a:t>
            </a:r>
            <a:r>
              <a:rPr lang="en-US" sz="1800" dirty="0"/>
              <a:t>median change </a:t>
            </a:r>
            <a:r>
              <a:rPr lang="en-US" sz="1800" dirty="0" smtClean="0"/>
              <a:t>: - 0.2 </a:t>
            </a:r>
            <a:r>
              <a:rPr lang="en-US" sz="1800" dirty="0" err="1"/>
              <a:t>mmol</a:t>
            </a:r>
            <a:r>
              <a:rPr lang="en-US" sz="1800" dirty="0"/>
              <a:t>/l</a:t>
            </a:r>
            <a:r>
              <a:rPr lang="en-US" sz="1800" dirty="0" smtClean="0"/>
              <a:t>; IQR : 0.6, 0.1; p = 0.036)</a:t>
            </a:r>
          </a:p>
          <a:p>
            <a:pPr lvl="2">
              <a:lnSpc>
                <a:spcPts val="2000"/>
              </a:lnSpc>
              <a:spcBef>
                <a:spcPts val="0"/>
              </a:spcBef>
              <a:defRPr/>
            </a:pPr>
            <a:r>
              <a:rPr lang="en-US" sz="1800" dirty="0" err="1" smtClean="0"/>
              <a:t>HDL:Total</a:t>
            </a:r>
            <a:r>
              <a:rPr lang="en-US" sz="1800" dirty="0" smtClean="0"/>
              <a:t> </a:t>
            </a:r>
            <a:r>
              <a:rPr lang="en-US" sz="1800" smtClean="0"/>
              <a:t>cholesterol ratio (</a:t>
            </a:r>
            <a:r>
              <a:rPr lang="en-US" sz="1800" dirty="0"/>
              <a:t>median change </a:t>
            </a:r>
            <a:r>
              <a:rPr lang="en-US" sz="1800" dirty="0" smtClean="0"/>
              <a:t>: - 0.1; </a:t>
            </a:r>
            <a:r>
              <a:rPr lang="en-US" sz="1800" dirty="0"/>
              <a:t>IQR </a:t>
            </a:r>
            <a:r>
              <a:rPr lang="en-US" sz="1800" dirty="0" smtClean="0"/>
              <a:t>: 0.4, 0.3; </a:t>
            </a:r>
            <a:r>
              <a:rPr lang="en-US" sz="1800" dirty="0"/>
              <a:t>p = 1</a:t>
            </a:r>
            <a:r>
              <a:rPr lang="en-US" sz="1800" dirty="0" smtClean="0"/>
              <a:t>)</a:t>
            </a:r>
            <a:endParaRPr lang="en-US" sz="1800" dirty="0"/>
          </a:p>
          <a:p>
            <a:pPr lvl="2">
              <a:lnSpc>
                <a:spcPts val="2000"/>
              </a:lnSpc>
              <a:spcBef>
                <a:spcPts val="0"/>
              </a:spcBef>
              <a:defRPr/>
            </a:pPr>
            <a:endParaRPr lang="en-US" sz="1200" dirty="0" smtClean="0"/>
          </a:p>
          <a:p>
            <a:pPr lvl="2">
              <a:lnSpc>
                <a:spcPts val="2000"/>
              </a:lnSpc>
              <a:spcBef>
                <a:spcPts val="0"/>
              </a:spcBef>
              <a:defRPr/>
            </a:pPr>
            <a:endParaRPr lang="en-US" sz="1200" dirty="0" smtClean="0"/>
          </a:p>
          <a:p>
            <a:pPr>
              <a:lnSpc>
                <a:spcPts val="2000"/>
              </a:lnSpc>
              <a:spcBef>
                <a:spcPts val="0"/>
              </a:spcBef>
              <a:buFont typeface="Wingdings" pitchFamily="-65" charset="2"/>
              <a:buChar char="§"/>
              <a:defRPr/>
            </a:pPr>
            <a:r>
              <a:rPr lang="en-US" sz="2400" b="1" dirty="0" smtClean="0">
                <a:latin typeface="+mj-lt"/>
              </a:rPr>
              <a:t>No loss of </a:t>
            </a:r>
            <a:r>
              <a:rPr lang="en-US" sz="2400" b="1" dirty="0" err="1" smtClean="0">
                <a:latin typeface="+mj-lt"/>
              </a:rPr>
              <a:t>virological</a:t>
            </a:r>
            <a:r>
              <a:rPr lang="en-US" sz="2400" b="1" dirty="0" smtClean="0">
                <a:latin typeface="+mj-lt"/>
              </a:rPr>
              <a:t> suppression over 3 months follow-up</a:t>
            </a:r>
          </a:p>
        </p:txBody>
      </p:sp>
      <p:sp>
        <p:nvSpPr>
          <p:cNvPr id="9219" name="AutoShape 162"/>
          <p:cNvSpPr>
            <a:spLocks noChangeArrowheads="1"/>
          </p:cNvSpPr>
          <p:nvPr/>
        </p:nvSpPr>
        <p:spPr bwMode="auto">
          <a:xfrm>
            <a:off x="1" y="6570663"/>
            <a:ext cx="935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SWITCH-ER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600" dirty="0" err="1" smtClean="0">
                <a:ea typeface="ＭＳ Ｐゴシック" pitchFamily="34" charset="-128"/>
              </a:rPr>
              <a:t>Switch-ER</a:t>
            </a:r>
            <a:r>
              <a:rPr lang="fr-FR" sz="3600" dirty="0" smtClean="0">
                <a:ea typeface="ＭＳ Ｐゴシック" pitchFamily="34" charset="-128"/>
              </a:rPr>
              <a:t> </a:t>
            </a:r>
            <a:r>
              <a:rPr lang="fr-FR" sz="3600" dirty="0" err="1" smtClean="0">
                <a:ea typeface="ＭＳ Ｐゴシック" pitchFamily="34" charset="-128"/>
              </a:rPr>
              <a:t>Study</a:t>
            </a:r>
            <a:r>
              <a:rPr lang="fr-FR" sz="3600" dirty="0" smtClean="0">
                <a:ea typeface="ＭＳ Ｐゴシック" pitchFamily="34" charset="-128"/>
              </a:rPr>
              <a:t>: Switch EFV to RAL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Nguyen A. 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AIDS 2011;25</a:t>
            </a:r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:1481-7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222320"/>
            <a:ext cx="9093200" cy="5303837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-65" charset="2"/>
              <a:buChar char="§"/>
              <a:defRPr/>
            </a:pPr>
            <a:r>
              <a:rPr lang="en-US" sz="2800" b="1" dirty="0" smtClean="0">
                <a:latin typeface="+mj-lt"/>
              </a:rPr>
              <a:t>Summary</a:t>
            </a:r>
            <a:r>
              <a:rPr lang="en-US" sz="2400" b="1" dirty="0" smtClean="0">
                <a:latin typeface="+mj-lt"/>
              </a:rPr>
              <a:t/>
            </a:r>
            <a:br>
              <a:rPr lang="en-US" sz="2400" b="1" dirty="0" smtClean="0">
                <a:latin typeface="+mj-lt"/>
              </a:rPr>
            </a:br>
            <a:endParaRPr lang="en-US" b="1" dirty="0" smtClean="0"/>
          </a:p>
          <a:p>
            <a:pPr lvl="1"/>
            <a:r>
              <a:rPr lang="en-US" sz="2000" dirty="0"/>
              <a:t>Half of patients previously on a stable EFV preferred to switch to RAL, </a:t>
            </a:r>
            <a:r>
              <a:rPr lang="en-US" sz="2000" dirty="0" smtClean="0"/>
              <a:t>after double</a:t>
            </a:r>
            <a:r>
              <a:rPr lang="en-US" sz="2000" dirty="0"/>
              <a:t>-blind exposure to RAL for 2 </a:t>
            </a:r>
            <a:r>
              <a:rPr lang="en-US" sz="2000" dirty="0" smtClean="0"/>
              <a:t>weeks </a:t>
            </a:r>
          </a:p>
          <a:p>
            <a:pPr lvl="1"/>
            <a:r>
              <a:rPr lang="en-US" sz="2000" dirty="0" smtClean="0"/>
              <a:t>Substitution </a:t>
            </a:r>
            <a:r>
              <a:rPr lang="en-US" sz="2000" dirty="0"/>
              <a:t>of EFV by RAL </a:t>
            </a:r>
            <a:r>
              <a:rPr lang="en-US" sz="2000" dirty="0" smtClean="0"/>
              <a:t>significantly impacted </a:t>
            </a:r>
            <a:r>
              <a:rPr lang="en-US" sz="2000" dirty="0"/>
              <a:t>on lipid levels, stress, and anxiety </a:t>
            </a:r>
            <a:r>
              <a:rPr lang="en-US" sz="2000" dirty="0" smtClean="0"/>
              <a:t>scores</a:t>
            </a:r>
          </a:p>
          <a:p>
            <a:pPr lvl="1"/>
            <a:r>
              <a:rPr lang="en-US" sz="2000" dirty="0"/>
              <a:t>After study completion</a:t>
            </a:r>
            <a:r>
              <a:rPr lang="en-US" sz="2000" dirty="0" smtClean="0"/>
              <a:t>, 51</a:t>
            </a:r>
            <a:r>
              <a:rPr lang="en-US" sz="2000" dirty="0"/>
              <a:t>% of patients switched to </a:t>
            </a:r>
            <a:r>
              <a:rPr lang="en-US" sz="2000" dirty="0" smtClean="0"/>
              <a:t>RAL</a:t>
            </a:r>
          </a:p>
          <a:p>
            <a:pPr lvl="1"/>
            <a:r>
              <a:rPr lang="en-US" sz="2000" dirty="0" smtClean="0"/>
              <a:t>Study limitations</a:t>
            </a:r>
          </a:p>
          <a:p>
            <a:pPr lvl="2"/>
            <a:r>
              <a:rPr lang="en-US" sz="1800" dirty="0" smtClean="0"/>
              <a:t>Small sample size</a:t>
            </a:r>
          </a:p>
          <a:p>
            <a:pPr lvl="2"/>
            <a:r>
              <a:rPr lang="en-US" sz="1800" dirty="0" smtClean="0"/>
              <a:t>Few women</a:t>
            </a:r>
          </a:p>
          <a:p>
            <a:pPr lvl="2"/>
            <a:r>
              <a:rPr lang="en-US" sz="1800" dirty="0" smtClean="0"/>
              <a:t>Exclusion of patients not tolerating EFV</a:t>
            </a:r>
            <a:endParaRPr lang="en-US" sz="1800" dirty="0"/>
          </a:p>
        </p:txBody>
      </p:sp>
      <p:sp>
        <p:nvSpPr>
          <p:cNvPr id="9219" name="AutoShape 162"/>
          <p:cNvSpPr>
            <a:spLocks noChangeArrowheads="1"/>
          </p:cNvSpPr>
          <p:nvPr/>
        </p:nvSpPr>
        <p:spPr bwMode="auto">
          <a:xfrm>
            <a:off x="0" y="6570663"/>
            <a:ext cx="936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SWITCH-ER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600" dirty="0" err="1" smtClean="0">
                <a:ea typeface="ＭＳ Ｐゴシック" pitchFamily="34" charset="-128"/>
              </a:rPr>
              <a:t>Switch-ER</a:t>
            </a:r>
            <a:r>
              <a:rPr lang="fr-FR" sz="3600" dirty="0" smtClean="0">
                <a:ea typeface="ＭＳ Ｐゴシック" pitchFamily="34" charset="-128"/>
              </a:rPr>
              <a:t> </a:t>
            </a:r>
            <a:r>
              <a:rPr lang="fr-FR" sz="3600" dirty="0" err="1" smtClean="0">
                <a:ea typeface="ＭＳ Ｐゴシック" pitchFamily="34" charset="-128"/>
              </a:rPr>
              <a:t>Study</a:t>
            </a:r>
            <a:r>
              <a:rPr lang="fr-FR" sz="3600" dirty="0" smtClean="0">
                <a:ea typeface="ＭＳ Ｐゴシック" pitchFamily="34" charset="-128"/>
              </a:rPr>
              <a:t>: Switch EFV to RAL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Nguyen A. 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AIDS 2011;25</a:t>
            </a:r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:1481-7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70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6761</TotalTime>
  <Words>315</Words>
  <Application>Microsoft Office PowerPoint</Application>
  <PresentationFormat>Affichage à l'écran (4:3)</PresentationFormat>
  <Paragraphs>108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ARV_trials_2015</vt:lpstr>
      <vt:lpstr>Switch to RAL-containing regimen</vt:lpstr>
      <vt:lpstr>Switch-ER Study: Switch EFV to RAL</vt:lpstr>
      <vt:lpstr>Présentation PowerPoint</vt:lpstr>
      <vt:lpstr>Switch-ER Study: Switch EFV to RAL</vt:lpstr>
      <vt:lpstr>Switch-ER Study: Switch EFV to RAL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lastModifiedBy>Utilisateur</cp:lastModifiedBy>
  <cp:revision>55</cp:revision>
  <dcterms:created xsi:type="dcterms:W3CDTF">2014-11-21T07:46:40Z</dcterms:created>
  <dcterms:modified xsi:type="dcterms:W3CDTF">2015-09-23T16:18:54Z</dcterms:modified>
</cp:coreProperties>
</file>