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503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041E4E2-9784-402B-8427-EC831F5843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1694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AE67D37-B267-4E3D-943E-EF3569708E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919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3A00C2D7-EB42-4DE4-A180-81F1E76924D0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7A3C2C2-0D5A-46BD-88B6-1D0763DC72AF}" type="slidenum">
              <a:rPr lang="fr-FR" smtClean="0"/>
              <a:pPr eaLnBrk="1" hangingPunct="1"/>
              <a:t>10</a:t>
            </a:fld>
            <a:endParaRPr lang="fr-FR" smtClean="0"/>
          </a:p>
        </p:txBody>
      </p:sp>
      <p:sp>
        <p:nvSpPr>
          <p:cNvPr id="2355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C3DF23E-4A9F-4159-8BBF-82E555FB8B43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F205902-63E8-4AFC-8B2F-12461819471D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638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4769D37-C891-4F67-88FE-12DAB7064AF8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741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1A2ABA7-3068-4A30-BC41-8507B5056BCF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8221B58-62E8-4BBB-B2C5-7FC04309FA1B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D462AAC-B3DF-48E7-8EDA-DA7D8D32ABC5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EF08E07-4C23-4520-8BBF-A72309DFDFB3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2150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DE389B1-736B-4C60-89EA-E246BB75CCA9}" type="slidenum">
              <a:rPr lang="fr-FR" smtClean="0"/>
              <a:pPr eaLnBrk="1" hangingPunct="1"/>
              <a:t>9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14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28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5796136" cy="1106488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12" charset="2"/>
              <a:buChar char="§"/>
              <a:defRPr/>
            </a:pPr>
            <a:r>
              <a:rPr lang="en-GB" sz="2800" b="1" dirty="0" smtClean="0">
                <a:latin typeface="+mj-lt"/>
                <a:ea typeface="ＭＳ Ｐゴシック" pitchFamily="34" charset="-128"/>
              </a:rPr>
              <a:t>Conclusions</a:t>
            </a:r>
          </a:p>
          <a:p>
            <a:pPr lvl="1">
              <a:defRPr/>
            </a:pPr>
            <a:r>
              <a:rPr lang="en-GB" sz="2200" dirty="0" smtClean="0">
                <a:ea typeface="ＭＳ Ｐゴシック" pitchFamily="34" charset="-128"/>
              </a:rPr>
              <a:t>In patients with </a:t>
            </a:r>
            <a:r>
              <a:rPr lang="en-GB" sz="2200" dirty="0" err="1" smtClean="0">
                <a:ea typeface="ＭＳ Ｐゴシック" pitchFamily="34" charset="-128"/>
              </a:rPr>
              <a:t>virologic</a:t>
            </a:r>
            <a:r>
              <a:rPr lang="en-GB" sz="2200" dirty="0" smtClean="0">
                <a:ea typeface="ＭＳ Ｐゴシック" pitchFamily="34" charset="-128"/>
              </a:rPr>
              <a:t> suppression on a LPV/r-containing regimen, switching from LPV/r to RAL was associated, at W24, with:</a:t>
            </a:r>
          </a:p>
          <a:p>
            <a:pPr lvl="2">
              <a:defRPr/>
            </a:pPr>
            <a:r>
              <a:rPr lang="en-GB" sz="2000" dirty="0" smtClean="0">
                <a:ea typeface="ＭＳ Ｐゴシック" pitchFamily="34" charset="-128"/>
              </a:rPr>
              <a:t>Greater reductions in lipid concentrations than was continuation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of LPV/r</a:t>
            </a:r>
          </a:p>
          <a:p>
            <a:pPr lvl="2">
              <a:defRPr/>
            </a:pPr>
            <a:r>
              <a:rPr lang="en-GB" sz="2000" dirty="0" smtClean="0">
                <a:ea typeface="ＭＳ Ｐゴシック" pitchFamily="34" charset="-128"/>
              </a:rPr>
              <a:t>Lower rate of HIV suppression, especially in patients who had a history of </a:t>
            </a:r>
            <a:r>
              <a:rPr lang="en-GB" sz="2000" dirty="0" err="1" smtClean="0">
                <a:ea typeface="ＭＳ Ｐゴシック" pitchFamily="34" charset="-128"/>
              </a:rPr>
              <a:t>virologic</a:t>
            </a:r>
            <a:r>
              <a:rPr lang="en-GB" sz="2000" dirty="0" smtClean="0">
                <a:ea typeface="ＭＳ Ｐゴシック" pitchFamily="34" charset="-128"/>
              </a:rPr>
              <a:t> failure before entry. Results did not establish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non inferiority of RAL to LPV/r</a:t>
            </a:r>
          </a:p>
          <a:p>
            <a:pPr lvl="1">
              <a:defRPr/>
            </a:pPr>
            <a:r>
              <a:rPr lang="en-GB" sz="2200" dirty="0" smtClean="0">
                <a:ea typeface="ＭＳ Ｐゴシック" pitchFamily="34" charset="-128"/>
              </a:rPr>
              <a:t>In the post-hoc analysis, patients without previous </a:t>
            </a:r>
            <a:r>
              <a:rPr lang="en-GB" sz="2200" dirty="0" err="1" smtClean="0">
                <a:ea typeface="ＭＳ Ｐゴシック" pitchFamily="34" charset="-128"/>
              </a:rPr>
              <a:t>virologic</a:t>
            </a:r>
            <a:r>
              <a:rPr lang="en-GB" sz="2200" dirty="0" smtClean="0">
                <a:ea typeface="ＭＳ Ｐゴシック" pitchFamily="34" charset="-128"/>
              </a:rPr>
              <a:t> failure had similar viral suppression rates in both treatment groups (switch to RAL or continuation of LPV/r)</a:t>
            </a:r>
          </a:p>
        </p:txBody>
      </p:sp>
      <p:sp>
        <p:nvSpPr>
          <p:cNvPr id="12291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12292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12293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2"/>
          <p:cNvSpPr txBox="1">
            <a:spLocks/>
          </p:cNvSpPr>
          <p:nvPr/>
        </p:nvSpPr>
        <p:spPr bwMode="auto">
          <a:xfrm>
            <a:off x="103188" y="1125538"/>
            <a:ext cx="7750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Design: 2 parallel trials, SWITCHMRK 1 and 2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95288" y="4872038"/>
            <a:ext cx="87487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endpoints</a:t>
            </a:r>
          </a:p>
          <a:p>
            <a:pPr marL="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Mean percentage changes in fasting lipid concentrations from baseline to week 12</a:t>
            </a:r>
          </a:p>
          <a:p>
            <a:pPr marL="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Proportion of patients with HIV-1 RNA &lt; 50 c/mL at week 24</a:t>
            </a:r>
          </a:p>
          <a:p>
            <a:pPr marL="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Frequency of adverse events up to week 24</a:t>
            </a:r>
          </a:p>
        </p:txBody>
      </p:sp>
      <p:graphicFrame>
        <p:nvGraphicFramePr>
          <p:cNvPr id="14366" name="Group 30"/>
          <p:cNvGraphicFramePr>
            <a:graphicFrameLocks noGrp="1"/>
          </p:cNvGraphicFramePr>
          <p:nvPr/>
        </p:nvGraphicFramePr>
        <p:xfrm>
          <a:off x="4562475" y="2714625"/>
          <a:ext cx="3476625" cy="749692"/>
        </p:xfrm>
        <a:graphic>
          <a:graphicData uri="http://schemas.openxmlformats.org/drawingml/2006/table">
            <a:tbl>
              <a:tblPr/>
              <a:tblGrid>
                <a:gridCol w="3476625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RAL 400 mg bid + placebo LPV/r bid + continue other ARVs</a:t>
                      </a:r>
                    </a:p>
                  </a:txBody>
                  <a:tcPr marT="45662" marB="4566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67" name="Group 31"/>
          <p:cNvGraphicFramePr>
            <a:graphicFrameLocks noGrp="1"/>
          </p:cNvGraphicFramePr>
          <p:nvPr/>
        </p:nvGraphicFramePr>
        <p:xfrm>
          <a:off x="4562475" y="3733800"/>
          <a:ext cx="3462338" cy="690563"/>
        </p:xfrm>
        <a:graphic>
          <a:graphicData uri="http://schemas.openxmlformats.org/drawingml/2006/table">
            <a:tbl>
              <a:tblPr/>
              <a:tblGrid>
                <a:gridCol w="3462338"/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bid + placebo RAL bid + continue other ARVs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1335088" y="4460875"/>
            <a:ext cx="7277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 Randomisation was stratified on LPV/r use before entry (≤ 1 year vs &gt; 1 year)</a:t>
            </a:r>
          </a:p>
        </p:txBody>
      </p:sp>
      <p:sp>
        <p:nvSpPr>
          <p:cNvPr id="411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cxnSp>
        <p:nvCxnSpPr>
          <p:cNvPr id="4115" name="Connecteur droit 66"/>
          <p:cNvCxnSpPr>
            <a:cxnSpLocks noChangeShapeType="1"/>
          </p:cNvCxnSpPr>
          <p:nvPr/>
        </p:nvCxnSpPr>
        <p:spPr bwMode="auto">
          <a:xfrm rot="5400000">
            <a:off x="3355182" y="289956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6" name="Oval 170"/>
          <p:cNvSpPr>
            <a:spLocks noChangeArrowheads="1"/>
          </p:cNvSpPr>
          <p:nvPr/>
        </p:nvSpPr>
        <p:spPr bwMode="auto">
          <a:xfrm>
            <a:off x="2784475" y="168592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sp>
        <p:nvSpPr>
          <p:cNvPr id="4117" name="AutoShape 162"/>
          <p:cNvSpPr>
            <a:spLocks noChangeArrowheads="1"/>
          </p:cNvSpPr>
          <p:nvPr/>
        </p:nvSpPr>
        <p:spPr bwMode="auto">
          <a:xfrm>
            <a:off x="223838" y="3005138"/>
            <a:ext cx="3024187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LPV/r + ≥ 2 NRTIs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50 c/mL (PCR)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or &lt; 75 c/mL (bDNA) &gt; 3 months</a:t>
            </a:r>
          </a:p>
        </p:txBody>
      </p:sp>
      <p:cxnSp>
        <p:nvCxnSpPr>
          <p:cNvPr id="4118" name="AutoShape 60"/>
          <p:cNvCxnSpPr>
            <a:cxnSpLocks noChangeShapeType="1"/>
          </p:cNvCxnSpPr>
          <p:nvPr/>
        </p:nvCxnSpPr>
        <p:spPr bwMode="auto">
          <a:xfrm rot="10800000" flipH="1" flipV="1">
            <a:off x="4548188" y="310832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9" name="Line 63"/>
          <p:cNvSpPr>
            <a:spLocks noChangeShapeType="1"/>
          </p:cNvSpPr>
          <p:nvPr/>
        </p:nvSpPr>
        <p:spPr bwMode="auto">
          <a:xfrm>
            <a:off x="3338513" y="3598863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0" name="Rectangle 9"/>
          <p:cNvSpPr>
            <a:spLocks noChangeArrowheads="1"/>
          </p:cNvSpPr>
          <p:nvPr/>
        </p:nvSpPr>
        <p:spPr bwMode="auto">
          <a:xfrm>
            <a:off x="3773488" y="377507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352</a:t>
            </a:r>
          </a:p>
        </p:txBody>
      </p:sp>
      <p:sp>
        <p:nvSpPr>
          <p:cNvPr id="4121" name="Rectangle 8"/>
          <p:cNvSpPr>
            <a:spLocks noChangeArrowheads="1"/>
          </p:cNvSpPr>
          <p:nvPr/>
        </p:nvSpPr>
        <p:spPr bwMode="auto">
          <a:xfrm>
            <a:off x="3773488" y="278130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350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785100" y="176212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W24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3" name="Line 172"/>
          <p:cNvSpPr>
            <a:spLocks noChangeShapeType="1"/>
          </p:cNvSpPr>
          <p:nvPr/>
        </p:nvSpPr>
        <p:spPr bwMode="auto">
          <a:xfrm>
            <a:off x="8067675" y="230187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4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Espace réservé du contenu 3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4883150"/>
          </a:xfrm>
        </p:spPr>
        <p:txBody>
          <a:bodyPr/>
          <a:lstStyle/>
          <a:p>
            <a:pPr>
              <a:spcAft>
                <a:spcPct val="30000"/>
              </a:spcAft>
              <a:buFont typeface="Wingdings" pitchFamily="-112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Objectives</a:t>
            </a:r>
          </a:p>
          <a:p>
            <a:pPr lvl="1">
              <a:spcAft>
                <a:spcPct val="30000"/>
              </a:spcAft>
              <a:defRPr/>
            </a:pPr>
            <a:r>
              <a:rPr lang="en-GB" sz="2000" dirty="0" smtClean="0">
                <a:ea typeface="ＭＳ Ｐゴシック" pitchFamily="34" charset="-128"/>
              </a:rPr>
              <a:t>Lipids: 99% power to detect a between-treatment difference of 11%, 53% and 13% in the mean percentage change from baseline in total cholesterol, triglycerides, and non-HDL cholesterol, respectively, and 71% power to detect a between-treatment difference of 4% in the mean percentage change from baseline in LDL cholesterol</a:t>
            </a:r>
          </a:p>
          <a:p>
            <a:pPr lvl="1">
              <a:spcAft>
                <a:spcPct val="30000"/>
              </a:spcAft>
              <a:defRPr/>
            </a:pPr>
            <a:r>
              <a:rPr lang="en-GB" sz="2000" dirty="0" smtClean="0">
                <a:ea typeface="ＭＳ Ｐゴシック" pitchFamily="34" charset="-128"/>
              </a:rPr>
              <a:t>Viral load: non inferiority of RAL </a:t>
            </a:r>
            <a:r>
              <a:rPr lang="en-GB" sz="2000" dirty="0" err="1" smtClean="0">
                <a:ea typeface="ＭＳ Ｐゴシック" pitchFamily="34" charset="-128"/>
              </a:rPr>
              <a:t>vs</a:t>
            </a:r>
            <a:r>
              <a:rPr lang="en-GB" sz="2000" dirty="0" smtClean="0">
                <a:ea typeface="ＭＳ Ｐゴシック" pitchFamily="34" charset="-128"/>
              </a:rPr>
              <a:t> LPV/r: % HIV-1 RNA &lt; 50 c/</a:t>
            </a:r>
            <a:r>
              <a:rPr lang="en-GB" sz="2000" dirty="0" err="1" smtClean="0">
                <a:ea typeface="ＭＳ Ｐゴシック" pitchFamily="34" charset="-128"/>
              </a:rPr>
              <a:t>mL</a:t>
            </a:r>
            <a:r>
              <a:rPr lang="en-GB" sz="2000" dirty="0" smtClean="0">
                <a:ea typeface="ＭＳ Ｐゴシック" pitchFamily="34" charset="-128"/>
              </a:rPr>
              <a:t> 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at week 24 (lower </a:t>
            </a:r>
            <a:r>
              <a:rPr lang="fr-FR" sz="2000" dirty="0" err="1" smtClean="0">
                <a:ea typeface="ＭＳ Ｐゴシック" pitchFamily="34" charset="-128"/>
              </a:rPr>
              <a:t>limit</a:t>
            </a:r>
            <a:r>
              <a:rPr lang="en-GB" sz="2000" dirty="0" smtClean="0">
                <a:ea typeface="ＭＳ Ｐゴシック" pitchFamily="34" charset="-128"/>
              </a:rPr>
              <a:t> of the 95% CI for the difference = - 12%, 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90% power)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Adverse events: for adverse events occurring in 20% of patients, each study had 80% power to declare with 95% confidence that the true difference between treatment groups was 12% or lower</a:t>
            </a: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5125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/>
          <p:cNvGraphicFramePr>
            <a:graphicFrameLocks noGrp="1"/>
          </p:cNvGraphicFramePr>
          <p:nvPr>
            <p:ph idx="4294967295"/>
          </p:nvPr>
        </p:nvGraphicFramePr>
        <p:xfrm>
          <a:off x="569913" y="1676400"/>
          <a:ext cx="8056562" cy="4732340"/>
        </p:xfrm>
        <a:graphic>
          <a:graphicData uri="http://schemas.openxmlformats.org/drawingml/2006/table">
            <a:tbl>
              <a:tblPr/>
              <a:tblGrid>
                <a:gridCol w="3065462"/>
                <a:gridCol w="1247775"/>
                <a:gridCol w="1247775"/>
                <a:gridCol w="1247775"/>
                <a:gridCol w="1247775"/>
              </a:tblGrid>
              <a:tr h="3762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SWITCHMRK 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SWITCHMRK 2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62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RAL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RAL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39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Randomized, 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177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175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179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29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3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Region: Australia/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Europa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; USA/Canada ; Latin America ; Other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67% ; 33% 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0% ; 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70% ; 30% ; 0% ; 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11% ; 18% ; 43% ; 28%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11% ; 19% 47% ; 23%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479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Suppressed viraemia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LPV/r therapy &gt; 1 year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LPV/r as first regimen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History of previous virologic failure (reported by investigator)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W24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14.1%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223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622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6225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6226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SWITCHMRK Study: Switch to RAL vs continuation </a:t>
            </a:r>
            <a:br>
              <a:rPr lang="fr-FR" smtClean="0">
                <a:ea typeface="ＭＳ Ｐゴシック" pitchFamily="-1" charset="-128"/>
              </a:rPr>
            </a:br>
            <a:r>
              <a:rPr lang="fr-FR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19"/>
          <p:cNvSpPr>
            <a:spLocks noChangeArrowheads="1"/>
          </p:cNvSpPr>
          <p:nvPr/>
        </p:nvSpPr>
        <p:spPr bwMode="auto">
          <a:xfrm>
            <a:off x="3646488" y="6477000"/>
            <a:ext cx="2124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fr-FR" sz="1100">
                <a:solidFill>
                  <a:srgbClr val="000066"/>
                </a:solidFill>
              </a:rPr>
              <a:t>* median changes for triglycerides</a:t>
            </a:r>
          </a:p>
          <a:p>
            <a:pPr algn="l"/>
            <a:r>
              <a:rPr lang="fr-FR" sz="1100">
                <a:solidFill>
                  <a:srgbClr val="000066"/>
                </a:solidFill>
              </a:rPr>
              <a:t>** not tested</a:t>
            </a:r>
          </a:p>
        </p:txBody>
      </p:sp>
      <p:sp>
        <p:nvSpPr>
          <p:cNvPr id="7171" name="Line 122"/>
          <p:cNvSpPr>
            <a:spLocks noChangeShapeType="1"/>
          </p:cNvSpPr>
          <p:nvPr/>
        </p:nvSpPr>
        <p:spPr bwMode="auto">
          <a:xfrm>
            <a:off x="1228725" y="1095375"/>
            <a:ext cx="36513" cy="1588"/>
          </a:xfrm>
          <a:prstGeom prst="line">
            <a:avLst/>
          </a:prstGeom>
          <a:noFill/>
          <a:ln w="3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849313" y="1182688"/>
            <a:ext cx="7581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Mean* % changes in fasting lipid concentrations from baseline to W12 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7174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7175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fr-FR" sz="3000" smtClean="0">
                <a:ea typeface="ＭＳ Ｐゴシック" pitchFamily="-1" charset="-128"/>
              </a:rPr>
              <a:t>SWITCHMRK Study: Switch to RAL vs continuation </a:t>
            </a:r>
            <a:br>
              <a:rPr lang="fr-FR" sz="3000" smtClean="0">
                <a:ea typeface="ＭＳ Ｐゴシック" pitchFamily="-1" charset="-128"/>
              </a:rPr>
            </a:br>
            <a:r>
              <a:rPr lang="fr-FR" sz="3000" smtClean="0">
                <a:ea typeface="ＭＳ Ｐゴシック" pitchFamily="-1" charset="-128"/>
              </a:rPr>
              <a:t>of LPV/r</a:t>
            </a:r>
          </a:p>
        </p:txBody>
      </p:sp>
      <p:sp>
        <p:nvSpPr>
          <p:cNvPr id="7176" name="Line 129"/>
          <p:cNvSpPr>
            <a:spLocks noChangeShapeType="1"/>
          </p:cNvSpPr>
          <p:nvPr/>
        </p:nvSpPr>
        <p:spPr bwMode="auto">
          <a:xfrm>
            <a:off x="655638" y="1408113"/>
            <a:ext cx="31750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7" name="Rectangle 225"/>
          <p:cNvSpPr>
            <a:spLocks noChangeArrowheads="1"/>
          </p:cNvSpPr>
          <p:nvPr/>
        </p:nvSpPr>
        <p:spPr bwMode="auto">
          <a:xfrm>
            <a:off x="6199188" y="1582738"/>
            <a:ext cx="13763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fr-FR" b="1">
                <a:solidFill>
                  <a:srgbClr val="0066FF"/>
                </a:solidFill>
                <a:latin typeface="Calibri" pitchFamily="34" charset="0"/>
              </a:rPr>
              <a:t>SWITCHMRK 2</a:t>
            </a:r>
          </a:p>
        </p:txBody>
      </p:sp>
      <p:grpSp>
        <p:nvGrpSpPr>
          <p:cNvPr id="7178" name="Groupe 184"/>
          <p:cNvGrpSpPr>
            <a:grpSpLocks/>
          </p:cNvGrpSpPr>
          <p:nvPr/>
        </p:nvGrpSpPr>
        <p:grpSpPr bwMode="auto">
          <a:xfrm>
            <a:off x="3924300" y="4108450"/>
            <a:ext cx="1519238" cy="669925"/>
            <a:chOff x="3924300" y="4108450"/>
            <a:chExt cx="1519238" cy="669925"/>
          </a:xfrm>
        </p:grpSpPr>
        <p:sp>
          <p:nvSpPr>
            <p:cNvPr id="7351" name="AutoShape 126"/>
            <p:cNvSpPr>
              <a:spLocks noChangeArrowheads="1"/>
            </p:cNvSpPr>
            <p:nvPr/>
          </p:nvSpPr>
          <p:spPr bwMode="auto">
            <a:xfrm>
              <a:off x="3924300" y="4114800"/>
              <a:ext cx="1519238" cy="6635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7352" name="ZoneTexte 84"/>
            <p:cNvSpPr txBox="1">
              <a:spLocks noChangeArrowheads="1"/>
            </p:cNvSpPr>
            <p:nvPr/>
          </p:nvSpPr>
          <p:spPr bwMode="auto">
            <a:xfrm>
              <a:off x="4202113" y="4108450"/>
              <a:ext cx="10604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RAL + ARV</a:t>
              </a:r>
            </a:p>
          </p:txBody>
        </p:sp>
        <p:sp>
          <p:nvSpPr>
            <p:cNvPr id="7353" name="ZoneTexte 85"/>
            <p:cNvSpPr txBox="1">
              <a:spLocks noChangeArrowheads="1"/>
            </p:cNvSpPr>
            <p:nvPr/>
          </p:nvSpPr>
          <p:spPr bwMode="auto">
            <a:xfrm>
              <a:off x="4200525" y="4408488"/>
              <a:ext cx="12080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LPV/r + ARV</a:t>
              </a:r>
            </a:p>
          </p:txBody>
        </p:sp>
      </p:grpSp>
      <p:grpSp>
        <p:nvGrpSpPr>
          <p:cNvPr id="7179" name="Groupe 183"/>
          <p:cNvGrpSpPr>
            <a:grpSpLocks/>
          </p:cNvGrpSpPr>
          <p:nvPr/>
        </p:nvGrpSpPr>
        <p:grpSpPr bwMode="auto">
          <a:xfrm>
            <a:off x="5219700" y="1817688"/>
            <a:ext cx="3673475" cy="4565650"/>
            <a:chOff x="5219700" y="1817688"/>
            <a:chExt cx="3673475" cy="4565650"/>
          </a:xfrm>
        </p:grpSpPr>
        <p:sp>
          <p:nvSpPr>
            <p:cNvPr id="7282" name="Rectangle 144"/>
            <p:cNvSpPr>
              <a:spLocks noChangeArrowheads="1"/>
            </p:cNvSpPr>
            <p:nvPr/>
          </p:nvSpPr>
          <p:spPr bwMode="auto">
            <a:xfrm>
              <a:off x="7556500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2.7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83" name="Rectangle 145"/>
            <p:cNvSpPr>
              <a:spLocks noChangeArrowheads="1"/>
            </p:cNvSpPr>
            <p:nvPr/>
          </p:nvSpPr>
          <p:spPr bwMode="auto">
            <a:xfrm>
              <a:off x="7785100" y="6002338"/>
              <a:ext cx="2698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2.7 </a:t>
              </a:r>
            </a:p>
          </p:txBody>
        </p:sp>
        <p:sp>
          <p:nvSpPr>
            <p:cNvPr id="7284" name="Rectangle 146"/>
            <p:cNvSpPr>
              <a:spLocks noChangeArrowheads="1"/>
            </p:cNvSpPr>
            <p:nvPr/>
          </p:nvSpPr>
          <p:spPr bwMode="auto">
            <a:xfrm>
              <a:off x="8229600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1.2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85" name="Rectangle 147"/>
            <p:cNvSpPr>
              <a:spLocks noChangeArrowheads="1"/>
            </p:cNvSpPr>
            <p:nvPr/>
          </p:nvSpPr>
          <p:spPr bwMode="auto">
            <a:xfrm>
              <a:off x="8485188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1.2</a:t>
              </a:r>
            </a:p>
          </p:txBody>
        </p:sp>
        <p:sp>
          <p:nvSpPr>
            <p:cNvPr id="7286" name="Rectangle 154"/>
            <p:cNvSpPr>
              <a:spLocks noChangeArrowheads="1"/>
            </p:cNvSpPr>
            <p:nvPr/>
          </p:nvSpPr>
          <p:spPr bwMode="auto">
            <a:xfrm>
              <a:off x="7556500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2.7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87" name="Rectangle 155"/>
            <p:cNvSpPr>
              <a:spLocks noChangeArrowheads="1"/>
            </p:cNvSpPr>
            <p:nvPr/>
          </p:nvSpPr>
          <p:spPr bwMode="auto">
            <a:xfrm>
              <a:off x="7785100" y="6215063"/>
              <a:ext cx="2698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2.7 </a:t>
              </a:r>
            </a:p>
          </p:txBody>
        </p:sp>
        <p:sp>
          <p:nvSpPr>
            <p:cNvPr id="7288" name="Rectangle 156"/>
            <p:cNvSpPr>
              <a:spLocks noChangeArrowheads="1"/>
            </p:cNvSpPr>
            <p:nvPr/>
          </p:nvSpPr>
          <p:spPr bwMode="auto">
            <a:xfrm>
              <a:off x="8229600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1.2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89" name="Rectangle 157"/>
            <p:cNvSpPr>
              <a:spLocks noChangeArrowheads="1"/>
            </p:cNvSpPr>
            <p:nvPr/>
          </p:nvSpPr>
          <p:spPr bwMode="auto">
            <a:xfrm>
              <a:off x="8485188" y="6215063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1.2</a:t>
              </a:r>
            </a:p>
          </p:txBody>
        </p:sp>
        <p:sp>
          <p:nvSpPr>
            <p:cNvPr id="7290" name="Rectangle 17"/>
            <p:cNvSpPr>
              <a:spLocks noChangeArrowheads="1"/>
            </p:cNvSpPr>
            <p:nvPr/>
          </p:nvSpPr>
          <p:spPr bwMode="auto">
            <a:xfrm>
              <a:off x="5437188" y="5611813"/>
              <a:ext cx="676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Total</a:t>
              </a:r>
            </a:p>
            <a:p>
              <a:r>
                <a:rPr lang="fr-FR" sz="1100">
                  <a:solidFill>
                    <a:srgbClr val="000066"/>
                  </a:solidFill>
                </a:rPr>
                <a:t>cholesterol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91" name="Rectangle 18"/>
            <p:cNvSpPr>
              <a:spLocks noChangeArrowheads="1"/>
            </p:cNvSpPr>
            <p:nvPr/>
          </p:nvSpPr>
          <p:spPr bwMode="auto">
            <a:xfrm>
              <a:off x="6242050" y="5611813"/>
              <a:ext cx="4286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  Non</a:t>
              </a:r>
              <a:br>
                <a:rPr lang="fr-FR" sz="1100">
                  <a:solidFill>
                    <a:srgbClr val="000066"/>
                  </a:solidFill>
                </a:rPr>
              </a:br>
              <a:r>
                <a:rPr lang="fr-FR" sz="1100">
                  <a:solidFill>
                    <a:srgbClr val="000066"/>
                  </a:solidFill>
                </a:rPr>
                <a:t>HDL-C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92" name="Rectangle 21"/>
            <p:cNvSpPr>
              <a:spLocks noChangeArrowheads="1"/>
            </p:cNvSpPr>
            <p:nvPr/>
          </p:nvSpPr>
          <p:spPr bwMode="auto">
            <a:xfrm>
              <a:off x="6697663" y="5611813"/>
              <a:ext cx="8461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Triglycerides*</a:t>
              </a:r>
            </a:p>
          </p:txBody>
        </p:sp>
        <p:sp>
          <p:nvSpPr>
            <p:cNvPr id="7293" name="Rectangle 23"/>
            <p:cNvSpPr>
              <a:spLocks noChangeArrowheads="1"/>
            </p:cNvSpPr>
            <p:nvPr/>
          </p:nvSpPr>
          <p:spPr bwMode="auto">
            <a:xfrm>
              <a:off x="7575550" y="5611813"/>
              <a:ext cx="4445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 LDL-C</a:t>
              </a:r>
            </a:p>
          </p:txBody>
        </p:sp>
        <p:sp>
          <p:nvSpPr>
            <p:cNvPr id="7294" name="Rectangle 25"/>
            <p:cNvSpPr>
              <a:spLocks noChangeArrowheads="1"/>
            </p:cNvSpPr>
            <p:nvPr/>
          </p:nvSpPr>
          <p:spPr bwMode="auto">
            <a:xfrm>
              <a:off x="8250238" y="5611813"/>
              <a:ext cx="42862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HDL-C</a:t>
              </a:r>
            </a:p>
          </p:txBody>
        </p:sp>
        <p:sp>
          <p:nvSpPr>
            <p:cNvPr id="7295" name="Rectangle 26"/>
            <p:cNvSpPr>
              <a:spLocks noChangeArrowheads="1"/>
            </p:cNvSpPr>
            <p:nvPr/>
          </p:nvSpPr>
          <p:spPr bwMode="auto">
            <a:xfrm>
              <a:off x="5546725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5.6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96" name="Rectangle 27"/>
            <p:cNvSpPr>
              <a:spLocks noChangeArrowheads="1"/>
            </p:cNvSpPr>
            <p:nvPr/>
          </p:nvSpPr>
          <p:spPr bwMode="auto">
            <a:xfrm>
              <a:off x="5819775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5.5</a:t>
              </a:r>
            </a:p>
          </p:txBody>
        </p:sp>
        <p:sp>
          <p:nvSpPr>
            <p:cNvPr id="7297" name="Rectangle 28"/>
            <p:cNvSpPr>
              <a:spLocks noChangeArrowheads="1"/>
            </p:cNvSpPr>
            <p:nvPr/>
          </p:nvSpPr>
          <p:spPr bwMode="auto">
            <a:xfrm>
              <a:off x="6230938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4.3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98" name="Rectangle 29"/>
            <p:cNvSpPr>
              <a:spLocks noChangeArrowheads="1"/>
            </p:cNvSpPr>
            <p:nvPr/>
          </p:nvSpPr>
          <p:spPr bwMode="auto">
            <a:xfrm>
              <a:off x="6469063" y="6002338"/>
              <a:ext cx="2698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4.2 </a:t>
              </a:r>
            </a:p>
          </p:txBody>
        </p:sp>
        <p:sp>
          <p:nvSpPr>
            <p:cNvPr id="7299" name="Rectangle 30"/>
            <p:cNvSpPr>
              <a:spLocks noChangeArrowheads="1"/>
            </p:cNvSpPr>
            <p:nvPr/>
          </p:nvSpPr>
          <p:spPr bwMode="auto">
            <a:xfrm>
              <a:off x="6896100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2.4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300" name="Rectangle 31"/>
            <p:cNvSpPr>
              <a:spLocks noChangeArrowheads="1"/>
            </p:cNvSpPr>
            <p:nvPr/>
          </p:nvSpPr>
          <p:spPr bwMode="auto">
            <a:xfrm>
              <a:off x="7156450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2.5</a:t>
              </a:r>
            </a:p>
          </p:txBody>
        </p:sp>
        <p:sp>
          <p:nvSpPr>
            <p:cNvPr id="7301" name="Rectangle 36"/>
            <p:cNvSpPr>
              <a:spLocks noChangeArrowheads="1"/>
            </p:cNvSpPr>
            <p:nvPr/>
          </p:nvSpPr>
          <p:spPr bwMode="auto">
            <a:xfrm>
              <a:off x="5546725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4.7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302" name="Rectangle 38"/>
            <p:cNvSpPr>
              <a:spLocks noChangeArrowheads="1"/>
            </p:cNvSpPr>
            <p:nvPr/>
          </p:nvSpPr>
          <p:spPr bwMode="auto">
            <a:xfrm>
              <a:off x="5840413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5.5</a:t>
              </a:r>
            </a:p>
          </p:txBody>
        </p:sp>
        <p:sp>
          <p:nvSpPr>
            <p:cNvPr id="7303" name="Rectangle 39"/>
            <p:cNvSpPr>
              <a:spLocks noChangeArrowheads="1"/>
            </p:cNvSpPr>
            <p:nvPr/>
          </p:nvSpPr>
          <p:spPr bwMode="auto">
            <a:xfrm>
              <a:off x="6223000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3.6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304" name="Rectangle 40"/>
            <p:cNvSpPr>
              <a:spLocks noChangeArrowheads="1"/>
            </p:cNvSpPr>
            <p:nvPr/>
          </p:nvSpPr>
          <p:spPr bwMode="auto">
            <a:xfrm>
              <a:off x="6469063" y="6215063"/>
              <a:ext cx="2698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4.3 </a:t>
              </a:r>
            </a:p>
          </p:txBody>
        </p:sp>
        <p:sp>
          <p:nvSpPr>
            <p:cNvPr id="7305" name="Rectangle 41"/>
            <p:cNvSpPr>
              <a:spLocks noChangeArrowheads="1"/>
            </p:cNvSpPr>
            <p:nvPr/>
          </p:nvSpPr>
          <p:spPr bwMode="auto">
            <a:xfrm>
              <a:off x="6896100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1.4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306" name="Rectangle 42"/>
            <p:cNvSpPr>
              <a:spLocks noChangeArrowheads="1"/>
            </p:cNvSpPr>
            <p:nvPr/>
          </p:nvSpPr>
          <p:spPr bwMode="auto">
            <a:xfrm>
              <a:off x="7156450" y="6215063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2.7</a:t>
              </a:r>
            </a:p>
          </p:txBody>
        </p:sp>
        <p:grpSp>
          <p:nvGrpSpPr>
            <p:cNvPr id="7307" name="Group 385"/>
            <p:cNvGrpSpPr>
              <a:grpSpLocks/>
            </p:cNvGrpSpPr>
            <p:nvPr/>
          </p:nvGrpSpPr>
          <p:grpSpPr bwMode="auto">
            <a:xfrm>
              <a:off x="5219700" y="1817688"/>
              <a:ext cx="3673475" cy="3730625"/>
              <a:chOff x="3288" y="1145"/>
              <a:chExt cx="2314" cy="2350"/>
            </a:xfrm>
          </p:grpSpPr>
          <p:sp>
            <p:nvSpPr>
              <p:cNvPr id="7308" name="Line 103"/>
              <p:cNvSpPr>
                <a:spLocks noChangeShapeType="1"/>
              </p:cNvSpPr>
              <p:nvPr/>
            </p:nvSpPr>
            <p:spPr bwMode="auto">
              <a:xfrm flipV="1">
                <a:off x="3646" y="1481"/>
                <a:ext cx="1" cy="22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9" name="Line 104"/>
              <p:cNvSpPr>
                <a:spLocks noChangeShapeType="1"/>
              </p:cNvSpPr>
              <p:nvPr/>
            </p:nvSpPr>
            <p:spPr bwMode="auto">
              <a:xfrm flipV="1">
                <a:off x="4065" y="1481"/>
                <a:ext cx="1" cy="22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0" name="Line 105"/>
              <p:cNvSpPr>
                <a:spLocks noChangeShapeType="1"/>
              </p:cNvSpPr>
              <p:nvPr/>
            </p:nvSpPr>
            <p:spPr bwMode="auto">
              <a:xfrm flipV="1">
                <a:off x="4484" y="1481"/>
                <a:ext cx="0" cy="22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1" name="Line 106"/>
              <p:cNvSpPr>
                <a:spLocks noChangeShapeType="1"/>
              </p:cNvSpPr>
              <p:nvPr/>
            </p:nvSpPr>
            <p:spPr bwMode="auto">
              <a:xfrm flipV="1">
                <a:off x="4901" y="1473"/>
                <a:ext cx="1" cy="22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2" name="Line 107"/>
              <p:cNvSpPr>
                <a:spLocks noChangeShapeType="1"/>
              </p:cNvSpPr>
              <p:nvPr/>
            </p:nvSpPr>
            <p:spPr bwMode="auto">
              <a:xfrm flipV="1">
                <a:off x="5320" y="1481"/>
                <a:ext cx="1" cy="22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3" name="Line 108"/>
              <p:cNvSpPr>
                <a:spLocks noChangeShapeType="1"/>
              </p:cNvSpPr>
              <p:nvPr/>
            </p:nvSpPr>
            <p:spPr bwMode="auto">
              <a:xfrm flipV="1">
                <a:off x="3646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4" name="Line 109"/>
              <p:cNvSpPr>
                <a:spLocks noChangeShapeType="1"/>
              </p:cNvSpPr>
              <p:nvPr/>
            </p:nvSpPr>
            <p:spPr bwMode="auto">
              <a:xfrm flipV="1">
                <a:off x="3646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5" name="Line 110"/>
              <p:cNvSpPr>
                <a:spLocks noChangeShapeType="1"/>
              </p:cNvSpPr>
              <p:nvPr/>
            </p:nvSpPr>
            <p:spPr bwMode="auto">
              <a:xfrm flipV="1">
                <a:off x="4065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6" name="Line 111"/>
              <p:cNvSpPr>
                <a:spLocks noChangeShapeType="1"/>
              </p:cNvSpPr>
              <p:nvPr/>
            </p:nvSpPr>
            <p:spPr bwMode="auto">
              <a:xfrm flipV="1">
                <a:off x="4484" y="1481"/>
                <a:ext cx="0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7" name="Line 112"/>
              <p:cNvSpPr>
                <a:spLocks noChangeShapeType="1"/>
              </p:cNvSpPr>
              <p:nvPr/>
            </p:nvSpPr>
            <p:spPr bwMode="auto">
              <a:xfrm flipV="1">
                <a:off x="4901" y="147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8" name="Line 113"/>
              <p:cNvSpPr>
                <a:spLocks noChangeShapeType="1"/>
              </p:cNvSpPr>
              <p:nvPr/>
            </p:nvSpPr>
            <p:spPr bwMode="auto">
              <a:xfrm flipV="1">
                <a:off x="5320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9" name="Rectangle 158"/>
              <p:cNvSpPr>
                <a:spLocks noChangeArrowheads="1"/>
              </p:cNvSpPr>
              <p:nvPr/>
            </p:nvSpPr>
            <p:spPr bwMode="auto">
              <a:xfrm>
                <a:off x="5322" y="1476"/>
                <a:ext cx="168" cy="98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0" name="Rectangle 161"/>
              <p:cNvSpPr>
                <a:spLocks noChangeArrowheads="1"/>
              </p:cNvSpPr>
              <p:nvPr/>
            </p:nvSpPr>
            <p:spPr bwMode="auto">
              <a:xfrm>
                <a:off x="5153" y="1477"/>
                <a:ext cx="167" cy="25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1" name="Rectangle 162"/>
              <p:cNvSpPr>
                <a:spLocks noChangeArrowheads="1"/>
              </p:cNvSpPr>
              <p:nvPr/>
            </p:nvSpPr>
            <p:spPr bwMode="auto">
              <a:xfrm>
                <a:off x="4901" y="1451"/>
                <a:ext cx="169" cy="22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2" name="Rectangle 163"/>
              <p:cNvSpPr>
                <a:spLocks noChangeArrowheads="1"/>
              </p:cNvSpPr>
              <p:nvPr/>
            </p:nvSpPr>
            <p:spPr bwMode="auto">
              <a:xfrm>
                <a:off x="4901" y="1451"/>
                <a:ext cx="169" cy="22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3" name="Rectangle 164"/>
              <p:cNvSpPr>
                <a:spLocks noChangeArrowheads="1"/>
              </p:cNvSpPr>
              <p:nvPr/>
            </p:nvSpPr>
            <p:spPr bwMode="auto">
              <a:xfrm>
                <a:off x="4734" y="1316"/>
                <a:ext cx="167" cy="157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4" name="Rectangle 167"/>
              <p:cNvSpPr>
                <a:spLocks noChangeArrowheads="1"/>
              </p:cNvSpPr>
              <p:nvPr/>
            </p:nvSpPr>
            <p:spPr bwMode="auto">
              <a:xfrm>
                <a:off x="4484" y="1145"/>
                <a:ext cx="167" cy="324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5" name="Rectangle 169"/>
              <p:cNvSpPr>
                <a:spLocks noChangeArrowheads="1"/>
              </p:cNvSpPr>
              <p:nvPr/>
            </p:nvSpPr>
            <p:spPr bwMode="auto">
              <a:xfrm>
                <a:off x="4315" y="1473"/>
                <a:ext cx="169" cy="1693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6" name="Rectangle 171"/>
              <p:cNvSpPr>
                <a:spLocks noChangeArrowheads="1"/>
              </p:cNvSpPr>
              <p:nvPr/>
            </p:nvSpPr>
            <p:spPr bwMode="auto">
              <a:xfrm>
                <a:off x="4065" y="1356"/>
                <a:ext cx="167" cy="115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7" name="Rectangle 173"/>
              <p:cNvSpPr>
                <a:spLocks noChangeArrowheads="1"/>
              </p:cNvSpPr>
              <p:nvPr/>
            </p:nvSpPr>
            <p:spPr bwMode="auto">
              <a:xfrm>
                <a:off x="3898" y="1474"/>
                <a:ext cx="167" cy="584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8" name="Rectangle 175"/>
              <p:cNvSpPr>
                <a:spLocks noChangeArrowheads="1"/>
              </p:cNvSpPr>
              <p:nvPr/>
            </p:nvSpPr>
            <p:spPr bwMode="auto">
              <a:xfrm>
                <a:off x="3646" y="1420"/>
                <a:ext cx="167" cy="51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29" name="Rectangle 176"/>
              <p:cNvSpPr>
                <a:spLocks noChangeArrowheads="1"/>
              </p:cNvSpPr>
              <p:nvPr/>
            </p:nvSpPr>
            <p:spPr bwMode="auto">
              <a:xfrm>
                <a:off x="3479" y="1473"/>
                <a:ext cx="167" cy="491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30" name="Rectangle 178"/>
              <p:cNvSpPr>
                <a:spLocks noChangeArrowheads="1"/>
              </p:cNvSpPr>
              <p:nvPr/>
            </p:nvSpPr>
            <p:spPr bwMode="auto">
              <a:xfrm>
                <a:off x="4921" y="1508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0.6%</a:t>
                </a:r>
              </a:p>
            </p:txBody>
          </p:sp>
          <p:sp>
            <p:nvSpPr>
              <p:cNvPr id="7331" name="Rectangle 179"/>
              <p:cNvSpPr>
                <a:spLocks noChangeArrowheads="1"/>
              </p:cNvSpPr>
              <p:nvPr/>
            </p:nvSpPr>
            <p:spPr bwMode="auto">
              <a:xfrm>
                <a:off x="3679" y="1496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1.3%</a:t>
                </a:r>
              </a:p>
            </p:txBody>
          </p:sp>
          <p:sp>
            <p:nvSpPr>
              <p:cNvPr id="7332" name="Rectangle 180"/>
              <p:cNvSpPr>
                <a:spLocks noChangeArrowheads="1"/>
              </p:cNvSpPr>
              <p:nvPr/>
            </p:nvSpPr>
            <p:spPr bwMode="auto">
              <a:xfrm>
                <a:off x="4107" y="1496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2.9%</a:t>
                </a:r>
              </a:p>
            </p:txBody>
          </p:sp>
          <p:sp>
            <p:nvSpPr>
              <p:cNvPr id="7333" name="Rectangle 181"/>
              <p:cNvSpPr>
                <a:spLocks noChangeArrowheads="1"/>
              </p:cNvSpPr>
              <p:nvPr/>
            </p:nvSpPr>
            <p:spPr bwMode="auto">
              <a:xfrm>
                <a:off x="3870" y="2094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-14.8%</a:t>
                </a:r>
              </a:p>
            </p:txBody>
          </p:sp>
          <p:sp>
            <p:nvSpPr>
              <p:cNvPr id="7334" name="Rectangle 182"/>
              <p:cNvSpPr>
                <a:spLocks noChangeArrowheads="1"/>
              </p:cNvSpPr>
              <p:nvPr/>
            </p:nvSpPr>
            <p:spPr bwMode="auto">
              <a:xfrm>
                <a:off x="4758" y="1496"/>
                <a:ext cx="11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4%</a:t>
                </a:r>
              </a:p>
            </p:txBody>
          </p:sp>
          <p:sp>
            <p:nvSpPr>
              <p:cNvPr id="7335" name="Rectangle 183"/>
              <p:cNvSpPr>
                <a:spLocks noChangeArrowheads="1"/>
              </p:cNvSpPr>
              <p:nvPr/>
            </p:nvSpPr>
            <p:spPr bwMode="auto">
              <a:xfrm>
                <a:off x="4521" y="1496"/>
                <a:ext cx="1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8.2%</a:t>
                </a:r>
              </a:p>
            </p:txBody>
          </p:sp>
          <p:sp>
            <p:nvSpPr>
              <p:cNvPr id="7336" name="Rectangle 184"/>
              <p:cNvSpPr>
                <a:spLocks noChangeArrowheads="1"/>
              </p:cNvSpPr>
              <p:nvPr/>
            </p:nvSpPr>
            <p:spPr bwMode="auto">
              <a:xfrm>
                <a:off x="4263" y="3182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-42.8%</a:t>
                </a:r>
              </a:p>
            </p:txBody>
          </p:sp>
          <p:sp>
            <p:nvSpPr>
              <p:cNvPr id="7337" name="Rectangle 185"/>
              <p:cNvSpPr>
                <a:spLocks noChangeArrowheads="1"/>
              </p:cNvSpPr>
              <p:nvPr/>
            </p:nvSpPr>
            <p:spPr bwMode="auto">
              <a:xfrm>
                <a:off x="5327" y="1610"/>
                <a:ext cx="20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-2.5%</a:t>
                </a:r>
              </a:p>
            </p:txBody>
          </p:sp>
          <p:sp>
            <p:nvSpPr>
              <p:cNvPr id="7338" name="Rectangle 186"/>
              <p:cNvSpPr>
                <a:spLocks noChangeArrowheads="1"/>
              </p:cNvSpPr>
              <p:nvPr/>
            </p:nvSpPr>
            <p:spPr bwMode="auto">
              <a:xfrm>
                <a:off x="5118" y="1555"/>
                <a:ext cx="20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-0.6%</a:t>
                </a:r>
              </a:p>
            </p:txBody>
          </p:sp>
          <p:sp>
            <p:nvSpPr>
              <p:cNvPr id="7339" name="Rectangle 187"/>
              <p:cNvSpPr>
                <a:spLocks noChangeArrowheads="1"/>
              </p:cNvSpPr>
              <p:nvPr/>
            </p:nvSpPr>
            <p:spPr bwMode="auto">
              <a:xfrm>
                <a:off x="3460" y="2005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-12.4%</a:t>
                </a:r>
              </a:p>
            </p:txBody>
          </p:sp>
          <p:sp>
            <p:nvSpPr>
              <p:cNvPr id="7340" name="Rectangle 203"/>
              <p:cNvSpPr>
                <a:spLocks noChangeArrowheads="1"/>
              </p:cNvSpPr>
              <p:nvPr/>
            </p:nvSpPr>
            <p:spPr bwMode="auto">
              <a:xfrm>
                <a:off x="3471" y="2255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341" name="Rectangle 205"/>
              <p:cNvSpPr>
                <a:spLocks noChangeArrowheads="1"/>
              </p:cNvSpPr>
              <p:nvPr/>
            </p:nvSpPr>
            <p:spPr bwMode="auto">
              <a:xfrm>
                <a:off x="3893" y="2360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342" name="Rectangle 206"/>
              <p:cNvSpPr>
                <a:spLocks noChangeArrowheads="1"/>
              </p:cNvSpPr>
              <p:nvPr/>
            </p:nvSpPr>
            <p:spPr bwMode="auto">
              <a:xfrm>
                <a:off x="4310" y="3398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343" name="Rectangle 207"/>
              <p:cNvSpPr>
                <a:spLocks noChangeArrowheads="1"/>
              </p:cNvSpPr>
              <p:nvPr/>
            </p:nvSpPr>
            <p:spPr bwMode="auto">
              <a:xfrm>
                <a:off x="4795" y="1987"/>
                <a:ext cx="24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= 0.2</a:t>
                </a:r>
              </a:p>
            </p:txBody>
          </p:sp>
          <p:sp>
            <p:nvSpPr>
              <p:cNvPr id="7344" name="Rectangle 208"/>
              <p:cNvSpPr>
                <a:spLocks noChangeArrowheads="1"/>
              </p:cNvSpPr>
              <p:nvPr/>
            </p:nvSpPr>
            <p:spPr bwMode="auto">
              <a:xfrm>
                <a:off x="5244" y="2007"/>
                <a:ext cx="17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NT**</a:t>
                </a:r>
              </a:p>
            </p:txBody>
          </p:sp>
          <p:sp>
            <p:nvSpPr>
              <p:cNvPr id="7345" name="Freeform 180"/>
              <p:cNvSpPr>
                <a:spLocks/>
              </p:cNvSpPr>
              <p:nvPr/>
            </p:nvSpPr>
            <p:spPr bwMode="auto">
              <a:xfrm>
                <a:off x="3556" y="1628"/>
                <a:ext cx="193" cy="600"/>
              </a:xfrm>
              <a:custGeom>
                <a:avLst/>
                <a:gdLst>
                  <a:gd name="T0" fmla="*/ 0 w 172"/>
                  <a:gd name="T1" fmla="*/ 496 h 600"/>
                  <a:gd name="T2" fmla="*/ 0 w 172"/>
                  <a:gd name="T3" fmla="*/ 600 h 600"/>
                  <a:gd name="T4" fmla="*/ 9684 w 172"/>
                  <a:gd name="T5" fmla="*/ 600 h 600"/>
                  <a:gd name="T6" fmla="*/ 9684 w 172"/>
                  <a:gd name="T7" fmla="*/ 0 h 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2"/>
                  <a:gd name="T13" fmla="*/ 0 h 600"/>
                  <a:gd name="T14" fmla="*/ 172 w 172"/>
                  <a:gd name="T15" fmla="*/ 600 h 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2" h="600">
                    <a:moveTo>
                      <a:pt x="0" y="496"/>
                    </a:moveTo>
                    <a:lnTo>
                      <a:pt x="0" y="600"/>
                    </a:lnTo>
                    <a:lnTo>
                      <a:pt x="172" y="600"/>
                    </a:lnTo>
                    <a:lnTo>
                      <a:pt x="172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6" name="Freeform 181"/>
              <p:cNvSpPr>
                <a:spLocks/>
              </p:cNvSpPr>
              <p:nvPr/>
            </p:nvSpPr>
            <p:spPr bwMode="auto">
              <a:xfrm>
                <a:off x="3982" y="1620"/>
                <a:ext cx="197" cy="696"/>
              </a:xfrm>
              <a:custGeom>
                <a:avLst/>
                <a:gdLst>
                  <a:gd name="T0" fmla="*/ 0 w 176"/>
                  <a:gd name="T1" fmla="*/ 600 h 696"/>
                  <a:gd name="T2" fmla="*/ 0 w 176"/>
                  <a:gd name="T3" fmla="*/ 696 h 696"/>
                  <a:gd name="T4" fmla="*/ 9105 w 176"/>
                  <a:gd name="T5" fmla="*/ 696 h 696"/>
                  <a:gd name="T6" fmla="*/ 9105 w 176"/>
                  <a:gd name="T7" fmla="*/ 0 h 6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6"/>
                  <a:gd name="T13" fmla="*/ 0 h 696"/>
                  <a:gd name="T14" fmla="*/ 176 w 176"/>
                  <a:gd name="T15" fmla="*/ 696 h 6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6" h="696">
                    <a:moveTo>
                      <a:pt x="0" y="600"/>
                    </a:moveTo>
                    <a:lnTo>
                      <a:pt x="0" y="696"/>
                    </a:lnTo>
                    <a:lnTo>
                      <a:pt x="176" y="696"/>
                    </a:lnTo>
                    <a:lnTo>
                      <a:pt x="176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7" name="Freeform 182"/>
              <p:cNvSpPr>
                <a:spLocks/>
              </p:cNvSpPr>
              <p:nvPr/>
            </p:nvSpPr>
            <p:spPr bwMode="auto">
              <a:xfrm>
                <a:off x="4408" y="1628"/>
                <a:ext cx="193" cy="1736"/>
              </a:xfrm>
              <a:custGeom>
                <a:avLst/>
                <a:gdLst>
                  <a:gd name="T0" fmla="*/ 0 w 188"/>
                  <a:gd name="T1" fmla="*/ 1668 h 1736"/>
                  <a:gd name="T2" fmla="*/ 0 w 188"/>
                  <a:gd name="T3" fmla="*/ 1736 h 1736"/>
                  <a:gd name="T4" fmla="*/ 470 w 188"/>
                  <a:gd name="T5" fmla="*/ 1736 h 1736"/>
                  <a:gd name="T6" fmla="*/ 470 w 188"/>
                  <a:gd name="T7" fmla="*/ 0 h 17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8"/>
                  <a:gd name="T13" fmla="*/ 0 h 1736"/>
                  <a:gd name="T14" fmla="*/ 188 w 188"/>
                  <a:gd name="T15" fmla="*/ 1736 h 17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8" h="1736">
                    <a:moveTo>
                      <a:pt x="0" y="1668"/>
                    </a:moveTo>
                    <a:lnTo>
                      <a:pt x="0" y="1736"/>
                    </a:lnTo>
                    <a:lnTo>
                      <a:pt x="188" y="1736"/>
                    </a:lnTo>
                    <a:lnTo>
                      <a:pt x="188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8" name="Freeform 183"/>
              <p:cNvSpPr>
                <a:spLocks/>
              </p:cNvSpPr>
              <p:nvPr/>
            </p:nvSpPr>
            <p:spPr bwMode="auto">
              <a:xfrm>
                <a:off x="4825" y="1648"/>
                <a:ext cx="179" cy="292"/>
              </a:xfrm>
              <a:custGeom>
                <a:avLst/>
                <a:gdLst>
                  <a:gd name="T0" fmla="*/ 0 w 160"/>
                  <a:gd name="T1" fmla="*/ 4 h 292"/>
                  <a:gd name="T2" fmla="*/ 0 w 160"/>
                  <a:gd name="T3" fmla="*/ 292 h 292"/>
                  <a:gd name="T4" fmla="*/ 8115 w 160"/>
                  <a:gd name="T5" fmla="*/ 292 h 292"/>
                  <a:gd name="T6" fmla="*/ 8115 w 160"/>
                  <a:gd name="T7" fmla="*/ 0 h 29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0"/>
                  <a:gd name="T13" fmla="*/ 0 h 292"/>
                  <a:gd name="T14" fmla="*/ 160 w 160"/>
                  <a:gd name="T15" fmla="*/ 292 h 29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0" h="292">
                    <a:moveTo>
                      <a:pt x="0" y="4"/>
                    </a:moveTo>
                    <a:lnTo>
                      <a:pt x="0" y="292"/>
                    </a:lnTo>
                    <a:lnTo>
                      <a:pt x="160" y="292"/>
                    </a:lnTo>
                    <a:lnTo>
                      <a:pt x="16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9" name="Freeform 184"/>
              <p:cNvSpPr>
                <a:spLocks/>
              </p:cNvSpPr>
              <p:nvPr/>
            </p:nvSpPr>
            <p:spPr bwMode="auto">
              <a:xfrm>
                <a:off x="5237" y="1692"/>
                <a:ext cx="180" cy="248"/>
              </a:xfrm>
              <a:custGeom>
                <a:avLst/>
                <a:gdLst>
                  <a:gd name="T0" fmla="*/ 0 w 160"/>
                  <a:gd name="T1" fmla="*/ 0 h 248"/>
                  <a:gd name="T2" fmla="*/ 0 w 160"/>
                  <a:gd name="T3" fmla="*/ 248 h 248"/>
                  <a:gd name="T4" fmla="*/ 9838 w 160"/>
                  <a:gd name="T5" fmla="*/ 248 h 248"/>
                  <a:gd name="T6" fmla="*/ 9838 w 160"/>
                  <a:gd name="T7" fmla="*/ 52 h 2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0"/>
                  <a:gd name="T13" fmla="*/ 0 h 248"/>
                  <a:gd name="T14" fmla="*/ 160 w 160"/>
                  <a:gd name="T15" fmla="*/ 248 h 2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0" h="248">
                    <a:moveTo>
                      <a:pt x="0" y="0"/>
                    </a:moveTo>
                    <a:lnTo>
                      <a:pt x="0" y="248"/>
                    </a:lnTo>
                    <a:lnTo>
                      <a:pt x="160" y="248"/>
                    </a:lnTo>
                    <a:lnTo>
                      <a:pt x="160" y="52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0" name="Line 187"/>
              <p:cNvSpPr>
                <a:spLocks noChangeShapeType="1"/>
              </p:cNvSpPr>
              <p:nvPr/>
            </p:nvSpPr>
            <p:spPr bwMode="auto">
              <a:xfrm>
                <a:off x="3288" y="1475"/>
                <a:ext cx="2314" cy="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7180" name="Groupe 182"/>
          <p:cNvGrpSpPr>
            <a:grpSpLocks/>
          </p:cNvGrpSpPr>
          <p:nvPr/>
        </p:nvGrpSpPr>
        <p:grpSpPr bwMode="auto">
          <a:xfrm>
            <a:off x="190500" y="1582738"/>
            <a:ext cx="4237038" cy="4800600"/>
            <a:chOff x="190500" y="1582738"/>
            <a:chExt cx="4237038" cy="4800600"/>
          </a:xfrm>
        </p:grpSpPr>
        <p:sp>
          <p:nvSpPr>
            <p:cNvPr id="7181" name="Rectangle 17"/>
            <p:cNvSpPr>
              <a:spLocks noChangeArrowheads="1"/>
            </p:cNvSpPr>
            <p:nvPr/>
          </p:nvSpPr>
          <p:spPr bwMode="auto">
            <a:xfrm>
              <a:off x="1036638" y="5611813"/>
              <a:ext cx="676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Total</a:t>
              </a:r>
            </a:p>
            <a:p>
              <a:r>
                <a:rPr lang="fr-FR" sz="1100">
                  <a:solidFill>
                    <a:srgbClr val="000066"/>
                  </a:solidFill>
                </a:rPr>
                <a:t>cholesterol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182" name="Rectangle 21"/>
            <p:cNvSpPr>
              <a:spLocks noChangeArrowheads="1"/>
            </p:cNvSpPr>
            <p:nvPr/>
          </p:nvSpPr>
          <p:spPr bwMode="auto">
            <a:xfrm>
              <a:off x="2271713" y="5611813"/>
              <a:ext cx="84772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Triglycerides*</a:t>
              </a:r>
            </a:p>
          </p:txBody>
        </p:sp>
        <p:sp>
          <p:nvSpPr>
            <p:cNvPr id="7183" name="Rectangle 23"/>
            <p:cNvSpPr>
              <a:spLocks noChangeArrowheads="1"/>
            </p:cNvSpPr>
            <p:nvPr/>
          </p:nvSpPr>
          <p:spPr bwMode="auto">
            <a:xfrm>
              <a:off x="3109913" y="5611813"/>
              <a:ext cx="442912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 LDL-C</a:t>
              </a:r>
            </a:p>
          </p:txBody>
        </p:sp>
        <p:sp>
          <p:nvSpPr>
            <p:cNvPr id="7184" name="Rectangle 25"/>
            <p:cNvSpPr>
              <a:spLocks noChangeArrowheads="1"/>
            </p:cNvSpPr>
            <p:nvPr/>
          </p:nvSpPr>
          <p:spPr bwMode="auto">
            <a:xfrm>
              <a:off x="3781425" y="5611813"/>
              <a:ext cx="42862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HDL-C</a:t>
              </a:r>
            </a:p>
          </p:txBody>
        </p:sp>
        <p:sp>
          <p:nvSpPr>
            <p:cNvPr id="7185" name="Rectangle 26"/>
            <p:cNvSpPr>
              <a:spLocks noChangeArrowheads="1"/>
            </p:cNvSpPr>
            <p:nvPr/>
          </p:nvSpPr>
          <p:spPr bwMode="auto">
            <a:xfrm>
              <a:off x="1146175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5.6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86" name="Rectangle 27"/>
            <p:cNvSpPr>
              <a:spLocks noChangeArrowheads="1"/>
            </p:cNvSpPr>
            <p:nvPr/>
          </p:nvSpPr>
          <p:spPr bwMode="auto">
            <a:xfrm>
              <a:off x="1417638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5.3</a:t>
              </a:r>
            </a:p>
          </p:txBody>
        </p:sp>
        <p:sp>
          <p:nvSpPr>
            <p:cNvPr id="7187" name="Rectangle 28"/>
            <p:cNvSpPr>
              <a:spLocks noChangeArrowheads="1"/>
            </p:cNvSpPr>
            <p:nvPr/>
          </p:nvSpPr>
          <p:spPr bwMode="auto">
            <a:xfrm>
              <a:off x="1811338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4.3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88" name="Rectangle 29"/>
            <p:cNvSpPr>
              <a:spLocks noChangeArrowheads="1"/>
            </p:cNvSpPr>
            <p:nvPr/>
          </p:nvSpPr>
          <p:spPr bwMode="auto">
            <a:xfrm>
              <a:off x="2046288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4.1</a:t>
              </a:r>
            </a:p>
          </p:txBody>
        </p:sp>
        <p:sp>
          <p:nvSpPr>
            <p:cNvPr id="7189" name="Rectangle 30"/>
            <p:cNvSpPr>
              <a:spLocks noChangeArrowheads="1"/>
            </p:cNvSpPr>
            <p:nvPr/>
          </p:nvSpPr>
          <p:spPr bwMode="auto">
            <a:xfrm>
              <a:off x="2446338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2.1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90" name="Rectangle 31"/>
            <p:cNvSpPr>
              <a:spLocks noChangeArrowheads="1"/>
            </p:cNvSpPr>
            <p:nvPr/>
          </p:nvSpPr>
          <p:spPr bwMode="auto">
            <a:xfrm>
              <a:off x="2697163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1.8</a:t>
              </a:r>
            </a:p>
          </p:txBody>
        </p:sp>
        <p:sp>
          <p:nvSpPr>
            <p:cNvPr id="7191" name="Rectangle 32"/>
            <p:cNvSpPr>
              <a:spLocks noChangeArrowheads="1"/>
            </p:cNvSpPr>
            <p:nvPr/>
          </p:nvSpPr>
          <p:spPr bwMode="auto">
            <a:xfrm>
              <a:off x="3173413" y="6002338"/>
              <a:ext cx="77787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3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92" name="Rectangle 33"/>
            <p:cNvSpPr>
              <a:spLocks noChangeArrowheads="1"/>
            </p:cNvSpPr>
            <p:nvPr/>
          </p:nvSpPr>
          <p:spPr bwMode="auto">
            <a:xfrm>
              <a:off x="3354388" y="6002338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2.7</a:t>
              </a:r>
            </a:p>
          </p:txBody>
        </p:sp>
        <p:sp>
          <p:nvSpPr>
            <p:cNvPr id="7193" name="Rectangle 34"/>
            <p:cNvSpPr>
              <a:spLocks noChangeArrowheads="1"/>
            </p:cNvSpPr>
            <p:nvPr/>
          </p:nvSpPr>
          <p:spPr bwMode="auto">
            <a:xfrm>
              <a:off x="3757613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1.3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94" name="Rectangle 35"/>
            <p:cNvSpPr>
              <a:spLocks noChangeArrowheads="1"/>
            </p:cNvSpPr>
            <p:nvPr/>
          </p:nvSpPr>
          <p:spPr bwMode="auto">
            <a:xfrm>
              <a:off x="4014788" y="6002338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1.2</a:t>
              </a:r>
            </a:p>
          </p:txBody>
        </p:sp>
        <p:sp>
          <p:nvSpPr>
            <p:cNvPr id="7195" name="Rectangle 36"/>
            <p:cNvSpPr>
              <a:spLocks noChangeArrowheads="1"/>
            </p:cNvSpPr>
            <p:nvPr/>
          </p:nvSpPr>
          <p:spPr bwMode="auto">
            <a:xfrm>
              <a:off x="1146175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4.8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96" name="Rectangle 38"/>
            <p:cNvSpPr>
              <a:spLocks noChangeArrowheads="1"/>
            </p:cNvSpPr>
            <p:nvPr/>
          </p:nvSpPr>
          <p:spPr bwMode="auto">
            <a:xfrm>
              <a:off x="1417638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5.3</a:t>
              </a:r>
            </a:p>
          </p:txBody>
        </p:sp>
        <p:sp>
          <p:nvSpPr>
            <p:cNvPr id="7197" name="Rectangle 39"/>
            <p:cNvSpPr>
              <a:spLocks noChangeArrowheads="1"/>
            </p:cNvSpPr>
            <p:nvPr/>
          </p:nvSpPr>
          <p:spPr bwMode="auto">
            <a:xfrm>
              <a:off x="1809750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3.6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198" name="Rectangle 40"/>
            <p:cNvSpPr>
              <a:spLocks noChangeArrowheads="1"/>
            </p:cNvSpPr>
            <p:nvPr/>
          </p:nvSpPr>
          <p:spPr bwMode="auto">
            <a:xfrm>
              <a:off x="2046288" y="6215063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4.1</a:t>
              </a:r>
            </a:p>
          </p:txBody>
        </p:sp>
        <p:sp>
          <p:nvSpPr>
            <p:cNvPr id="7199" name="Rectangle 41"/>
            <p:cNvSpPr>
              <a:spLocks noChangeArrowheads="1"/>
            </p:cNvSpPr>
            <p:nvPr/>
          </p:nvSpPr>
          <p:spPr bwMode="auto">
            <a:xfrm>
              <a:off x="2446338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1.3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00" name="Rectangle 42"/>
            <p:cNvSpPr>
              <a:spLocks noChangeArrowheads="1"/>
            </p:cNvSpPr>
            <p:nvPr/>
          </p:nvSpPr>
          <p:spPr bwMode="auto">
            <a:xfrm>
              <a:off x="2697163" y="6215063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1.9</a:t>
              </a:r>
            </a:p>
          </p:txBody>
        </p:sp>
        <p:sp>
          <p:nvSpPr>
            <p:cNvPr id="7201" name="Rectangle 43"/>
            <p:cNvSpPr>
              <a:spLocks noChangeArrowheads="1"/>
            </p:cNvSpPr>
            <p:nvPr/>
          </p:nvSpPr>
          <p:spPr bwMode="auto">
            <a:xfrm>
              <a:off x="3116263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2.8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02" name="Rectangle 44"/>
            <p:cNvSpPr>
              <a:spLocks noChangeArrowheads="1"/>
            </p:cNvSpPr>
            <p:nvPr/>
          </p:nvSpPr>
          <p:spPr bwMode="auto">
            <a:xfrm>
              <a:off x="3354388" y="6215063"/>
              <a:ext cx="2317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 2.7</a:t>
              </a:r>
            </a:p>
          </p:txBody>
        </p:sp>
        <p:sp>
          <p:nvSpPr>
            <p:cNvPr id="7203" name="Rectangle 45"/>
            <p:cNvSpPr>
              <a:spLocks noChangeArrowheads="1"/>
            </p:cNvSpPr>
            <p:nvPr/>
          </p:nvSpPr>
          <p:spPr bwMode="auto">
            <a:xfrm>
              <a:off x="3757613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</a:rPr>
                <a:t>1.2</a:t>
              </a:r>
              <a:endParaRPr lang="fr-FR" sz="1100">
                <a:solidFill>
                  <a:srgbClr val="333399"/>
                </a:solidFill>
              </a:endParaRPr>
            </a:p>
          </p:txBody>
        </p:sp>
        <p:sp>
          <p:nvSpPr>
            <p:cNvPr id="7204" name="Rectangle 46"/>
            <p:cNvSpPr>
              <a:spLocks noChangeArrowheads="1"/>
            </p:cNvSpPr>
            <p:nvPr/>
          </p:nvSpPr>
          <p:spPr bwMode="auto">
            <a:xfrm>
              <a:off x="4014788" y="6215063"/>
              <a:ext cx="193675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100" b="1">
                  <a:solidFill>
                    <a:srgbClr val="CC6600"/>
                  </a:solidFill>
                </a:rPr>
                <a:t>1.2</a:t>
              </a:r>
            </a:p>
          </p:txBody>
        </p:sp>
        <p:sp>
          <p:nvSpPr>
            <p:cNvPr id="7205" name="Rectangle 220"/>
            <p:cNvSpPr>
              <a:spLocks noChangeArrowheads="1"/>
            </p:cNvSpPr>
            <p:nvPr/>
          </p:nvSpPr>
          <p:spPr bwMode="auto">
            <a:xfrm>
              <a:off x="190500" y="5611813"/>
              <a:ext cx="5873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Mean</a:t>
              </a:r>
              <a:br>
                <a:rPr lang="fr-FR" sz="1100">
                  <a:solidFill>
                    <a:srgbClr val="000066"/>
                  </a:solidFill>
                </a:rPr>
              </a:br>
              <a:r>
                <a:rPr lang="fr-FR" sz="1100">
                  <a:solidFill>
                    <a:srgbClr val="000066"/>
                  </a:solidFill>
                </a:rPr>
                <a:t>(mmol/L) 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06" name="Rectangle 221"/>
            <p:cNvSpPr>
              <a:spLocks noChangeArrowheads="1"/>
            </p:cNvSpPr>
            <p:nvPr/>
          </p:nvSpPr>
          <p:spPr bwMode="auto">
            <a:xfrm>
              <a:off x="190500" y="6002338"/>
              <a:ext cx="449263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Baseline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07" name="Rectangle 223"/>
            <p:cNvSpPr>
              <a:spLocks noChangeArrowheads="1"/>
            </p:cNvSpPr>
            <p:nvPr/>
          </p:nvSpPr>
          <p:spPr bwMode="auto">
            <a:xfrm>
              <a:off x="190500" y="6215063"/>
              <a:ext cx="287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W12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08" name="Rectangle 3"/>
            <p:cNvSpPr>
              <a:spLocks noChangeArrowheads="1"/>
            </p:cNvSpPr>
            <p:nvPr/>
          </p:nvSpPr>
          <p:spPr bwMode="auto">
            <a:xfrm>
              <a:off x="4054475" y="4232275"/>
              <a:ext cx="200025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  <p:sp>
          <p:nvSpPr>
            <p:cNvPr id="7209" name="Rectangle 4"/>
            <p:cNvSpPr>
              <a:spLocks noChangeArrowheads="1"/>
            </p:cNvSpPr>
            <p:nvPr/>
          </p:nvSpPr>
          <p:spPr bwMode="auto">
            <a:xfrm>
              <a:off x="4051300" y="4530725"/>
              <a:ext cx="200025" cy="1444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  <p:grpSp>
          <p:nvGrpSpPr>
            <p:cNvPr id="7210" name="Group 384"/>
            <p:cNvGrpSpPr>
              <a:grpSpLocks/>
            </p:cNvGrpSpPr>
            <p:nvPr/>
          </p:nvGrpSpPr>
          <p:grpSpPr bwMode="auto">
            <a:xfrm>
              <a:off x="330200" y="1582738"/>
              <a:ext cx="4097338" cy="3892550"/>
              <a:chOff x="208" y="997"/>
              <a:chExt cx="2581" cy="2452"/>
            </a:xfrm>
          </p:grpSpPr>
          <p:sp>
            <p:nvSpPr>
              <p:cNvPr id="7212" name="Line 5"/>
              <p:cNvSpPr>
                <a:spLocks noChangeShapeType="1"/>
              </p:cNvSpPr>
              <p:nvPr/>
            </p:nvSpPr>
            <p:spPr bwMode="auto">
              <a:xfrm flipV="1">
                <a:off x="867" y="1481"/>
                <a:ext cx="1" cy="23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3" name="Line 6"/>
              <p:cNvSpPr>
                <a:spLocks noChangeShapeType="1"/>
              </p:cNvSpPr>
              <p:nvPr/>
            </p:nvSpPr>
            <p:spPr bwMode="auto">
              <a:xfrm flipV="1">
                <a:off x="1278" y="1481"/>
                <a:ext cx="2" cy="23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4" name="Line 7"/>
              <p:cNvSpPr>
                <a:spLocks noChangeShapeType="1"/>
              </p:cNvSpPr>
              <p:nvPr/>
            </p:nvSpPr>
            <p:spPr bwMode="auto">
              <a:xfrm flipV="1">
                <a:off x="1692" y="1481"/>
                <a:ext cx="1" cy="23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5" name="Line 8"/>
              <p:cNvSpPr>
                <a:spLocks noChangeShapeType="1"/>
              </p:cNvSpPr>
              <p:nvPr/>
            </p:nvSpPr>
            <p:spPr bwMode="auto">
              <a:xfrm flipV="1">
                <a:off x="2105" y="1481"/>
                <a:ext cx="1" cy="23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6" name="Line 9"/>
              <p:cNvSpPr>
                <a:spLocks noChangeShapeType="1"/>
              </p:cNvSpPr>
              <p:nvPr/>
            </p:nvSpPr>
            <p:spPr bwMode="auto">
              <a:xfrm flipV="1">
                <a:off x="2517" y="1481"/>
                <a:ext cx="1" cy="23"/>
              </a:xfrm>
              <a:prstGeom prst="line">
                <a:avLst/>
              </a:prstGeom>
              <a:noFill/>
              <a:ln w="3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7" name="Line 10"/>
              <p:cNvSpPr>
                <a:spLocks noChangeShapeType="1"/>
              </p:cNvSpPr>
              <p:nvPr/>
            </p:nvSpPr>
            <p:spPr bwMode="auto">
              <a:xfrm flipV="1">
                <a:off x="867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8" name="Line 11"/>
              <p:cNvSpPr>
                <a:spLocks noChangeShapeType="1"/>
              </p:cNvSpPr>
              <p:nvPr/>
            </p:nvSpPr>
            <p:spPr bwMode="auto">
              <a:xfrm flipV="1">
                <a:off x="867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9" name="Line 12"/>
              <p:cNvSpPr>
                <a:spLocks noChangeShapeType="1"/>
              </p:cNvSpPr>
              <p:nvPr/>
            </p:nvSpPr>
            <p:spPr bwMode="auto">
              <a:xfrm flipV="1">
                <a:off x="1278" y="1481"/>
                <a:ext cx="2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0" name="Line 13"/>
              <p:cNvSpPr>
                <a:spLocks noChangeShapeType="1"/>
              </p:cNvSpPr>
              <p:nvPr/>
            </p:nvSpPr>
            <p:spPr bwMode="auto">
              <a:xfrm flipV="1">
                <a:off x="1692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1" name="Line 14"/>
              <p:cNvSpPr>
                <a:spLocks noChangeShapeType="1"/>
              </p:cNvSpPr>
              <p:nvPr/>
            </p:nvSpPr>
            <p:spPr bwMode="auto">
              <a:xfrm flipV="1">
                <a:off x="2105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2" name="Line 15"/>
              <p:cNvSpPr>
                <a:spLocks noChangeShapeType="1"/>
              </p:cNvSpPr>
              <p:nvPr/>
            </p:nvSpPr>
            <p:spPr bwMode="auto">
              <a:xfrm flipV="1">
                <a:off x="2517" y="14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3" name="Rectangle 47"/>
              <p:cNvSpPr>
                <a:spLocks noChangeArrowheads="1"/>
              </p:cNvSpPr>
              <p:nvPr/>
            </p:nvSpPr>
            <p:spPr bwMode="auto">
              <a:xfrm>
                <a:off x="1278" y="1389"/>
                <a:ext cx="166" cy="89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4" name="Rectangle 48"/>
              <p:cNvSpPr>
                <a:spLocks noChangeArrowheads="1"/>
              </p:cNvSpPr>
              <p:nvPr/>
            </p:nvSpPr>
            <p:spPr bwMode="auto">
              <a:xfrm>
                <a:off x="1278" y="1389"/>
                <a:ext cx="166" cy="89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5" name="Rectangle 49"/>
              <p:cNvSpPr>
                <a:spLocks noChangeArrowheads="1"/>
              </p:cNvSpPr>
              <p:nvPr/>
            </p:nvSpPr>
            <p:spPr bwMode="auto">
              <a:xfrm>
                <a:off x="1115" y="1486"/>
                <a:ext cx="163" cy="587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6" name="Rectangle 51"/>
              <p:cNvSpPr>
                <a:spLocks noChangeArrowheads="1"/>
              </p:cNvSpPr>
              <p:nvPr/>
            </p:nvSpPr>
            <p:spPr bwMode="auto">
              <a:xfrm>
                <a:off x="867" y="1451"/>
                <a:ext cx="165" cy="27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7" name="Rectangle 52"/>
              <p:cNvSpPr>
                <a:spLocks noChangeArrowheads="1"/>
              </p:cNvSpPr>
              <p:nvPr/>
            </p:nvSpPr>
            <p:spPr bwMode="auto">
              <a:xfrm>
                <a:off x="867" y="1451"/>
                <a:ext cx="165" cy="27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8" name="Rectangle 53"/>
              <p:cNvSpPr>
                <a:spLocks noChangeArrowheads="1"/>
              </p:cNvSpPr>
              <p:nvPr/>
            </p:nvSpPr>
            <p:spPr bwMode="auto">
              <a:xfrm>
                <a:off x="701" y="1478"/>
                <a:ext cx="166" cy="496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9" name="Rectangle 54"/>
              <p:cNvSpPr>
                <a:spLocks noChangeArrowheads="1"/>
              </p:cNvSpPr>
              <p:nvPr/>
            </p:nvSpPr>
            <p:spPr bwMode="auto">
              <a:xfrm>
                <a:off x="701" y="1486"/>
                <a:ext cx="166" cy="496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30" name="Rectangle 55"/>
              <p:cNvSpPr>
                <a:spLocks noChangeArrowheads="1"/>
              </p:cNvSpPr>
              <p:nvPr/>
            </p:nvSpPr>
            <p:spPr bwMode="auto">
              <a:xfrm>
                <a:off x="2124" y="1499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2.1%</a:t>
                </a:r>
              </a:p>
            </p:txBody>
          </p:sp>
          <p:sp>
            <p:nvSpPr>
              <p:cNvPr id="7231" name="Rectangle 56"/>
              <p:cNvSpPr>
                <a:spLocks noChangeArrowheads="1"/>
              </p:cNvSpPr>
              <p:nvPr/>
            </p:nvSpPr>
            <p:spPr bwMode="auto">
              <a:xfrm>
                <a:off x="899" y="1507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0.7%</a:t>
                </a:r>
              </a:p>
            </p:txBody>
          </p:sp>
          <p:sp>
            <p:nvSpPr>
              <p:cNvPr id="7232" name="Rectangle 57"/>
              <p:cNvSpPr>
                <a:spLocks noChangeArrowheads="1"/>
              </p:cNvSpPr>
              <p:nvPr/>
            </p:nvSpPr>
            <p:spPr bwMode="auto">
              <a:xfrm>
                <a:off x="1304" y="1507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2.3%</a:t>
                </a:r>
              </a:p>
            </p:txBody>
          </p:sp>
          <p:sp>
            <p:nvSpPr>
              <p:cNvPr id="7233" name="Rectangle 58"/>
              <p:cNvSpPr>
                <a:spLocks noChangeArrowheads="1"/>
              </p:cNvSpPr>
              <p:nvPr/>
            </p:nvSpPr>
            <p:spPr bwMode="auto">
              <a:xfrm>
                <a:off x="1076" y="2081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-15.2%</a:t>
                </a:r>
              </a:p>
            </p:txBody>
          </p:sp>
          <p:sp>
            <p:nvSpPr>
              <p:cNvPr id="7234" name="Rectangle 59"/>
              <p:cNvSpPr>
                <a:spLocks noChangeArrowheads="1"/>
              </p:cNvSpPr>
              <p:nvPr/>
            </p:nvSpPr>
            <p:spPr bwMode="auto">
              <a:xfrm>
                <a:off x="1918" y="1593"/>
                <a:ext cx="20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-2.4%</a:t>
                </a:r>
              </a:p>
            </p:txBody>
          </p:sp>
          <p:sp>
            <p:nvSpPr>
              <p:cNvPr id="7235" name="Rectangle 60"/>
              <p:cNvSpPr>
                <a:spLocks noChangeArrowheads="1"/>
              </p:cNvSpPr>
              <p:nvPr/>
            </p:nvSpPr>
            <p:spPr bwMode="auto">
              <a:xfrm>
                <a:off x="1708" y="1507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3.6%</a:t>
                </a:r>
              </a:p>
            </p:txBody>
          </p:sp>
          <p:sp>
            <p:nvSpPr>
              <p:cNvPr id="7236" name="Rectangle 61"/>
              <p:cNvSpPr>
                <a:spLocks noChangeArrowheads="1"/>
              </p:cNvSpPr>
              <p:nvPr/>
            </p:nvSpPr>
            <p:spPr bwMode="auto">
              <a:xfrm>
                <a:off x="1467" y="3090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-41.5%</a:t>
                </a:r>
              </a:p>
            </p:txBody>
          </p:sp>
          <p:sp>
            <p:nvSpPr>
              <p:cNvPr id="7237" name="Rectangle 62"/>
              <p:cNvSpPr>
                <a:spLocks noChangeArrowheads="1"/>
              </p:cNvSpPr>
              <p:nvPr/>
            </p:nvSpPr>
            <p:spPr bwMode="auto">
              <a:xfrm>
                <a:off x="2543" y="1507"/>
                <a:ext cx="18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0.8%</a:t>
                </a:r>
              </a:p>
            </p:txBody>
          </p:sp>
          <p:sp>
            <p:nvSpPr>
              <p:cNvPr id="7238" name="Rectangle 63"/>
              <p:cNvSpPr>
                <a:spLocks noChangeArrowheads="1"/>
              </p:cNvSpPr>
              <p:nvPr/>
            </p:nvSpPr>
            <p:spPr bwMode="auto">
              <a:xfrm>
                <a:off x="2329" y="1544"/>
                <a:ext cx="20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-0.9%</a:t>
                </a:r>
              </a:p>
            </p:txBody>
          </p:sp>
          <p:sp>
            <p:nvSpPr>
              <p:cNvPr id="7239" name="Rectangle 64"/>
              <p:cNvSpPr>
                <a:spLocks noChangeArrowheads="1"/>
              </p:cNvSpPr>
              <p:nvPr/>
            </p:nvSpPr>
            <p:spPr bwMode="auto">
              <a:xfrm>
                <a:off x="660" y="1995"/>
                <a:ext cx="25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-12.8%</a:t>
                </a:r>
              </a:p>
            </p:txBody>
          </p:sp>
          <p:sp>
            <p:nvSpPr>
              <p:cNvPr id="7240" name="Rectangle 80"/>
              <p:cNvSpPr>
                <a:spLocks noChangeArrowheads="1"/>
              </p:cNvSpPr>
              <p:nvPr/>
            </p:nvSpPr>
            <p:spPr bwMode="auto">
              <a:xfrm>
                <a:off x="681" y="2235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241" name="Rectangle 81"/>
              <p:cNvSpPr>
                <a:spLocks noChangeArrowheads="1"/>
              </p:cNvSpPr>
              <p:nvPr/>
            </p:nvSpPr>
            <p:spPr bwMode="auto">
              <a:xfrm>
                <a:off x="1101" y="2345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242" name="Rectangle 82"/>
              <p:cNvSpPr>
                <a:spLocks noChangeArrowheads="1"/>
              </p:cNvSpPr>
              <p:nvPr/>
            </p:nvSpPr>
            <p:spPr bwMode="auto">
              <a:xfrm>
                <a:off x="1517" y="3352"/>
                <a:ext cx="38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&lt; 0.0001</a:t>
                </a:r>
              </a:p>
            </p:txBody>
          </p:sp>
          <p:sp>
            <p:nvSpPr>
              <p:cNvPr id="7243" name="Rectangle 83"/>
              <p:cNvSpPr>
                <a:spLocks noChangeArrowheads="1"/>
              </p:cNvSpPr>
              <p:nvPr/>
            </p:nvSpPr>
            <p:spPr bwMode="auto">
              <a:xfrm>
                <a:off x="1976" y="1967"/>
                <a:ext cx="24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p = 0.7</a:t>
                </a:r>
              </a:p>
            </p:txBody>
          </p:sp>
          <p:sp>
            <p:nvSpPr>
              <p:cNvPr id="7244" name="Rectangle 84"/>
              <p:cNvSpPr>
                <a:spLocks noChangeArrowheads="1"/>
              </p:cNvSpPr>
              <p:nvPr/>
            </p:nvSpPr>
            <p:spPr bwMode="auto">
              <a:xfrm>
                <a:off x="2429" y="1986"/>
                <a:ext cx="17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000">
                    <a:solidFill>
                      <a:srgbClr val="000066"/>
                    </a:solidFill>
                  </a:rPr>
                  <a:t>NT**</a:t>
                </a:r>
              </a:p>
            </p:txBody>
          </p:sp>
          <p:sp>
            <p:nvSpPr>
              <p:cNvPr id="7245" name="Rectangle 85"/>
              <p:cNvSpPr>
                <a:spLocks noChangeArrowheads="1"/>
              </p:cNvSpPr>
              <p:nvPr/>
            </p:nvSpPr>
            <p:spPr bwMode="auto">
              <a:xfrm>
                <a:off x="2517" y="1448"/>
                <a:ext cx="165" cy="30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46" name="Rectangle 86"/>
              <p:cNvSpPr>
                <a:spLocks noChangeArrowheads="1"/>
              </p:cNvSpPr>
              <p:nvPr/>
            </p:nvSpPr>
            <p:spPr bwMode="auto">
              <a:xfrm>
                <a:off x="2517" y="1448"/>
                <a:ext cx="165" cy="30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47" name="Rectangle 87"/>
              <p:cNvSpPr>
                <a:spLocks noChangeArrowheads="1"/>
              </p:cNvSpPr>
              <p:nvPr/>
            </p:nvSpPr>
            <p:spPr bwMode="auto">
              <a:xfrm>
                <a:off x="2352" y="1478"/>
                <a:ext cx="165" cy="3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48" name="Rectangle 88"/>
              <p:cNvSpPr>
                <a:spLocks noChangeArrowheads="1"/>
              </p:cNvSpPr>
              <p:nvPr/>
            </p:nvSpPr>
            <p:spPr bwMode="auto">
              <a:xfrm>
                <a:off x="2352" y="1486"/>
                <a:ext cx="165" cy="33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49" name="Rectangle 89"/>
              <p:cNvSpPr>
                <a:spLocks noChangeArrowheads="1"/>
              </p:cNvSpPr>
              <p:nvPr/>
            </p:nvSpPr>
            <p:spPr bwMode="auto">
              <a:xfrm>
                <a:off x="2105" y="1399"/>
                <a:ext cx="163" cy="79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0" name="Rectangle 90"/>
              <p:cNvSpPr>
                <a:spLocks noChangeArrowheads="1"/>
              </p:cNvSpPr>
              <p:nvPr/>
            </p:nvSpPr>
            <p:spPr bwMode="auto">
              <a:xfrm>
                <a:off x="2105" y="1399"/>
                <a:ext cx="163" cy="79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1" name="Rectangle 91"/>
              <p:cNvSpPr>
                <a:spLocks noChangeArrowheads="1"/>
              </p:cNvSpPr>
              <p:nvPr/>
            </p:nvSpPr>
            <p:spPr bwMode="auto">
              <a:xfrm>
                <a:off x="1939" y="1478"/>
                <a:ext cx="166" cy="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2" name="Rectangle 92"/>
              <p:cNvSpPr>
                <a:spLocks noChangeArrowheads="1"/>
              </p:cNvSpPr>
              <p:nvPr/>
            </p:nvSpPr>
            <p:spPr bwMode="auto">
              <a:xfrm>
                <a:off x="1939" y="1486"/>
                <a:ext cx="166" cy="94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53" name="Rectangle 93"/>
              <p:cNvSpPr>
                <a:spLocks noChangeArrowheads="1"/>
              </p:cNvSpPr>
              <p:nvPr/>
            </p:nvSpPr>
            <p:spPr bwMode="auto">
              <a:xfrm>
                <a:off x="1692" y="1340"/>
                <a:ext cx="165" cy="138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4" name="Rectangle 94"/>
              <p:cNvSpPr>
                <a:spLocks noChangeArrowheads="1"/>
              </p:cNvSpPr>
              <p:nvPr/>
            </p:nvSpPr>
            <p:spPr bwMode="auto">
              <a:xfrm>
                <a:off x="1692" y="1340"/>
                <a:ext cx="165" cy="138"/>
              </a:xfrm>
              <a:prstGeom prst="rect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5" name="Rectangle 95"/>
              <p:cNvSpPr>
                <a:spLocks noChangeArrowheads="1"/>
              </p:cNvSpPr>
              <p:nvPr/>
            </p:nvSpPr>
            <p:spPr bwMode="auto">
              <a:xfrm>
                <a:off x="1527" y="1478"/>
                <a:ext cx="165" cy="1605"/>
              </a:xfrm>
              <a:prstGeom prst="rect">
                <a:avLst/>
              </a:prstGeom>
              <a:gradFill rotWithShape="1">
                <a:gsLst>
                  <a:gs pos="0">
                    <a:srgbClr val="3B0000"/>
                  </a:gs>
                  <a:gs pos="50000">
                    <a:srgbClr val="800000"/>
                  </a:gs>
                  <a:gs pos="100000">
                    <a:srgbClr val="3B0000"/>
                  </a:gs>
                </a:gsLst>
                <a:lin ang="0" scaled="1"/>
              </a:gradFill>
              <a:ln w="952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6" name="Rectangle 96"/>
              <p:cNvSpPr>
                <a:spLocks noChangeArrowheads="1"/>
              </p:cNvSpPr>
              <p:nvPr/>
            </p:nvSpPr>
            <p:spPr bwMode="auto">
              <a:xfrm>
                <a:off x="1527" y="1486"/>
                <a:ext cx="165" cy="1605"/>
              </a:xfrm>
              <a:prstGeom prst="rect">
                <a:avLst/>
              </a:prstGeom>
              <a:solidFill>
                <a:srgbClr val="333399"/>
              </a:solidFill>
              <a:ln w="7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57" name="Line 116"/>
              <p:cNvSpPr>
                <a:spLocks noChangeShapeType="1"/>
              </p:cNvSpPr>
              <p:nvPr/>
            </p:nvSpPr>
            <p:spPr bwMode="auto">
              <a:xfrm>
                <a:off x="407" y="3063"/>
                <a:ext cx="26" cy="1"/>
              </a:xfrm>
              <a:prstGeom prst="line">
                <a:avLst/>
              </a:prstGeom>
              <a:noFill/>
              <a:ln w="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8" name="Line 117"/>
              <p:cNvSpPr>
                <a:spLocks noChangeShapeType="1"/>
              </p:cNvSpPr>
              <p:nvPr/>
            </p:nvSpPr>
            <p:spPr bwMode="auto">
              <a:xfrm>
                <a:off x="407" y="2668"/>
                <a:ext cx="26" cy="1"/>
              </a:xfrm>
              <a:prstGeom prst="line">
                <a:avLst/>
              </a:prstGeom>
              <a:noFill/>
              <a:ln w="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9" name="Line 118"/>
              <p:cNvSpPr>
                <a:spLocks noChangeShapeType="1"/>
              </p:cNvSpPr>
              <p:nvPr/>
            </p:nvSpPr>
            <p:spPr bwMode="auto">
              <a:xfrm>
                <a:off x="407" y="2272"/>
                <a:ext cx="26" cy="1"/>
              </a:xfrm>
              <a:prstGeom prst="line">
                <a:avLst/>
              </a:prstGeom>
              <a:noFill/>
              <a:ln w="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0" name="Line 119"/>
              <p:cNvSpPr>
                <a:spLocks noChangeShapeType="1"/>
              </p:cNvSpPr>
              <p:nvPr/>
            </p:nvSpPr>
            <p:spPr bwMode="auto">
              <a:xfrm>
                <a:off x="407" y="1876"/>
                <a:ext cx="26" cy="1"/>
              </a:xfrm>
              <a:prstGeom prst="line">
                <a:avLst/>
              </a:prstGeom>
              <a:noFill/>
              <a:ln w="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1" name="Line 121"/>
              <p:cNvSpPr>
                <a:spLocks noChangeShapeType="1"/>
              </p:cNvSpPr>
              <p:nvPr/>
            </p:nvSpPr>
            <p:spPr bwMode="auto">
              <a:xfrm>
                <a:off x="407" y="1086"/>
                <a:ext cx="26" cy="1"/>
              </a:xfrm>
              <a:prstGeom prst="line">
                <a:avLst/>
              </a:prstGeom>
              <a:noFill/>
              <a:ln w="3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2" name="Line 123"/>
              <p:cNvSpPr>
                <a:spLocks noChangeShapeType="1"/>
              </p:cNvSpPr>
              <p:nvPr/>
            </p:nvSpPr>
            <p:spPr bwMode="auto">
              <a:xfrm>
                <a:off x="413" y="3262"/>
                <a:ext cx="20" cy="0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3" name="Line 124"/>
              <p:cNvSpPr>
                <a:spLocks noChangeShapeType="1"/>
              </p:cNvSpPr>
              <p:nvPr/>
            </p:nvSpPr>
            <p:spPr bwMode="auto">
              <a:xfrm>
                <a:off x="413" y="2865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4" name="Line 125"/>
              <p:cNvSpPr>
                <a:spLocks noChangeShapeType="1"/>
              </p:cNvSpPr>
              <p:nvPr/>
            </p:nvSpPr>
            <p:spPr bwMode="auto">
              <a:xfrm>
                <a:off x="413" y="2470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5" name="Line 126"/>
              <p:cNvSpPr>
                <a:spLocks noChangeShapeType="1"/>
              </p:cNvSpPr>
              <p:nvPr/>
            </p:nvSpPr>
            <p:spPr bwMode="auto">
              <a:xfrm>
                <a:off x="413" y="2075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6" name="Line 127"/>
              <p:cNvSpPr>
                <a:spLocks noChangeShapeType="1"/>
              </p:cNvSpPr>
              <p:nvPr/>
            </p:nvSpPr>
            <p:spPr bwMode="auto">
              <a:xfrm>
                <a:off x="413" y="1679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7" name="Line 128"/>
              <p:cNvSpPr>
                <a:spLocks noChangeShapeType="1"/>
              </p:cNvSpPr>
              <p:nvPr/>
            </p:nvSpPr>
            <p:spPr bwMode="auto">
              <a:xfrm>
                <a:off x="413" y="1283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8" name="Rectangle 131"/>
              <p:cNvSpPr>
                <a:spLocks noChangeArrowheads="1"/>
              </p:cNvSpPr>
              <p:nvPr/>
            </p:nvSpPr>
            <p:spPr bwMode="auto">
              <a:xfrm>
                <a:off x="208" y="2995"/>
                <a:ext cx="1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-40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69" name="Rectangle 132"/>
              <p:cNvSpPr>
                <a:spLocks noChangeArrowheads="1"/>
              </p:cNvSpPr>
              <p:nvPr/>
            </p:nvSpPr>
            <p:spPr bwMode="auto">
              <a:xfrm>
                <a:off x="208" y="2600"/>
                <a:ext cx="1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-30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70" name="Rectangle 133"/>
              <p:cNvSpPr>
                <a:spLocks noChangeArrowheads="1"/>
              </p:cNvSpPr>
              <p:nvPr/>
            </p:nvSpPr>
            <p:spPr bwMode="auto">
              <a:xfrm>
                <a:off x="208" y="2204"/>
                <a:ext cx="1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-20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71" name="Rectangle 134"/>
              <p:cNvSpPr>
                <a:spLocks noChangeArrowheads="1"/>
              </p:cNvSpPr>
              <p:nvPr/>
            </p:nvSpPr>
            <p:spPr bwMode="auto">
              <a:xfrm>
                <a:off x="208" y="1809"/>
                <a:ext cx="1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-10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72" name="Rectangle 135"/>
              <p:cNvSpPr>
                <a:spLocks noChangeArrowheads="1"/>
              </p:cNvSpPr>
              <p:nvPr/>
            </p:nvSpPr>
            <p:spPr bwMode="auto">
              <a:xfrm>
                <a:off x="292" y="1428"/>
                <a:ext cx="5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73" name="Rectangle 136"/>
              <p:cNvSpPr>
                <a:spLocks noChangeArrowheads="1"/>
              </p:cNvSpPr>
              <p:nvPr/>
            </p:nvSpPr>
            <p:spPr bwMode="auto">
              <a:xfrm>
                <a:off x="240" y="1050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10</a:t>
                </a:r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74" name="Rectangle 224"/>
              <p:cNvSpPr>
                <a:spLocks noChangeArrowheads="1"/>
              </p:cNvSpPr>
              <p:nvPr/>
            </p:nvSpPr>
            <p:spPr bwMode="auto">
              <a:xfrm>
                <a:off x="1122" y="997"/>
                <a:ext cx="87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b="1">
                    <a:solidFill>
                      <a:srgbClr val="0066FF"/>
                    </a:solidFill>
                    <a:latin typeface="Calibri" pitchFamily="34" charset="0"/>
                  </a:rPr>
                  <a:t>SWITCHMRK 1</a:t>
                </a:r>
              </a:p>
            </p:txBody>
          </p:sp>
          <p:sp>
            <p:nvSpPr>
              <p:cNvPr id="7275" name="Freeform 173"/>
              <p:cNvSpPr>
                <a:spLocks/>
              </p:cNvSpPr>
              <p:nvPr/>
            </p:nvSpPr>
            <p:spPr bwMode="auto">
              <a:xfrm>
                <a:off x="2418" y="1629"/>
                <a:ext cx="192" cy="306"/>
              </a:xfrm>
              <a:custGeom>
                <a:avLst/>
                <a:gdLst>
                  <a:gd name="T0" fmla="*/ 0 w 144"/>
                  <a:gd name="T1" fmla="*/ 18 h 306"/>
                  <a:gd name="T2" fmla="*/ 0 w 144"/>
                  <a:gd name="T3" fmla="*/ 306 h 306"/>
                  <a:gd name="T4" fmla="*/ 3400232 w 144"/>
                  <a:gd name="T5" fmla="*/ 306 h 306"/>
                  <a:gd name="T6" fmla="*/ 3400232 w 144"/>
                  <a:gd name="T7" fmla="*/ 0 h 3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06"/>
                  <a:gd name="T14" fmla="*/ 144 w 144"/>
                  <a:gd name="T15" fmla="*/ 306 h 3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06">
                    <a:moveTo>
                      <a:pt x="0" y="18"/>
                    </a:moveTo>
                    <a:lnTo>
                      <a:pt x="0" y="306"/>
                    </a:lnTo>
                    <a:lnTo>
                      <a:pt x="144" y="306"/>
                    </a:lnTo>
                    <a:lnTo>
                      <a:pt x="144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6" name="Freeform 174"/>
              <p:cNvSpPr>
                <a:spLocks/>
              </p:cNvSpPr>
              <p:nvPr/>
            </p:nvSpPr>
            <p:spPr bwMode="auto">
              <a:xfrm>
                <a:off x="2007" y="1629"/>
                <a:ext cx="196" cy="306"/>
              </a:xfrm>
              <a:custGeom>
                <a:avLst/>
                <a:gdLst>
                  <a:gd name="T0" fmla="*/ 0 w 175"/>
                  <a:gd name="T1" fmla="*/ 93 h 306"/>
                  <a:gd name="T2" fmla="*/ 4 w 175"/>
                  <a:gd name="T3" fmla="*/ 306 h 306"/>
                  <a:gd name="T4" fmla="*/ 9259 w 175"/>
                  <a:gd name="T5" fmla="*/ 306 h 306"/>
                  <a:gd name="T6" fmla="*/ 9259 w 175"/>
                  <a:gd name="T7" fmla="*/ 0 h 3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5"/>
                  <a:gd name="T13" fmla="*/ 0 h 306"/>
                  <a:gd name="T14" fmla="*/ 175 w 175"/>
                  <a:gd name="T15" fmla="*/ 306 h 3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5" h="306">
                    <a:moveTo>
                      <a:pt x="0" y="93"/>
                    </a:moveTo>
                    <a:lnTo>
                      <a:pt x="4" y="306"/>
                    </a:lnTo>
                    <a:lnTo>
                      <a:pt x="175" y="306"/>
                    </a:lnTo>
                    <a:lnTo>
                      <a:pt x="175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7" name="Freeform 177"/>
              <p:cNvSpPr>
                <a:spLocks/>
              </p:cNvSpPr>
              <p:nvPr/>
            </p:nvSpPr>
            <p:spPr bwMode="auto">
              <a:xfrm>
                <a:off x="773" y="1632"/>
                <a:ext cx="184" cy="572"/>
              </a:xfrm>
              <a:custGeom>
                <a:avLst/>
                <a:gdLst>
                  <a:gd name="T0" fmla="*/ 0 w 136"/>
                  <a:gd name="T1" fmla="*/ 476 h 572"/>
                  <a:gd name="T2" fmla="*/ 0 w 136"/>
                  <a:gd name="T3" fmla="*/ 572 h 572"/>
                  <a:gd name="T4" fmla="*/ 5357774 w 136"/>
                  <a:gd name="T5" fmla="*/ 572 h 572"/>
                  <a:gd name="T6" fmla="*/ 5357774 w 136"/>
                  <a:gd name="T7" fmla="*/ 0 h 5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"/>
                  <a:gd name="T13" fmla="*/ 0 h 572"/>
                  <a:gd name="T14" fmla="*/ 136 w 136"/>
                  <a:gd name="T15" fmla="*/ 572 h 5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" h="572">
                    <a:moveTo>
                      <a:pt x="0" y="476"/>
                    </a:moveTo>
                    <a:lnTo>
                      <a:pt x="0" y="572"/>
                    </a:lnTo>
                    <a:lnTo>
                      <a:pt x="136" y="572"/>
                    </a:lnTo>
                    <a:lnTo>
                      <a:pt x="136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8" name="Freeform 178"/>
              <p:cNvSpPr>
                <a:spLocks/>
              </p:cNvSpPr>
              <p:nvPr/>
            </p:nvSpPr>
            <p:spPr bwMode="auto">
              <a:xfrm>
                <a:off x="1185" y="1652"/>
                <a:ext cx="189" cy="656"/>
              </a:xfrm>
              <a:custGeom>
                <a:avLst/>
                <a:gdLst>
                  <a:gd name="T0" fmla="*/ 0 w 148"/>
                  <a:gd name="T1" fmla="*/ 536 h 656"/>
                  <a:gd name="T2" fmla="*/ 0 w 148"/>
                  <a:gd name="T3" fmla="*/ 656 h 656"/>
                  <a:gd name="T4" fmla="*/ 771230 w 148"/>
                  <a:gd name="T5" fmla="*/ 656 h 656"/>
                  <a:gd name="T6" fmla="*/ 771230 w 148"/>
                  <a:gd name="T7" fmla="*/ 0 h 6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656"/>
                  <a:gd name="T14" fmla="*/ 148 w 148"/>
                  <a:gd name="T15" fmla="*/ 656 h 6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656">
                    <a:moveTo>
                      <a:pt x="0" y="536"/>
                    </a:moveTo>
                    <a:lnTo>
                      <a:pt x="0" y="656"/>
                    </a:lnTo>
                    <a:lnTo>
                      <a:pt x="148" y="656"/>
                    </a:lnTo>
                    <a:lnTo>
                      <a:pt x="148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9" name="Freeform 179"/>
              <p:cNvSpPr>
                <a:spLocks/>
              </p:cNvSpPr>
              <p:nvPr/>
            </p:nvSpPr>
            <p:spPr bwMode="auto">
              <a:xfrm>
                <a:off x="1602" y="1636"/>
                <a:ext cx="198" cy="1688"/>
              </a:xfrm>
              <a:custGeom>
                <a:avLst/>
                <a:gdLst>
                  <a:gd name="T0" fmla="*/ 0 w 144"/>
                  <a:gd name="T1" fmla="*/ 1580 h 1688"/>
                  <a:gd name="T2" fmla="*/ 0 w 144"/>
                  <a:gd name="T3" fmla="*/ 1688 h 1688"/>
                  <a:gd name="T4" fmla="*/ 9966710 w 144"/>
                  <a:gd name="T5" fmla="*/ 1688 h 1688"/>
                  <a:gd name="T6" fmla="*/ 9966710 w 144"/>
                  <a:gd name="T7" fmla="*/ 0 h 16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1688"/>
                  <a:gd name="T14" fmla="*/ 144 w 144"/>
                  <a:gd name="T15" fmla="*/ 1688 h 16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1688">
                    <a:moveTo>
                      <a:pt x="0" y="1580"/>
                    </a:moveTo>
                    <a:lnTo>
                      <a:pt x="0" y="1688"/>
                    </a:lnTo>
                    <a:lnTo>
                      <a:pt x="144" y="1688"/>
                    </a:lnTo>
                    <a:lnTo>
                      <a:pt x="144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0" name="Line 185"/>
              <p:cNvSpPr>
                <a:spLocks noChangeShapeType="1"/>
              </p:cNvSpPr>
              <p:nvPr/>
            </p:nvSpPr>
            <p:spPr bwMode="auto">
              <a:xfrm>
                <a:off x="433" y="1089"/>
                <a:ext cx="0" cy="217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1" name="Line 186"/>
              <p:cNvSpPr>
                <a:spLocks noChangeShapeType="1"/>
              </p:cNvSpPr>
              <p:nvPr/>
            </p:nvSpPr>
            <p:spPr bwMode="auto">
              <a:xfrm>
                <a:off x="403" y="1481"/>
                <a:ext cx="2386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7211" name="Rectangle 18"/>
            <p:cNvSpPr>
              <a:spLocks noChangeArrowheads="1"/>
            </p:cNvSpPr>
            <p:nvPr/>
          </p:nvSpPr>
          <p:spPr bwMode="auto">
            <a:xfrm>
              <a:off x="1827213" y="5611813"/>
              <a:ext cx="4286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100">
                  <a:solidFill>
                    <a:srgbClr val="000066"/>
                  </a:solidFill>
                </a:rPr>
                <a:t>  Non</a:t>
              </a:r>
              <a:br>
                <a:rPr lang="fr-FR" sz="1100">
                  <a:solidFill>
                    <a:srgbClr val="000066"/>
                  </a:solidFill>
                </a:rPr>
              </a:br>
              <a:r>
                <a:rPr lang="fr-FR" sz="1100">
                  <a:solidFill>
                    <a:srgbClr val="000066"/>
                  </a:solidFill>
                </a:rPr>
                <a:t>HDL-C</a:t>
              </a:r>
              <a:endParaRPr lang="fr-FR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00238" y="1182688"/>
            <a:ext cx="5310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Proportion of patients with HIV-1 RNA &lt; 50 c/mL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8197" name="ZoneTexte 283"/>
          <p:cNvSpPr txBox="1">
            <a:spLocks noChangeArrowheads="1"/>
          </p:cNvSpPr>
          <p:nvPr/>
        </p:nvSpPr>
        <p:spPr bwMode="auto">
          <a:xfrm>
            <a:off x="1039813" y="1684338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60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8198" name="Rectangle 275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000" smtClean="0">
                <a:ea typeface="ＭＳ Ｐゴシック" pitchFamily="-1" charset="-128"/>
              </a:rPr>
              <a:t>SWITCHMRK Study: Switch to RAL vs continuation </a:t>
            </a:r>
            <a:br>
              <a:rPr lang="fr-FR" sz="3000" smtClean="0">
                <a:ea typeface="ＭＳ Ｐゴシック" pitchFamily="-1" charset="-128"/>
              </a:rPr>
            </a:br>
            <a:r>
              <a:rPr lang="fr-FR" sz="3000" smtClean="0">
                <a:ea typeface="ＭＳ Ｐゴシック" pitchFamily="-1" charset="-128"/>
              </a:rPr>
              <a:t>of LPV/r</a:t>
            </a:r>
          </a:p>
        </p:txBody>
      </p:sp>
      <p:sp>
        <p:nvSpPr>
          <p:cNvPr id="8199" name="AutoShape 126"/>
          <p:cNvSpPr>
            <a:spLocks noChangeArrowheads="1"/>
          </p:cNvSpPr>
          <p:nvPr/>
        </p:nvSpPr>
        <p:spPr bwMode="auto">
          <a:xfrm>
            <a:off x="3224213" y="5119688"/>
            <a:ext cx="2806700" cy="3667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GB" sz="2400"/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3341688" y="5246688"/>
            <a:ext cx="177800" cy="144462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1600">
              <a:solidFill>
                <a:srgbClr val="333399"/>
              </a:solidFill>
            </a:endParaRP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4668838" y="5246688"/>
            <a:ext cx="177800" cy="144462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1600">
              <a:solidFill>
                <a:srgbClr val="333399"/>
              </a:solidFill>
            </a:endParaRPr>
          </a:p>
        </p:txBody>
      </p:sp>
      <p:sp>
        <p:nvSpPr>
          <p:cNvPr id="8202" name="ZoneTexte 84"/>
          <p:cNvSpPr txBox="1">
            <a:spLocks noChangeArrowheads="1"/>
          </p:cNvSpPr>
          <p:nvPr/>
        </p:nvSpPr>
        <p:spPr bwMode="auto">
          <a:xfrm>
            <a:off x="3473450" y="514985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RAL + ARV</a:t>
            </a:r>
          </a:p>
        </p:txBody>
      </p:sp>
      <p:sp>
        <p:nvSpPr>
          <p:cNvPr id="8203" name="ZoneTexte 85"/>
          <p:cNvSpPr txBox="1">
            <a:spLocks noChangeArrowheads="1"/>
          </p:cNvSpPr>
          <p:nvPr/>
        </p:nvSpPr>
        <p:spPr bwMode="auto">
          <a:xfrm>
            <a:off x="4802188" y="5149850"/>
            <a:ext cx="1208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LPV/r + ARV</a:t>
            </a:r>
          </a:p>
        </p:txBody>
      </p:sp>
      <p:sp>
        <p:nvSpPr>
          <p:cNvPr id="8204" name="Rectangle 224"/>
          <p:cNvSpPr>
            <a:spLocks noChangeArrowheads="1"/>
          </p:cNvSpPr>
          <p:nvPr/>
        </p:nvSpPr>
        <p:spPr bwMode="auto">
          <a:xfrm>
            <a:off x="2063750" y="1785938"/>
            <a:ext cx="13763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fr-FR" b="1">
                <a:solidFill>
                  <a:srgbClr val="0066FF"/>
                </a:solidFill>
                <a:latin typeface="Calibri" pitchFamily="34" charset="0"/>
              </a:rPr>
              <a:t>SWITCHMRK 1</a:t>
            </a:r>
          </a:p>
        </p:txBody>
      </p:sp>
      <p:sp>
        <p:nvSpPr>
          <p:cNvPr id="8205" name="Rectangle 225"/>
          <p:cNvSpPr>
            <a:spLocks noChangeArrowheads="1"/>
          </p:cNvSpPr>
          <p:nvPr/>
        </p:nvSpPr>
        <p:spPr bwMode="auto">
          <a:xfrm>
            <a:off x="6481763" y="1785938"/>
            <a:ext cx="13763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fr-FR" b="1">
                <a:solidFill>
                  <a:srgbClr val="0066FF"/>
                </a:solidFill>
                <a:latin typeface="Calibri" pitchFamily="34" charset="0"/>
              </a:rPr>
              <a:t>SWITCHMRK 2</a:t>
            </a:r>
          </a:p>
        </p:txBody>
      </p:sp>
      <p:grpSp>
        <p:nvGrpSpPr>
          <p:cNvPr id="8206" name="Groupe 270"/>
          <p:cNvGrpSpPr>
            <a:grpSpLocks/>
          </p:cNvGrpSpPr>
          <p:nvPr/>
        </p:nvGrpSpPr>
        <p:grpSpPr bwMode="auto">
          <a:xfrm>
            <a:off x="179388" y="2020888"/>
            <a:ext cx="4425950" cy="4075112"/>
            <a:chOff x="179388" y="2020888"/>
            <a:chExt cx="4425950" cy="4075112"/>
          </a:xfrm>
        </p:grpSpPr>
        <p:sp>
          <p:nvSpPr>
            <p:cNvPr id="8341" name="Rectangle 13"/>
            <p:cNvSpPr>
              <a:spLocks noChangeArrowheads="1"/>
            </p:cNvSpPr>
            <p:nvPr/>
          </p:nvSpPr>
          <p:spPr bwMode="auto">
            <a:xfrm>
              <a:off x="179388" y="5661025"/>
              <a:ext cx="80803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RAL + ARV</a:t>
              </a:r>
            </a:p>
          </p:txBody>
        </p:sp>
        <p:sp>
          <p:nvSpPr>
            <p:cNvPr id="8342" name="Rectangle 14"/>
            <p:cNvSpPr>
              <a:spLocks noChangeArrowheads="1"/>
            </p:cNvSpPr>
            <p:nvPr/>
          </p:nvSpPr>
          <p:spPr bwMode="auto">
            <a:xfrm>
              <a:off x="179388" y="5911850"/>
              <a:ext cx="8937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LPV/r + ARV</a:t>
              </a:r>
            </a:p>
          </p:txBody>
        </p:sp>
        <p:sp>
          <p:nvSpPr>
            <p:cNvPr id="8343" name="Rectangle 141"/>
            <p:cNvSpPr>
              <a:spLocks noChangeArrowheads="1"/>
            </p:cNvSpPr>
            <p:nvPr/>
          </p:nvSpPr>
          <p:spPr bwMode="auto">
            <a:xfrm>
              <a:off x="1136650" y="5661025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174</a:t>
              </a:r>
            </a:p>
          </p:txBody>
        </p:sp>
        <p:sp>
          <p:nvSpPr>
            <p:cNvPr id="8344" name="Rectangle 142"/>
            <p:cNvSpPr>
              <a:spLocks noChangeArrowheads="1"/>
            </p:cNvSpPr>
            <p:nvPr/>
          </p:nvSpPr>
          <p:spPr bwMode="auto">
            <a:xfrm>
              <a:off x="1654175" y="5661025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166</a:t>
              </a:r>
            </a:p>
          </p:txBody>
        </p:sp>
        <p:sp>
          <p:nvSpPr>
            <p:cNvPr id="8345" name="Rectangle 143"/>
            <p:cNvSpPr>
              <a:spLocks noChangeArrowheads="1"/>
            </p:cNvSpPr>
            <p:nvPr/>
          </p:nvSpPr>
          <p:spPr bwMode="auto">
            <a:xfrm>
              <a:off x="2157413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169</a:t>
              </a:r>
            </a:p>
          </p:txBody>
        </p:sp>
        <p:sp>
          <p:nvSpPr>
            <p:cNvPr id="8346" name="Rectangle 144"/>
            <p:cNvSpPr>
              <a:spLocks noChangeArrowheads="1"/>
            </p:cNvSpPr>
            <p:nvPr/>
          </p:nvSpPr>
          <p:spPr bwMode="auto">
            <a:xfrm>
              <a:off x="2687638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173</a:t>
              </a:r>
            </a:p>
          </p:txBody>
        </p:sp>
        <p:sp>
          <p:nvSpPr>
            <p:cNvPr id="8347" name="Rectangle 145"/>
            <p:cNvSpPr>
              <a:spLocks noChangeArrowheads="1"/>
            </p:cNvSpPr>
            <p:nvPr/>
          </p:nvSpPr>
          <p:spPr bwMode="auto">
            <a:xfrm>
              <a:off x="4186238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172</a:t>
              </a:r>
            </a:p>
          </p:txBody>
        </p:sp>
        <p:sp>
          <p:nvSpPr>
            <p:cNvPr id="8348" name="Rectangle 146"/>
            <p:cNvSpPr>
              <a:spLocks noChangeArrowheads="1"/>
            </p:cNvSpPr>
            <p:nvPr/>
          </p:nvSpPr>
          <p:spPr bwMode="auto">
            <a:xfrm>
              <a:off x="1136650" y="5911850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174</a:t>
              </a:r>
            </a:p>
          </p:txBody>
        </p:sp>
        <p:sp>
          <p:nvSpPr>
            <p:cNvPr id="8349" name="Rectangle 147"/>
            <p:cNvSpPr>
              <a:spLocks noChangeArrowheads="1"/>
            </p:cNvSpPr>
            <p:nvPr/>
          </p:nvSpPr>
          <p:spPr bwMode="auto">
            <a:xfrm>
              <a:off x="1654175" y="5911850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CC6600"/>
                  </a:solidFill>
                </a:rPr>
                <a:t>171</a:t>
              </a:r>
            </a:p>
          </p:txBody>
        </p:sp>
        <p:sp>
          <p:nvSpPr>
            <p:cNvPr id="8350" name="Rectangle 148"/>
            <p:cNvSpPr>
              <a:spLocks noChangeArrowheads="1"/>
            </p:cNvSpPr>
            <p:nvPr/>
          </p:nvSpPr>
          <p:spPr bwMode="auto">
            <a:xfrm>
              <a:off x="2157413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171</a:t>
              </a:r>
            </a:p>
          </p:txBody>
        </p:sp>
        <p:sp>
          <p:nvSpPr>
            <p:cNvPr id="8351" name="Rectangle 149"/>
            <p:cNvSpPr>
              <a:spLocks noChangeArrowheads="1"/>
            </p:cNvSpPr>
            <p:nvPr/>
          </p:nvSpPr>
          <p:spPr bwMode="auto">
            <a:xfrm>
              <a:off x="2687638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171</a:t>
              </a:r>
            </a:p>
          </p:txBody>
        </p:sp>
        <p:sp>
          <p:nvSpPr>
            <p:cNvPr id="8352" name="Rectangle 150"/>
            <p:cNvSpPr>
              <a:spLocks noChangeArrowheads="1"/>
            </p:cNvSpPr>
            <p:nvPr/>
          </p:nvSpPr>
          <p:spPr bwMode="auto">
            <a:xfrm>
              <a:off x="4186238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CC6600"/>
                  </a:solidFill>
                </a:rPr>
                <a:t>174</a:t>
              </a:r>
            </a:p>
          </p:txBody>
        </p:sp>
        <p:grpSp>
          <p:nvGrpSpPr>
            <p:cNvPr id="8353" name="Group 293"/>
            <p:cNvGrpSpPr>
              <a:grpSpLocks/>
            </p:cNvGrpSpPr>
            <p:nvPr/>
          </p:nvGrpSpPr>
          <p:grpSpPr bwMode="auto">
            <a:xfrm>
              <a:off x="850900" y="2020888"/>
              <a:ext cx="3754438" cy="3152775"/>
              <a:chOff x="536" y="1273"/>
              <a:chExt cx="2365" cy="1986"/>
            </a:xfrm>
          </p:grpSpPr>
          <p:sp>
            <p:nvSpPr>
              <p:cNvPr id="8354" name="Rectangle 110"/>
              <p:cNvSpPr>
                <a:spLocks noChangeArrowheads="1"/>
              </p:cNvSpPr>
              <p:nvPr/>
            </p:nvSpPr>
            <p:spPr bwMode="auto">
              <a:xfrm>
                <a:off x="598" y="2793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50</a:t>
                </a:r>
              </a:p>
            </p:txBody>
          </p:sp>
          <p:sp>
            <p:nvSpPr>
              <p:cNvPr id="8355" name="Rectangle 111"/>
              <p:cNvSpPr>
                <a:spLocks noChangeArrowheads="1"/>
              </p:cNvSpPr>
              <p:nvPr/>
            </p:nvSpPr>
            <p:spPr bwMode="auto">
              <a:xfrm>
                <a:off x="598" y="2494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60</a:t>
                </a:r>
              </a:p>
            </p:txBody>
          </p:sp>
          <p:sp>
            <p:nvSpPr>
              <p:cNvPr id="8356" name="Rectangle 112"/>
              <p:cNvSpPr>
                <a:spLocks noChangeArrowheads="1"/>
              </p:cNvSpPr>
              <p:nvPr/>
            </p:nvSpPr>
            <p:spPr bwMode="auto">
              <a:xfrm>
                <a:off x="598" y="2185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70</a:t>
                </a:r>
              </a:p>
            </p:txBody>
          </p:sp>
          <p:sp>
            <p:nvSpPr>
              <p:cNvPr id="8357" name="Rectangle 113"/>
              <p:cNvSpPr>
                <a:spLocks noChangeArrowheads="1"/>
              </p:cNvSpPr>
              <p:nvPr/>
            </p:nvSpPr>
            <p:spPr bwMode="auto">
              <a:xfrm>
                <a:off x="598" y="1880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80</a:t>
                </a:r>
              </a:p>
            </p:txBody>
          </p:sp>
          <p:sp>
            <p:nvSpPr>
              <p:cNvPr id="8358" name="Rectangle 114"/>
              <p:cNvSpPr>
                <a:spLocks noChangeArrowheads="1"/>
              </p:cNvSpPr>
              <p:nvPr/>
            </p:nvSpPr>
            <p:spPr bwMode="auto">
              <a:xfrm>
                <a:off x="598" y="1577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90</a:t>
                </a:r>
              </a:p>
            </p:txBody>
          </p:sp>
          <p:sp>
            <p:nvSpPr>
              <p:cNvPr id="8359" name="Rectangle 115"/>
              <p:cNvSpPr>
                <a:spLocks noChangeArrowheads="1"/>
              </p:cNvSpPr>
              <p:nvPr/>
            </p:nvSpPr>
            <p:spPr bwMode="auto">
              <a:xfrm>
                <a:off x="536" y="1273"/>
                <a:ext cx="18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100</a:t>
                </a:r>
              </a:p>
            </p:txBody>
          </p:sp>
          <p:sp>
            <p:nvSpPr>
              <p:cNvPr id="8360" name="Freeform 151"/>
              <p:cNvSpPr>
                <a:spLocks/>
              </p:cNvSpPr>
              <p:nvPr/>
            </p:nvSpPr>
            <p:spPr bwMode="auto">
              <a:xfrm>
                <a:off x="817" y="1574"/>
                <a:ext cx="23" cy="8"/>
              </a:xfrm>
              <a:custGeom>
                <a:avLst/>
                <a:gdLst>
                  <a:gd name="T0" fmla="*/ 0 w 24"/>
                  <a:gd name="T1" fmla="*/ 1 h 9"/>
                  <a:gd name="T2" fmla="*/ 0 w 24"/>
                  <a:gd name="T3" fmla="*/ 4 h 9"/>
                  <a:gd name="T4" fmla="*/ 12 w 24"/>
                  <a:gd name="T5" fmla="*/ 4 h 9"/>
                  <a:gd name="T6" fmla="*/ 12 w 24"/>
                  <a:gd name="T7" fmla="*/ 0 h 9"/>
                  <a:gd name="T8" fmla="*/ 0 w 24"/>
                  <a:gd name="T9" fmla="*/ 1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1"/>
                    </a:moveTo>
                    <a:lnTo>
                      <a:pt x="0" y="9"/>
                    </a:lnTo>
                    <a:lnTo>
                      <a:pt x="24" y="8"/>
                    </a:lnTo>
                    <a:lnTo>
                      <a:pt x="24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1" name="Freeform 152"/>
              <p:cNvSpPr>
                <a:spLocks/>
              </p:cNvSpPr>
              <p:nvPr/>
            </p:nvSpPr>
            <p:spPr bwMode="auto">
              <a:xfrm>
                <a:off x="864" y="1572"/>
                <a:ext cx="23" cy="8"/>
              </a:xfrm>
              <a:custGeom>
                <a:avLst/>
                <a:gdLst>
                  <a:gd name="T0" fmla="*/ 0 w 24"/>
                  <a:gd name="T1" fmla="*/ 1 h 8"/>
                  <a:gd name="T2" fmla="*/ 0 w 24"/>
                  <a:gd name="T3" fmla="*/ 8 h 8"/>
                  <a:gd name="T4" fmla="*/ 12 w 24"/>
                  <a:gd name="T5" fmla="*/ 7 h 8"/>
                  <a:gd name="T6" fmla="*/ 12 w 24"/>
                  <a:gd name="T7" fmla="*/ 0 h 8"/>
                  <a:gd name="T8" fmla="*/ 0 w 24"/>
                  <a:gd name="T9" fmla="*/ 1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1"/>
                    </a:moveTo>
                    <a:lnTo>
                      <a:pt x="0" y="8"/>
                    </a:lnTo>
                    <a:lnTo>
                      <a:pt x="24" y="7"/>
                    </a:lnTo>
                    <a:lnTo>
                      <a:pt x="24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2" name="Rectangle 153"/>
              <p:cNvSpPr>
                <a:spLocks noChangeArrowheads="1"/>
              </p:cNvSpPr>
              <p:nvPr/>
            </p:nvSpPr>
            <p:spPr bwMode="auto">
              <a:xfrm>
                <a:off x="911" y="1570"/>
                <a:ext cx="23" cy="8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63" name="Freeform 154"/>
              <p:cNvSpPr>
                <a:spLocks/>
              </p:cNvSpPr>
              <p:nvPr/>
            </p:nvSpPr>
            <p:spPr bwMode="auto">
              <a:xfrm>
                <a:off x="957" y="1569"/>
                <a:ext cx="24" cy="8"/>
              </a:xfrm>
              <a:custGeom>
                <a:avLst/>
                <a:gdLst>
                  <a:gd name="T0" fmla="*/ 0 w 25"/>
                  <a:gd name="T1" fmla="*/ 1 h 9"/>
                  <a:gd name="T2" fmla="*/ 0 w 25"/>
                  <a:gd name="T3" fmla="*/ 4 h 9"/>
                  <a:gd name="T4" fmla="*/ 12 w 25"/>
                  <a:gd name="T5" fmla="*/ 4 h 9"/>
                  <a:gd name="T6" fmla="*/ 12 w 25"/>
                  <a:gd name="T7" fmla="*/ 0 h 9"/>
                  <a:gd name="T8" fmla="*/ 0 w 25"/>
                  <a:gd name="T9" fmla="*/ 1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1"/>
                    </a:moveTo>
                    <a:lnTo>
                      <a:pt x="0" y="9"/>
                    </a:lnTo>
                    <a:lnTo>
                      <a:pt x="25" y="7"/>
                    </a:lnTo>
                    <a:lnTo>
                      <a:pt x="2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4" name="Freeform 155"/>
              <p:cNvSpPr>
                <a:spLocks/>
              </p:cNvSpPr>
              <p:nvPr/>
            </p:nvSpPr>
            <p:spPr bwMode="auto">
              <a:xfrm>
                <a:off x="1004" y="1567"/>
                <a:ext cx="24" cy="7"/>
              </a:xfrm>
              <a:custGeom>
                <a:avLst/>
                <a:gdLst>
                  <a:gd name="T0" fmla="*/ 0 w 25"/>
                  <a:gd name="T1" fmla="*/ 1 h 8"/>
                  <a:gd name="T2" fmla="*/ 0 w 25"/>
                  <a:gd name="T3" fmla="*/ 4 h 8"/>
                  <a:gd name="T4" fmla="*/ 12 w 25"/>
                  <a:gd name="T5" fmla="*/ 4 h 8"/>
                  <a:gd name="T6" fmla="*/ 12 w 25"/>
                  <a:gd name="T7" fmla="*/ 0 h 8"/>
                  <a:gd name="T8" fmla="*/ 0 w 25"/>
                  <a:gd name="T9" fmla="*/ 1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1"/>
                    </a:moveTo>
                    <a:lnTo>
                      <a:pt x="0" y="8"/>
                    </a:lnTo>
                    <a:lnTo>
                      <a:pt x="25" y="7"/>
                    </a:lnTo>
                    <a:lnTo>
                      <a:pt x="2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5" name="Freeform 156"/>
              <p:cNvSpPr>
                <a:spLocks/>
              </p:cNvSpPr>
              <p:nvPr/>
            </p:nvSpPr>
            <p:spPr bwMode="auto">
              <a:xfrm>
                <a:off x="1050" y="1564"/>
                <a:ext cx="25" cy="8"/>
              </a:xfrm>
              <a:custGeom>
                <a:avLst/>
                <a:gdLst>
                  <a:gd name="T0" fmla="*/ 0 w 25"/>
                  <a:gd name="T1" fmla="*/ 1 h 9"/>
                  <a:gd name="T2" fmla="*/ 0 w 25"/>
                  <a:gd name="T3" fmla="*/ 4 h 9"/>
                  <a:gd name="T4" fmla="*/ 25 w 25"/>
                  <a:gd name="T5" fmla="*/ 4 h 9"/>
                  <a:gd name="T6" fmla="*/ 25 w 25"/>
                  <a:gd name="T7" fmla="*/ 0 h 9"/>
                  <a:gd name="T8" fmla="*/ 0 w 25"/>
                  <a:gd name="T9" fmla="*/ 1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1"/>
                    </a:moveTo>
                    <a:lnTo>
                      <a:pt x="0" y="9"/>
                    </a:lnTo>
                    <a:lnTo>
                      <a:pt x="25" y="7"/>
                    </a:lnTo>
                    <a:lnTo>
                      <a:pt x="2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6" name="Rectangle 157"/>
              <p:cNvSpPr>
                <a:spLocks noChangeArrowheads="1"/>
              </p:cNvSpPr>
              <p:nvPr/>
            </p:nvSpPr>
            <p:spPr bwMode="auto">
              <a:xfrm>
                <a:off x="1097" y="1563"/>
                <a:ext cx="23" cy="7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67" name="Freeform 158"/>
              <p:cNvSpPr>
                <a:spLocks/>
              </p:cNvSpPr>
              <p:nvPr/>
            </p:nvSpPr>
            <p:spPr bwMode="auto">
              <a:xfrm>
                <a:off x="1144" y="1563"/>
                <a:ext cx="23" cy="12"/>
              </a:xfrm>
              <a:custGeom>
                <a:avLst/>
                <a:gdLst>
                  <a:gd name="T0" fmla="*/ 1 w 24"/>
                  <a:gd name="T1" fmla="*/ 0 h 13"/>
                  <a:gd name="T2" fmla="*/ 0 w 24"/>
                  <a:gd name="T3" fmla="*/ 6 h 13"/>
                  <a:gd name="T4" fmla="*/ 12 w 24"/>
                  <a:gd name="T5" fmla="*/ 6 h 13"/>
                  <a:gd name="T6" fmla="*/ 12 w 24"/>
                  <a:gd name="T7" fmla="*/ 6 h 13"/>
                  <a:gd name="T8" fmla="*/ 1 w 2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13"/>
                  <a:gd name="T17" fmla="*/ 24 w 2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13">
                    <a:moveTo>
                      <a:pt x="1" y="0"/>
                    </a:moveTo>
                    <a:lnTo>
                      <a:pt x="0" y="7"/>
                    </a:lnTo>
                    <a:lnTo>
                      <a:pt x="23" y="13"/>
                    </a:lnTo>
                    <a:lnTo>
                      <a:pt x="24" y="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8" name="Freeform 159"/>
              <p:cNvSpPr>
                <a:spLocks/>
              </p:cNvSpPr>
              <p:nvPr/>
            </p:nvSpPr>
            <p:spPr bwMode="auto">
              <a:xfrm>
                <a:off x="1189" y="1573"/>
                <a:ext cx="24" cy="12"/>
              </a:xfrm>
              <a:custGeom>
                <a:avLst/>
                <a:gdLst>
                  <a:gd name="T0" fmla="*/ 2 w 25"/>
                  <a:gd name="T1" fmla="*/ 0 h 13"/>
                  <a:gd name="T2" fmla="*/ 0 w 25"/>
                  <a:gd name="T3" fmla="*/ 6 h 13"/>
                  <a:gd name="T4" fmla="*/ 12 w 25"/>
                  <a:gd name="T5" fmla="*/ 6 h 13"/>
                  <a:gd name="T6" fmla="*/ 12 w 25"/>
                  <a:gd name="T7" fmla="*/ 6 h 13"/>
                  <a:gd name="T8" fmla="*/ 2 w 25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2" y="0"/>
                    </a:moveTo>
                    <a:lnTo>
                      <a:pt x="0" y="7"/>
                    </a:lnTo>
                    <a:lnTo>
                      <a:pt x="24" y="13"/>
                    </a:lnTo>
                    <a:lnTo>
                      <a:pt x="25" y="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69" name="Freeform 160"/>
              <p:cNvSpPr>
                <a:spLocks/>
              </p:cNvSpPr>
              <p:nvPr/>
            </p:nvSpPr>
            <p:spPr bwMode="auto">
              <a:xfrm>
                <a:off x="1235" y="1583"/>
                <a:ext cx="24" cy="11"/>
              </a:xfrm>
              <a:custGeom>
                <a:avLst/>
                <a:gdLst>
                  <a:gd name="T0" fmla="*/ 2 w 25"/>
                  <a:gd name="T1" fmla="*/ 0 h 12"/>
                  <a:gd name="T2" fmla="*/ 0 w 25"/>
                  <a:gd name="T3" fmla="*/ 6 h 12"/>
                  <a:gd name="T4" fmla="*/ 12 w 25"/>
                  <a:gd name="T5" fmla="*/ 6 h 12"/>
                  <a:gd name="T6" fmla="*/ 12 w 25"/>
                  <a:gd name="T7" fmla="*/ 5 h 12"/>
                  <a:gd name="T8" fmla="*/ 2 w 25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2"/>
                  <a:gd name="T17" fmla="*/ 25 w 25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2">
                    <a:moveTo>
                      <a:pt x="2" y="0"/>
                    </a:moveTo>
                    <a:lnTo>
                      <a:pt x="0" y="7"/>
                    </a:lnTo>
                    <a:lnTo>
                      <a:pt x="24" y="12"/>
                    </a:lnTo>
                    <a:lnTo>
                      <a:pt x="25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0" name="Freeform 161"/>
              <p:cNvSpPr>
                <a:spLocks/>
              </p:cNvSpPr>
              <p:nvPr/>
            </p:nvSpPr>
            <p:spPr bwMode="auto">
              <a:xfrm>
                <a:off x="1281" y="1593"/>
                <a:ext cx="24" cy="11"/>
              </a:xfrm>
              <a:custGeom>
                <a:avLst/>
                <a:gdLst>
                  <a:gd name="T0" fmla="*/ 1 w 25"/>
                  <a:gd name="T1" fmla="*/ 0 h 12"/>
                  <a:gd name="T2" fmla="*/ 0 w 25"/>
                  <a:gd name="T3" fmla="*/ 6 h 12"/>
                  <a:gd name="T4" fmla="*/ 12 w 25"/>
                  <a:gd name="T5" fmla="*/ 6 h 12"/>
                  <a:gd name="T6" fmla="*/ 12 w 25"/>
                  <a:gd name="T7" fmla="*/ 5 h 12"/>
                  <a:gd name="T8" fmla="*/ 1 w 25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2"/>
                  <a:gd name="T17" fmla="*/ 25 w 25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2">
                    <a:moveTo>
                      <a:pt x="1" y="0"/>
                    </a:moveTo>
                    <a:lnTo>
                      <a:pt x="0" y="7"/>
                    </a:lnTo>
                    <a:lnTo>
                      <a:pt x="24" y="12"/>
                    </a:lnTo>
                    <a:lnTo>
                      <a:pt x="25" y="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1" name="Freeform 162"/>
              <p:cNvSpPr>
                <a:spLocks/>
              </p:cNvSpPr>
              <p:nvPr/>
            </p:nvSpPr>
            <p:spPr bwMode="auto">
              <a:xfrm>
                <a:off x="1326" y="1603"/>
                <a:ext cx="24" cy="11"/>
              </a:xfrm>
              <a:custGeom>
                <a:avLst/>
                <a:gdLst>
                  <a:gd name="T0" fmla="*/ 1 w 25"/>
                  <a:gd name="T1" fmla="*/ 0 h 12"/>
                  <a:gd name="T2" fmla="*/ 0 w 25"/>
                  <a:gd name="T3" fmla="*/ 6 h 12"/>
                  <a:gd name="T4" fmla="*/ 12 w 25"/>
                  <a:gd name="T5" fmla="*/ 6 h 12"/>
                  <a:gd name="T6" fmla="*/ 12 w 25"/>
                  <a:gd name="T7" fmla="*/ 5 h 12"/>
                  <a:gd name="T8" fmla="*/ 1 w 25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2"/>
                  <a:gd name="T17" fmla="*/ 25 w 25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2">
                    <a:moveTo>
                      <a:pt x="1" y="0"/>
                    </a:moveTo>
                    <a:lnTo>
                      <a:pt x="0" y="7"/>
                    </a:lnTo>
                    <a:lnTo>
                      <a:pt x="23" y="12"/>
                    </a:lnTo>
                    <a:lnTo>
                      <a:pt x="25" y="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2" name="Freeform 163"/>
              <p:cNvSpPr>
                <a:spLocks/>
              </p:cNvSpPr>
              <p:nvPr/>
            </p:nvSpPr>
            <p:spPr bwMode="auto">
              <a:xfrm>
                <a:off x="1372" y="1613"/>
                <a:ext cx="24" cy="11"/>
              </a:xfrm>
              <a:custGeom>
                <a:avLst/>
                <a:gdLst>
                  <a:gd name="T0" fmla="*/ 1 w 25"/>
                  <a:gd name="T1" fmla="*/ 0 h 13"/>
                  <a:gd name="T2" fmla="*/ 0 w 25"/>
                  <a:gd name="T3" fmla="*/ 3 h 13"/>
                  <a:gd name="T4" fmla="*/ 12 w 25"/>
                  <a:gd name="T5" fmla="*/ 3 h 13"/>
                  <a:gd name="T6" fmla="*/ 12 w 25"/>
                  <a:gd name="T7" fmla="*/ 3 h 13"/>
                  <a:gd name="T8" fmla="*/ 1 w 25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1" y="0"/>
                    </a:moveTo>
                    <a:lnTo>
                      <a:pt x="0" y="7"/>
                    </a:lnTo>
                    <a:lnTo>
                      <a:pt x="23" y="13"/>
                    </a:lnTo>
                    <a:lnTo>
                      <a:pt x="25" y="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3" name="Freeform 164"/>
              <p:cNvSpPr>
                <a:spLocks/>
              </p:cNvSpPr>
              <p:nvPr/>
            </p:nvSpPr>
            <p:spPr bwMode="auto">
              <a:xfrm>
                <a:off x="1418" y="1623"/>
                <a:ext cx="24" cy="13"/>
              </a:xfrm>
              <a:custGeom>
                <a:avLst/>
                <a:gdLst>
                  <a:gd name="T0" fmla="*/ 1 w 25"/>
                  <a:gd name="T1" fmla="*/ 0 h 13"/>
                  <a:gd name="T2" fmla="*/ 0 w 25"/>
                  <a:gd name="T3" fmla="*/ 7 h 13"/>
                  <a:gd name="T4" fmla="*/ 12 w 25"/>
                  <a:gd name="T5" fmla="*/ 13 h 13"/>
                  <a:gd name="T6" fmla="*/ 12 w 25"/>
                  <a:gd name="T7" fmla="*/ 6 h 13"/>
                  <a:gd name="T8" fmla="*/ 1 w 25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1" y="0"/>
                    </a:moveTo>
                    <a:lnTo>
                      <a:pt x="0" y="7"/>
                    </a:lnTo>
                    <a:lnTo>
                      <a:pt x="23" y="13"/>
                    </a:lnTo>
                    <a:lnTo>
                      <a:pt x="25" y="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4" name="Freeform 165"/>
              <p:cNvSpPr>
                <a:spLocks/>
              </p:cNvSpPr>
              <p:nvPr/>
            </p:nvSpPr>
            <p:spPr bwMode="auto">
              <a:xfrm>
                <a:off x="1464" y="1633"/>
                <a:ext cx="24" cy="10"/>
              </a:xfrm>
              <a:custGeom>
                <a:avLst/>
                <a:gdLst>
                  <a:gd name="T0" fmla="*/ 1 w 26"/>
                  <a:gd name="T1" fmla="*/ 0 h 11"/>
                  <a:gd name="T2" fmla="*/ 0 w 26"/>
                  <a:gd name="T3" fmla="*/ 5 h 11"/>
                  <a:gd name="T4" fmla="*/ 6 w 26"/>
                  <a:gd name="T5" fmla="*/ 5 h 11"/>
                  <a:gd name="T6" fmla="*/ 6 w 26"/>
                  <a:gd name="T7" fmla="*/ 4 h 11"/>
                  <a:gd name="T8" fmla="*/ 1 w 26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1"/>
                  <a:gd name="T17" fmla="*/ 26 w 26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1">
                    <a:moveTo>
                      <a:pt x="1" y="0"/>
                    </a:moveTo>
                    <a:lnTo>
                      <a:pt x="0" y="7"/>
                    </a:lnTo>
                    <a:lnTo>
                      <a:pt x="24" y="11"/>
                    </a:lnTo>
                    <a:lnTo>
                      <a:pt x="26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5" name="Freeform 166"/>
              <p:cNvSpPr>
                <a:spLocks/>
              </p:cNvSpPr>
              <p:nvPr/>
            </p:nvSpPr>
            <p:spPr bwMode="auto">
              <a:xfrm>
                <a:off x="1510" y="1641"/>
                <a:ext cx="24" cy="11"/>
              </a:xfrm>
              <a:custGeom>
                <a:avLst/>
                <a:gdLst>
                  <a:gd name="T0" fmla="*/ 1 w 26"/>
                  <a:gd name="T1" fmla="*/ 0 h 11"/>
                  <a:gd name="T2" fmla="*/ 0 w 26"/>
                  <a:gd name="T3" fmla="*/ 7 h 11"/>
                  <a:gd name="T4" fmla="*/ 6 w 26"/>
                  <a:gd name="T5" fmla="*/ 11 h 11"/>
                  <a:gd name="T6" fmla="*/ 6 w 26"/>
                  <a:gd name="T7" fmla="*/ 3 h 11"/>
                  <a:gd name="T8" fmla="*/ 1 w 26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1"/>
                  <a:gd name="T17" fmla="*/ 26 w 26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1">
                    <a:moveTo>
                      <a:pt x="1" y="0"/>
                    </a:moveTo>
                    <a:lnTo>
                      <a:pt x="0" y="7"/>
                    </a:lnTo>
                    <a:lnTo>
                      <a:pt x="24" y="11"/>
                    </a:lnTo>
                    <a:lnTo>
                      <a:pt x="26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6" name="Freeform 167"/>
              <p:cNvSpPr>
                <a:spLocks/>
              </p:cNvSpPr>
              <p:nvPr/>
            </p:nvSpPr>
            <p:spPr bwMode="auto">
              <a:xfrm>
                <a:off x="1555" y="1648"/>
                <a:ext cx="23" cy="11"/>
              </a:xfrm>
              <a:custGeom>
                <a:avLst/>
                <a:gdLst>
                  <a:gd name="T0" fmla="*/ 1 w 24"/>
                  <a:gd name="T1" fmla="*/ 0 h 12"/>
                  <a:gd name="T2" fmla="*/ 0 w 24"/>
                  <a:gd name="T3" fmla="*/ 6 h 12"/>
                  <a:gd name="T4" fmla="*/ 12 w 24"/>
                  <a:gd name="T5" fmla="*/ 6 h 12"/>
                  <a:gd name="T6" fmla="*/ 12 w 24"/>
                  <a:gd name="T7" fmla="*/ 5 h 12"/>
                  <a:gd name="T8" fmla="*/ 1 w 24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12"/>
                  <a:gd name="T17" fmla="*/ 24 w 24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12">
                    <a:moveTo>
                      <a:pt x="1" y="0"/>
                    </a:moveTo>
                    <a:lnTo>
                      <a:pt x="0" y="7"/>
                    </a:lnTo>
                    <a:lnTo>
                      <a:pt x="23" y="12"/>
                    </a:lnTo>
                    <a:lnTo>
                      <a:pt x="24" y="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7" name="Freeform 168"/>
              <p:cNvSpPr>
                <a:spLocks/>
              </p:cNvSpPr>
              <p:nvPr/>
            </p:nvSpPr>
            <p:spPr bwMode="auto">
              <a:xfrm>
                <a:off x="1601" y="1657"/>
                <a:ext cx="25" cy="11"/>
              </a:xfrm>
              <a:custGeom>
                <a:avLst/>
                <a:gdLst>
                  <a:gd name="T0" fmla="*/ 1 w 26"/>
                  <a:gd name="T1" fmla="*/ 0 h 12"/>
                  <a:gd name="T2" fmla="*/ 0 w 26"/>
                  <a:gd name="T3" fmla="*/ 6 h 12"/>
                  <a:gd name="T4" fmla="*/ 13 w 26"/>
                  <a:gd name="T5" fmla="*/ 6 h 12"/>
                  <a:gd name="T6" fmla="*/ 13 w 26"/>
                  <a:gd name="T7" fmla="*/ 4 h 12"/>
                  <a:gd name="T8" fmla="*/ 1 w 26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2"/>
                  <a:gd name="T17" fmla="*/ 26 w 26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2">
                    <a:moveTo>
                      <a:pt x="1" y="0"/>
                    </a:moveTo>
                    <a:lnTo>
                      <a:pt x="0" y="7"/>
                    </a:lnTo>
                    <a:lnTo>
                      <a:pt x="24" y="12"/>
                    </a:lnTo>
                    <a:lnTo>
                      <a:pt x="26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8" name="Freeform 169"/>
              <p:cNvSpPr>
                <a:spLocks/>
              </p:cNvSpPr>
              <p:nvPr/>
            </p:nvSpPr>
            <p:spPr bwMode="auto">
              <a:xfrm>
                <a:off x="1648" y="1663"/>
                <a:ext cx="24" cy="12"/>
              </a:xfrm>
              <a:custGeom>
                <a:avLst/>
                <a:gdLst>
                  <a:gd name="T0" fmla="*/ 1 w 25"/>
                  <a:gd name="T1" fmla="*/ 0 h 11"/>
                  <a:gd name="T2" fmla="*/ 0 w 25"/>
                  <a:gd name="T3" fmla="*/ 181 h 11"/>
                  <a:gd name="T4" fmla="*/ 12 w 25"/>
                  <a:gd name="T5" fmla="*/ 235 h 11"/>
                  <a:gd name="T6" fmla="*/ 12 w 25"/>
                  <a:gd name="T7" fmla="*/ 4 h 11"/>
                  <a:gd name="T8" fmla="*/ 1 w 25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1"/>
                  <a:gd name="T17" fmla="*/ 25 w 25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1">
                    <a:moveTo>
                      <a:pt x="1" y="0"/>
                    </a:moveTo>
                    <a:lnTo>
                      <a:pt x="0" y="8"/>
                    </a:lnTo>
                    <a:lnTo>
                      <a:pt x="23" y="11"/>
                    </a:lnTo>
                    <a:lnTo>
                      <a:pt x="25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79" name="Freeform 170"/>
              <p:cNvSpPr>
                <a:spLocks/>
              </p:cNvSpPr>
              <p:nvPr/>
            </p:nvSpPr>
            <p:spPr bwMode="auto">
              <a:xfrm>
                <a:off x="1694" y="1672"/>
                <a:ext cx="25" cy="10"/>
              </a:xfrm>
              <a:custGeom>
                <a:avLst/>
                <a:gdLst>
                  <a:gd name="T0" fmla="*/ 1 w 26"/>
                  <a:gd name="T1" fmla="*/ 0 h 11"/>
                  <a:gd name="T2" fmla="*/ 0 w 26"/>
                  <a:gd name="T3" fmla="*/ 5 h 11"/>
                  <a:gd name="T4" fmla="*/ 13 w 26"/>
                  <a:gd name="T5" fmla="*/ 5 h 11"/>
                  <a:gd name="T6" fmla="*/ 13 w 26"/>
                  <a:gd name="T7" fmla="*/ 3 h 11"/>
                  <a:gd name="T8" fmla="*/ 1 w 26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1"/>
                  <a:gd name="T17" fmla="*/ 26 w 26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1">
                    <a:moveTo>
                      <a:pt x="1" y="0"/>
                    </a:moveTo>
                    <a:lnTo>
                      <a:pt x="0" y="7"/>
                    </a:lnTo>
                    <a:lnTo>
                      <a:pt x="24" y="11"/>
                    </a:lnTo>
                    <a:lnTo>
                      <a:pt x="26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0" name="Freeform 171"/>
              <p:cNvSpPr>
                <a:spLocks/>
              </p:cNvSpPr>
              <p:nvPr/>
            </p:nvSpPr>
            <p:spPr bwMode="auto">
              <a:xfrm>
                <a:off x="1740" y="1679"/>
                <a:ext cx="25" cy="11"/>
              </a:xfrm>
              <a:custGeom>
                <a:avLst/>
                <a:gdLst>
                  <a:gd name="T0" fmla="*/ 1 w 26"/>
                  <a:gd name="T1" fmla="*/ 0 h 12"/>
                  <a:gd name="T2" fmla="*/ 0 w 26"/>
                  <a:gd name="T3" fmla="*/ 6 h 12"/>
                  <a:gd name="T4" fmla="*/ 13 w 26"/>
                  <a:gd name="T5" fmla="*/ 6 h 12"/>
                  <a:gd name="T6" fmla="*/ 13 w 26"/>
                  <a:gd name="T7" fmla="*/ 5 h 12"/>
                  <a:gd name="T8" fmla="*/ 1 w 26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2"/>
                  <a:gd name="T17" fmla="*/ 26 w 26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2">
                    <a:moveTo>
                      <a:pt x="1" y="0"/>
                    </a:moveTo>
                    <a:lnTo>
                      <a:pt x="0" y="8"/>
                    </a:lnTo>
                    <a:lnTo>
                      <a:pt x="24" y="12"/>
                    </a:lnTo>
                    <a:lnTo>
                      <a:pt x="26" y="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1" name="Freeform 172"/>
              <p:cNvSpPr>
                <a:spLocks/>
              </p:cNvSpPr>
              <p:nvPr/>
            </p:nvSpPr>
            <p:spPr bwMode="auto">
              <a:xfrm>
                <a:off x="1787" y="1686"/>
                <a:ext cx="22" cy="7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4 h 8"/>
                  <a:gd name="T4" fmla="*/ 6 w 24"/>
                  <a:gd name="T5" fmla="*/ 4 h 8"/>
                  <a:gd name="T6" fmla="*/ 6 w 24"/>
                  <a:gd name="T7" fmla="*/ 1 h 8"/>
                  <a:gd name="T8" fmla="*/ 0 w 24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0"/>
                    </a:moveTo>
                    <a:lnTo>
                      <a:pt x="0" y="7"/>
                    </a:lnTo>
                    <a:lnTo>
                      <a:pt x="24" y="8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2" name="Freeform 173"/>
              <p:cNvSpPr>
                <a:spLocks/>
              </p:cNvSpPr>
              <p:nvPr/>
            </p:nvSpPr>
            <p:spPr bwMode="auto">
              <a:xfrm>
                <a:off x="1832" y="1688"/>
                <a:ext cx="24" cy="8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4 h 9"/>
                  <a:gd name="T4" fmla="*/ 12 w 25"/>
                  <a:gd name="T5" fmla="*/ 4 h 9"/>
                  <a:gd name="T6" fmla="*/ 12 w 25"/>
                  <a:gd name="T7" fmla="*/ 1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7"/>
                    </a:lnTo>
                    <a:lnTo>
                      <a:pt x="25" y="9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3" name="Freeform 174"/>
              <p:cNvSpPr>
                <a:spLocks/>
              </p:cNvSpPr>
              <p:nvPr/>
            </p:nvSpPr>
            <p:spPr bwMode="auto">
              <a:xfrm>
                <a:off x="1879" y="1690"/>
                <a:ext cx="24" cy="8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4 h 9"/>
                  <a:gd name="T4" fmla="*/ 12 w 25"/>
                  <a:gd name="T5" fmla="*/ 4 h 9"/>
                  <a:gd name="T6" fmla="*/ 12 w 25"/>
                  <a:gd name="T7" fmla="*/ 2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4" name="Freeform 175"/>
              <p:cNvSpPr>
                <a:spLocks/>
              </p:cNvSpPr>
              <p:nvPr/>
            </p:nvSpPr>
            <p:spPr bwMode="auto">
              <a:xfrm>
                <a:off x="1926" y="1692"/>
                <a:ext cx="24" cy="8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7 h 8"/>
                  <a:gd name="T4" fmla="*/ 12 w 25"/>
                  <a:gd name="T5" fmla="*/ 8 h 8"/>
                  <a:gd name="T6" fmla="*/ 12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5" name="Freeform 176"/>
              <p:cNvSpPr>
                <a:spLocks/>
              </p:cNvSpPr>
              <p:nvPr/>
            </p:nvSpPr>
            <p:spPr bwMode="auto">
              <a:xfrm>
                <a:off x="1973" y="1695"/>
                <a:ext cx="23" cy="7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2 h 9"/>
                  <a:gd name="T4" fmla="*/ 6 w 25"/>
                  <a:gd name="T5" fmla="*/ 2 h 9"/>
                  <a:gd name="T6" fmla="*/ 6 w 25"/>
                  <a:gd name="T7" fmla="*/ 2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6" name="Freeform 177"/>
              <p:cNvSpPr>
                <a:spLocks/>
              </p:cNvSpPr>
              <p:nvPr/>
            </p:nvSpPr>
            <p:spPr bwMode="auto">
              <a:xfrm>
                <a:off x="2020" y="1697"/>
                <a:ext cx="23" cy="8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7 h 8"/>
                  <a:gd name="T4" fmla="*/ 12 w 24"/>
                  <a:gd name="T5" fmla="*/ 8 h 8"/>
                  <a:gd name="T6" fmla="*/ 12 w 24"/>
                  <a:gd name="T7" fmla="*/ 1 h 8"/>
                  <a:gd name="T8" fmla="*/ 0 w 24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0"/>
                    </a:moveTo>
                    <a:lnTo>
                      <a:pt x="0" y="7"/>
                    </a:lnTo>
                    <a:lnTo>
                      <a:pt x="24" y="8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7" name="Freeform 178"/>
              <p:cNvSpPr>
                <a:spLocks/>
              </p:cNvSpPr>
              <p:nvPr/>
            </p:nvSpPr>
            <p:spPr bwMode="auto">
              <a:xfrm>
                <a:off x="2067" y="1699"/>
                <a:ext cx="23" cy="8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4 h 9"/>
                  <a:gd name="T4" fmla="*/ 12 w 24"/>
                  <a:gd name="T5" fmla="*/ 4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8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8" name="Freeform 179"/>
              <p:cNvSpPr>
                <a:spLocks/>
              </p:cNvSpPr>
              <p:nvPr/>
            </p:nvSpPr>
            <p:spPr bwMode="auto">
              <a:xfrm>
                <a:off x="2114" y="1701"/>
                <a:ext cx="23" cy="8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7 h 8"/>
                  <a:gd name="T4" fmla="*/ 12 w 24"/>
                  <a:gd name="T5" fmla="*/ 8 h 8"/>
                  <a:gd name="T6" fmla="*/ 12 w 24"/>
                  <a:gd name="T7" fmla="*/ 1 h 8"/>
                  <a:gd name="T8" fmla="*/ 0 w 24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0"/>
                    </a:moveTo>
                    <a:lnTo>
                      <a:pt x="0" y="7"/>
                    </a:lnTo>
                    <a:lnTo>
                      <a:pt x="24" y="8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89" name="Freeform 180"/>
              <p:cNvSpPr>
                <a:spLocks/>
              </p:cNvSpPr>
              <p:nvPr/>
            </p:nvSpPr>
            <p:spPr bwMode="auto">
              <a:xfrm>
                <a:off x="2160" y="1703"/>
                <a:ext cx="24" cy="9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8 h 9"/>
                  <a:gd name="T4" fmla="*/ 12 w 25"/>
                  <a:gd name="T5" fmla="*/ 9 h 9"/>
                  <a:gd name="T6" fmla="*/ 12 w 25"/>
                  <a:gd name="T7" fmla="*/ 1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0" name="Freeform 181"/>
              <p:cNvSpPr>
                <a:spLocks/>
              </p:cNvSpPr>
              <p:nvPr/>
            </p:nvSpPr>
            <p:spPr bwMode="auto">
              <a:xfrm>
                <a:off x="2207" y="1707"/>
                <a:ext cx="24" cy="6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2 h 8"/>
                  <a:gd name="T4" fmla="*/ 12 w 25"/>
                  <a:gd name="T5" fmla="*/ 2 h 8"/>
                  <a:gd name="T6" fmla="*/ 12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1" name="Freeform 182"/>
              <p:cNvSpPr>
                <a:spLocks/>
              </p:cNvSpPr>
              <p:nvPr/>
            </p:nvSpPr>
            <p:spPr bwMode="auto">
              <a:xfrm>
                <a:off x="2254" y="1708"/>
                <a:ext cx="23" cy="9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7 h 9"/>
                  <a:gd name="T4" fmla="*/ 12 w 24"/>
                  <a:gd name="T5" fmla="*/ 9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7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2" name="Freeform 183"/>
              <p:cNvSpPr>
                <a:spLocks/>
              </p:cNvSpPr>
              <p:nvPr/>
            </p:nvSpPr>
            <p:spPr bwMode="auto">
              <a:xfrm>
                <a:off x="2299" y="1711"/>
                <a:ext cx="25" cy="7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4 h 8"/>
                  <a:gd name="T4" fmla="*/ 25 w 25"/>
                  <a:gd name="T5" fmla="*/ 4 h 8"/>
                  <a:gd name="T6" fmla="*/ 25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3" name="Freeform 184"/>
              <p:cNvSpPr>
                <a:spLocks/>
              </p:cNvSpPr>
              <p:nvPr/>
            </p:nvSpPr>
            <p:spPr bwMode="auto">
              <a:xfrm>
                <a:off x="2346" y="1712"/>
                <a:ext cx="23" cy="9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7 h 9"/>
                  <a:gd name="T4" fmla="*/ 6 w 25"/>
                  <a:gd name="T5" fmla="*/ 9 h 9"/>
                  <a:gd name="T6" fmla="*/ 6 w 25"/>
                  <a:gd name="T7" fmla="*/ 1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7"/>
                    </a:lnTo>
                    <a:lnTo>
                      <a:pt x="25" y="9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4" name="Freeform 185"/>
              <p:cNvSpPr>
                <a:spLocks/>
              </p:cNvSpPr>
              <p:nvPr/>
            </p:nvSpPr>
            <p:spPr bwMode="auto">
              <a:xfrm>
                <a:off x="2392" y="1715"/>
                <a:ext cx="24" cy="8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4 h 9"/>
                  <a:gd name="T4" fmla="*/ 12 w 25"/>
                  <a:gd name="T5" fmla="*/ 4 h 9"/>
                  <a:gd name="T6" fmla="*/ 12 w 25"/>
                  <a:gd name="T7" fmla="*/ 2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5" name="Freeform 186"/>
              <p:cNvSpPr>
                <a:spLocks/>
              </p:cNvSpPr>
              <p:nvPr/>
            </p:nvSpPr>
            <p:spPr bwMode="auto">
              <a:xfrm>
                <a:off x="2440" y="1718"/>
                <a:ext cx="23" cy="8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4 h 9"/>
                  <a:gd name="T4" fmla="*/ 12 w 24"/>
                  <a:gd name="T5" fmla="*/ 4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7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6" name="Freeform 187"/>
              <p:cNvSpPr>
                <a:spLocks/>
              </p:cNvSpPr>
              <p:nvPr/>
            </p:nvSpPr>
            <p:spPr bwMode="auto">
              <a:xfrm>
                <a:off x="2487" y="1719"/>
                <a:ext cx="23" cy="9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8 h 9"/>
                  <a:gd name="T4" fmla="*/ 12 w 24"/>
                  <a:gd name="T5" fmla="*/ 9 h 9"/>
                  <a:gd name="T6" fmla="*/ 12 w 24"/>
                  <a:gd name="T7" fmla="*/ 2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8"/>
                    </a:lnTo>
                    <a:lnTo>
                      <a:pt x="24" y="9"/>
                    </a:lnTo>
                    <a:lnTo>
                      <a:pt x="24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7" name="Freeform 188"/>
              <p:cNvSpPr>
                <a:spLocks/>
              </p:cNvSpPr>
              <p:nvPr/>
            </p:nvSpPr>
            <p:spPr bwMode="auto">
              <a:xfrm>
                <a:off x="2533" y="1722"/>
                <a:ext cx="23" cy="7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4 h 8"/>
                  <a:gd name="T4" fmla="*/ 12 w 24"/>
                  <a:gd name="T5" fmla="*/ 4 h 8"/>
                  <a:gd name="T6" fmla="*/ 12 w 24"/>
                  <a:gd name="T7" fmla="*/ 1 h 8"/>
                  <a:gd name="T8" fmla="*/ 0 w 24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0"/>
                    </a:moveTo>
                    <a:lnTo>
                      <a:pt x="0" y="7"/>
                    </a:lnTo>
                    <a:lnTo>
                      <a:pt x="24" y="8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8" name="Freeform 189"/>
              <p:cNvSpPr>
                <a:spLocks/>
              </p:cNvSpPr>
              <p:nvPr/>
            </p:nvSpPr>
            <p:spPr bwMode="auto">
              <a:xfrm>
                <a:off x="2580" y="1723"/>
                <a:ext cx="24" cy="9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8 h 9"/>
                  <a:gd name="T4" fmla="*/ 12 w 25"/>
                  <a:gd name="T5" fmla="*/ 9 h 9"/>
                  <a:gd name="T6" fmla="*/ 12 w 25"/>
                  <a:gd name="T7" fmla="*/ 2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99" name="Freeform 190"/>
              <p:cNvSpPr>
                <a:spLocks/>
              </p:cNvSpPr>
              <p:nvPr/>
            </p:nvSpPr>
            <p:spPr bwMode="auto">
              <a:xfrm>
                <a:off x="2627" y="1727"/>
                <a:ext cx="24" cy="8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7 h 8"/>
                  <a:gd name="T4" fmla="*/ 12 w 25"/>
                  <a:gd name="T5" fmla="*/ 8 h 8"/>
                  <a:gd name="T6" fmla="*/ 12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00" name="Freeform 191"/>
              <p:cNvSpPr>
                <a:spLocks/>
              </p:cNvSpPr>
              <p:nvPr/>
            </p:nvSpPr>
            <p:spPr bwMode="auto">
              <a:xfrm>
                <a:off x="2674" y="1729"/>
                <a:ext cx="23" cy="8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4 h 9"/>
                  <a:gd name="T4" fmla="*/ 6 w 25"/>
                  <a:gd name="T5" fmla="*/ 4 h 9"/>
                  <a:gd name="T6" fmla="*/ 6 w 25"/>
                  <a:gd name="T7" fmla="*/ 1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8"/>
                    </a:lnTo>
                    <a:lnTo>
                      <a:pt x="25" y="9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01" name="Freeform 192"/>
              <p:cNvSpPr>
                <a:spLocks/>
              </p:cNvSpPr>
              <p:nvPr/>
            </p:nvSpPr>
            <p:spPr bwMode="auto">
              <a:xfrm>
                <a:off x="2720" y="1731"/>
                <a:ext cx="20" cy="8"/>
              </a:xfrm>
              <a:custGeom>
                <a:avLst/>
                <a:gdLst>
                  <a:gd name="T0" fmla="*/ 0 w 21"/>
                  <a:gd name="T1" fmla="*/ 0 h 8"/>
                  <a:gd name="T2" fmla="*/ 0 w 21"/>
                  <a:gd name="T3" fmla="*/ 7 h 8"/>
                  <a:gd name="T4" fmla="*/ 10 w 21"/>
                  <a:gd name="T5" fmla="*/ 8 h 8"/>
                  <a:gd name="T6" fmla="*/ 10 w 21"/>
                  <a:gd name="T7" fmla="*/ 1 h 8"/>
                  <a:gd name="T8" fmla="*/ 0 w 2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8"/>
                  <a:gd name="T17" fmla="*/ 21 w 21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8">
                    <a:moveTo>
                      <a:pt x="0" y="0"/>
                    </a:moveTo>
                    <a:lnTo>
                      <a:pt x="0" y="7"/>
                    </a:lnTo>
                    <a:lnTo>
                      <a:pt x="21" y="8"/>
                    </a:lnTo>
                    <a:lnTo>
                      <a:pt x="2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02" name="Rectangle 193"/>
              <p:cNvSpPr>
                <a:spLocks noChangeArrowheads="1"/>
              </p:cNvSpPr>
              <p:nvPr/>
            </p:nvSpPr>
            <p:spPr bwMode="auto">
              <a:xfrm>
                <a:off x="1136" y="1463"/>
                <a:ext cx="1" cy="250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3" name="Rectangle 194"/>
              <p:cNvSpPr>
                <a:spLocks noChangeArrowheads="1"/>
              </p:cNvSpPr>
              <p:nvPr/>
            </p:nvSpPr>
            <p:spPr bwMode="auto">
              <a:xfrm>
                <a:off x="1126" y="1712"/>
                <a:ext cx="22" cy="3"/>
              </a:xfrm>
              <a:prstGeom prst="rect">
                <a:avLst/>
              </a:prstGeom>
              <a:solidFill>
                <a:srgbClr val="FFFFFF"/>
              </a:solidFill>
              <a:ln w="4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4" name="Rectangle 195"/>
              <p:cNvSpPr>
                <a:spLocks noChangeArrowheads="1"/>
              </p:cNvSpPr>
              <p:nvPr/>
            </p:nvSpPr>
            <p:spPr bwMode="auto">
              <a:xfrm>
                <a:off x="1126" y="1462"/>
                <a:ext cx="22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5" name="Rectangle 196"/>
              <p:cNvSpPr>
                <a:spLocks noChangeArrowheads="1"/>
              </p:cNvSpPr>
              <p:nvPr/>
            </p:nvSpPr>
            <p:spPr bwMode="auto">
              <a:xfrm>
                <a:off x="1456" y="1515"/>
                <a:ext cx="3" cy="285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6" name="Rectangle 197"/>
              <p:cNvSpPr>
                <a:spLocks noChangeArrowheads="1"/>
              </p:cNvSpPr>
              <p:nvPr/>
            </p:nvSpPr>
            <p:spPr bwMode="auto">
              <a:xfrm>
                <a:off x="1445" y="1799"/>
                <a:ext cx="24" cy="2"/>
              </a:xfrm>
              <a:prstGeom prst="rect">
                <a:avLst/>
              </a:prstGeom>
              <a:solidFill>
                <a:srgbClr val="FFFFFF"/>
              </a:solidFill>
              <a:ln w="4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7" name="Rectangle 198"/>
              <p:cNvSpPr>
                <a:spLocks noChangeArrowheads="1"/>
              </p:cNvSpPr>
              <p:nvPr/>
            </p:nvSpPr>
            <p:spPr bwMode="auto">
              <a:xfrm>
                <a:off x="1445" y="1515"/>
                <a:ext cx="24" cy="3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8" name="Rectangle 199"/>
              <p:cNvSpPr>
                <a:spLocks noChangeArrowheads="1"/>
              </p:cNvSpPr>
              <p:nvPr/>
            </p:nvSpPr>
            <p:spPr bwMode="auto">
              <a:xfrm>
                <a:off x="1776" y="1559"/>
                <a:ext cx="4" cy="304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09" name="Rectangle 200"/>
              <p:cNvSpPr>
                <a:spLocks noChangeArrowheads="1"/>
              </p:cNvSpPr>
              <p:nvPr/>
            </p:nvSpPr>
            <p:spPr bwMode="auto">
              <a:xfrm>
                <a:off x="1766" y="1861"/>
                <a:ext cx="24" cy="3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0" name="Rectangle 201"/>
              <p:cNvSpPr>
                <a:spLocks noChangeArrowheads="1"/>
              </p:cNvSpPr>
              <p:nvPr/>
            </p:nvSpPr>
            <p:spPr bwMode="auto">
              <a:xfrm>
                <a:off x="1766" y="1558"/>
                <a:ext cx="24" cy="1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1" name="Rectangle 202"/>
              <p:cNvSpPr>
                <a:spLocks noChangeArrowheads="1"/>
              </p:cNvSpPr>
              <p:nvPr/>
            </p:nvSpPr>
            <p:spPr bwMode="auto">
              <a:xfrm>
                <a:off x="2739" y="1598"/>
                <a:ext cx="2" cy="316"/>
              </a:xfrm>
              <a:prstGeom prst="rect">
                <a:avLst/>
              </a:prstGeom>
              <a:solidFill>
                <a:srgbClr val="009999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2" name="Rectangle 203"/>
              <p:cNvSpPr>
                <a:spLocks noChangeArrowheads="1"/>
              </p:cNvSpPr>
              <p:nvPr/>
            </p:nvSpPr>
            <p:spPr bwMode="auto">
              <a:xfrm>
                <a:off x="2729" y="1913"/>
                <a:ext cx="24" cy="3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3" name="Rectangle 204"/>
              <p:cNvSpPr>
                <a:spLocks noChangeArrowheads="1"/>
              </p:cNvSpPr>
              <p:nvPr/>
            </p:nvSpPr>
            <p:spPr bwMode="auto">
              <a:xfrm>
                <a:off x="2729" y="1595"/>
                <a:ext cx="24" cy="3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4" name="Oval 206"/>
              <p:cNvSpPr>
                <a:spLocks noChangeArrowheads="1"/>
              </p:cNvSpPr>
              <p:nvPr/>
            </p:nvSpPr>
            <p:spPr bwMode="auto">
              <a:xfrm>
                <a:off x="787" y="1550"/>
                <a:ext cx="53" cy="52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5" name="Oval 207"/>
              <p:cNvSpPr>
                <a:spLocks noChangeArrowheads="1"/>
              </p:cNvSpPr>
              <p:nvPr/>
            </p:nvSpPr>
            <p:spPr bwMode="auto">
              <a:xfrm>
                <a:off x="1108" y="1538"/>
                <a:ext cx="52" cy="50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6" name="Oval 208"/>
              <p:cNvSpPr>
                <a:spLocks noChangeArrowheads="1"/>
              </p:cNvSpPr>
              <p:nvPr/>
            </p:nvSpPr>
            <p:spPr bwMode="auto">
              <a:xfrm>
                <a:off x="1428" y="1608"/>
                <a:ext cx="53" cy="50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7" name="Oval 209"/>
              <p:cNvSpPr>
                <a:spLocks noChangeArrowheads="1"/>
              </p:cNvSpPr>
              <p:nvPr/>
            </p:nvSpPr>
            <p:spPr bwMode="auto">
              <a:xfrm>
                <a:off x="1749" y="1660"/>
                <a:ext cx="52" cy="52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8" name="Oval 210"/>
              <p:cNvSpPr>
                <a:spLocks noChangeArrowheads="1"/>
              </p:cNvSpPr>
              <p:nvPr/>
            </p:nvSpPr>
            <p:spPr bwMode="auto">
              <a:xfrm>
                <a:off x="2712" y="1707"/>
                <a:ext cx="52" cy="51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19" name="Line 212"/>
              <p:cNvSpPr>
                <a:spLocks noChangeShapeType="1"/>
              </p:cNvSpPr>
              <p:nvPr/>
            </p:nvSpPr>
            <p:spPr bwMode="auto">
              <a:xfrm flipV="1">
                <a:off x="804" y="2872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20" name="Line 213"/>
              <p:cNvSpPr>
                <a:spLocks noChangeShapeType="1"/>
              </p:cNvSpPr>
              <p:nvPr/>
            </p:nvSpPr>
            <p:spPr bwMode="auto">
              <a:xfrm flipV="1">
                <a:off x="1126" y="2872"/>
                <a:ext cx="0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21" name="Line 214"/>
              <p:cNvSpPr>
                <a:spLocks noChangeShapeType="1"/>
              </p:cNvSpPr>
              <p:nvPr/>
            </p:nvSpPr>
            <p:spPr bwMode="auto">
              <a:xfrm flipV="1">
                <a:off x="1445" y="2872"/>
                <a:ext cx="2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22" name="Line 215"/>
              <p:cNvSpPr>
                <a:spLocks noChangeShapeType="1"/>
              </p:cNvSpPr>
              <p:nvPr/>
            </p:nvSpPr>
            <p:spPr bwMode="auto">
              <a:xfrm flipV="1">
                <a:off x="1766" y="2872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23" name="Line 216"/>
              <p:cNvSpPr>
                <a:spLocks noChangeShapeType="1"/>
              </p:cNvSpPr>
              <p:nvPr/>
            </p:nvSpPr>
            <p:spPr bwMode="auto">
              <a:xfrm flipV="1">
                <a:off x="2728" y="2872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24" name="Rectangle 217"/>
              <p:cNvSpPr>
                <a:spLocks noChangeArrowheads="1"/>
              </p:cNvSpPr>
              <p:nvPr/>
            </p:nvSpPr>
            <p:spPr bwMode="auto">
              <a:xfrm>
                <a:off x="775" y="291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8425" name="Rectangle 218"/>
              <p:cNvSpPr>
                <a:spLocks noChangeArrowheads="1"/>
              </p:cNvSpPr>
              <p:nvPr/>
            </p:nvSpPr>
            <p:spPr bwMode="auto">
              <a:xfrm>
                <a:off x="1095" y="291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8426" name="Rectangle 219"/>
              <p:cNvSpPr>
                <a:spLocks noChangeArrowheads="1"/>
              </p:cNvSpPr>
              <p:nvPr/>
            </p:nvSpPr>
            <p:spPr bwMode="auto">
              <a:xfrm>
                <a:off x="1416" y="291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8</a:t>
                </a:r>
              </a:p>
            </p:txBody>
          </p:sp>
          <p:sp>
            <p:nvSpPr>
              <p:cNvPr id="8427" name="Rectangle 220"/>
              <p:cNvSpPr>
                <a:spLocks noChangeArrowheads="1"/>
              </p:cNvSpPr>
              <p:nvPr/>
            </p:nvSpPr>
            <p:spPr bwMode="auto">
              <a:xfrm>
                <a:off x="1704" y="2913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12</a:t>
                </a:r>
              </a:p>
            </p:txBody>
          </p:sp>
          <p:sp>
            <p:nvSpPr>
              <p:cNvPr id="8428" name="Rectangle 221"/>
              <p:cNvSpPr>
                <a:spLocks noChangeArrowheads="1"/>
              </p:cNvSpPr>
              <p:nvPr/>
            </p:nvSpPr>
            <p:spPr bwMode="auto">
              <a:xfrm>
                <a:off x="2666" y="2913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24</a:t>
                </a:r>
              </a:p>
            </p:txBody>
          </p:sp>
          <p:sp>
            <p:nvSpPr>
              <p:cNvPr id="8429" name="Line 224"/>
              <p:cNvSpPr>
                <a:spLocks noChangeShapeType="1"/>
              </p:cNvSpPr>
              <p:nvPr/>
            </p:nvSpPr>
            <p:spPr bwMode="auto">
              <a:xfrm>
                <a:off x="763" y="2872"/>
                <a:ext cx="25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0" name="Line 225"/>
              <p:cNvSpPr>
                <a:spLocks noChangeShapeType="1"/>
              </p:cNvSpPr>
              <p:nvPr/>
            </p:nvSpPr>
            <p:spPr bwMode="auto">
              <a:xfrm>
                <a:off x="763" y="2568"/>
                <a:ext cx="25" cy="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1" name="Line 226"/>
              <p:cNvSpPr>
                <a:spLocks noChangeShapeType="1"/>
              </p:cNvSpPr>
              <p:nvPr/>
            </p:nvSpPr>
            <p:spPr bwMode="auto">
              <a:xfrm>
                <a:off x="763" y="2264"/>
                <a:ext cx="25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2" name="Line 227"/>
              <p:cNvSpPr>
                <a:spLocks noChangeShapeType="1"/>
              </p:cNvSpPr>
              <p:nvPr/>
            </p:nvSpPr>
            <p:spPr bwMode="auto">
              <a:xfrm>
                <a:off x="763" y="1959"/>
                <a:ext cx="25" cy="2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3" name="Line 228"/>
              <p:cNvSpPr>
                <a:spLocks noChangeShapeType="1"/>
              </p:cNvSpPr>
              <p:nvPr/>
            </p:nvSpPr>
            <p:spPr bwMode="auto">
              <a:xfrm>
                <a:off x="763" y="1654"/>
                <a:ext cx="25" cy="2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4" name="Line 229"/>
              <p:cNvSpPr>
                <a:spLocks noChangeShapeType="1"/>
              </p:cNvSpPr>
              <p:nvPr/>
            </p:nvSpPr>
            <p:spPr bwMode="auto">
              <a:xfrm>
                <a:off x="763" y="1351"/>
                <a:ext cx="25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5" name="Line 230"/>
              <p:cNvSpPr>
                <a:spLocks noChangeShapeType="1"/>
              </p:cNvSpPr>
              <p:nvPr/>
            </p:nvSpPr>
            <p:spPr bwMode="auto">
              <a:xfrm>
                <a:off x="777" y="2720"/>
                <a:ext cx="11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6" name="Line 231"/>
              <p:cNvSpPr>
                <a:spLocks noChangeShapeType="1"/>
              </p:cNvSpPr>
              <p:nvPr/>
            </p:nvSpPr>
            <p:spPr bwMode="auto">
              <a:xfrm>
                <a:off x="777" y="2416"/>
                <a:ext cx="11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7" name="Line 232"/>
              <p:cNvSpPr>
                <a:spLocks noChangeShapeType="1"/>
              </p:cNvSpPr>
              <p:nvPr/>
            </p:nvSpPr>
            <p:spPr bwMode="auto">
              <a:xfrm>
                <a:off x="777" y="2112"/>
                <a:ext cx="11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8" name="Line 233"/>
              <p:cNvSpPr>
                <a:spLocks noChangeShapeType="1"/>
              </p:cNvSpPr>
              <p:nvPr/>
            </p:nvSpPr>
            <p:spPr bwMode="auto">
              <a:xfrm>
                <a:off x="777" y="1807"/>
                <a:ext cx="11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39" name="Line 234"/>
              <p:cNvSpPr>
                <a:spLocks noChangeShapeType="1"/>
              </p:cNvSpPr>
              <p:nvPr/>
            </p:nvSpPr>
            <p:spPr bwMode="auto">
              <a:xfrm>
                <a:off x="777" y="1504"/>
                <a:ext cx="11" cy="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40" name="Freeform 235"/>
              <p:cNvSpPr>
                <a:spLocks/>
              </p:cNvSpPr>
              <p:nvPr/>
            </p:nvSpPr>
            <p:spPr bwMode="auto">
              <a:xfrm>
                <a:off x="792" y="1526"/>
                <a:ext cx="1923" cy="409"/>
              </a:xfrm>
              <a:custGeom>
                <a:avLst/>
                <a:gdLst>
                  <a:gd name="T0" fmla="*/ 0 w 2020"/>
                  <a:gd name="T1" fmla="*/ 0 h 441"/>
                  <a:gd name="T2" fmla="*/ 57 w 2020"/>
                  <a:gd name="T3" fmla="*/ 17 h 441"/>
                  <a:gd name="T4" fmla="*/ 115 w 2020"/>
                  <a:gd name="T5" fmla="*/ 19 h 441"/>
                  <a:gd name="T6" fmla="*/ 171 w 2020"/>
                  <a:gd name="T7" fmla="*/ 18 h 441"/>
                  <a:gd name="T8" fmla="*/ 346 w 2020"/>
                  <a:gd name="T9" fmla="*/ 30 h 4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20"/>
                  <a:gd name="T16" fmla="*/ 0 h 441"/>
                  <a:gd name="T17" fmla="*/ 2020 w 2020"/>
                  <a:gd name="T18" fmla="*/ 441 h 4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20" h="441">
                    <a:moveTo>
                      <a:pt x="0" y="0"/>
                    </a:moveTo>
                    <a:lnTo>
                      <a:pt x="338" y="245"/>
                    </a:lnTo>
                    <a:lnTo>
                      <a:pt x="674" y="297"/>
                    </a:lnTo>
                    <a:lnTo>
                      <a:pt x="1011" y="266"/>
                    </a:lnTo>
                    <a:lnTo>
                      <a:pt x="2020" y="441"/>
                    </a:lnTo>
                  </a:path>
                </a:pathLst>
              </a:custGeom>
              <a:noFill/>
              <a:ln w="3810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41" name="Rectangle 236"/>
              <p:cNvSpPr>
                <a:spLocks noChangeArrowheads="1"/>
              </p:cNvSpPr>
              <p:nvPr/>
            </p:nvSpPr>
            <p:spPr bwMode="auto">
              <a:xfrm>
                <a:off x="1112" y="1609"/>
                <a:ext cx="3" cy="332"/>
              </a:xfrm>
              <a:prstGeom prst="rect">
                <a:avLst/>
              </a:prstGeom>
              <a:solidFill>
                <a:srgbClr val="CC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2" name="Rectangle 237"/>
              <p:cNvSpPr>
                <a:spLocks noChangeArrowheads="1"/>
              </p:cNvSpPr>
              <p:nvPr/>
            </p:nvSpPr>
            <p:spPr bwMode="auto">
              <a:xfrm>
                <a:off x="1102" y="1938"/>
                <a:ext cx="24" cy="4"/>
              </a:xfrm>
              <a:prstGeom prst="rect">
                <a:avLst/>
              </a:prstGeom>
              <a:solidFill>
                <a:srgbClr val="CC3399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3" name="Rectangle 238"/>
              <p:cNvSpPr>
                <a:spLocks noChangeArrowheads="1"/>
              </p:cNvSpPr>
              <p:nvPr/>
            </p:nvSpPr>
            <p:spPr bwMode="auto">
              <a:xfrm>
                <a:off x="1102" y="1609"/>
                <a:ext cx="24" cy="1"/>
              </a:xfrm>
              <a:prstGeom prst="rect">
                <a:avLst/>
              </a:prstGeom>
              <a:solidFill>
                <a:srgbClr val="CC3399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4" name="Rectangle 239"/>
              <p:cNvSpPr>
                <a:spLocks noChangeArrowheads="1"/>
              </p:cNvSpPr>
              <p:nvPr/>
            </p:nvSpPr>
            <p:spPr bwMode="auto">
              <a:xfrm>
                <a:off x="1433" y="1649"/>
                <a:ext cx="2" cy="343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5" name="Rectangle 240"/>
              <p:cNvSpPr>
                <a:spLocks noChangeArrowheads="1"/>
              </p:cNvSpPr>
              <p:nvPr/>
            </p:nvSpPr>
            <p:spPr bwMode="auto">
              <a:xfrm>
                <a:off x="1423" y="1991"/>
                <a:ext cx="22" cy="2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6" name="Rectangle 241"/>
              <p:cNvSpPr>
                <a:spLocks noChangeArrowheads="1"/>
              </p:cNvSpPr>
              <p:nvPr/>
            </p:nvSpPr>
            <p:spPr bwMode="auto">
              <a:xfrm>
                <a:off x="1423" y="1648"/>
                <a:ext cx="22" cy="2"/>
              </a:xfrm>
              <a:prstGeom prst="rect">
                <a:avLst/>
              </a:prstGeom>
              <a:solidFill>
                <a:srgbClr val="CC3399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7" name="Rectangle 242"/>
              <p:cNvSpPr>
                <a:spLocks noChangeArrowheads="1"/>
              </p:cNvSpPr>
              <p:nvPr/>
            </p:nvSpPr>
            <p:spPr bwMode="auto">
              <a:xfrm>
                <a:off x="1753" y="1628"/>
                <a:ext cx="3" cy="329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8" name="Rectangle 243"/>
              <p:cNvSpPr>
                <a:spLocks noChangeArrowheads="1"/>
              </p:cNvSpPr>
              <p:nvPr/>
            </p:nvSpPr>
            <p:spPr bwMode="auto">
              <a:xfrm>
                <a:off x="1742" y="1956"/>
                <a:ext cx="24" cy="2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49" name="Rectangle 244"/>
              <p:cNvSpPr>
                <a:spLocks noChangeArrowheads="1"/>
              </p:cNvSpPr>
              <p:nvPr/>
            </p:nvSpPr>
            <p:spPr bwMode="auto">
              <a:xfrm>
                <a:off x="1742" y="1627"/>
                <a:ext cx="24" cy="2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0" name="Rectangle 245"/>
              <p:cNvSpPr>
                <a:spLocks noChangeArrowheads="1"/>
              </p:cNvSpPr>
              <p:nvPr/>
            </p:nvSpPr>
            <p:spPr bwMode="auto">
              <a:xfrm>
                <a:off x="2714" y="1766"/>
                <a:ext cx="3" cy="372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1" name="Rectangle 246"/>
              <p:cNvSpPr>
                <a:spLocks noChangeArrowheads="1"/>
              </p:cNvSpPr>
              <p:nvPr/>
            </p:nvSpPr>
            <p:spPr bwMode="auto">
              <a:xfrm>
                <a:off x="2704" y="2136"/>
                <a:ext cx="24" cy="4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2" name="Rectangle 247"/>
              <p:cNvSpPr>
                <a:spLocks noChangeArrowheads="1"/>
              </p:cNvSpPr>
              <p:nvPr/>
            </p:nvSpPr>
            <p:spPr bwMode="auto">
              <a:xfrm>
                <a:off x="2704" y="1764"/>
                <a:ext cx="24" cy="3"/>
              </a:xfrm>
              <a:prstGeom prst="rect">
                <a:avLst/>
              </a:prstGeom>
              <a:solidFill>
                <a:srgbClr val="FFFF00"/>
              </a:solidFill>
              <a:ln w="4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3" name="Rectangle 256"/>
              <p:cNvSpPr>
                <a:spLocks noChangeArrowheads="1"/>
              </p:cNvSpPr>
              <p:nvPr/>
            </p:nvSpPr>
            <p:spPr bwMode="auto">
              <a:xfrm>
                <a:off x="2522" y="2184"/>
                <a:ext cx="34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500" b="1">
                    <a:solidFill>
                      <a:srgbClr val="333399"/>
                    </a:solidFill>
                  </a:rPr>
                  <a:t>80.8%</a:t>
                </a:r>
                <a:endParaRPr lang="fr-FR" sz="2000" b="1">
                  <a:solidFill>
                    <a:srgbClr val="333399"/>
                  </a:solidFill>
                </a:endParaRPr>
              </a:p>
            </p:txBody>
          </p:sp>
          <p:sp>
            <p:nvSpPr>
              <p:cNvPr id="8454" name="Rectangle 257"/>
              <p:cNvSpPr>
                <a:spLocks noChangeArrowheads="1"/>
              </p:cNvSpPr>
              <p:nvPr/>
            </p:nvSpPr>
            <p:spPr bwMode="auto">
              <a:xfrm>
                <a:off x="2557" y="1406"/>
                <a:ext cx="34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500" b="1">
                    <a:solidFill>
                      <a:srgbClr val="CC6600"/>
                    </a:solidFill>
                  </a:rPr>
                  <a:t>87.4%</a:t>
                </a:r>
                <a:endParaRPr lang="fr-FR" sz="2000" b="1">
                  <a:solidFill>
                    <a:srgbClr val="CC6600"/>
                  </a:solidFill>
                </a:endParaRPr>
              </a:p>
            </p:txBody>
          </p:sp>
          <p:sp>
            <p:nvSpPr>
              <p:cNvPr id="8455" name="Text Box 263"/>
              <p:cNvSpPr txBox="1">
                <a:spLocks noChangeArrowheads="1"/>
              </p:cNvSpPr>
              <p:nvPr/>
            </p:nvSpPr>
            <p:spPr bwMode="auto">
              <a:xfrm>
                <a:off x="1315" y="2126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6" name="Text Box 264"/>
              <p:cNvSpPr txBox="1">
                <a:spLocks noChangeArrowheads="1"/>
              </p:cNvSpPr>
              <p:nvPr/>
            </p:nvSpPr>
            <p:spPr bwMode="auto">
              <a:xfrm>
                <a:off x="916" y="2352"/>
                <a:ext cx="1555" cy="198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fr-FR" sz="1400">
                    <a:solidFill>
                      <a:srgbClr val="000066"/>
                    </a:solidFill>
                    <a:sym typeface="Symbol" pitchFamily="18" charset="2"/>
                  </a:rPr>
                  <a:t></a:t>
                </a:r>
                <a:r>
                  <a:rPr lang="fr-FR" sz="1400">
                    <a:solidFill>
                      <a:srgbClr val="000066"/>
                    </a:solidFill>
                  </a:rPr>
                  <a:t>(95% CI) : </a:t>
                </a:r>
                <a:r>
                  <a:rPr lang="fr-FR" sz="1400" b="1">
                    <a:solidFill>
                      <a:srgbClr val="000066"/>
                    </a:solidFill>
                  </a:rPr>
                  <a:t>- 6.6 </a:t>
                </a:r>
                <a:r>
                  <a:rPr lang="fr-FR" sz="1400">
                    <a:solidFill>
                      <a:srgbClr val="000066"/>
                    </a:solidFill>
                  </a:rPr>
                  <a:t>(-14.4 ; 1.2)</a:t>
                </a:r>
              </a:p>
            </p:txBody>
          </p:sp>
          <p:sp>
            <p:nvSpPr>
              <p:cNvPr id="8457" name="Rectangle 249"/>
              <p:cNvSpPr>
                <a:spLocks noChangeArrowheads="1"/>
              </p:cNvSpPr>
              <p:nvPr/>
            </p:nvSpPr>
            <p:spPr bwMode="auto">
              <a:xfrm>
                <a:off x="761" y="1489"/>
                <a:ext cx="55" cy="5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8" name="Rectangle 250"/>
              <p:cNvSpPr>
                <a:spLocks noChangeArrowheads="1"/>
              </p:cNvSpPr>
              <p:nvPr/>
            </p:nvSpPr>
            <p:spPr bwMode="auto">
              <a:xfrm>
                <a:off x="1081" y="1720"/>
                <a:ext cx="55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59" name="Rectangle 251"/>
              <p:cNvSpPr>
                <a:spLocks noChangeArrowheads="1"/>
              </p:cNvSpPr>
              <p:nvPr/>
            </p:nvSpPr>
            <p:spPr bwMode="auto">
              <a:xfrm>
                <a:off x="1402" y="1769"/>
                <a:ext cx="55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60" name="Rectangle 252"/>
              <p:cNvSpPr>
                <a:spLocks noChangeArrowheads="1"/>
              </p:cNvSpPr>
              <p:nvPr/>
            </p:nvSpPr>
            <p:spPr bwMode="auto">
              <a:xfrm>
                <a:off x="1722" y="1742"/>
                <a:ext cx="55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61" name="Rectangle 253"/>
              <p:cNvSpPr>
                <a:spLocks noChangeArrowheads="1"/>
              </p:cNvSpPr>
              <p:nvPr/>
            </p:nvSpPr>
            <p:spPr bwMode="auto">
              <a:xfrm>
                <a:off x="2684" y="1898"/>
                <a:ext cx="55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462" name="Text Box 174"/>
              <p:cNvSpPr txBox="1">
                <a:spLocks noChangeArrowheads="1"/>
              </p:cNvSpPr>
              <p:nvPr/>
            </p:nvSpPr>
            <p:spPr bwMode="auto">
              <a:xfrm>
                <a:off x="1561" y="3086"/>
                <a:ext cx="41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US" sz="1200" b="1">
                    <a:solidFill>
                      <a:srgbClr val="000066"/>
                    </a:solidFill>
                  </a:rPr>
                  <a:t>Weeks</a:t>
                </a:r>
              </a:p>
            </p:txBody>
          </p:sp>
          <p:sp>
            <p:nvSpPr>
              <p:cNvPr id="8463" name="Line 288"/>
              <p:cNvSpPr>
                <a:spLocks noChangeShapeType="1"/>
              </p:cNvSpPr>
              <p:nvPr/>
            </p:nvSpPr>
            <p:spPr bwMode="auto">
              <a:xfrm flipH="1">
                <a:off x="752" y="2870"/>
                <a:ext cx="203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464" name="Line 290"/>
              <p:cNvSpPr>
                <a:spLocks noChangeShapeType="1"/>
              </p:cNvSpPr>
              <p:nvPr/>
            </p:nvSpPr>
            <p:spPr bwMode="auto">
              <a:xfrm rot="16200000" flipH="1">
                <a:off x="16" y="2102"/>
                <a:ext cx="1546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8207" name="Groupe 271"/>
          <p:cNvGrpSpPr>
            <a:grpSpLocks/>
          </p:cNvGrpSpPr>
          <p:nvPr/>
        </p:nvGrpSpPr>
        <p:grpSpPr bwMode="auto">
          <a:xfrm>
            <a:off x="4841875" y="1685925"/>
            <a:ext cx="3865563" cy="4410075"/>
            <a:chOff x="4841875" y="1685925"/>
            <a:chExt cx="3865563" cy="4410075"/>
          </a:xfrm>
        </p:grpSpPr>
        <p:sp>
          <p:nvSpPr>
            <p:cNvPr id="8208" name="Rectangle 5"/>
            <p:cNvSpPr>
              <a:spLocks noChangeArrowheads="1"/>
            </p:cNvSpPr>
            <p:nvPr/>
          </p:nvSpPr>
          <p:spPr bwMode="auto">
            <a:xfrm>
              <a:off x="5186363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176</a:t>
              </a:r>
            </a:p>
          </p:txBody>
        </p:sp>
        <p:sp>
          <p:nvSpPr>
            <p:cNvPr id="8209" name="Rectangle 6"/>
            <p:cNvSpPr>
              <a:spLocks noChangeArrowheads="1"/>
            </p:cNvSpPr>
            <p:nvPr/>
          </p:nvSpPr>
          <p:spPr bwMode="auto">
            <a:xfrm>
              <a:off x="5686425" y="5661025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176</a:t>
              </a:r>
            </a:p>
          </p:txBody>
        </p:sp>
        <p:sp>
          <p:nvSpPr>
            <p:cNvPr id="8210" name="Rectangle 7"/>
            <p:cNvSpPr>
              <a:spLocks noChangeArrowheads="1"/>
            </p:cNvSpPr>
            <p:nvPr/>
          </p:nvSpPr>
          <p:spPr bwMode="auto">
            <a:xfrm>
              <a:off x="6191250" y="5661025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333399"/>
                  </a:solidFill>
                </a:rPr>
                <a:t>176</a:t>
              </a:r>
            </a:p>
          </p:txBody>
        </p:sp>
        <p:sp>
          <p:nvSpPr>
            <p:cNvPr id="8211" name="Rectangle 8"/>
            <p:cNvSpPr>
              <a:spLocks noChangeArrowheads="1"/>
            </p:cNvSpPr>
            <p:nvPr/>
          </p:nvSpPr>
          <p:spPr bwMode="auto">
            <a:xfrm>
              <a:off x="6707188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176</a:t>
              </a:r>
            </a:p>
          </p:txBody>
        </p:sp>
        <p:sp>
          <p:nvSpPr>
            <p:cNvPr id="8212" name="Rectangle 9"/>
            <p:cNvSpPr>
              <a:spLocks noChangeArrowheads="1"/>
            </p:cNvSpPr>
            <p:nvPr/>
          </p:nvSpPr>
          <p:spPr bwMode="auto">
            <a:xfrm>
              <a:off x="8218488" y="5661025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175</a:t>
              </a:r>
            </a:p>
          </p:txBody>
        </p:sp>
        <p:sp>
          <p:nvSpPr>
            <p:cNvPr id="8213" name="Rectangle 16"/>
            <p:cNvSpPr>
              <a:spLocks noChangeArrowheads="1"/>
            </p:cNvSpPr>
            <p:nvPr/>
          </p:nvSpPr>
          <p:spPr bwMode="auto">
            <a:xfrm>
              <a:off x="5186363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178</a:t>
              </a:r>
            </a:p>
          </p:txBody>
        </p:sp>
        <p:sp>
          <p:nvSpPr>
            <p:cNvPr id="8214" name="Rectangle 17"/>
            <p:cNvSpPr>
              <a:spLocks noChangeArrowheads="1"/>
            </p:cNvSpPr>
            <p:nvPr/>
          </p:nvSpPr>
          <p:spPr bwMode="auto">
            <a:xfrm>
              <a:off x="5686425" y="5911850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178</a:t>
              </a:r>
            </a:p>
          </p:txBody>
        </p:sp>
        <p:sp>
          <p:nvSpPr>
            <p:cNvPr id="8215" name="Rectangle 18"/>
            <p:cNvSpPr>
              <a:spLocks noChangeArrowheads="1"/>
            </p:cNvSpPr>
            <p:nvPr/>
          </p:nvSpPr>
          <p:spPr bwMode="auto">
            <a:xfrm>
              <a:off x="6191250" y="5911850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fr-FR" sz="1200" b="1">
                  <a:solidFill>
                    <a:srgbClr val="CC6600"/>
                  </a:solidFill>
                </a:rPr>
                <a:t>177</a:t>
              </a:r>
            </a:p>
          </p:txBody>
        </p:sp>
        <p:sp>
          <p:nvSpPr>
            <p:cNvPr id="8216" name="Rectangle 19"/>
            <p:cNvSpPr>
              <a:spLocks noChangeArrowheads="1"/>
            </p:cNvSpPr>
            <p:nvPr/>
          </p:nvSpPr>
          <p:spPr bwMode="auto">
            <a:xfrm>
              <a:off x="6707188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CC6600"/>
                  </a:solidFill>
                </a:rPr>
                <a:t>177</a:t>
              </a:r>
            </a:p>
          </p:txBody>
        </p:sp>
        <p:sp>
          <p:nvSpPr>
            <p:cNvPr id="8217" name="Rectangle 20"/>
            <p:cNvSpPr>
              <a:spLocks noChangeArrowheads="1"/>
            </p:cNvSpPr>
            <p:nvPr/>
          </p:nvSpPr>
          <p:spPr bwMode="auto">
            <a:xfrm>
              <a:off x="8218488" y="591185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CC6600"/>
                  </a:solidFill>
                </a:rPr>
                <a:t>178</a:t>
              </a:r>
            </a:p>
          </p:txBody>
        </p:sp>
        <p:sp>
          <p:nvSpPr>
            <p:cNvPr id="8218" name="ZoneTexte 284"/>
            <p:cNvSpPr txBox="1">
              <a:spLocks noChangeArrowheads="1"/>
            </p:cNvSpPr>
            <p:nvPr/>
          </p:nvSpPr>
          <p:spPr bwMode="auto">
            <a:xfrm>
              <a:off x="5014913" y="1685925"/>
              <a:ext cx="3651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grpSp>
          <p:nvGrpSpPr>
            <p:cNvPr id="8219" name="Group 294"/>
            <p:cNvGrpSpPr>
              <a:grpSpLocks/>
            </p:cNvGrpSpPr>
            <p:nvPr/>
          </p:nvGrpSpPr>
          <p:grpSpPr bwMode="auto">
            <a:xfrm>
              <a:off x="4841875" y="2009775"/>
              <a:ext cx="3865563" cy="3125788"/>
              <a:chOff x="3050" y="1266"/>
              <a:chExt cx="2435" cy="1969"/>
            </a:xfrm>
          </p:grpSpPr>
          <p:sp>
            <p:nvSpPr>
              <p:cNvPr id="8220" name="Rectangle 92"/>
              <p:cNvSpPr>
                <a:spLocks noChangeArrowheads="1"/>
              </p:cNvSpPr>
              <p:nvPr/>
            </p:nvSpPr>
            <p:spPr bwMode="auto">
              <a:xfrm>
                <a:off x="3311" y="2904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8221" name="Rectangle 93"/>
              <p:cNvSpPr>
                <a:spLocks noChangeArrowheads="1"/>
              </p:cNvSpPr>
              <p:nvPr/>
            </p:nvSpPr>
            <p:spPr bwMode="auto">
              <a:xfrm>
                <a:off x="3631" y="2904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8222" name="Rectangle 94"/>
              <p:cNvSpPr>
                <a:spLocks noChangeArrowheads="1"/>
              </p:cNvSpPr>
              <p:nvPr/>
            </p:nvSpPr>
            <p:spPr bwMode="auto">
              <a:xfrm>
                <a:off x="3952" y="2904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8</a:t>
                </a:r>
              </a:p>
            </p:txBody>
          </p:sp>
          <p:sp>
            <p:nvSpPr>
              <p:cNvPr id="8223" name="Rectangle 95"/>
              <p:cNvSpPr>
                <a:spLocks noChangeArrowheads="1"/>
              </p:cNvSpPr>
              <p:nvPr/>
            </p:nvSpPr>
            <p:spPr bwMode="auto">
              <a:xfrm>
                <a:off x="4240" y="2904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12</a:t>
                </a:r>
              </a:p>
            </p:txBody>
          </p:sp>
          <p:sp>
            <p:nvSpPr>
              <p:cNvPr id="8224" name="Rectangle 96"/>
              <p:cNvSpPr>
                <a:spLocks noChangeArrowheads="1"/>
              </p:cNvSpPr>
              <p:nvPr/>
            </p:nvSpPr>
            <p:spPr bwMode="auto">
              <a:xfrm>
                <a:off x="5202" y="2904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24</a:t>
                </a:r>
              </a:p>
            </p:txBody>
          </p:sp>
          <p:sp>
            <p:nvSpPr>
              <p:cNvPr id="8225" name="Freeform 21"/>
              <p:cNvSpPr>
                <a:spLocks/>
              </p:cNvSpPr>
              <p:nvPr/>
            </p:nvSpPr>
            <p:spPr bwMode="auto">
              <a:xfrm>
                <a:off x="3351" y="1477"/>
                <a:ext cx="24" cy="13"/>
              </a:xfrm>
              <a:custGeom>
                <a:avLst/>
                <a:gdLst>
                  <a:gd name="T0" fmla="*/ 0 w 25"/>
                  <a:gd name="T1" fmla="*/ 6 h 13"/>
                  <a:gd name="T2" fmla="*/ 2 w 25"/>
                  <a:gd name="T3" fmla="*/ 13 h 13"/>
                  <a:gd name="T4" fmla="*/ 12 w 25"/>
                  <a:gd name="T5" fmla="*/ 7 h 13"/>
                  <a:gd name="T6" fmla="*/ 12 w 25"/>
                  <a:gd name="T7" fmla="*/ 0 h 13"/>
                  <a:gd name="T8" fmla="*/ 0 w 25"/>
                  <a:gd name="T9" fmla="*/ 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0" y="6"/>
                    </a:moveTo>
                    <a:lnTo>
                      <a:pt x="2" y="13"/>
                    </a:lnTo>
                    <a:lnTo>
                      <a:pt x="25" y="7"/>
                    </a:lnTo>
                    <a:lnTo>
                      <a:pt x="24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26" name="Freeform 22"/>
              <p:cNvSpPr>
                <a:spLocks/>
              </p:cNvSpPr>
              <p:nvPr/>
            </p:nvSpPr>
            <p:spPr bwMode="auto">
              <a:xfrm>
                <a:off x="3397" y="1464"/>
                <a:ext cx="24" cy="13"/>
              </a:xfrm>
              <a:custGeom>
                <a:avLst/>
                <a:gdLst>
                  <a:gd name="T0" fmla="*/ 0 w 25"/>
                  <a:gd name="T1" fmla="*/ 6 h 14"/>
                  <a:gd name="T2" fmla="*/ 2 w 25"/>
                  <a:gd name="T3" fmla="*/ 7 h 14"/>
                  <a:gd name="T4" fmla="*/ 12 w 25"/>
                  <a:gd name="T5" fmla="*/ 7 h 14"/>
                  <a:gd name="T6" fmla="*/ 12 w 25"/>
                  <a:gd name="T7" fmla="*/ 0 h 14"/>
                  <a:gd name="T8" fmla="*/ 0 w 25"/>
                  <a:gd name="T9" fmla="*/ 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4"/>
                  <a:gd name="T17" fmla="*/ 25 w 2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4">
                    <a:moveTo>
                      <a:pt x="0" y="6"/>
                    </a:moveTo>
                    <a:lnTo>
                      <a:pt x="2" y="14"/>
                    </a:lnTo>
                    <a:lnTo>
                      <a:pt x="25" y="8"/>
                    </a:lnTo>
                    <a:lnTo>
                      <a:pt x="24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27" name="Freeform 23"/>
              <p:cNvSpPr>
                <a:spLocks/>
              </p:cNvSpPr>
              <p:nvPr/>
            </p:nvSpPr>
            <p:spPr bwMode="auto">
              <a:xfrm>
                <a:off x="3441" y="1453"/>
                <a:ext cx="24" cy="13"/>
              </a:xfrm>
              <a:custGeom>
                <a:avLst/>
                <a:gdLst>
                  <a:gd name="T0" fmla="*/ 0 w 25"/>
                  <a:gd name="T1" fmla="*/ 6 h 14"/>
                  <a:gd name="T2" fmla="*/ 1 w 25"/>
                  <a:gd name="T3" fmla="*/ 7 h 14"/>
                  <a:gd name="T4" fmla="*/ 12 w 25"/>
                  <a:gd name="T5" fmla="*/ 7 h 14"/>
                  <a:gd name="T6" fmla="*/ 12 w 25"/>
                  <a:gd name="T7" fmla="*/ 0 h 14"/>
                  <a:gd name="T8" fmla="*/ 0 w 25"/>
                  <a:gd name="T9" fmla="*/ 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4"/>
                  <a:gd name="T17" fmla="*/ 25 w 2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4">
                    <a:moveTo>
                      <a:pt x="0" y="6"/>
                    </a:moveTo>
                    <a:lnTo>
                      <a:pt x="1" y="14"/>
                    </a:lnTo>
                    <a:lnTo>
                      <a:pt x="25" y="7"/>
                    </a:lnTo>
                    <a:lnTo>
                      <a:pt x="23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28" name="Freeform 24"/>
              <p:cNvSpPr>
                <a:spLocks/>
              </p:cNvSpPr>
              <p:nvPr/>
            </p:nvSpPr>
            <p:spPr bwMode="auto">
              <a:xfrm>
                <a:off x="3487" y="1442"/>
                <a:ext cx="24" cy="11"/>
              </a:xfrm>
              <a:custGeom>
                <a:avLst/>
                <a:gdLst>
                  <a:gd name="T0" fmla="*/ 0 w 25"/>
                  <a:gd name="T1" fmla="*/ 3 h 13"/>
                  <a:gd name="T2" fmla="*/ 1 w 25"/>
                  <a:gd name="T3" fmla="*/ 3 h 13"/>
                  <a:gd name="T4" fmla="*/ 12 w 25"/>
                  <a:gd name="T5" fmla="*/ 3 h 13"/>
                  <a:gd name="T6" fmla="*/ 12 w 25"/>
                  <a:gd name="T7" fmla="*/ 0 h 13"/>
                  <a:gd name="T8" fmla="*/ 0 w 25"/>
                  <a:gd name="T9" fmla="*/ 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0" y="6"/>
                    </a:moveTo>
                    <a:lnTo>
                      <a:pt x="1" y="13"/>
                    </a:lnTo>
                    <a:lnTo>
                      <a:pt x="25" y="7"/>
                    </a:lnTo>
                    <a:lnTo>
                      <a:pt x="23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29" name="Freeform 25"/>
              <p:cNvSpPr>
                <a:spLocks/>
              </p:cNvSpPr>
              <p:nvPr/>
            </p:nvSpPr>
            <p:spPr bwMode="auto">
              <a:xfrm>
                <a:off x="3532" y="1428"/>
                <a:ext cx="24" cy="14"/>
              </a:xfrm>
              <a:custGeom>
                <a:avLst/>
                <a:gdLst>
                  <a:gd name="T0" fmla="*/ 0 w 25"/>
                  <a:gd name="T1" fmla="*/ 7 h 15"/>
                  <a:gd name="T2" fmla="*/ 1 w 25"/>
                  <a:gd name="T3" fmla="*/ 7 h 15"/>
                  <a:gd name="T4" fmla="*/ 12 w 25"/>
                  <a:gd name="T5" fmla="*/ 7 h 15"/>
                  <a:gd name="T6" fmla="*/ 12 w 25"/>
                  <a:gd name="T7" fmla="*/ 0 h 15"/>
                  <a:gd name="T8" fmla="*/ 0 w 25"/>
                  <a:gd name="T9" fmla="*/ 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5"/>
                  <a:gd name="T17" fmla="*/ 25 w 2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5">
                    <a:moveTo>
                      <a:pt x="0" y="7"/>
                    </a:moveTo>
                    <a:lnTo>
                      <a:pt x="1" y="15"/>
                    </a:lnTo>
                    <a:lnTo>
                      <a:pt x="25" y="7"/>
                    </a:lnTo>
                    <a:lnTo>
                      <a:pt x="24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0" name="Freeform 26"/>
              <p:cNvSpPr>
                <a:spLocks/>
              </p:cNvSpPr>
              <p:nvPr/>
            </p:nvSpPr>
            <p:spPr bwMode="auto">
              <a:xfrm>
                <a:off x="3578" y="1417"/>
                <a:ext cx="22" cy="12"/>
              </a:xfrm>
              <a:custGeom>
                <a:avLst/>
                <a:gdLst>
                  <a:gd name="T0" fmla="*/ 0 w 24"/>
                  <a:gd name="T1" fmla="*/ 6 h 13"/>
                  <a:gd name="T2" fmla="*/ 1 w 24"/>
                  <a:gd name="T3" fmla="*/ 6 h 13"/>
                  <a:gd name="T4" fmla="*/ 6 w 24"/>
                  <a:gd name="T5" fmla="*/ 6 h 13"/>
                  <a:gd name="T6" fmla="*/ 6 w 24"/>
                  <a:gd name="T7" fmla="*/ 0 h 13"/>
                  <a:gd name="T8" fmla="*/ 0 w 24"/>
                  <a:gd name="T9" fmla="*/ 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13"/>
                  <a:gd name="T17" fmla="*/ 24 w 2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13">
                    <a:moveTo>
                      <a:pt x="0" y="6"/>
                    </a:moveTo>
                    <a:lnTo>
                      <a:pt x="1" y="13"/>
                    </a:lnTo>
                    <a:lnTo>
                      <a:pt x="24" y="7"/>
                    </a:lnTo>
                    <a:lnTo>
                      <a:pt x="23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1" name="Freeform 27"/>
              <p:cNvSpPr>
                <a:spLocks/>
              </p:cNvSpPr>
              <p:nvPr/>
            </p:nvSpPr>
            <p:spPr bwMode="auto">
              <a:xfrm>
                <a:off x="3622" y="1404"/>
                <a:ext cx="24" cy="14"/>
              </a:xfrm>
              <a:custGeom>
                <a:avLst/>
                <a:gdLst>
                  <a:gd name="T0" fmla="*/ 0 w 25"/>
                  <a:gd name="T1" fmla="*/ 7 h 15"/>
                  <a:gd name="T2" fmla="*/ 2 w 25"/>
                  <a:gd name="T3" fmla="*/ 7 h 15"/>
                  <a:gd name="T4" fmla="*/ 12 w 25"/>
                  <a:gd name="T5" fmla="*/ 7 h 15"/>
                  <a:gd name="T6" fmla="*/ 12 w 25"/>
                  <a:gd name="T7" fmla="*/ 0 h 15"/>
                  <a:gd name="T8" fmla="*/ 0 w 25"/>
                  <a:gd name="T9" fmla="*/ 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5"/>
                  <a:gd name="T17" fmla="*/ 25 w 2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5">
                    <a:moveTo>
                      <a:pt x="0" y="8"/>
                    </a:moveTo>
                    <a:lnTo>
                      <a:pt x="2" y="15"/>
                    </a:lnTo>
                    <a:lnTo>
                      <a:pt x="25" y="8"/>
                    </a:lnTo>
                    <a:lnTo>
                      <a:pt x="24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2" name="Freeform 28"/>
              <p:cNvSpPr>
                <a:spLocks/>
              </p:cNvSpPr>
              <p:nvPr/>
            </p:nvSpPr>
            <p:spPr bwMode="auto">
              <a:xfrm>
                <a:off x="3667" y="1398"/>
                <a:ext cx="6" cy="7"/>
              </a:xfrm>
              <a:custGeom>
                <a:avLst/>
                <a:gdLst>
                  <a:gd name="T0" fmla="*/ 0 w 6"/>
                  <a:gd name="T1" fmla="*/ 1 h 8"/>
                  <a:gd name="T2" fmla="*/ 1 w 6"/>
                  <a:gd name="T3" fmla="*/ 4 h 8"/>
                  <a:gd name="T4" fmla="*/ 6 w 6"/>
                  <a:gd name="T5" fmla="*/ 4 h 8"/>
                  <a:gd name="T6" fmla="*/ 5 w 6"/>
                  <a:gd name="T7" fmla="*/ 0 h 8"/>
                  <a:gd name="T8" fmla="*/ 0 w 6"/>
                  <a:gd name="T9" fmla="*/ 1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8"/>
                  <a:gd name="T17" fmla="*/ 6 w 6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8">
                    <a:moveTo>
                      <a:pt x="0" y="1"/>
                    </a:moveTo>
                    <a:lnTo>
                      <a:pt x="1" y="8"/>
                    </a:lnTo>
                    <a:lnTo>
                      <a:pt x="6" y="7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9999"/>
              </a:solidFill>
              <a:ln w="9525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3" name="Freeform 29"/>
              <p:cNvSpPr>
                <a:spLocks/>
              </p:cNvSpPr>
              <p:nvPr/>
            </p:nvSpPr>
            <p:spPr bwMode="auto">
              <a:xfrm>
                <a:off x="3673" y="1398"/>
                <a:ext cx="19" cy="14"/>
              </a:xfrm>
              <a:custGeom>
                <a:avLst/>
                <a:gdLst>
                  <a:gd name="T0" fmla="*/ 2 w 21"/>
                  <a:gd name="T1" fmla="*/ 0 h 15"/>
                  <a:gd name="T2" fmla="*/ 0 w 21"/>
                  <a:gd name="T3" fmla="*/ 7 h 15"/>
                  <a:gd name="T4" fmla="*/ 5 w 21"/>
                  <a:gd name="T5" fmla="*/ 7 h 15"/>
                  <a:gd name="T6" fmla="*/ 5 w 21"/>
                  <a:gd name="T7" fmla="*/ 7 h 15"/>
                  <a:gd name="T8" fmla="*/ 2 w 21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15"/>
                  <a:gd name="T17" fmla="*/ 21 w 2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15">
                    <a:moveTo>
                      <a:pt x="2" y="0"/>
                    </a:moveTo>
                    <a:lnTo>
                      <a:pt x="0" y="7"/>
                    </a:lnTo>
                    <a:lnTo>
                      <a:pt x="18" y="15"/>
                    </a:lnTo>
                    <a:lnTo>
                      <a:pt x="21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99"/>
              </a:solidFill>
              <a:ln w="9525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4" name="Freeform 30"/>
              <p:cNvSpPr>
                <a:spLocks/>
              </p:cNvSpPr>
              <p:nvPr/>
            </p:nvSpPr>
            <p:spPr bwMode="auto">
              <a:xfrm>
                <a:off x="3713" y="1413"/>
                <a:ext cx="21" cy="14"/>
              </a:xfrm>
              <a:custGeom>
                <a:avLst/>
                <a:gdLst>
                  <a:gd name="T0" fmla="*/ 2 w 24"/>
                  <a:gd name="T1" fmla="*/ 0 h 16"/>
                  <a:gd name="T2" fmla="*/ 0 w 24"/>
                  <a:gd name="T3" fmla="*/ 4 h 16"/>
                  <a:gd name="T4" fmla="*/ 4 w 24"/>
                  <a:gd name="T5" fmla="*/ 4 h 16"/>
                  <a:gd name="T6" fmla="*/ 4 w 24"/>
                  <a:gd name="T7" fmla="*/ 4 h 16"/>
                  <a:gd name="T8" fmla="*/ 2 w 2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16"/>
                  <a:gd name="T17" fmla="*/ 24 w 2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16">
                    <a:moveTo>
                      <a:pt x="2" y="0"/>
                    </a:moveTo>
                    <a:lnTo>
                      <a:pt x="0" y="7"/>
                    </a:lnTo>
                    <a:lnTo>
                      <a:pt x="22" y="16"/>
                    </a:lnTo>
                    <a:lnTo>
                      <a:pt x="24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5" name="Freeform 31"/>
              <p:cNvSpPr>
                <a:spLocks/>
              </p:cNvSpPr>
              <p:nvPr/>
            </p:nvSpPr>
            <p:spPr bwMode="auto">
              <a:xfrm>
                <a:off x="3755" y="1428"/>
                <a:ext cx="24" cy="16"/>
              </a:xfrm>
              <a:custGeom>
                <a:avLst/>
                <a:gdLst>
                  <a:gd name="T0" fmla="*/ 3 w 25"/>
                  <a:gd name="T1" fmla="*/ 0 h 17"/>
                  <a:gd name="T2" fmla="*/ 0 w 25"/>
                  <a:gd name="T3" fmla="*/ 7 h 17"/>
                  <a:gd name="T4" fmla="*/ 12 w 25"/>
                  <a:gd name="T5" fmla="*/ 8 h 17"/>
                  <a:gd name="T6" fmla="*/ 12 w 25"/>
                  <a:gd name="T7" fmla="*/ 8 h 17"/>
                  <a:gd name="T8" fmla="*/ 3 w 25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7"/>
                  <a:gd name="T17" fmla="*/ 25 w 25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7">
                    <a:moveTo>
                      <a:pt x="3" y="0"/>
                    </a:moveTo>
                    <a:lnTo>
                      <a:pt x="0" y="7"/>
                    </a:lnTo>
                    <a:lnTo>
                      <a:pt x="22" y="17"/>
                    </a:lnTo>
                    <a:lnTo>
                      <a:pt x="25" y="1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6" name="Freeform 32"/>
              <p:cNvSpPr>
                <a:spLocks/>
              </p:cNvSpPr>
              <p:nvPr/>
            </p:nvSpPr>
            <p:spPr bwMode="auto">
              <a:xfrm>
                <a:off x="3799" y="1445"/>
                <a:ext cx="24" cy="15"/>
              </a:xfrm>
              <a:custGeom>
                <a:avLst/>
                <a:gdLst>
                  <a:gd name="T0" fmla="*/ 2 w 25"/>
                  <a:gd name="T1" fmla="*/ 0 h 16"/>
                  <a:gd name="T2" fmla="*/ 0 w 25"/>
                  <a:gd name="T3" fmla="*/ 8 h 16"/>
                  <a:gd name="T4" fmla="*/ 12 w 25"/>
                  <a:gd name="T5" fmla="*/ 8 h 16"/>
                  <a:gd name="T6" fmla="*/ 12 w 25"/>
                  <a:gd name="T7" fmla="*/ 8 h 16"/>
                  <a:gd name="T8" fmla="*/ 2 w 2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6"/>
                  <a:gd name="T17" fmla="*/ 25 w 2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6">
                    <a:moveTo>
                      <a:pt x="2" y="0"/>
                    </a:moveTo>
                    <a:lnTo>
                      <a:pt x="0" y="8"/>
                    </a:lnTo>
                    <a:lnTo>
                      <a:pt x="23" y="16"/>
                    </a:lnTo>
                    <a:lnTo>
                      <a:pt x="25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7" name="Freeform 33"/>
              <p:cNvSpPr>
                <a:spLocks/>
              </p:cNvSpPr>
              <p:nvPr/>
            </p:nvSpPr>
            <p:spPr bwMode="auto">
              <a:xfrm>
                <a:off x="3842" y="1462"/>
                <a:ext cx="24" cy="14"/>
              </a:xfrm>
              <a:custGeom>
                <a:avLst/>
                <a:gdLst>
                  <a:gd name="T0" fmla="*/ 3 w 26"/>
                  <a:gd name="T1" fmla="*/ 0 h 16"/>
                  <a:gd name="T2" fmla="*/ 0 w 26"/>
                  <a:gd name="T3" fmla="*/ 4 h 16"/>
                  <a:gd name="T4" fmla="*/ 6 w 26"/>
                  <a:gd name="T5" fmla="*/ 4 h 16"/>
                  <a:gd name="T6" fmla="*/ 6 w 26"/>
                  <a:gd name="T7" fmla="*/ 4 h 16"/>
                  <a:gd name="T8" fmla="*/ 3 w 2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6"/>
                  <a:gd name="T17" fmla="*/ 26 w 2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6">
                    <a:moveTo>
                      <a:pt x="3" y="0"/>
                    </a:moveTo>
                    <a:lnTo>
                      <a:pt x="0" y="7"/>
                    </a:lnTo>
                    <a:lnTo>
                      <a:pt x="23" y="16"/>
                    </a:lnTo>
                    <a:lnTo>
                      <a:pt x="26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8" name="Freeform 34"/>
              <p:cNvSpPr>
                <a:spLocks/>
              </p:cNvSpPr>
              <p:nvPr/>
            </p:nvSpPr>
            <p:spPr bwMode="auto">
              <a:xfrm>
                <a:off x="3887" y="1478"/>
                <a:ext cx="23" cy="15"/>
              </a:xfrm>
              <a:custGeom>
                <a:avLst/>
                <a:gdLst>
                  <a:gd name="T0" fmla="*/ 2 w 24"/>
                  <a:gd name="T1" fmla="*/ 0 h 16"/>
                  <a:gd name="T2" fmla="*/ 0 w 24"/>
                  <a:gd name="T3" fmla="*/ 7 h 16"/>
                  <a:gd name="T4" fmla="*/ 12 w 24"/>
                  <a:gd name="T5" fmla="*/ 8 h 16"/>
                  <a:gd name="T6" fmla="*/ 12 w 24"/>
                  <a:gd name="T7" fmla="*/ 8 h 16"/>
                  <a:gd name="T8" fmla="*/ 2 w 2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16"/>
                  <a:gd name="T17" fmla="*/ 24 w 2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16">
                    <a:moveTo>
                      <a:pt x="2" y="0"/>
                    </a:moveTo>
                    <a:lnTo>
                      <a:pt x="0" y="7"/>
                    </a:lnTo>
                    <a:lnTo>
                      <a:pt x="22" y="16"/>
                    </a:lnTo>
                    <a:lnTo>
                      <a:pt x="24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39" name="Freeform 35"/>
              <p:cNvSpPr>
                <a:spLocks/>
              </p:cNvSpPr>
              <p:nvPr/>
            </p:nvSpPr>
            <p:spPr bwMode="auto">
              <a:xfrm>
                <a:off x="3929" y="1494"/>
                <a:ext cx="25" cy="14"/>
              </a:xfrm>
              <a:custGeom>
                <a:avLst/>
                <a:gdLst>
                  <a:gd name="T0" fmla="*/ 3 w 26"/>
                  <a:gd name="T1" fmla="*/ 0 h 16"/>
                  <a:gd name="T2" fmla="*/ 0 w 26"/>
                  <a:gd name="T3" fmla="*/ 4 h 16"/>
                  <a:gd name="T4" fmla="*/ 13 w 26"/>
                  <a:gd name="T5" fmla="*/ 4 h 16"/>
                  <a:gd name="T6" fmla="*/ 13 w 26"/>
                  <a:gd name="T7" fmla="*/ 4 h 16"/>
                  <a:gd name="T8" fmla="*/ 3 w 2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6"/>
                  <a:gd name="T17" fmla="*/ 26 w 2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6">
                    <a:moveTo>
                      <a:pt x="3" y="0"/>
                    </a:moveTo>
                    <a:lnTo>
                      <a:pt x="0" y="8"/>
                    </a:lnTo>
                    <a:lnTo>
                      <a:pt x="24" y="16"/>
                    </a:lnTo>
                    <a:lnTo>
                      <a:pt x="26" y="9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40" name="Freeform 36"/>
              <p:cNvSpPr>
                <a:spLocks/>
              </p:cNvSpPr>
              <p:nvPr/>
            </p:nvSpPr>
            <p:spPr bwMode="auto">
              <a:xfrm>
                <a:off x="3973" y="1512"/>
                <a:ext cx="21" cy="12"/>
              </a:xfrm>
              <a:custGeom>
                <a:avLst/>
                <a:gdLst>
                  <a:gd name="T0" fmla="*/ 2 w 23"/>
                  <a:gd name="T1" fmla="*/ 0 h 14"/>
                  <a:gd name="T2" fmla="*/ 0 w 23"/>
                  <a:gd name="T3" fmla="*/ 3 h 14"/>
                  <a:gd name="T4" fmla="*/ 5 w 23"/>
                  <a:gd name="T5" fmla="*/ 3 h 14"/>
                  <a:gd name="T6" fmla="*/ 5 w 23"/>
                  <a:gd name="T7" fmla="*/ 3 h 14"/>
                  <a:gd name="T8" fmla="*/ 2 w 23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14"/>
                  <a:gd name="T17" fmla="*/ 23 w 23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14">
                    <a:moveTo>
                      <a:pt x="2" y="0"/>
                    </a:moveTo>
                    <a:lnTo>
                      <a:pt x="0" y="7"/>
                    </a:lnTo>
                    <a:lnTo>
                      <a:pt x="21" y="14"/>
                    </a:lnTo>
                    <a:lnTo>
                      <a:pt x="23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99"/>
              </a:solidFill>
              <a:ln w="9525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41" name="Freeform 37"/>
              <p:cNvSpPr>
                <a:spLocks/>
              </p:cNvSpPr>
              <p:nvPr/>
            </p:nvSpPr>
            <p:spPr bwMode="auto">
              <a:xfrm>
                <a:off x="3673" y="1398"/>
                <a:ext cx="1" cy="6"/>
              </a:xfrm>
              <a:custGeom>
                <a:avLst/>
                <a:gdLst>
                  <a:gd name="T0" fmla="*/ 1 w 2"/>
                  <a:gd name="T1" fmla="*/ 0 h 7"/>
                  <a:gd name="T2" fmla="*/ 1 w 2"/>
                  <a:gd name="T3" fmla="*/ 0 h 7"/>
                  <a:gd name="T4" fmla="*/ 1 w 2"/>
                  <a:gd name="T5" fmla="*/ 3 h 7"/>
                  <a:gd name="T6" fmla="*/ 0 w 2"/>
                  <a:gd name="T7" fmla="*/ 3 h 7"/>
                  <a:gd name="T8" fmla="*/ 1 w 2"/>
                  <a:gd name="T9" fmla="*/ 0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7"/>
                  <a:gd name="T17" fmla="*/ 2 w 2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7">
                    <a:moveTo>
                      <a:pt x="1" y="0"/>
                    </a:move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9999"/>
              </a:solidFill>
              <a:ln w="9525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42" name="Line 38"/>
              <p:cNvSpPr>
                <a:spLocks noChangeShapeType="1"/>
              </p:cNvSpPr>
              <p:nvPr/>
            </p:nvSpPr>
            <p:spPr bwMode="auto">
              <a:xfrm>
                <a:off x="3994" y="1522"/>
                <a:ext cx="1" cy="1"/>
              </a:xfrm>
              <a:prstGeom prst="line">
                <a:avLst/>
              </a:prstGeom>
              <a:noFill/>
              <a:ln w="7">
                <a:solidFill>
                  <a:srgbClr val="00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422" name="Line 39"/>
              <p:cNvSpPr>
                <a:spLocks noChangeShapeType="1"/>
              </p:cNvSpPr>
              <p:nvPr/>
            </p:nvSpPr>
            <p:spPr bwMode="auto">
              <a:xfrm>
                <a:off x="4005" y="1529"/>
                <a:ext cx="23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3" name="Line 40"/>
              <p:cNvSpPr>
                <a:spLocks noChangeShapeType="1"/>
              </p:cNvSpPr>
              <p:nvPr/>
            </p:nvSpPr>
            <p:spPr bwMode="auto">
              <a:xfrm>
                <a:off x="4052" y="1529"/>
                <a:ext cx="24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4" name="Line 41"/>
              <p:cNvSpPr>
                <a:spLocks noChangeShapeType="1"/>
              </p:cNvSpPr>
              <p:nvPr/>
            </p:nvSpPr>
            <p:spPr bwMode="auto">
              <a:xfrm>
                <a:off x="4099" y="1529"/>
                <a:ext cx="23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5" name="Line 42"/>
              <p:cNvSpPr>
                <a:spLocks noChangeShapeType="1"/>
              </p:cNvSpPr>
              <p:nvPr/>
            </p:nvSpPr>
            <p:spPr bwMode="auto">
              <a:xfrm>
                <a:off x="4145" y="1529"/>
                <a:ext cx="24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6" name="Line 43"/>
              <p:cNvSpPr>
                <a:spLocks noChangeShapeType="1"/>
              </p:cNvSpPr>
              <p:nvPr/>
            </p:nvSpPr>
            <p:spPr bwMode="auto">
              <a:xfrm>
                <a:off x="4192" y="1529"/>
                <a:ext cx="24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427" name="Line 44"/>
              <p:cNvSpPr>
                <a:spLocks noChangeShapeType="1"/>
              </p:cNvSpPr>
              <p:nvPr/>
            </p:nvSpPr>
            <p:spPr bwMode="auto">
              <a:xfrm>
                <a:off x="4240" y="1529"/>
                <a:ext cx="23" cy="1"/>
              </a:xfrm>
              <a:prstGeom prst="line">
                <a:avLst/>
              </a:prstGeom>
              <a:ln w="19050">
                <a:solidFill>
                  <a:srgbClr val="CC6600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8249" name="Line 45"/>
              <p:cNvSpPr>
                <a:spLocks noChangeShapeType="1"/>
              </p:cNvSpPr>
              <p:nvPr/>
            </p:nvSpPr>
            <p:spPr bwMode="auto">
              <a:xfrm>
                <a:off x="4300" y="1522"/>
                <a:ext cx="14" cy="1"/>
              </a:xfrm>
              <a:prstGeom prst="line">
                <a:avLst/>
              </a:prstGeom>
              <a:noFill/>
              <a:ln w="7">
                <a:solidFill>
                  <a:srgbClr val="00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50" name="Freeform 46"/>
              <p:cNvSpPr>
                <a:spLocks/>
              </p:cNvSpPr>
              <p:nvPr/>
            </p:nvSpPr>
            <p:spPr bwMode="auto">
              <a:xfrm>
                <a:off x="3993" y="1519"/>
                <a:ext cx="1" cy="5"/>
              </a:xfrm>
              <a:custGeom>
                <a:avLst/>
                <a:gdLst>
                  <a:gd name="T0" fmla="*/ 1 w 2"/>
                  <a:gd name="T1" fmla="*/ 0 h 7"/>
                  <a:gd name="T2" fmla="*/ 1 w 2"/>
                  <a:gd name="T3" fmla="*/ 0 h 7"/>
                  <a:gd name="T4" fmla="*/ 0 w 2"/>
                  <a:gd name="T5" fmla="*/ 1 h 7"/>
                  <a:gd name="T6" fmla="*/ 1 w 2"/>
                  <a:gd name="T7" fmla="*/ 1 h 7"/>
                  <a:gd name="T8" fmla="*/ 1 w 2"/>
                  <a:gd name="T9" fmla="*/ 0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7"/>
                  <a:gd name="T17" fmla="*/ 2 w 2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7">
                    <a:moveTo>
                      <a:pt x="2" y="0"/>
                    </a:moveTo>
                    <a:lnTo>
                      <a:pt x="1" y="0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99"/>
              </a:solidFill>
              <a:ln w="7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51" name="Rectangle 47"/>
              <p:cNvSpPr>
                <a:spLocks noChangeArrowheads="1"/>
              </p:cNvSpPr>
              <p:nvPr/>
            </p:nvSpPr>
            <p:spPr bwMode="auto">
              <a:xfrm>
                <a:off x="4314" y="1519"/>
                <a:ext cx="9" cy="5"/>
              </a:xfrm>
              <a:prstGeom prst="rect">
                <a:avLst/>
              </a:prstGeom>
              <a:solidFill>
                <a:srgbClr val="009999"/>
              </a:solidFill>
              <a:ln w="9525">
                <a:solidFill>
                  <a:srgbClr val="0099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2" name="Freeform 48"/>
              <p:cNvSpPr>
                <a:spLocks/>
              </p:cNvSpPr>
              <p:nvPr/>
            </p:nvSpPr>
            <p:spPr bwMode="auto">
              <a:xfrm>
                <a:off x="4347" y="1519"/>
                <a:ext cx="23" cy="7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2 h 9"/>
                  <a:gd name="T4" fmla="*/ 12 w 24"/>
                  <a:gd name="T5" fmla="*/ 2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7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53" name="Rectangle 49"/>
              <p:cNvSpPr>
                <a:spLocks noChangeArrowheads="1"/>
              </p:cNvSpPr>
              <p:nvPr/>
            </p:nvSpPr>
            <p:spPr bwMode="auto">
              <a:xfrm>
                <a:off x="4394" y="1519"/>
                <a:ext cx="23" cy="7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4" name="Rectangle 50"/>
              <p:cNvSpPr>
                <a:spLocks noChangeArrowheads="1"/>
              </p:cNvSpPr>
              <p:nvPr/>
            </p:nvSpPr>
            <p:spPr bwMode="auto">
              <a:xfrm>
                <a:off x="4441" y="1521"/>
                <a:ext cx="23" cy="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5" name="Rectangle 51"/>
              <p:cNvSpPr>
                <a:spLocks noChangeArrowheads="1"/>
              </p:cNvSpPr>
              <p:nvPr/>
            </p:nvSpPr>
            <p:spPr bwMode="auto">
              <a:xfrm>
                <a:off x="4486" y="1522"/>
                <a:ext cx="25" cy="7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6" name="Freeform 52"/>
              <p:cNvSpPr>
                <a:spLocks/>
              </p:cNvSpPr>
              <p:nvPr/>
            </p:nvSpPr>
            <p:spPr bwMode="auto">
              <a:xfrm>
                <a:off x="4533" y="1522"/>
                <a:ext cx="24" cy="8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7 h 8"/>
                  <a:gd name="T4" fmla="*/ 12 w 25"/>
                  <a:gd name="T5" fmla="*/ 8 h 8"/>
                  <a:gd name="T6" fmla="*/ 12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57" name="Rectangle 53"/>
              <p:cNvSpPr>
                <a:spLocks noChangeArrowheads="1"/>
              </p:cNvSpPr>
              <p:nvPr/>
            </p:nvSpPr>
            <p:spPr bwMode="auto">
              <a:xfrm>
                <a:off x="4580" y="1523"/>
                <a:ext cx="24" cy="7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8" name="Rectangle 54"/>
              <p:cNvSpPr>
                <a:spLocks noChangeArrowheads="1"/>
              </p:cNvSpPr>
              <p:nvPr/>
            </p:nvSpPr>
            <p:spPr bwMode="auto">
              <a:xfrm>
                <a:off x="4628" y="1524"/>
                <a:ext cx="22" cy="7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59" name="Freeform 55"/>
              <p:cNvSpPr>
                <a:spLocks/>
              </p:cNvSpPr>
              <p:nvPr/>
            </p:nvSpPr>
            <p:spPr bwMode="auto">
              <a:xfrm>
                <a:off x="4674" y="1524"/>
                <a:ext cx="23" cy="8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4 h 9"/>
                  <a:gd name="T4" fmla="*/ 12 w 24"/>
                  <a:gd name="T5" fmla="*/ 4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8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127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0" name="Rectangle 56"/>
              <p:cNvSpPr>
                <a:spLocks noChangeArrowheads="1"/>
              </p:cNvSpPr>
              <p:nvPr/>
            </p:nvSpPr>
            <p:spPr bwMode="auto">
              <a:xfrm>
                <a:off x="4721" y="1524"/>
                <a:ext cx="23" cy="8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1" name="Rectangle 57"/>
              <p:cNvSpPr>
                <a:spLocks noChangeArrowheads="1"/>
              </p:cNvSpPr>
              <p:nvPr/>
            </p:nvSpPr>
            <p:spPr bwMode="auto">
              <a:xfrm>
                <a:off x="4768" y="1526"/>
                <a:ext cx="24" cy="7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2" name="Freeform 58"/>
              <p:cNvSpPr>
                <a:spLocks/>
              </p:cNvSpPr>
              <p:nvPr/>
            </p:nvSpPr>
            <p:spPr bwMode="auto">
              <a:xfrm>
                <a:off x="4815" y="1526"/>
                <a:ext cx="23" cy="8"/>
              </a:xfrm>
              <a:custGeom>
                <a:avLst/>
                <a:gdLst>
                  <a:gd name="T0" fmla="*/ 0 w 25"/>
                  <a:gd name="T1" fmla="*/ 0 h 8"/>
                  <a:gd name="T2" fmla="*/ 0 w 25"/>
                  <a:gd name="T3" fmla="*/ 7 h 8"/>
                  <a:gd name="T4" fmla="*/ 6 w 25"/>
                  <a:gd name="T5" fmla="*/ 8 h 8"/>
                  <a:gd name="T6" fmla="*/ 6 w 25"/>
                  <a:gd name="T7" fmla="*/ 1 h 8"/>
                  <a:gd name="T8" fmla="*/ 0 w 25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8"/>
                  <a:gd name="T17" fmla="*/ 25 w 25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8">
                    <a:moveTo>
                      <a:pt x="0" y="0"/>
                    </a:moveTo>
                    <a:lnTo>
                      <a:pt x="0" y="7"/>
                    </a:lnTo>
                    <a:lnTo>
                      <a:pt x="25" y="8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127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3" name="Rectangle 59"/>
              <p:cNvSpPr>
                <a:spLocks noChangeArrowheads="1"/>
              </p:cNvSpPr>
              <p:nvPr/>
            </p:nvSpPr>
            <p:spPr bwMode="auto">
              <a:xfrm>
                <a:off x="4861" y="1527"/>
                <a:ext cx="24" cy="7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4" name="Rectangle 60"/>
              <p:cNvSpPr>
                <a:spLocks noChangeArrowheads="1"/>
              </p:cNvSpPr>
              <p:nvPr/>
            </p:nvSpPr>
            <p:spPr bwMode="auto">
              <a:xfrm>
                <a:off x="4908" y="1529"/>
                <a:ext cx="24" cy="6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5" name="Freeform 61"/>
              <p:cNvSpPr>
                <a:spLocks/>
              </p:cNvSpPr>
              <p:nvPr/>
            </p:nvSpPr>
            <p:spPr bwMode="auto">
              <a:xfrm>
                <a:off x="4956" y="1529"/>
                <a:ext cx="23" cy="7"/>
              </a:xfrm>
              <a:custGeom>
                <a:avLst/>
                <a:gdLst>
                  <a:gd name="T0" fmla="*/ 0 w 24"/>
                  <a:gd name="T1" fmla="*/ 0 h 9"/>
                  <a:gd name="T2" fmla="*/ 0 w 24"/>
                  <a:gd name="T3" fmla="*/ 2 h 9"/>
                  <a:gd name="T4" fmla="*/ 12 w 24"/>
                  <a:gd name="T5" fmla="*/ 2 h 9"/>
                  <a:gd name="T6" fmla="*/ 12 w 24"/>
                  <a:gd name="T7" fmla="*/ 1 h 9"/>
                  <a:gd name="T8" fmla="*/ 0 w 2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9"/>
                  <a:gd name="T17" fmla="*/ 24 w 2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9">
                    <a:moveTo>
                      <a:pt x="0" y="0"/>
                    </a:moveTo>
                    <a:lnTo>
                      <a:pt x="0" y="8"/>
                    </a:lnTo>
                    <a:lnTo>
                      <a:pt x="24" y="9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127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6" name="Rectangle 62"/>
              <p:cNvSpPr>
                <a:spLocks noChangeArrowheads="1"/>
              </p:cNvSpPr>
              <p:nvPr/>
            </p:nvSpPr>
            <p:spPr bwMode="auto">
              <a:xfrm>
                <a:off x="5002" y="1530"/>
                <a:ext cx="22" cy="6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7" name="Rectangle 63"/>
              <p:cNvSpPr>
                <a:spLocks noChangeArrowheads="1"/>
              </p:cNvSpPr>
              <p:nvPr/>
            </p:nvSpPr>
            <p:spPr bwMode="auto">
              <a:xfrm>
                <a:off x="5049" y="1531"/>
                <a:ext cx="22" cy="6"/>
              </a:xfrm>
              <a:prstGeom prst="rect">
                <a:avLst/>
              </a:prstGeom>
              <a:solidFill>
                <a:srgbClr val="CC6600"/>
              </a:solidFill>
              <a:ln w="12700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68" name="Freeform 64"/>
              <p:cNvSpPr>
                <a:spLocks/>
              </p:cNvSpPr>
              <p:nvPr/>
            </p:nvSpPr>
            <p:spPr bwMode="auto">
              <a:xfrm>
                <a:off x="5095" y="1531"/>
                <a:ext cx="23" cy="8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7 h 8"/>
                  <a:gd name="T4" fmla="*/ 12 w 24"/>
                  <a:gd name="T5" fmla="*/ 8 h 8"/>
                  <a:gd name="T6" fmla="*/ 12 w 24"/>
                  <a:gd name="T7" fmla="*/ 1 h 8"/>
                  <a:gd name="T8" fmla="*/ 0 w 24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"/>
                  <a:gd name="T17" fmla="*/ 24 w 2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">
                    <a:moveTo>
                      <a:pt x="0" y="0"/>
                    </a:moveTo>
                    <a:lnTo>
                      <a:pt x="0" y="7"/>
                    </a:lnTo>
                    <a:lnTo>
                      <a:pt x="24" y="8"/>
                    </a:lnTo>
                    <a:lnTo>
                      <a:pt x="24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127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9" name="Rectangle 65"/>
              <p:cNvSpPr>
                <a:spLocks noChangeArrowheads="1"/>
              </p:cNvSpPr>
              <p:nvPr/>
            </p:nvSpPr>
            <p:spPr bwMode="auto">
              <a:xfrm>
                <a:off x="5142" y="1532"/>
                <a:ext cx="23" cy="7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0" name="Rectangle 66"/>
              <p:cNvSpPr>
                <a:spLocks noChangeArrowheads="1"/>
              </p:cNvSpPr>
              <p:nvPr/>
            </p:nvSpPr>
            <p:spPr bwMode="auto">
              <a:xfrm>
                <a:off x="5188" y="1533"/>
                <a:ext cx="24" cy="7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1" name="Freeform 67"/>
              <p:cNvSpPr>
                <a:spLocks/>
              </p:cNvSpPr>
              <p:nvPr/>
            </p:nvSpPr>
            <p:spPr bwMode="auto">
              <a:xfrm>
                <a:off x="5235" y="1533"/>
                <a:ext cx="24" cy="8"/>
              </a:xfrm>
              <a:custGeom>
                <a:avLst/>
                <a:gdLst>
                  <a:gd name="T0" fmla="*/ 0 w 25"/>
                  <a:gd name="T1" fmla="*/ 0 h 9"/>
                  <a:gd name="T2" fmla="*/ 0 w 25"/>
                  <a:gd name="T3" fmla="*/ 4 h 9"/>
                  <a:gd name="T4" fmla="*/ 12 w 25"/>
                  <a:gd name="T5" fmla="*/ 4 h 9"/>
                  <a:gd name="T6" fmla="*/ 12 w 25"/>
                  <a:gd name="T7" fmla="*/ 1 h 9"/>
                  <a:gd name="T8" fmla="*/ 0 w 25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9"/>
                  <a:gd name="T17" fmla="*/ 25 w 25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9">
                    <a:moveTo>
                      <a:pt x="0" y="0"/>
                    </a:moveTo>
                    <a:lnTo>
                      <a:pt x="0" y="7"/>
                    </a:lnTo>
                    <a:lnTo>
                      <a:pt x="25" y="9"/>
                    </a:lnTo>
                    <a:lnTo>
                      <a:pt x="2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72" name="Rectangle 68"/>
              <p:cNvSpPr>
                <a:spLocks noChangeArrowheads="1"/>
              </p:cNvSpPr>
              <p:nvPr/>
            </p:nvSpPr>
            <p:spPr bwMode="auto">
              <a:xfrm>
                <a:off x="4314" y="1519"/>
                <a:ext cx="1" cy="5"/>
              </a:xfrm>
              <a:prstGeom prst="rect">
                <a:avLst/>
              </a:prstGeom>
              <a:solidFill>
                <a:srgbClr val="009999"/>
              </a:solidFill>
              <a:ln w="9525">
                <a:solidFill>
                  <a:srgbClr val="0099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3" name="Rectangle 69"/>
              <p:cNvSpPr>
                <a:spLocks noChangeArrowheads="1"/>
              </p:cNvSpPr>
              <p:nvPr/>
            </p:nvSpPr>
            <p:spPr bwMode="auto">
              <a:xfrm>
                <a:off x="3673" y="1359"/>
                <a:ext cx="1" cy="137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4" name="Rectangle 70"/>
              <p:cNvSpPr>
                <a:spLocks noChangeArrowheads="1"/>
              </p:cNvSpPr>
              <p:nvPr/>
            </p:nvSpPr>
            <p:spPr bwMode="auto">
              <a:xfrm>
                <a:off x="3661" y="1496"/>
                <a:ext cx="25" cy="1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5" name="Rectangle 71"/>
              <p:cNvSpPr>
                <a:spLocks noChangeArrowheads="1"/>
              </p:cNvSpPr>
              <p:nvPr/>
            </p:nvSpPr>
            <p:spPr bwMode="auto">
              <a:xfrm>
                <a:off x="3661" y="1359"/>
                <a:ext cx="25" cy="3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6" name="Rectangle 72"/>
              <p:cNvSpPr>
                <a:spLocks noChangeArrowheads="1"/>
              </p:cNvSpPr>
              <p:nvPr/>
            </p:nvSpPr>
            <p:spPr bwMode="auto">
              <a:xfrm>
                <a:off x="3993" y="1433"/>
                <a:ext cx="1" cy="225"/>
              </a:xfrm>
              <a:prstGeom prst="rect">
                <a:avLst/>
              </a:prstGeom>
              <a:solidFill>
                <a:srgbClr val="009999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7" name="Rectangle 73"/>
              <p:cNvSpPr>
                <a:spLocks noChangeArrowheads="1"/>
              </p:cNvSpPr>
              <p:nvPr/>
            </p:nvSpPr>
            <p:spPr bwMode="auto">
              <a:xfrm>
                <a:off x="3981" y="1657"/>
                <a:ext cx="25" cy="2"/>
              </a:xfrm>
              <a:prstGeom prst="rect">
                <a:avLst/>
              </a:prstGeom>
              <a:solidFill>
                <a:srgbClr val="009999"/>
              </a:solidFill>
              <a:ln w="4">
                <a:solidFill>
                  <a:srgbClr val="0099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8" name="Rectangle 74"/>
              <p:cNvSpPr>
                <a:spLocks noChangeArrowheads="1"/>
              </p:cNvSpPr>
              <p:nvPr/>
            </p:nvSpPr>
            <p:spPr bwMode="auto">
              <a:xfrm>
                <a:off x="3981" y="1432"/>
                <a:ext cx="25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79" name="Rectangle 75"/>
              <p:cNvSpPr>
                <a:spLocks noChangeArrowheads="1"/>
              </p:cNvSpPr>
              <p:nvPr/>
            </p:nvSpPr>
            <p:spPr bwMode="auto">
              <a:xfrm>
                <a:off x="4312" y="1433"/>
                <a:ext cx="4" cy="225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0" name="Rectangle 76"/>
              <p:cNvSpPr>
                <a:spLocks noChangeArrowheads="1"/>
              </p:cNvSpPr>
              <p:nvPr/>
            </p:nvSpPr>
            <p:spPr bwMode="auto">
              <a:xfrm>
                <a:off x="4301" y="1657"/>
                <a:ext cx="26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1" name="Rectangle 77"/>
              <p:cNvSpPr>
                <a:spLocks noChangeArrowheads="1"/>
              </p:cNvSpPr>
              <p:nvPr/>
            </p:nvSpPr>
            <p:spPr bwMode="auto">
              <a:xfrm>
                <a:off x="4301" y="1432"/>
                <a:ext cx="26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2" name="Rectangle 78"/>
              <p:cNvSpPr>
                <a:spLocks noChangeArrowheads="1"/>
              </p:cNvSpPr>
              <p:nvPr/>
            </p:nvSpPr>
            <p:spPr bwMode="auto">
              <a:xfrm>
                <a:off x="5275" y="1444"/>
                <a:ext cx="4" cy="234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3" name="Rectangle 79"/>
              <p:cNvSpPr>
                <a:spLocks noChangeArrowheads="1"/>
              </p:cNvSpPr>
              <p:nvPr/>
            </p:nvSpPr>
            <p:spPr bwMode="auto">
              <a:xfrm>
                <a:off x="5264" y="1678"/>
                <a:ext cx="26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4" name="Rectangle 80"/>
              <p:cNvSpPr>
                <a:spLocks noChangeArrowheads="1"/>
              </p:cNvSpPr>
              <p:nvPr/>
            </p:nvSpPr>
            <p:spPr bwMode="auto">
              <a:xfrm>
                <a:off x="5264" y="1443"/>
                <a:ext cx="26" cy="2"/>
              </a:xfrm>
              <a:prstGeom prst="rect">
                <a:avLst/>
              </a:prstGeom>
              <a:solidFill>
                <a:srgbClr val="CC6600"/>
              </a:solidFill>
              <a:ln w="4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5" name="Oval 81"/>
              <p:cNvSpPr>
                <a:spLocks noChangeArrowheads="1"/>
              </p:cNvSpPr>
              <p:nvPr/>
            </p:nvSpPr>
            <p:spPr bwMode="auto">
              <a:xfrm>
                <a:off x="3323" y="1458"/>
                <a:ext cx="53" cy="50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6" name="Oval 82"/>
              <p:cNvSpPr>
                <a:spLocks noChangeArrowheads="1"/>
              </p:cNvSpPr>
              <p:nvPr/>
            </p:nvSpPr>
            <p:spPr bwMode="auto">
              <a:xfrm>
                <a:off x="3644" y="1373"/>
                <a:ext cx="53" cy="51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7" name="Oval 83"/>
              <p:cNvSpPr>
                <a:spLocks noChangeArrowheads="1"/>
              </p:cNvSpPr>
              <p:nvPr/>
            </p:nvSpPr>
            <p:spPr bwMode="auto">
              <a:xfrm>
                <a:off x="3964" y="1493"/>
                <a:ext cx="53" cy="51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8" name="Oval 84"/>
              <p:cNvSpPr>
                <a:spLocks noChangeArrowheads="1"/>
              </p:cNvSpPr>
              <p:nvPr/>
            </p:nvSpPr>
            <p:spPr bwMode="auto">
              <a:xfrm>
                <a:off x="4285" y="1493"/>
                <a:ext cx="53" cy="51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89" name="Oval 85"/>
              <p:cNvSpPr>
                <a:spLocks noChangeArrowheads="1"/>
              </p:cNvSpPr>
              <p:nvPr/>
            </p:nvSpPr>
            <p:spPr bwMode="auto">
              <a:xfrm>
                <a:off x="5248" y="1508"/>
                <a:ext cx="52" cy="53"/>
              </a:xfrm>
              <a:prstGeom prst="ellipse">
                <a:avLst/>
              </a:prstGeom>
              <a:solidFill>
                <a:srgbClr val="CC6600"/>
              </a:solidFill>
              <a:ln w="7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290" name="Line 87"/>
              <p:cNvSpPr>
                <a:spLocks noChangeShapeType="1"/>
              </p:cNvSpPr>
              <p:nvPr/>
            </p:nvSpPr>
            <p:spPr bwMode="auto">
              <a:xfrm flipV="1">
                <a:off x="3341" y="2871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1" name="Line 88"/>
              <p:cNvSpPr>
                <a:spLocks noChangeShapeType="1"/>
              </p:cNvSpPr>
              <p:nvPr/>
            </p:nvSpPr>
            <p:spPr bwMode="auto">
              <a:xfrm flipV="1">
                <a:off x="3661" y="2871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2" name="Line 89"/>
              <p:cNvSpPr>
                <a:spLocks noChangeShapeType="1"/>
              </p:cNvSpPr>
              <p:nvPr/>
            </p:nvSpPr>
            <p:spPr bwMode="auto">
              <a:xfrm flipV="1">
                <a:off x="3983" y="2871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3" name="Line 90"/>
              <p:cNvSpPr>
                <a:spLocks noChangeShapeType="1"/>
              </p:cNvSpPr>
              <p:nvPr/>
            </p:nvSpPr>
            <p:spPr bwMode="auto">
              <a:xfrm flipV="1">
                <a:off x="4302" y="2871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4" name="Line 91"/>
              <p:cNvSpPr>
                <a:spLocks noChangeShapeType="1"/>
              </p:cNvSpPr>
              <p:nvPr/>
            </p:nvSpPr>
            <p:spPr bwMode="auto">
              <a:xfrm flipV="1">
                <a:off x="5264" y="2871"/>
                <a:ext cx="1" cy="2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5" name="Line 99"/>
              <p:cNvSpPr>
                <a:spLocks noChangeShapeType="1"/>
              </p:cNvSpPr>
              <p:nvPr/>
            </p:nvSpPr>
            <p:spPr bwMode="auto">
              <a:xfrm>
                <a:off x="3298" y="2871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6" name="Line 100"/>
              <p:cNvSpPr>
                <a:spLocks noChangeShapeType="1"/>
              </p:cNvSpPr>
              <p:nvPr/>
            </p:nvSpPr>
            <p:spPr bwMode="auto">
              <a:xfrm>
                <a:off x="3298" y="2566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7" name="Line 101"/>
              <p:cNvSpPr>
                <a:spLocks noChangeShapeType="1"/>
              </p:cNvSpPr>
              <p:nvPr/>
            </p:nvSpPr>
            <p:spPr bwMode="auto">
              <a:xfrm>
                <a:off x="3298" y="2263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8" name="Line 102"/>
              <p:cNvSpPr>
                <a:spLocks noChangeShapeType="1"/>
              </p:cNvSpPr>
              <p:nvPr/>
            </p:nvSpPr>
            <p:spPr bwMode="auto">
              <a:xfrm>
                <a:off x="3298" y="1958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99" name="Line 103"/>
              <p:cNvSpPr>
                <a:spLocks noChangeShapeType="1"/>
              </p:cNvSpPr>
              <p:nvPr/>
            </p:nvSpPr>
            <p:spPr bwMode="auto">
              <a:xfrm>
                <a:off x="3298" y="1653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0" name="Line 104"/>
              <p:cNvSpPr>
                <a:spLocks noChangeShapeType="1"/>
              </p:cNvSpPr>
              <p:nvPr/>
            </p:nvSpPr>
            <p:spPr bwMode="auto">
              <a:xfrm>
                <a:off x="3298" y="1349"/>
                <a:ext cx="27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1" name="Line 105"/>
              <p:cNvSpPr>
                <a:spLocks noChangeShapeType="1"/>
              </p:cNvSpPr>
              <p:nvPr/>
            </p:nvSpPr>
            <p:spPr bwMode="auto">
              <a:xfrm>
                <a:off x="3313" y="2718"/>
                <a:ext cx="12" cy="2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2" name="Line 106"/>
              <p:cNvSpPr>
                <a:spLocks noChangeShapeType="1"/>
              </p:cNvSpPr>
              <p:nvPr/>
            </p:nvSpPr>
            <p:spPr bwMode="auto">
              <a:xfrm>
                <a:off x="3313" y="2415"/>
                <a:ext cx="12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3" name="Line 107"/>
              <p:cNvSpPr>
                <a:spLocks noChangeShapeType="1"/>
              </p:cNvSpPr>
              <p:nvPr/>
            </p:nvSpPr>
            <p:spPr bwMode="auto">
              <a:xfrm>
                <a:off x="3313" y="2111"/>
                <a:ext cx="12" cy="0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4" name="Line 108"/>
              <p:cNvSpPr>
                <a:spLocks noChangeShapeType="1"/>
              </p:cNvSpPr>
              <p:nvPr/>
            </p:nvSpPr>
            <p:spPr bwMode="auto">
              <a:xfrm>
                <a:off x="3313" y="1806"/>
                <a:ext cx="12" cy="1"/>
              </a:xfrm>
              <a:prstGeom prst="line">
                <a:avLst/>
              </a:prstGeom>
              <a:noFill/>
              <a:ln w="4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5" name="Line 109"/>
              <p:cNvSpPr>
                <a:spLocks noChangeShapeType="1"/>
              </p:cNvSpPr>
              <p:nvPr/>
            </p:nvSpPr>
            <p:spPr bwMode="auto">
              <a:xfrm>
                <a:off x="3313" y="1502"/>
                <a:ext cx="12" cy="1"/>
              </a:xfrm>
              <a:prstGeom prst="line">
                <a:avLst/>
              </a:prstGeom>
              <a:noFill/>
              <a:ln w="4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06" name="Rectangle 120"/>
              <p:cNvSpPr>
                <a:spLocks noChangeArrowheads="1"/>
              </p:cNvSpPr>
              <p:nvPr/>
            </p:nvSpPr>
            <p:spPr bwMode="auto">
              <a:xfrm>
                <a:off x="3637" y="1681"/>
                <a:ext cx="25" cy="2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07" name="Rectangle 121"/>
              <p:cNvSpPr>
                <a:spLocks noChangeArrowheads="1"/>
              </p:cNvSpPr>
              <p:nvPr/>
            </p:nvSpPr>
            <p:spPr bwMode="auto">
              <a:xfrm>
                <a:off x="3637" y="1444"/>
                <a:ext cx="25" cy="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08" name="Rectangle 122"/>
              <p:cNvSpPr>
                <a:spLocks noChangeArrowheads="1"/>
              </p:cNvSpPr>
              <p:nvPr/>
            </p:nvSpPr>
            <p:spPr bwMode="auto">
              <a:xfrm>
                <a:off x="3969" y="1537"/>
                <a:ext cx="2" cy="289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09" name="Rectangle 123"/>
              <p:cNvSpPr>
                <a:spLocks noChangeArrowheads="1"/>
              </p:cNvSpPr>
              <p:nvPr/>
            </p:nvSpPr>
            <p:spPr bwMode="auto">
              <a:xfrm>
                <a:off x="3958" y="1826"/>
                <a:ext cx="26" cy="1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0" name="Rectangle 124"/>
              <p:cNvSpPr>
                <a:spLocks noChangeArrowheads="1"/>
              </p:cNvSpPr>
              <p:nvPr/>
            </p:nvSpPr>
            <p:spPr bwMode="auto">
              <a:xfrm>
                <a:off x="3958" y="1536"/>
                <a:ext cx="26" cy="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1" name="Rectangle 125"/>
              <p:cNvSpPr>
                <a:spLocks noChangeArrowheads="1"/>
              </p:cNvSpPr>
              <p:nvPr/>
            </p:nvSpPr>
            <p:spPr bwMode="auto">
              <a:xfrm>
                <a:off x="4290" y="1552"/>
                <a:ext cx="2" cy="295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2" name="Rectangle 127"/>
              <p:cNvSpPr>
                <a:spLocks noChangeArrowheads="1"/>
              </p:cNvSpPr>
              <p:nvPr/>
            </p:nvSpPr>
            <p:spPr bwMode="auto">
              <a:xfrm>
                <a:off x="4277" y="1550"/>
                <a:ext cx="26" cy="2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3" name="Rectangle 128"/>
              <p:cNvSpPr>
                <a:spLocks noChangeArrowheads="1"/>
              </p:cNvSpPr>
              <p:nvPr/>
            </p:nvSpPr>
            <p:spPr bwMode="auto">
              <a:xfrm>
                <a:off x="5250" y="1581"/>
                <a:ext cx="3" cy="309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4" name="Rectangle 129"/>
              <p:cNvSpPr>
                <a:spLocks noChangeArrowheads="1"/>
              </p:cNvSpPr>
              <p:nvPr/>
            </p:nvSpPr>
            <p:spPr bwMode="auto">
              <a:xfrm>
                <a:off x="5239" y="1889"/>
                <a:ext cx="26" cy="2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5" name="Rectangle 130"/>
              <p:cNvSpPr>
                <a:spLocks noChangeArrowheads="1"/>
              </p:cNvSpPr>
              <p:nvPr/>
            </p:nvSpPr>
            <p:spPr bwMode="auto">
              <a:xfrm>
                <a:off x="5239" y="1579"/>
                <a:ext cx="26" cy="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6" name="Oval 131"/>
              <p:cNvSpPr>
                <a:spLocks noChangeArrowheads="1"/>
              </p:cNvSpPr>
              <p:nvPr/>
            </p:nvSpPr>
            <p:spPr bwMode="auto">
              <a:xfrm>
                <a:off x="3297" y="1439"/>
                <a:ext cx="57" cy="57"/>
              </a:xfrm>
              <a:prstGeom prst="ellipse">
                <a:avLst/>
              </a:prstGeom>
              <a:solidFill>
                <a:srgbClr val="FFFF00"/>
              </a:solidFill>
              <a:ln w="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7" name="Oval 132"/>
              <p:cNvSpPr>
                <a:spLocks noChangeArrowheads="1"/>
              </p:cNvSpPr>
              <p:nvPr/>
            </p:nvSpPr>
            <p:spPr bwMode="auto">
              <a:xfrm>
                <a:off x="3619" y="1508"/>
                <a:ext cx="57" cy="56"/>
              </a:xfrm>
              <a:prstGeom prst="ellipse">
                <a:avLst/>
              </a:prstGeom>
              <a:solidFill>
                <a:srgbClr val="009999"/>
              </a:solidFill>
              <a:ln w="0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8" name="Oval 133"/>
              <p:cNvSpPr>
                <a:spLocks noChangeArrowheads="1"/>
              </p:cNvSpPr>
              <p:nvPr/>
            </p:nvSpPr>
            <p:spPr bwMode="auto">
              <a:xfrm>
                <a:off x="3938" y="1629"/>
                <a:ext cx="57" cy="56"/>
              </a:xfrm>
              <a:prstGeom prst="ellipse">
                <a:avLst/>
              </a:prstGeom>
              <a:solidFill>
                <a:srgbClr val="009999"/>
              </a:solidFill>
              <a:ln w="0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19" name="Oval 134"/>
              <p:cNvSpPr>
                <a:spLocks noChangeArrowheads="1"/>
              </p:cNvSpPr>
              <p:nvPr/>
            </p:nvSpPr>
            <p:spPr bwMode="auto">
              <a:xfrm>
                <a:off x="4260" y="1648"/>
                <a:ext cx="57" cy="55"/>
              </a:xfrm>
              <a:prstGeom prst="ellipse">
                <a:avLst/>
              </a:prstGeom>
              <a:solidFill>
                <a:srgbClr val="009999"/>
              </a:solidFill>
              <a:ln w="0">
                <a:solidFill>
                  <a:srgbClr val="00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0" name="Oval 135"/>
              <p:cNvSpPr>
                <a:spLocks noChangeArrowheads="1"/>
              </p:cNvSpPr>
              <p:nvPr/>
            </p:nvSpPr>
            <p:spPr bwMode="auto">
              <a:xfrm>
                <a:off x="5220" y="1683"/>
                <a:ext cx="59" cy="57"/>
              </a:xfrm>
              <a:prstGeom prst="ellipse">
                <a:avLst/>
              </a:prstGeom>
              <a:solidFill>
                <a:srgbClr val="009999"/>
              </a:solidFill>
              <a:ln w="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1" name="Rectangle 139"/>
              <p:cNvSpPr>
                <a:spLocks noChangeArrowheads="1"/>
              </p:cNvSpPr>
              <p:nvPr/>
            </p:nvSpPr>
            <p:spPr bwMode="auto">
              <a:xfrm>
                <a:off x="5141" y="1266"/>
                <a:ext cx="34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500" b="1">
                    <a:solidFill>
                      <a:srgbClr val="CC6600"/>
                    </a:solidFill>
                  </a:rPr>
                  <a:t>93.8%</a:t>
                </a:r>
                <a:endParaRPr lang="fr-FR" sz="2000" b="1">
                  <a:solidFill>
                    <a:srgbClr val="CC6600"/>
                  </a:solidFill>
                </a:endParaRPr>
              </a:p>
            </p:txBody>
          </p:sp>
          <p:sp>
            <p:nvSpPr>
              <p:cNvPr id="8322" name="Rectangle 140"/>
              <p:cNvSpPr>
                <a:spLocks noChangeArrowheads="1"/>
              </p:cNvSpPr>
              <p:nvPr/>
            </p:nvSpPr>
            <p:spPr bwMode="auto">
              <a:xfrm>
                <a:off x="5186" y="1940"/>
                <a:ext cx="24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500" b="1">
                    <a:solidFill>
                      <a:srgbClr val="333399"/>
                    </a:solidFill>
                  </a:rPr>
                  <a:t>88%</a:t>
                </a:r>
                <a:endParaRPr lang="fr-FR" sz="2000" b="1">
                  <a:solidFill>
                    <a:srgbClr val="333399"/>
                  </a:solidFill>
                </a:endParaRPr>
              </a:p>
            </p:txBody>
          </p:sp>
          <p:sp>
            <p:nvSpPr>
              <p:cNvPr id="8323" name="Text Box 262"/>
              <p:cNvSpPr txBox="1">
                <a:spLocks noChangeArrowheads="1"/>
              </p:cNvSpPr>
              <p:nvPr/>
            </p:nvSpPr>
            <p:spPr bwMode="auto">
              <a:xfrm>
                <a:off x="3502" y="2352"/>
                <a:ext cx="1555" cy="198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fr-FR" sz="1400">
                    <a:solidFill>
                      <a:srgbClr val="000066"/>
                    </a:solidFill>
                    <a:sym typeface="Symbol" pitchFamily="18" charset="2"/>
                  </a:rPr>
                  <a:t></a:t>
                </a:r>
                <a:r>
                  <a:rPr lang="fr-FR" sz="1400">
                    <a:solidFill>
                      <a:srgbClr val="000066"/>
                    </a:solidFill>
                  </a:rPr>
                  <a:t>(95% CI) : </a:t>
                </a:r>
                <a:r>
                  <a:rPr lang="fr-FR" sz="1400" b="1">
                    <a:solidFill>
                      <a:srgbClr val="000066"/>
                    </a:solidFill>
                  </a:rPr>
                  <a:t>- 5.8 </a:t>
                </a:r>
                <a:r>
                  <a:rPr lang="fr-FR" sz="1400">
                    <a:solidFill>
                      <a:srgbClr val="000066"/>
                    </a:solidFill>
                  </a:rPr>
                  <a:t>(-12.2 ; 0.2)</a:t>
                </a:r>
              </a:p>
            </p:txBody>
          </p:sp>
          <p:sp>
            <p:nvSpPr>
              <p:cNvPr id="8324" name="Rectangle 116"/>
              <p:cNvSpPr>
                <a:spLocks noChangeArrowheads="1"/>
              </p:cNvSpPr>
              <p:nvPr/>
            </p:nvSpPr>
            <p:spPr bwMode="auto">
              <a:xfrm>
                <a:off x="5224" y="1682"/>
                <a:ext cx="55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5" name="Rectangle 117"/>
              <p:cNvSpPr>
                <a:spLocks noChangeArrowheads="1"/>
              </p:cNvSpPr>
              <p:nvPr/>
            </p:nvSpPr>
            <p:spPr bwMode="auto">
              <a:xfrm>
                <a:off x="4262" y="1647"/>
                <a:ext cx="55" cy="5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6" name="Rectangle 118"/>
              <p:cNvSpPr>
                <a:spLocks noChangeArrowheads="1"/>
              </p:cNvSpPr>
              <p:nvPr/>
            </p:nvSpPr>
            <p:spPr bwMode="auto">
              <a:xfrm>
                <a:off x="3937" y="1629"/>
                <a:ext cx="55" cy="5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7" name="Rectangle 119"/>
              <p:cNvSpPr>
                <a:spLocks noChangeArrowheads="1"/>
              </p:cNvSpPr>
              <p:nvPr/>
            </p:nvSpPr>
            <p:spPr bwMode="auto">
              <a:xfrm>
                <a:off x="3617" y="1508"/>
                <a:ext cx="54" cy="5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8" name="Rectangle 120"/>
              <p:cNvSpPr>
                <a:spLocks noChangeArrowheads="1"/>
              </p:cNvSpPr>
              <p:nvPr/>
            </p:nvSpPr>
            <p:spPr bwMode="auto">
              <a:xfrm>
                <a:off x="3296" y="1442"/>
                <a:ext cx="55" cy="5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29" name="Rectangle 110"/>
              <p:cNvSpPr>
                <a:spLocks noChangeArrowheads="1"/>
              </p:cNvSpPr>
              <p:nvPr/>
            </p:nvSpPr>
            <p:spPr bwMode="auto">
              <a:xfrm>
                <a:off x="3112" y="2793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50</a:t>
                </a:r>
              </a:p>
            </p:txBody>
          </p:sp>
          <p:sp>
            <p:nvSpPr>
              <p:cNvPr id="8330" name="Rectangle 111"/>
              <p:cNvSpPr>
                <a:spLocks noChangeArrowheads="1"/>
              </p:cNvSpPr>
              <p:nvPr/>
            </p:nvSpPr>
            <p:spPr bwMode="auto">
              <a:xfrm>
                <a:off x="3112" y="2494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60</a:t>
                </a:r>
              </a:p>
            </p:txBody>
          </p:sp>
          <p:sp>
            <p:nvSpPr>
              <p:cNvPr id="8331" name="Rectangle 112"/>
              <p:cNvSpPr>
                <a:spLocks noChangeArrowheads="1"/>
              </p:cNvSpPr>
              <p:nvPr/>
            </p:nvSpPr>
            <p:spPr bwMode="auto">
              <a:xfrm>
                <a:off x="3112" y="2185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70</a:t>
                </a:r>
              </a:p>
            </p:txBody>
          </p:sp>
          <p:sp>
            <p:nvSpPr>
              <p:cNvPr id="8332" name="Rectangle 113"/>
              <p:cNvSpPr>
                <a:spLocks noChangeArrowheads="1"/>
              </p:cNvSpPr>
              <p:nvPr/>
            </p:nvSpPr>
            <p:spPr bwMode="auto">
              <a:xfrm>
                <a:off x="3112" y="1880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80</a:t>
                </a:r>
              </a:p>
            </p:txBody>
          </p:sp>
          <p:sp>
            <p:nvSpPr>
              <p:cNvPr id="8333" name="Rectangle 114"/>
              <p:cNvSpPr>
                <a:spLocks noChangeArrowheads="1"/>
              </p:cNvSpPr>
              <p:nvPr/>
            </p:nvSpPr>
            <p:spPr bwMode="auto">
              <a:xfrm>
                <a:off x="3112" y="1577"/>
                <a:ext cx="12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90</a:t>
                </a:r>
              </a:p>
            </p:txBody>
          </p:sp>
          <p:sp>
            <p:nvSpPr>
              <p:cNvPr id="8334" name="Rectangle 115"/>
              <p:cNvSpPr>
                <a:spLocks noChangeArrowheads="1"/>
              </p:cNvSpPr>
              <p:nvPr/>
            </p:nvSpPr>
            <p:spPr bwMode="auto">
              <a:xfrm>
                <a:off x="3050" y="1273"/>
                <a:ext cx="18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fr-FR" sz="1400">
                    <a:solidFill>
                      <a:srgbClr val="000066"/>
                    </a:solidFill>
                  </a:rPr>
                  <a:t>100</a:t>
                </a:r>
              </a:p>
            </p:txBody>
          </p:sp>
          <p:sp>
            <p:nvSpPr>
              <p:cNvPr id="8335" name="Freeform 118"/>
              <p:cNvSpPr>
                <a:spLocks/>
              </p:cNvSpPr>
              <p:nvPr/>
            </p:nvSpPr>
            <p:spPr bwMode="auto">
              <a:xfrm>
                <a:off x="3328" y="1470"/>
                <a:ext cx="1924" cy="246"/>
              </a:xfrm>
              <a:custGeom>
                <a:avLst/>
                <a:gdLst>
                  <a:gd name="T0" fmla="*/ 0 w 2021"/>
                  <a:gd name="T1" fmla="*/ 0 h 265"/>
                  <a:gd name="T2" fmla="*/ 57 w 2021"/>
                  <a:gd name="T3" fmla="*/ 6 h 265"/>
                  <a:gd name="T4" fmla="*/ 115 w 2021"/>
                  <a:gd name="T5" fmla="*/ 15 h 265"/>
                  <a:gd name="T6" fmla="*/ 171 w 2021"/>
                  <a:gd name="T7" fmla="*/ 16 h 265"/>
                  <a:gd name="T8" fmla="*/ 346 w 2021"/>
                  <a:gd name="T9" fmla="*/ 18 h 2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21"/>
                  <a:gd name="T16" fmla="*/ 0 h 265"/>
                  <a:gd name="T17" fmla="*/ 2021 w 2021"/>
                  <a:gd name="T18" fmla="*/ 265 h 2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21" h="265">
                    <a:moveTo>
                      <a:pt x="0" y="0"/>
                    </a:moveTo>
                    <a:lnTo>
                      <a:pt x="338" y="75"/>
                    </a:lnTo>
                    <a:lnTo>
                      <a:pt x="674" y="206"/>
                    </a:lnTo>
                    <a:lnTo>
                      <a:pt x="1011" y="225"/>
                    </a:lnTo>
                    <a:lnTo>
                      <a:pt x="2021" y="265"/>
                    </a:lnTo>
                  </a:path>
                </a:pathLst>
              </a:custGeom>
              <a:noFill/>
              <a:ln w="3810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36" name="Rectangle 119"/>
              <p:cNvSpPr>
                <a:spLocks noChangeArrowheads="1"/>
              </p:cNvSpPr>
              <p:nvPr/>
            </p:nvSpPr>
            <p:spPr bwMode="auto">
              <a:xfrm>
                <a:off x="3649" y="1445"/>
                <a:ext cx="2" cy="237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37" name="Rectangle 126"/>
              <p:cNvSpPr>
                <a:spLocks noChangeArrowheads="1"/>
              </p:cNvSpPr>
              <p:nvPr/>
            </p:nvSpPr>
            <p:spPr bwMode="auto">
              <a:xfrm>
                <a:off x="4277" y="1846"/>
                <a:ext cx="26" cy="2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GB" sz="20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38" name="Text Box 174"/>
              <p:cNvSpPr txBox="1">
                <a:spLocks noChangeArrowheads="1"/>
              </p:cNvSpPr>
              <p:nvPr/>
            </p:nvSpPr>
            <p:spPr bwMode="auto">
              <a:xfrm>
                <a:off x="4094" y="3062"/>
                <a:ext cx="41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US" sz="1200" b="1">
                    <a:solidFill>
                      <a:srgbClr val="000066"/>
                    </a:solidFill>
                  </a:rPr>
                  <a:t>Weeks</a:t>
                </a:r>
              </a:p>
            </p:txBody>
          </p:sp>
          <p:sp>
            <p:nvSpPr>
              <p:cNvPr id="8339" name="Line 286"/>
              <p:cNvSpPr>
                <a:spLocks noChangeShapeType="1"/>
              </p:cNvSpPr>
              <p:nvPr/>
            </p:nvSpPr>
            <p:spPr bwMode="auto">
              <a:xfrm flipH="1">
                <a:off x="3291" y="2870"/>
                <a:ext cx="203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340" name="Line 292"/>
              <p:cNvSpPr>
                <a:spLocks noChangeShapeType="1"/>
              </p:cNvSpPr>
              <p:nvPr/>
            </p:nvSpPr>
            <p:spPr bwMode="auto">
              <a:xfrm rot="16200000" flipH="1">
                <a:off x="2553" y="2102"/>
                <a:ext cx="1546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95" name="Group 139"/>
          <p:cNvGraphicFramePr>
            <a:graphicFrameLocks noGrp="1"/>
          </p:cNvGraphicFramePr>
          <p:nvPr>
            <p:ph idx="1"/>
          </p:nvPr>
        </p:nvGraphicFramePr>
        <p:xfrm>
          <a:off x="298450" y="1689100"/>
          <a:ext cx="8496300" cy="4648203"/>
        </p:xfrm>
        <a:graphic>
          <a:graphicData uri="http://schemas.openxmlformats.org/drawingml/2006/table">
            <a:tbl>
              <a:tblPr/>
              <a:tblGrid>
                <a:gridCol w="2044700"/>
                <a:gridCol w="1866900"/>
                <a:gridCol w="1866900"/>
                <a:gridCol w="2717800"/>
              </a:tblGrid>
              <a:tr h="29529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Difference (95% CI)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99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LPV/r-based therapy as the first regimen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SWITCHMRK 1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86.1%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77.0%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86.7%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87.9%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-0.6% (-12.2 to 10.9)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-10.9% (-21.6 to -0.3)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SWITCHMRK 2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89.3%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87.4%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94.5%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93.5%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-5.3% (-16.9 to 5.7)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-6.1% (-14.1 to 1.4)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Combined studies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87.5%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82.6%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90.0%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91.0%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-2.5% (-10.6 to 5.4)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-8.3% (-14.8 to -2.1)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99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Investigator report of a history of previous virologic failure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(exclusion of patients with missing data)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SWITCHMRK 1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72.3%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85.1%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89.7%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85.8%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-17.3% (-33.0 to -2.5)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-0,7% (-9.9 to 8.6)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SWITCHMRK 2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79.7%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92.5%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93.8%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93.5%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-14.2% (-26.5 to -2.6)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-1.0% (-8.5 to 6.3)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70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Combined studies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Yes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76.6%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88.6%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91.9%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89.6%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-15.3% (-24.9 to -6.2)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-1.0% (-6.9 to 4.9)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27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9271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927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  <p:sp>
        <p:nvSpPr>
          <p:cNvPr id="9273" name="Text Box 2"/>
          <p:cNvSpPr txBox="1">
            <a:spLocks noChangeArrowheads="1"/>
          </p:cNvSpPr>
          <p:nvPr/>
        </p:nvSpPr>
        <p:spPr bwMode="auto">
          <a:xfrm>
            <a:off x="1438275" y="1182688"/>
            <a:ext cx="625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Proportion of patients with HIV-1 RNA &lt; 50 c/mL at W24*</a:t>
            </a:r>
          </a:p>
        </p:txBody>
      </p:sp>
      <p:sp>
        <p:nvSpPr>
          <p:cNvPr id="9274" name="ZoneTexte 11"/>
          <p:cNvSpPr txBox="1">
            <a:spLocks noChangeArrowheads="1"/>
          </p:cNvSpPr>
          <p:nvPr/>
        </p:nvSpPr>
        <p:spPr bwMode="auto">
          <a:xfrm>
            <a:off x="311150" y="6302375"/>
            <a:ext cx="4610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200">
                <a:solidFill>
                  <a:srgbClr val="000066"/>
                </a:solidFill>
              </a:rPr>
              <a:t>* Patients who did not complete the trial were regarded as failures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4" name="Group 94"/>
          <p:cNvGraphicFramePr>
            <a:graphicFrameLocks noGrp="1"/>
          </p:cNvGraphicFramePr>
          <p:nvPr>
            <p:ph idx="4294967295"/>
          </p:nvPr>
        </p:nvGraphicFramePr>
        <p:xfrm>
          <a:off x="544513" y="1676400"/>
          <a:ext cx="8056562" cy="4500567"/>
        </p:xfrm>
        <a:graphic>
          <a:graphicData uri="http://schemas.openxmlformats.org/drawingml/2006/table">
            <a:tbl>
              <a:tblPr/>
              <a:tblGrid>
                <a:gridCol w="3065462"/>
                <a:gridCol w="1247775"/>
                <a:gridCol w="1247775"/>
                <a:gridCol w="1247775"/>
                <a:gridCol w="1247775"/>
              </a:tblGrid>
              <a:tr h="376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SWITCHMRK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SWITCHMRK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62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Neutrophils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Haemoglobin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Platelets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Fasting LDL cholesterol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Fasting total cholesterol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Fasting triglycerides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Fasting glucose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Creatinine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Lipase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25" name="Rectangle 8"/>
          <p:cNvSpPr>
            <a:spLocks noChangeArrowheads="1"/>
          </p:cNvSpPr>
          <p:nvPr/>
        </p:nvSpPr>
        <p:spPr bwMode="auto">
          <a:xfrm>
            <a:off x="2081213" y="1282700"/>
            <a:ext cx="49625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Grade 3 or 4 laboratory abnormalities</a:t>
            </a:r>
          </a:p>
        </p:txBody>
      </p:sp>
      <p:sp>
        <p:nvSpPr>
          <p:cNvPr id="10326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10327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10328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Espace réservé du contenu 2"/>
          <p:cNvSpPr>
            <a:spLocks noGrp="1"/>
          </p:cNvSpPr>
          <p:nvPr>
            <p:ph idx="1"/>
          </p:nvPr>
        </p:nvSpPr>
        <p:spPr>
          <a:xfrm>
            <a:off x="50800" y="1268413"/>
            <a:ext cx="9024938" cy="5303837"/>
          </a:xfrm>
        </p:spPr>
        <p:txBody>
          <a:bodyPr/>
          <a:lstStyle/>
          <a:p>
            <a:pPr>
              <a:buFont typeface="Wingdings" pitchFamily="-112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Safety, resistance data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Similar frequency of clinical and laboratory events in both groups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No serious drug-related adverse event</a:t>
            </a:r>
          </a:p>
          <a:p>
            <a:pPr lvl="1">
              <a:defRPr/>
            </a:pPr>
            <a:r>
              <a:rPr lang="fr-FR" sz="2000" dirty="0" err="1" smtClean="0">
                <a:ea typeface="ＭＳ Ｐゴシック" pitchFamily="34" charset="-128"/>
              </a:rPr>
              <a:t>Diarrhoea</a:t>
            </a:r>
            <a:r>
              <a:rPr lang="en-GB" sz="2000" dirty="0" smtClean="0">
                <a:ea typeface="ＭＳ Ｐゴシック" pitchFamily="34" charset="-128"/>
              </a:rPr>
              <a:t> of moderate to severe intensity: 3% in LPV/r group </a:t>
            </a:r>
            <a:r>
              <a:rPr lang="en-GB" sz="2000" dirty="0" err="1" smtClean="0">
                <a:ea typeface="ＭＳ Ｐゴシック" pitchFamily="34" charset="-128"/>
              </a:rPr>
              <a:t>vs</a:t>
            </a:r>
            <a:r>
              <a:rPr lang="en-GB" sz="2000" dirty="0" smtClean="0">
                <a:ea typeface="ＭＳ Ｐゴシック" pitchFamily="34" charset="-128"/>
              </a:rPr>
              <a:t> 0%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in RAL group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Discontinuation because of adverse events: 4 in LPV/r group </a:t>
            </a:r>
            <a:r>
              <a:rPr lang="en-GB" sz="2000" dirty="0" err="1" smtClean="0">
                <a:ea typeface="ＭＳ Ｐゴシック" pitchFamily="34" charset="-128"/>
              </a:rPr>
              <a:t>vs</a:t>
            </a:r>
            <a:r>
              <a:rPr lang="en-GB" sz="2000" dirty="0" smtClean="0">
                <a:ea typeface="ＭＳ Ｐゴシック" pitchFamily="34" charset="-128"/>
              </a:rPr>
              <a:t> 6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in RAL group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49 patients had confirmed </a:t>
            </a:r>
            <a:r>
              <a:rPr lang="en-GB" sz="2000" dirty="0" err="1" smtClean="0">
                <a:ea typeface="ＭＳ Ｐゴシック" pitchFamily="34" charset="-128"/>
              </a:rPr>
              <a:t>virologic</a:t>
            </a:r>
            <a:r>
              <a:rPr lang="en-GB" sz="2000" dirty="0" smtClean="0">
                <a:ea typeface="ＭＳ Ｐゴシック" pitchFamily="34" charset="-128"/>
              </a:rPr>
              <a:t> failure:</a:t>
            </a:r>
          </a:p>
          <a:p>
            <a:pPr lvl="2">
              <a:defRPr/>
            </a:pPr>
            <a:r>
              <a:rPr lang="en-GB" sz="1800" dirty="0" smtClean="0">
                <a:ea typeface="ＭＳ Ｐゴシック" pitchFamily="34" charset="-128"/>
              </a:rPr>
              <a:t>32 in the RAL group: for 27 (84%), LPV/r was not their first ARV regimen and 18 (67%) of these patients had a history of </a:t>
            </a:r>
            <a:r>
              <a:rPr lang="en-GB" sz="1800" dirty="0" err="1" smtClean="0">
                <a:ea typeface="ＭＳ Ｐゴシック" pitchFamily="34" charset="-128"/>
              </a:rPr>
              <a:t>virologic</a:t>
            </a:r>
            <a:r>
              <a:rPr lang="en-GB" sz="1800" dirty="0" smtClean="0">
                <a:ea typeface="ＭＳ Ｐゴシック" pitchFamily="34" charset="-128"/>
              </a:rPr>
              <a:t> failure on previous regimens</a:t>
            </a:r>
          </a:p>
          <a:p>
            <a:pPr lvl="2">
              <a:defRPr/>
            </a:pPr>
            <a:r>
              <a:rPr lang="en-GB" sz="1800" dirty="0" smtClean="0">
                <a:ea typeface="ＭＳ Ｐゴシック" pitchFamily="34" charset="-128"/>
              </a:rPr>
              <a:t>17 in the LPV/r group: for 8 (47%), LPV/r was not their first ARV regimen and 4 (50%) of these patients had a history of </a:t>
            </a:r>
            <a:r>
              <a:rPr lang="en-GB" sz="1800" dirty="0" err="1" smtClean="0">
                <a:ea typeface="ＭＳ Ｐゴシック" pitchFamily="34" charset="-128"/>
              </a:rPr>
              <a:t>virologic</a:t>
            </a:r>
            <a:r>
              <a:rPr lang="en-GB" sz="1800" dirty="0" smtClean="0">
                <a:ea typeface="ＭＳ Ｐゴシック" pitchFamily="34" charset="-128"/>
              </a:rPr>
              <a:t> failure on previous regimens</a:t>
            </a:r>
          </a:p>
          <a:p>
            <a:pPr lvl="2">
              <a:defRPr/>
            </a:pPr>
            <a:r>
              <a:rPr lang="en-GB" sz="1800" dirty="0" err="1" smtClean="0">
                <a:ea typeface="ＭＳ Ｐゴシック" pitchFamily="34" charset="-128"/>
              </a:rPr>
              <a:t>Raltegravir</a:t>
            </a:r>
            <a:r>
              <a:rPr lang="en-GB" sz="1800" dirty="0" smtClean="0">
                <a:ea typeface="ＭＳ Ｐゴシック" pitchFamily="34" charset="-128"/>
              </a:rPr>
              <a:t>-associated resistance mutations were found at failure in </a:t>
            </a:r>
            <a:br>
              <a:rPr lang="en-GB" sz="1800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8/11 assessable patients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1267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Eron JJ, Lancet 2010;375:396-407 </a:t>
            </a:r>
          </a:p>
        </p:txBody>
      </p:sp>
      <p:sp>
        <p:nvSpPr>
          <p:cNvPr id="11268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SWITCHMRK</a:t>
            </a:r>
          </a:p>
        </p:txBody>
      </p:sp>
      <p:sp>
        <p:nvSpPr>
          <p:cNvPr id="11269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SWITCHMRK Study: Switch to RAL vs continuation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LPV/r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7965</TotalTime>
  <Words>1205</Words>
  <Application>Microsoft Office PowerPoint</Application>
  <PresentationFormat>Affichage à l'écran (4:3)</PresentationFormat>
  <Paragraphs>433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RAL-containing regimen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  <vt:lpstr>SWITCHMRK Study: Switch to RAL vs continuation  of LPV/r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258</cp:revision>
  <dcterms:created xsi:type="dcterms:W3CDTF">2011-03-08T09:11:08Z</dcterms:created>
  <dcterms:modified xsi:type="dcterms:W3CDTF">2018-03-22T13:29:56Z</dcterms:modified>
  <cp:category>www.aei.fr</cp:category>
</cp:coreProperties>
</file>