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3.xml" ContentType="application/vnd.openxmlformats-officedocument.presentationml.tags+xml"/>
  <Override PartName="/ppt/notesSlides/notesSlide8.xml" ContentType="application/vnd.openxmlformats-officedocument.presentationml.notesSlide+xml"/>
  <Override PartName="/ppt/tags/tag4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5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65" r:id="rId2"/>
    <p:sldId id="298" r:id="rId3"/>
    <p:sldId id="299" r:id="rId4"/>
    <p:sldId id="300" r:id="rId5"/>
    <p:sldId id="324" r:id="rId6"/>
    <p:sldId id="301" r:id="rId7"/>
    <p:sldId id="326" r:id="rId8"/>
    <p:sldId id="302" r:id="rId9"/>
    <p:sldId id="327" r:id="rId10"/>
    <p:sldId id="328" r:id="rId11"/>
    <p:sldId id="329" r:id="rId12"/>
  </p:sldIdLst>
  <p:sldSz cx="9144000" cy="6858000" type="screen4x3"/>
  <p:notesSz cx="6759575" cy="9867900"/>
  <p:custDataLst>
    <p:tags r:id="rId14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13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>
          <p15:clr>
            <a:srgbClr val="A4A3A4"/>
          </p15:clr>
        </p15:guide>
        <p15:guide id="4" pos="57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19" clrIdx="0"/>
  <p:cmAuthor id="2" name="anton" initials="a" lastIdx="7" clrIdx="1"/>
  <p:cmAuthor id="3" name="anton Pozniak" initials="aP" lastIdx="10" clrIdx="2"/>
  <p:cmAuthor id="4" name="Anton Pozniak" initials="AP" lastIdx="4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66"/>
    <a:srgbClr val="008000"/>
    <a:srgbClr val="FFFFFF"/>
    <a:srgbClr val="DDDDDD"/>
    <a:srgbClr val="7030A0"/>
    <a:srgbClr val="BFBFBF"/>
    <a:srgbClr val="CC3300"/>
    <a:srgbClr val="6338A2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47" autoAdjust="0"/>
    <p:restoredTop sz="99784" autoAdjust="0"/>
  </p:normalViewPr>
  <p:slideViewPr>
    <p:cSldViewPr snapToGrid="0" showGuides="1">
      <p:cViewPr varScale="1">
        <p:scale>
          <a:sx n="108" d="100"/>
          <a:sy n="108" d="100"/>
        </p:scale>
        <p:origin x="738" y="90"/>
      </p:cViewPr>
      <p:guideLst>
        <p:guide orient="horz" pos="1913"/>
        <p:guide pos="2880"/>
        <p:guide orient="horz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-3206" y="-67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2441312287208"/>
          <c:y val="2.43048651306394E-2"/>
          <c:w val="0.86887505363933104"/>
          <c:h val="0.68732656528582603"/>
        </c:manualLayout>
      </c:layou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HIV-1 RNA, c/mL</c:v>
                </c:pt>
              </c:strCache>
            </c:strRef>
          </c:tx>
          <c:spPr>
            <a:ln w="25400">
              <a:solidFill>
                <a:srgbClr val="C00000"/>
              </a:solidFill>
            </a:ln>
            <a:effectLst/>
          </c:spPr>
          <c:marker>
            <c:symbol val="diamond"/>
            <c:size val="8"/>
            <c:spPr>
              <a:solidFill>
                <a:srgbClr val="C00000"/>
              </a:solidFill>
              <a:ln w="15875">
                <a:solidFill>
                  <a:srgbClr val="C00000"/>
                </a:solidFill>
              </a:ln>
            </c:spPr>
          </c:marker>
          <c:dLbls>
            <c:dLbl>
              <c:idx val="0"/>
              <c:layout>
                <c:manualLayout>
                  <c:x val="-2.8743154640435201E-2"/>
                  <c:y val="6.0224670770843002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solidFill>
                          <a:srgbClr val="000066"/>
                        </a:solidFill>
                      </a:rPr>
                      <a:t>&lt;</a:t>
                    </a:r>
                    <a:r>
                      <a:rPr lang="en-US" sz="1400" dirty="0"/>
                      <a:t>50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31-466E-B118-94766DAFB890}"/>
                </c:ext>
              </c:extLst>
            </c:dLbl>
            <c:dLbl>
              <c:idx val="1"/>
              <c:layout>
                <c:manualLayout>
                  <c:x val="-2.8743154640435201E-2"/>
                  <c:y val="6.0224670770843002E-2"/>
                </c:manualLayout>
              </c:layout>
              <c:tx>
                <c:rich>
                  <a:bodyPr/>
                  <a:lstStyle/>
                  <a:p>
                    <a:pPr algn="ctr" rtl="0">
                      <a:defRPr sz="1400">
                        <a:solidFill>
                          <a:srgbClr val="000066"/>
                        </a:solidFill>
                      </a:defRPr>
                    </a:pPr>
                    <a:r>
                      <a:rPr lang="en-US" sz="1400" dirty="0">
                        <a:solidFill>
                          <a:srgbClr val="000066"/>
                        </a:solidFill>
                      </a:rPr>
                      <a:t>&lt;50</a:t>
                    </a:r>
                    <a:endParaRPr lang="en-US" sz="1100" dirty="0">
                      <a:solidFill>
                        <a:srgbClr val="000066"/>
                      </a:solidFill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31-466E-B118-94766DAFB890}"/>
                </c:ext>
              </c:extLst>
            </c:dLbl>
            <c:dLbl>
              <c:idx val="2"/>
              <c:layout>
                <c:manualLayout>
                  <c:x val="-2.73744329908907E-2"/>
                  <c:y val="6.0224670770843002E-2"/>
                </c:manualLayout>
              </c:layout>
              <c:tx>
                <c:rich>
                  <a:bodyPr/>
                  <a:lstStyle/>
                  <a:p>
                    <a:pPr algn="ctr" rtl="0">
                      <a:defRPr sz="1400">
                        <a:solidFill>
                          <a:srgbClr val="000066"/>
                        </a:solidFill>
                      </a:defRPr>
                    </a:pPr>
                    <a:r>
                      <a:rPr lang="en-US" sz="1400" dirty="0">
                        <a:solidFill>
                          <a:srgbClr val="000066"/>
                        </a:solidFill>
                      </a:rPr>
                      <a:t>&lt;50</a:t>
                    </a:r>
                    <a:endParaRPr lang="en-US" sz="1100" dirty="0">
                      <a:solidFill>
                        <a:srgbClr val="000066"/>
                      </a:solidFill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31-466E-B118-94766DAFB890}"/>
                </c:ext>
              </c:extLst>
            </c:dLbl>
            <c:dLbl>
              <c:idx val="3"/>
              <c:layout>
                <c:manualLayout>
                  <c:x val="-3.1480597939524298E-2"/>
                  <c:y val="6.0224670770843002E-2"/>
                </c:manualLayout>
              </c:layout>
              <c:tx>
                <c:rich>
                  <a:bodyPr/>
                  <a:lstStyle/>
                  <a:p>
                    <a:pPr algn="ctr" rtl="0">
                      <a:defRPr sz="1400">
                        <a:solidFill>
                          <a:srgbClr val="000066"/>
                        </a:solidFill>
                      </a:defRPr>
                    </a:pPr>
                    <a:r>
                      <a:rPr lang="en-US" sz="1400" dirty="0">
                        <a:solidFill>
                          <a:srgbClr val="000066"/>
                        </a:solidFill>
                      </a:rPr>
                      <a:t>&lt;50</a:t>
                    </a:r>
                    <a:endParaRPr lang="en-US" sz="1100" dirty="0">
                      <a:solidFill>
                        <a:srgbClr val="000066"/>
                      </a:solidFill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31-466E-B118-94766DAFB890}"/>
                </c:ext>
              </c:extLst>
            </c:dLbl>
            <c:dLbl>
              <c:idx val="4"/>
              <c:layout>
                <c:manualLayout>
                  <c:x val="-2.8743154640435298E-2"/>
                  <c:y val="6.0224670770843002E-2"/>
                </c:manualLayout>
              </c:layout>
              <c:tx>
                <c:rich>
                  <a:bodyPr/>
                  <a:lstStyle/>
                  <a:p>
                    <a:pPr algn="ctr" rtl="0">
                      <a:defRPr sz="1400">
                        <a:solidFill>
                          <a:srgbClr val="000066"/>
                        </a:solidFill>
                      </a:defRPr>
                    </a:pPr>
                    <a:r>
                      <a:rPr lang="en-US" sz="1400" dirty="0">
                        <a:solidFill>
                          <a:srgbClr val="000066"/>
                        </a:solidFill>
                      </a:rPr>
                      <a:t>&lt;50</a:t>
                    </a:r>
                    <a:endParaRPr lang="en-US" sz="1100" dirty="0">
                      <a:solidFill>
                        <a:srgbClr val="000066"/>
                      </a:solidFill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031-466E-B118-94766DAFB890}"/>
                </c:ext>
              </c:extLst>
            </c:dLbl>
            <c:dLbl>
              <c:idx val="5"/>
              <c:layout>
                <c:manualLayout>
                  <c:x val="-3.1480597939524298E-2"/>
                  <c:y val="5.9755544525971503E-2"/>
                </c:manualLayout>
              </c:layout>
              <c:tx>
                <c:rich>
                  <a:bodyPr/>
                  <a:lstStyle/>
                  <a:p>
                    <a:pPr algn="ctr" rtl="0">
                      <a:defRPr sz="1400">
                        <a:solidFill>
                          <a:srgbClr val="000066"/>
                        </a:solidFill>
                      </a:defRPr>
                    </a:pPr>
                    <a:r>
                      <a:rPr lang="en-US" sz="1400" dirty="0">
                        <a:solidFill>
                          <a:srgbClr val="000066"/>
                        </a:solidFill>
                      </a:rPr>
                      <a:t>&lt;50</a:t>
                    </a:r>
                    <a:endParaRPr lang="en-US" sz="1100" dirty="0">
                      <a:solidFill>
                        <a:srgbClr val="000066"/>
                      </a:solidFill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31-466E-B118-94766DAFB890}"/>
                </c:ext>
              </c:extLst>
            </c:dLbl>
            <c:dLbl>
              <c:idx val="6"/>
              <c:layout>
                <c:manualLayout>
                  <c:x val="-5.4748865981781497E-2"/>
                  <c:y val="-5.66445306199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031-466E-B118-94766DAFB890}"/>
                </c:ext>
              </c:extLst>
            </c:dLbl>
            <c:dLbl>
              <c:idx val="7"/>
              <c:layout>
                <c:manualLayout>
                  <c:x val="-1.08720673797562E-2"/>
                  <c:y val="-2.39980151915575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1018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31-466E-B118-94766DAFB890}"/>
                </c:ext>
              </c:extLst>
            </c:dLbl>
            <c:dLbl>
              <c:idx val="8"/>
              <c:layout>
                <c:manualLayout>
                  <c:x val="-3.5586762888158097E-2"/>
                  <c:y val="4.8873529348130898E-2"/>
                </c:manualLayout>
              </c:layout>
              <c:tx>
                <c:rich>
                  <a:bodyPr/>
                  <a:lstStyle/>
                  <a:p>
                    <a:pPr algn="ctr" rtl="0">
                      <a:defRPr sz="1400">
                        <a:solidFill>
                          <a:srgbClr val="000066"/>
                        </a:solidFill>
                      </a:defRPr>
                    </a:pPr>
                    <a:r>
                      <a:rPr lang="en-US" sz="1400" dirty="0">
                        <a:solidFill>
                          <a:srgbClr val="000066"/>
                        </a:solidFill>
                      </a:rPr>
                      <a:t>&lt;50</a:t>
                    </a:r>
                    <a:endParaRPr lang="en-US" sz="1100" dirty="0">
                      <a:solidFill>
                        <a:srgbClr val="000066"/>
                      </a:solidFill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031-466E-B118-94766DAFB890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rgbClr val="000066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noFill/>
                    </a:ln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Screening</c:v>
                </c:pt>
                <c:pt idx="1">
                  <c:v>Day 1
[6 Oct 15]</c:v>
                </c:pt>
                <c:pt idx="2">
                  <c:v>Week 4</c:v>
                </c:pt>
                <c:pt idx="3">
                  <c:v>Week 8</c:v>
                </c:pt>
                <c:pt idx="4">
                  <c:v>Week 12</c:v>
                </c:pt>
                <c:pt idx="5">
                  <c:v>Week 24</c:v>
                </c:pt>
                <c:pt idx="6">
                  <c:v>Week 36
[16 Jun 16]</c:v>
                </c:pt>
                <c:pt idx="7">
                  <c:v>Week 36 retest
[4 Jul 16]</c:v>
                </c:pt>
                <c:pt idx="8">
                  <c:v>Week 45 withdrawal
[6 Sep 16]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49</c:v>
                </c:pt>
                <c:pt idx="1">
                  <c:v>49</c:v>
                </c:pt>
                <c:pt idx="2">
                  <c:v>49</c:v>
                </c:pt>
                <c:pt idx="3" formatCode="0.0">
                  <c:v>49</c:v>
                </c:pt>
                <c:pt idx="4">
                  <c:v>49</c:v>
                </c:pt>
                <c:pt idx="5">
                  <c:v>49</c:v>
                </c:pt>
                <c:pt idx="6">
                  <c:v>1059771</c:v>
                </c:pt>
                <c:pt idx="7">
                  <c:v>1018</c:v>
                </c:pt>
                <c:pt idx="8">
                  <c:v>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031-466E-B118-94766DAFB8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53572632"/>
        <c:axId val="-676887352"/>
      </c:lineChart>
      <c:catAx>
        <c:axId val="16535726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-676887352"/>
        <c:crosses val="autoZero"/>
        <c:auto val="1"/>
        <c:lblAlgn val="ctr"/>
        <c:lblOffset val="100"/>
        <c:noMultiLvlLbl val="0"/>
      </c:catAx>
      <c:valAx>
        <c:axId val="-676887352"/>
        <c:scaling>
          <c:logBase val="10"/>
          <c:orientation val="minMax"/>
          <c:max val="10000000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 w="19050">
            <a:solidFill>
              <a:srgbClr val="000066"/>
            </a:solidFill>
          </a:ln>
          <a:effectLst/>
        </c:spPr>
        <c:txPr>
          <a:bodyPr rot="-60000000" vert="horz"/>
          <a:lstStyle/>
          <a:p>
            <a:pPr>
              <a:defRPr sz="1400">
                <a:solidFill>
                  <a:srgbClr val="000066"/>
                </a:solidFill>
              </a:defRPr>
            </a:pPr>
            <a:endParaRPr lang="fr-FR"/>
          </a:p>
        </c:txPr>
        <c:crossAx val="16535726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fr-FR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22/11/2018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</p:spPr>
        <p:txBody>
          <a:bodyPr/>
          <a:lstStyle/>
          <a:p>
            <a:pPr>
              <a:defRPr/>
            </a:pPr>
            <a:fld id="{D8A40831-68B0-47D5-A56A-DDAD014F303C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115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'image des diapositives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Espace réservé des commentaires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092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2459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</p:spPr>
        <p:txBody>
          <a:bodyPr/>
          <a:lstStyle/>
          <a:p>
            <a:pPr>
              <a:defRPr/>
            </a:pPr>
            <a:fld id="{D8A40831-68B0-47D5-A56A-DDAD014F303C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989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A40831-68B0-47D5-A56A-DDAD014F303C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777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886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'image des diapositives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Espace réservé des commentaires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092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68314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2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5510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8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altLang="fr-FR" sz="3200" dirty="0">
                <a:latin typeface="Calibri" panose="020F0502020204030204" pitchFamily="34" charset="0"/>
              </a:rPr>
              <a:t>Switch to DTG + RPV</a:t>
            </a:r>
          </a:p>
        </p:txBody>
      </p:sp>
      <p:sp>
        <p:nvSpPr>
          <p:cNvPr id="4" name="Espace réservé du contenu 4">
            <a:extLst>
              <a:ext uri="{FF2B5EF4-FFF2-40B4-BE49-F238E27FC236}">
                <a16:creationId xmlns:a16="http://schemas.microsoft.com/office/drawing/2014/main" id="{8D879192-8D02-4AED-BBBE-D01EB5147F65}"/>
              </a:ext>
            </a:extLst>
          </p:cNvPr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fr-FR" sz="2800" b="1" dirty="0">
                <a:solidFill>
                  <a:srgbClr val="333399"/>
                </a:solidFill>
                <a:latin typeface="Calibri" pitchFamily="34" charset="0"/>
              </a:rPr>
              <a:t>Switch to DTG + RPV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cs-CZ" sz="2800" b="1" dirty="0">
                <a:solidFill>
                  <a:srgbClr val="CC3300"/>
                </a:solidFill>
                <a:latin typeface="Calibri" pitchFamily="34" charset="0"/>
              </a:rPr>
              <a:t>SWORD</a:t>
            </a:r>
            <a:r>
              <a:rPr lang="fr-FR" sz="2800" b="1" dirty="0">
                <a:solidFill>
                  <a:srgbClr val="CC3300"/>
                </a:solidFill>
                <a:latin typeface="Calibri" pitchFamily="34" charset="0"/>
              </a:rPr>
              <a:t> </a:t>
            </a:r>
            <a:r>
              <a:rPr lang="fr-FR" sz="2800" b="1" dirty="0" err="1">
                <a:solidFill>
                  <a:srgbClr val="CC3300"/>
                </a:solidFill>
                <a:latin typeface="Calibri" pitchFamily="34" charset="0"/>
              </a:rPr>
              <a:t>Study</a:t>
            </a:r>
            <a:endParaRPr lang="fr-FR" sz="2800" b="1" dirty="0">
              <a:solidFill>
                <a:srgbClr val="CC3300"/>
              </a:solidFill>
              <a:latin typeface="Calibri" pitchFamily="34" charset="0"/>
            </a:endParaRPr>
          </a:p>
          <a:p>
            <a:pPr lvl="1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rgbClr val="BFBFBF"/>
                </a:solidFill>
                <a:latin typeface="Calibri" pitchFamily="34" charset="0"/>
              </a:rPr>
              <a:t>Switch to CAB LA + RPV LA IM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en-US" sz="2800" b="1" dirty="0">
                <a:solidFill>
                  <a:srgbClr val="BFBFBF"/>
                </a:solidFill>
                <a:latin typeface="Calibri" pitchFamily="34" charset="0"/>
              </a:rPr>
              <a:t>LATTE-2 Study</a:t>
            </a:r>
            <a:r>
              <a:rPr lang="en-US" sz="2800" b="1" dirty="0">
                <a:solidFill>
                  <a:srgbClr val="DDDDDD"/>
                </a:solidFill>
                <a:latin typeface="Calibri" pitchFamily="34" charset="0"/>
              </a:rPr>
              <a:t>	</a:t>
            </a: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242448"/>
              </p:ext>
            </p:extLst>
          </p:nvPr>
        </p:nvGraphicFramePr>
        <p:xfrm>
          <a:off x="242604" y="1640930"/>
          <a:ext cx="8605277" cy="4352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6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6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4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4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96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262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2143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333399"/>
                          </a:solidFill>
                          <a:latin typeface="+mj-lt"/>
                        </a:rPr>
                        <a:t>Failure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333399"/>
                          </a:solidFill>
                          <a:latin typeface="+mj-lt"/>
                        </a:rPr>
                        <a:t>Previous</a:t>
                      </a:r>
                      <a:r>
                        <a:rPr lang="en-US" sz="1400" b="1" baseline="0" noProof="0">
                          <a:solidFill>
                            <a:srgbClr val="333399"/>
                          </a:solidFill>
                          <a:latin typeface="+mj-lt"/>
                        </a:rPr>
                        <a:t> ARV regimen</a:t>
                      </a:r>
                      <a:endParaRPr lang="en-US" sz="1400" b="1" noProof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333399"/>
                          </a:solidFill>
                          <a:latin typeface="+mj-lt"/>
                        </a:rPr>
                        <a:t>HIV</a:t>
                      </a:r>
                      <a:r>
                        <a:rPr lang="en-US" sz="1400" b="1" baseline="0" noProof="0">
                          <a:solidFill>
                            <a:srgbClr val="333399"/>
                          </a:solidFill>
                          <a:latin typeface="+mj-lt"/>
                        </a:rPr>
                        <a:t> RNA</a:t>
                      </a:r>
                      <a:r>
                        <a:rPr lang="en-US" sz="1400" b="1" noProof="0">
                          <a:solidFill>
                            <a:srgbClr val="333399"/>
                          </a:solidFill>
                          <a:latin typeface="+mj-lt"/>
                        </a:rPr>
                        <a:t>, c/mL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noProof="0" dirty="0">
                          <a:solidFill>
                            <a:srgbClr val="333399"/>
                          </a:solidFill>
                          <a:latin typeface="+mj-lt"/>
                          <a:ea typeface="+mn-ea"/>
                          <a:cs typeface="+mn-cs"/>
                        </a:rPr>
                        <a:t>Resistance mutations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333399"/>
                          </a:solidFill>
                          <a:latin typeface="+mj-lt"/>
                        </a:rPr>
                        <a:t>Fold Change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836148"/>
                  </a:ext>
                </a:extLst>
              </a:tr>
              <a:tr h="482403">
                <a:tc vMerge="1"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+mj-lt"/>
                        </a:rPr>
                        <a:t>DNA genotype </a:t>
                      </a:r>
                      <a:br>
                        <a:rPr lang="en-US" sz="1400" b="1" noProof="0" dirty="0">
                          <a:solidFill>
                            <a:srgbClr val="333399"/>
                          </a:solidFill>
                          <a:latin typeface="+mj-lt"/>
                        </a:rPr>
                      </a:b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+mj-lt"/>
                        </a:rPr>
                        <a:t>at baseline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+mj-lt"/>
                        </a:rPr>
                        <a:t>Plasma genotype </a:t>
                      </a:r>
                      <a:br>
                        <a:rPr lang="en-US" sz="1400" b="1" noProof="0" dirty="0">
                          <a:solidFill>
                            <a:srgbClr val="333399"/>
                          </a:solidFill>
                          <a:latin typeface="+mj-lt"/>
                        </a:rPr>
                      </a:b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+mj-lt"/>
                        </a:rPr>
                        <a:t>at failure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303"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2DF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2DF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2DF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333399"/>
                          </a:solidFill>
                          <a:latin typeface="+mj-lt"/>
                        </a:rPr>
                        <a:t>NNRTI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+mj-lt"/>
                        </a:rPr>
                        <a:t>INSTI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+mj-lt"/>
                        </a:rPr>
                        <a:t>INNTI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333399"/>
                          </a:solidFill>
                          <a:latin typeface="+mj-lt"/>
                        </a:rPr>
                        <a:t>INSTI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2DF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303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W24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EFV/TDF/FTC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88</a:t>
                      </a:r>
                      <a:r>
                        <a:rPr lang="en-US" sz="1200" b="1" baseline="0" noProof="0">
                          <a:solidFill>
                            <a:srgbClr val="000066"/>
                          </a:solidFill>
                        </a:rPr>
                        <a:t> ;</a:t>
                      </a:r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 466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G193E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G193E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DTG : 1.02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303">
                <a:tc>
                  <a:txBody>
                    <a:bodyPr/>
                    <a:lstStyle/>
                    <a:p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W36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EFV/TDF/FTC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1059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; 771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FF0000"/>
                          </a:solidFill>
                        </a:rPr>
                        <a:t>K101K/E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RPV : 1.21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5909">
                <a:tc>
                  <a:txBody>
                    <a:bodyPr/>
                    <a:lstStyle/>
                    <a:p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W64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DTG/ABC/3TC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833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N155N/H,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G163G/R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Amplification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failure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ND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303">
                <a:tc>
                  <a:txBody>
                    <a:bodyPr/>
                    <a:lstStyle/>
                    <a:p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W76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ATV/ABC/3TC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79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ND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ND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ND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ND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649">
                <a:tc>
                  <a:txBody>
                    <a:bodyPr/>
                    <a:lstStyle/>
                    <a:p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W88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DTG/ABC/3TC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278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FF0000"/>
                          </a:solidFill>
                        </a:rPr>
                        <a:t>E138E/A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RPV : 1.61</a:t>
                      </a:r>
                    </a:p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DTG : 0.72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303">
                <a:tc>
                  <a:txBody>
                    <a:bodyPr/>
                    <a:lstStyle/>
                    <a:p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W88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RPV/TDF/FTC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147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ND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ND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NR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NR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5909">
                <a:tc>
                  <a:txBody>
                    <a:bodyPr/>
                    <a:lstStyle/>
                    <a:p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W100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EFV/TDF/FTC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651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K101E,</a:t>
                      </a:r>
                      <a:r>
                        <a:rPr lang="en-US" sz="1200" b="1" baseline="0" noProof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E138A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G193E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K101E, E138A, </a:t>
                      </a:r>
                      <a:r>
                        <a:rPr lang="en-US" sz="1200" b="1" noProof="0" dirty="0">
                          <a:solidFill>
                            <a:srgbClr val="FF0000"/>
                          </a:solidFill>
                        </a:rPr>
                        <a:t>M230M/L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Amplification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failure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RPV : 31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DTG : ND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303">
                <a:tc>
                  <a:txBody>
                    <a:bodyPr/>
                    <a:lstStyle/>
                    <a:p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W100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ATV/r/TDF/FTC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280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90249" y="1181816"/>
            <a:ext cx="81473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Virologic failure on DTG + RPV between D0 and W100, N = 10 *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877598" y="6583363"/>
            <a:ext cx="62664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GB" sz="1200" i="1" dirty="0" err="1">
                <a:solidFill>
                  <a:srgbClr val="CC3300"/>
                </a:solidFill>
              </a:rPr>
              <a:t>Aboud</a:t>
            </a:r>
            <a:r>
              <a:rPr lang="en-GB" sz="1200" i="1" dirty="0">
                <a:solidFill>
                  <a:srgbClr val="CC3300"/>
                </a:solidFill>
              </a:rPr>
              <a:t> M, IAC 2018, Abs. THPEB047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6518073" y="6106672"/>
            <a:ext cx="23202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In red: emerging mutations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396C1EA-529B-4C1A-A773-1E199D29ED0E}"/>
              </a:ext>
            </a:extLst>
          </p:cNvPr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91</a:t>
            </a: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DTG + RPV (W100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results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)</a:t>
            </a:r>
            <a:endParaRPr lang="fr-FR" sz="3200" dirty="0"/>
          </a:p>
        </p:txBody>
      </p:sp>
      <p:sp>
        <p:nvSpPr>
          <p:cNvPr id="10" name="ZoneTexte 9"/>
          <p:cNvSpPr txBox="1"/>
          <p:nvPr/>
        </p:nvSpPr>
        <p:spPr>
          <a:xfrm>
            <a:off x="233926" y="6075895"/>
            <a:ext cx="2991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rgbClr val="000066"/>
                </a:solidFill>
              </a:rPr>
              <a:t>* Results available for 8/10 patients</a:t>
            </a:r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</p:spTree>
    <p:extLst>
      <p:ext uri="{BB962C8B-B14F-4D97-AF65-F5344CB8AC3E}">
        <p14:creationId xmlns:p14="http://schemas.microsoft.com/office/powerpoint/2010/main" val="3359425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 Box 3"/>
          <p:cNvSpPr txBox="1">
            <a:spLocks noChangeArrowheads="1"/>
          </p:cNvSpPr>
          <p:nvPr/>
        </p:nvSpPr>
        <p:spPr bwMode="auto">
          <a:xfrm>
            <a:off x="2877598" y="6583363"/>
            <a:ext cx="62664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GB" sz="1200" i="1" dirty="0" err="1">
                <a:solidFill>
                  <a:srgbClr val="CC3300"/>
                </a:solidFill>
              </a:rPr>
              <a:t>Aboud</a:t>
            </a:r>
            <a:r>
              <a:rPr lang="en-GB" sz="1200" i="1" dirty="0">
                <a:solidFill>
                  <a:srgbClr val="CC3300"/>
                </a:solidFill>
              </a:rPr>
              <a:t> M, IAC 2018, Abs. THPEB047 </a:t>
            </a:r>
          </a:p>
        </p:txBody>
      </p:sp>
      <p:sp>
        <p:nvSpPr>
          <p:cNvPr id="68" name="Rectangle 83"/>
          <p:cNvSpPr txBox="1">
            <a:spLocks noChangeArrowheads="1"/>
          </p:cNvSpPr>
          <p:nvPr/>
        </p:nvSpPr>
        <p:spPr bwMode="auto">
          <a:xfrm>
            <a:off x="323422" y="4450570"/>
            <a:ext cx="8640578" cy="2206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Clr>
                <a:srgbClr val="CC3300"/>
              </a:buClr>
              <a:buFontTx/>
              <a:buChar char="•"/>
              <a:defRPr/>
            </a:pPr>
            <a:r>
              <a:rPr lang="en-US" sz="1600" b="1" kern="0" dirty="0">
                <a:solidFill>
                  <a:srgbClr val="CC3300"/>
                </a:solidFill>
                <a:latin typeface="+mj-lt"/>
                <a:cs typeface="Calibri"/>
              </a:rPr>
              <a:t>Adverse events leading to DTG + RPV discontinuation:</a:t>
            </a:r>
            <a:r>
              <a:rPr lang="en-US" sz="1600" kern="0" dirty="0">
                <a:solidFill>
                  <a:srgbClr val="CC3300"/>
                </a:solidFill>
                <a:latin typeface="+mj-lt"/>
              </a:rPr>
              <a:t> </a:t>
            </a:r>
            <a:r>
              <a:rPr lang="en-US" sz="1600" kern="0" dirty="0">
                <a:solidFill>
                  <a:srgbClr val="000066"/>
                </a:solidFill>
                <a:latin typeface="Arial"/>
              </a:rPr>
              <a:t>49/990 (5%) at W100 including 17 for psychiatric disorders: </a:t>
            </a:r>
            <a:r>
              <a:rPr lang="en-US" sz="1600" dirty="0">
                <a:solidFill>
                  <a:srgbClr val="000066"/>
                </a:solidFill>
              </a:rPr>
              <a:t>suicidal ideation (N = 5), </a:t>
            </a:r>
            <a:r>
              <a:rPr lang="en-US" sz="1600" kern="0" dirty="0">
                <a:solidFill>
                  <a:srgbClr val="000066"/>
                </a:solidFill>
              </a:rPr>
              <a:t>suicide (N = 1), </a:t>
            </a:r>
            <a:r>
              <a:rPr lang="en-US" sz="1600" kern="0" dirty="0">
                <a:solidFill>
                  <a:srgbClr val="000066"/>
                </a:solidFill>
                <a:latin typeface="Arial"/>
              </a:rPr>
              <a:t>anxiety (N = 4), </a:t>
            </a:r>
            <a:r>
              <a:rPr lang="en-US" sz="1600" dirty="0">
                <a:solidFill>
                  <a:srgbClr val="000066"/>
                </a:solidFill>
              </a:rPr>
              <a:t>depression (N = 5), depressed mood (N = 1), </a:t>
            </a:r>
            <a:r>
              <a:rPr lang="en-US" sz="1600" kern="0" dirty="0">
                <a:solidFill>
                  <a:srgbClr val="000066"/>
                </a:solidFill>
                <a:latin typeface="Arial"/>
              </a:rPr>
              <a:t>insomnia (N = 5), </a:t>
            </a:r>
            <a:r>
              <a:rPr lang="en-US" sz="1600" dirty="0">
                <a:solidFill>
                  <a:srgbClr val="000066"/>
                </a:solidFill>
              </a:rPr>
              <a:t>nightmare (N = 1)</a:t>
            </a:r>
            <a:r>
              <a:rPr lang="en-US" sz="1600" kern="0" dirty="0">
                <a:solidFill>
                  <a:srgbClr val="000066"/>
                </a:solidFill>
                <a:latin typeface="Arial"/>
              </a:rPr>
              <a:t>, </a:t>
            </a:r>
            <a:r>
              <a:rPr lang="en-US" sz="1600" dirty="0">
                <a:solidFill>
                  <a:srgbClr val="000066"/>
                </a:solidFill>
              </a:rPr>
              <a:t>affective disorder (N = 1), abulia (N = 1), </a:t>
            </a:r>
            <a:r>
              <a:rPr lang="en-US" sz="1600" dirty="0" err="1">
                <a:solidFill>
                  <a:srgbClr val="000066"/>
                </a:solidFill>
              </a:rPr>
              <a:t>confusional</a:t>
            </a:r>
            <a:r>
              <a:rPr lang="en-US" sz="1600" dirty="0">
                <a:solidFill>
                  <a:srgbClr val="000066"/>
                </a:solidFill>
              </a:rPr>
              <a:t> state (N = 1), loss of libido (N = 1)</a:t>
            </a:r>
          </a:p>
          <a:p>
            <a:pPr marL="342900" indent="-342900">
              <a:buClr>
                <a:srgbClr val="CC3300"/>
              </a:buClr>
              <a:buFontTx/>
              <a:buChar char="•"/>
              <a:defRPr/>
            </a:pPr>
            <a:r>
              <a:rPr lang="en-US" sz="1600" kern="0" dirty="0">
                <a:solidFill>
                  <a:srgbClr val="000066"/>
                </a:solidFill>
                <a:latin typeface="+mn-lt"/>
                <a:cs typeface="Calibri"/>
              </a:rPr>
              <a:t>Bone, </a:t>
            </a:r>
            <a:r>
              <a:rPr lang="en-US" sz="1600" kern="0" dirty="0">
                <a:solidFill>
                  <a:srgbClr val="000066"/>
                </a:solidFill>
                <a:latin typeface="+mn-lt"/>
              </a:rPr>
              <a:t>atherogenesis and inflammation </a:t>
            </a:r>
            <a:r>
              <a:rPr lang="en-US" sz="1600" b="1" kern="0" dirty="0">
                <a:solidFill>
                  <a:srgbClr val="CC3300"/>
                </a:solidFill>
                <a:latin typeface="+mj-lt"/>
              </a:rPr>
              <a:t>biomarkers</a:t>
            </a:r>
            <a:r>
              <a:rPr lang="en-US" sz="1600" kern="0" dirty="0">
                <a:solidFill>
                  <a:srgbClr val="000066"/>
                </a:solidFill>
                <a:latin typeface="Arial"/>
              </a:rPr>
              <a:t>: no change on DTG + 3TC between W48 and W100</a:t>
            </a:r>
            <a:endParaRPr lang="en-US" sz="1600" dirty="0">
              <a:solidFill>
                <a:srgbClr val="000066"/>
              </a:solidFill>
            </a:endParaRPr>
          </a:p>
          <a:p>
            <a:pPr marL="342900" indent="-342900">
              <a:buClr>
                <a:srgbClr val="CC3300"/>
              </a:buClr>
              <a:buFontTx/>
              <a:buChar char="•"/>
              <a:defRPr/>
            </a:pPr>
            <a:r>
              <a:rPr lang="en-US" sz="1600" b="1" dirty="0">
                <a:solidFill>
                  <a:srgbClr val="CC3300"/>
                </a:solidFill>
                <a:latin typeface="Calibri"/>
                <a:cs typeface="Calibri"/>
              </a:rPr>
              <a:t>Renal tubular proteinuria</a:t>
            </a:r>
            <a:r>
              <a:rPr lang="en-US" sz="1600" b="1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sz="1600" dirty="0">
                <a:solidFill>
                  <a:srgbClr val="000066"/>
                </a:solidFill>
              </a:rPr>
              <a:t>(RBP/</a:t>
            </a:r>
            <a:r>
              <a:rPr lang="en-US" sz="1600" dirty="0" err="1">
                <a:solidFill>
                  <a:srgbClr val="000066"/>
                </a:solidFill>
              </a:rPr>
              <a:t>creatininuria</a:t>
            </a:r>
            <a:r>
              <a:rPr lang="en-US" sz="1600" dirty="0">
                <a:solidFill>
                  <a:srgbClr val="000066"/>
                </a:solidFill>
              </a:rPr>
              <a:t> and </a:t>
            </a:r>
            <a:r>
              <a:rPr lang="en-US" sz="1600" dirty="0">
                <a:solidFill>
                  <a:srgbClr val="000066"/>
                </a:solidFill>
                <a:latin typeface="Symbol"/>
              </a:rPr>
              <a:t>b</a:t>
            </a:r>
            <a:r>
              <a:rPr lang="en-US" sz="1600" dirty="0">
                <a:solidFill>
                  <a:srgbClr val="000066"/>
                </a:solidFill>
              </a:rPr>
              <a:t>2M/</a:t>
            </a:r>
            <a:r>
              <a:rPr lang="en-US" sz="1600" dirty="0" err="1">
                <a:solidFill>
                  <a:srgbClr val="000066"/>
                </a:solidFill>
              </a:rPr>
              <a:t>creatininuria</a:t>
            </a:r>
            <a:r>
              <a:rPr lang="en-US" sz="1600" dirty="0">
                <a:solidFill>
                  <a:srgbClr val="000066"/>
                </a:solidFill>
              </a:rPr>
              <a:t>): improvement maintained in immediate switch group at W100</a:t>
            </a:r>
          </a:p>
          <a:p>
            <a:pPr marL="342900" indent="-342900">
              <a:buClr>
                <a:srgbClr val="CC3300"/>
              </a:buClr>
              <a:buFontTx/>
              <a:buChar char="•"/>
              <a:defRPr/>
            </a:pPr>
            <a:endParaRPr lang="en-US" sz="1600" kern="0" dirty="0">
              <a:latin typeface="Arial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2C0743F5-B045-4284-A444-638E788560FC}"/>
              </a:ext>
            </a:extLst>
          </p:cNvPr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90</a:t>
            </a:r>
          </a:p>
        </p:txBody>
      </p:sp>
      <p:sp>
        <p:nvSpPr>
          <p:cNvPr id="3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DTG + RPV (W100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results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)</a:t>
            </a:r>
            <a:endParaRPr lang="fr-FR" sz="3200" dirty="0"/>
          </a:p>
        </p:txBody>
      </p:sp>
      <p:graphicFrame>
        <p:nvGraphicFramePr>
          <p:cNvPr id="3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5433989"/>
              </p:ext>
            </p:extLst>
          </p:nvPr>
        </p:nvGraphicFramePr>
        <p:xfrm>
          <a:off x="323096" y="1651303"/>
          <a:ext cx="8478004" cy="2676340"/>
        </p:xfrm>
        <a:graphic>
          <a:graphicData uri="http://schemas.openxmlformats.org/drawingml/2006/table">
            <a:tbl>
              <a:tblPr/>
              <a:tblGrid>
                <a:gridCol w="4668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6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3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546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DTG + RPV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513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D0-W100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Deferred DTG + RPV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477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W52-W100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39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Adverse events related to study drug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46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Drug-related adverse events in ≥ 2%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Headache 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Nausea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39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Serious adverse event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42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Adverse event leading to discontinuation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Psychiatric disorders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 (N = 34 *)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2.3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 (N = 15 *)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1.0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9" name="Rectangle 38"/>
          <p:cNvSpPr/>
          <p:nvPr/>
        </p:nvSpPr>
        <p:spPr>
          <a:xfrm>
            <a:off x="2570041" y="1171453"/>
            <a:ext cx="40039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b="1" dirty="0">
                <a:solidFill>
                  <a:srgbClr val="CC3300"/>
                </a:solidFill>
                <a:latin typeface="Calibri"/>
                <a:cs typeface="Calibri"/>
              </a:rPr>
              <a:t>Cumulative adverse </a:t>
            </a:r>
            <a:r>
              <a:rPr lang="fr-FR" sz="2400" b="1" dirty="0" err="1">
                <a:solidFill>
                  <a:srgbClr val="CC3300"/>
                </a:solidFill>
                <a:latin typeface="Calibri"/>
                <a:cs typeface="Calibri"/>
              </a:rPr>
              <a:t>events</a:t>
            </a:r>
            <a:r>
              <a:rPr lang="fr-FR" sz="2400" b="1" dirty="0">
                <a:solidFill>
                  <a:srgbClr val="CC3300"/>
                </a:solidFill>
                <a:latin typeface="Calibri"/>
                <a:cs typeface="Calibri"/>
              </a:rPr>
              <a:t>, %</a:t>
            </a:r>
            <a:endParaRPr lang="fr-FR" sz="2400" dirty="0">
              <a:solidFill>
                <a:srgbClr val="CC3300"/>
              </a:solidFill>
            </a:endParaRP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6177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148324" y="1125538"/>
            <a:ext cx="2695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2531" name="Espace réservé du contenu 2"/>
          <p:cNvSpPr>
            <a:spLocks/>
          </p:cNvSpPr>
          <p:nvPr/>
        </p:nvSpPr>
        <p:spPr bwMode="auto">
          <a:xfrm>
            <a:off x="148323" y="4857081"/>
            <a:ext cx="8506939" cy="1461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ts val="75"/>
              </a:spcBef>
            </a:pPr>
            <a:r>
              <a:rPr lang="en-GB" altLang="fr-FR" sz="2800" b="1" dirty="0">
                <a:latin typeface="Calibri" panose="020F0502020204030204" pitchFamily="34" charset="0"/>
              </a:rPr>
              <a:t>Endpoint</a:t>
            </a:r>
          </a:p>
          <a:p>
            <a:pPr lvl="1" defTabSz="914400" eaLnBrk="1" hangingPunct="1">
              <a:spcBef>
                <a:spcPts val="75"/>
              </a:spcBef>
            </a:pPr>
            <a:r>
              <a:rPr lang="en-GB" altLang="fr-FR" sz="1800" dirty="0"/>
              <a:t>Primary: proportion of patients maintaining HIV RNA &lt; 50 c/mL at W48 (ITT-exposed, snapshot) ; non-inferiority if lower margin of a two-sided 95% CI for the difference = - 8% for pooled studies (- 10% for each individual study)</a:t>
            </a:r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632265"/>
              </p:ext>
            </p:extLst>
          </p:nvPr>
        </p:nvGraphicFramePr>
        <p:xfrm>
          <a:off x="4232963" y="2713427"/>
          <a:ext cx="1864439" cy="535789"/>
        </p:xfrm>
        <a:graphic>
          <a:graphicData uri="http://schemas.openxmlformats.org/drawingml/2006/table">
            <a:tbl>
              <a:tblPr/>
              <a:tblGrid>
                <a:gridCol w="186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DTG 50 mg QD 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RPV 25 mg QD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172470"/>
              </p:ext>
            </p:extLst>
          </p:nvPr>
        </p:nvGraphicFramePr>
        <p:xfrm>
          <a:off x="4232963" y="3508998"/>
          <a:ext cx="1864439" cy="590653"/>
        </p:xfrm>
        <a:graphic>
          <a:graphicData uri="http://schemas.openxmlformats.org/drawingml/2006/table">
            <a:tbl>
              <a:tblPr/>
              <a:tblGrid>
                <a:gridCol w="186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Continuation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of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cART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545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3045472" y="2527651"/>
            <a:ext cx="61200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2631540" y="1309632"/>
            <a:ext cx="1475999" cy="899999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1:1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Open-label</a:t>
            </a: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189258" y="2521962"/>
            <a:ext cx="2951997" cy="1835999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stable </a:t>
            </a: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cART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≥ 6 months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(2 NRTI + INSTI or PI/r or NNRTI)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GB" altLang="fr-FR" sz="1600" b="1" baseline="30000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or 2</a:t>
            </a:r>
            <a:r>
              <a:rPr lang="en-GB" altLang="fr-FR" sz="1600" b="1" baseline="30000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nd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cART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with no prior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change for </a:t>
            </a: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virologic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failure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HIV RNA &lt; 50 c/mL ≥ 12 months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HBs Ag negative</a:t>
            </a:r>
          </a:p>
        </p:txBody>
      </p:sp>
      <p:cxnSp>
        <p:nvCxnSpPr>
          <p:cNvPr id="22549" name="AutoShape 60"/>
          <p:cNvCxnSpPr>
            <a:cxnSpLocks noChangeShapeType="1"/>
          </p:cNvCxnSpPr>
          <p:nvPr/>
        </p:nvCxnSpPr>
        <p:spPr bwMode="auto">
          <a:xfrm rot="10800000" flipH="1" flipV="1">
            <a:off x="4231706" y="3026256"/>
            <a:ext cx="1587" cy="827999"/>
          </a:xfrm>
          <a:prstGeom prst="bentConnector3">
            <a:avLst>
              <a:gd name="adj1" fmla="val -36145432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3161141" y="3433957"/>
            <a:ext cx="504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3424025" y="3866955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511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3424025" y="2670175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513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5817220" y="149874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W48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6115473" y="2069849"/>
            <a:ext cx="0" cy="202434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6" name="Line 172"/>
          <p:cNvSpPr>
            <a:spLocks noChangeShapeType="1"/>
          </p:cNvSpPr>
          <p:nvPr/>
        </p:nvSpPr>
        <p:spPr bwMode="auto">
          <a:xfrm>
            <a:off x="7970148" y="2069849"/>
            <a:ext cx="0" cy="202434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7675070" y="149874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W148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23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154535"/>
              </p:ext>
            </p:extLst>
          </p:nvPr>
        </p:nvGraphicFramePr>
        <p:xfrm>
          <a:off x="6145527" y="3143614"/>
          <a:ext cx="2842390" cy="535789"/>
        </p:xfrm>
        <a:graphic>
          <a:graphicData uri="http://schemas.openxmlformats.org/drawingml/2006/table">
            <a:tbl>
              <a:tblPr/>
              <a:tblGrid>
                <a:gridCol w="2842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DTG 50 mg QD 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RPV 25 mg QD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ZoneTexte 69"/>
          <p:cNvSpPr txBox="1">
            <a:spLocks noChangeArrowheads="1"/>
          </p:cNvSpPr>
          <p:nvPr/>
        </p:nvSpPr>
        <p:spPr bwMode="auto">
          <a:xfrm>
            <a:off x="6452116" y="6565238"/>
            <a:ext cx="2683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Llibre</a:t>
            </a:r>
            <a:r>
              <a:rPr lang="fr-FR" sz="1200" i="1" dirty="0">
                <a:solidFill>
                  <a:srgbClr val="CC0000"/>
                </a:solidFill>
              </a:rPr>
              <a:t> JM. Lancet. 2018;391:839-49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DTG + RPV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5313231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DTG + RPV</a:t>
            </a:r>
            <a:endParaRPr lang="fr-FR" sz="3200" dirty="0"/>
          </a:p>
        </p:txBody>
      </p:sp>
      <p:graphicFrame>
        <p:nvGraphicFramePr>
          <p:cNvPr id="7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76280382"/>
              </p:ext>
            </p:extLst>
          </p:nvPr>
        </p:nvGraphicFramePr>
        <p:xfrm>
          <a:off x="247983" y="1574800"/>
          <a:ext cx="8615976" cy="4694164"/>
        </p:xfrm>
        <a:graphic>
          <a:graphicData uri="http://schemas.openxmlformats.org/drawingml/2006/table">
            <a:tbl>
              <a:tblPr/>
              <a:tblGrid>
                <a:gridCol w="4286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5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03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+ RPV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513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cART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511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Mean age, years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43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43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23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Race: non white, %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18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22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median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611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638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9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Baseline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cART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PI-based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NNRTI-based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INSTI-based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With TDF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73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70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Duration of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cART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prior to Day 1, median months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53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19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Discontinuation by W52,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Lack of efficacy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Investigator decision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Consent withdrawal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Lost to follow-up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Protocol deviation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Protocol-defined stopping criteria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29 (5.7%)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34 (6.7%)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20" name="Rectangle 6"/>
          <p:cNvSpPr>
            <a:spLocks noChangeArrowheads="1"/>
          </p:cNvSpPr>
          <p:nvPr/>
        </p:nvSpPr>
        <p:spPr bwMode="auto">
          <a:xfrm>
            <a:off x="971550" y="1237053"/>
            <a:ext cx="7162800" cy="31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en-GB" altLang="fr-FR" sz="2400" b="1" dirty="0"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6452116" y="6565238"/>
            <a:ext cx="2683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Llibre</a:t>
            </a:r>
            <a:r>
              <a:rPr lang="fr-FR" sz="1200" i="1" dirty="0">
                <a:solidFill>
                  <a:srgbClr val="CC0000"/>
                </a:solidFill>
              </a:rPr>
              <a:t> JM. Lancet. 2018;391:839-49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818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 Box 2"/>
          <p:cNvSpPr txBox="1">
            <a:spLocks noChangeArrowheads="1"/>
          </p:cNvSpPr>
          <p:nvPr/>
        </p:nvSpPr>
        <p:spPr bwMode="auto">
          <a:xfrm>
            <a:off x="5737414" y="1208772"/>
            <a:ext cx="3363723" cy="759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2600"/>
              </a:lnSpc>
            </a:pPr>
            <a:r>
              <a:rPr lang="en-US" sz="20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Other </a:t>
            </a:r>
            <a:r>
              <a:rPr lang="en-US" sz="20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virologic</a:t>
            </a:r>
            <a:r>
              <a:rPr lang="en-US" sz="20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results </a:t>
            </a:r>
          </a:p>
          <a:p>
            <a:pPr algn="ctr">
              <a:lnSpc>
                <a:spcPts val="2600"/>
              </a:lnSpc>
            </a:pPr>
            <a:r>
              <a:rPr lang="en-US" sz="20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at W48</a:t>
            </a: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520816" y="1208772"/>
            <a:ext cx="47785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b="1" dirty="0" err="1">
                <a:latin typeface="Calibri" panose="020F0502020204030204" pitchFamily="34" charset="0"/>
              </a:rPr>
              <a:t>Virologic</a:t>
            </a:r>
            <a:r>
              <a:rPr lang="en-US" altLang="fr-FR" b="1" dirty="0">
                <a:latin typeface="Calibri" panose="020F0502020204030204" pitchFamily="34" charset="0"/>
              </a:rPr>
              <a:t> outcome at W48 (ITT-E, snapshot)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189280" y="1937381"/>
            <a:ext cx="4041804" cy="4647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66"/>
                </a:solidFill>
              </a:rPr>
              <a:t>HIV RNA &lt; 50 c/mL (ITT-E snapshot)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rgbClr val="000066"/>
                </a:solidFill>
              </a:rPr>
              <a:t>SWORD-1</a:t>
            </a: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400" dirty="0">
                <a:solidFill>
                  <a:srgbClr val="000066"/>
                </a:solidFill>
              </a:rPr>
              <a:t>95% DTG + RPV</a:t>
            </a: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400" dirty="0">
                <a:solidFill>
                  <a:srgbClr val="000066"/>
                </a:solidFill>
              </a:rPr>
              <a:t>96% continuation </a:t>
            </a:r>
            <a:r>
              <a:rPr lang="en-US" sz="1400" dirty="0" err="1">
                <a:solidFill>
                  <a:srgbClr val="000066"/>
                </a:solidFill>
              </a:rPr>
              <a:t>cART</a:t>
            </a:r>
            <a:endParaRPr lang="en-US" sz="1400" dirty="0">
              <a:solidFill>
                <a:srgbClr val="000066"/>
              </a:solidFill>
            </a:endParaRP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400" dirty="0">
                <a:solidFill>
                  <a:srgbClr val="000066"/>
                </a:solidFill>
              </a:rPr>
              <a:t>Adjusted ≠: - 0.6% </a:t>
            </a:r>
            <a:br>
              <a:rPr lang="en-US" sz="1400" dirty="0">
                <a:solidFill>
                  <a:srgbClr val="000066"/>
                </a:solidFill>
              </a:rPr>
            </a:br>
            <a:r>
              <a:rPr lang="en-US" sz="1400" dirty="0">
                <a:solidFill>
                  <a:srgbClr val="000066"/>
                </a:solidFill>
              </a:rPr>
              <a:t>(95% CI: - 4.3 to + 3.0)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rgbClr val="000066"/>
                </a:solidFill>
              </a:rPr>
              <a:t>SWORD-2</a:t>
            </a: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400" dirty="0">
                <a:solidFill>
                  <a:srgbClr val="000066"/>
                </a:solidFill>
              </a:rPr>
              <a:t>94% DTG + RPV</a:t>
            </a: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400" dirty="0">
                <a:solidFill>
                  <a:srgbClr val="000066"/>
                </a:solidFill>
              </a:rPr>
              <a:t>94% continuation </a:t>
            </a:r>
            <a:r>
              <a:rPr lang="en-US" sz="1400" dirty="0" err="1">
                <a:solidFill>
                  <a:srgbClr val="000066"/>
                </a:solidFill>
              </a:rPr>
              <a:t>cART</a:t>
            </a:r>
            <a:endParaRPr lang="en-US" sz="1400" dirty="0">
              <a:solidFill>
                <a:srgbClr val="000066"/>
              </a:solidFill>
            </a:endParaRP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400" dirty="0">
                <a:solidFill>
                  <a:srgbClr val="000066"/>
                </a:solidFill>
              </a:rPr>
              <a:t>Adjusted ≠: 0.2% </a:t>
            </a:r>
            <a:br>
              <a:rPr lang="en-US" sz="1400" dirty="0">
                <a:solidFill>
                  <a:srgbClr val="000066"/>
                </a:solidFill>
              </a:rPr>
            </a:br>
            <a:r>
              <a:rPr lang="en-US" sz="1400" dirty="0">
                <a:solidFill>
                  <a:srgbClr val="000066"/>
                </a:solidFill>
              </a:rPr>
              <a:t>(95% CI: - 3.9 to + 4.2)</a:t>
            </a:r>
            <a:br>
              <a:rPr lang="en-US" sz="1400" dirty="0">
                <a:solidFill>
                  <a:srgbClr val="000066"/>
                </a:solidFill>
              </a:rPr>
            </a:br>
            <a:br>
              <a:rPr lang="en-US" sz="1400" dirty="0">
                <a:solidFill>
                  <a:srgbClr val="000066"/>
                </a:solidFill>
              </a:rPr>
            </a:br>
            <a:endParaRPr lang="en-US" sz="1400" dirty="0">
              <a:solidFill>
                <a:srgbClr val="000066"/>
              </a:solidFill>
            </a:endParaRPr>
          </a:p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66"/>
                </a:solidFill>
              </a:rPr>
              <a:t>Confirmed virologic failure: </a:t>
            </a:r>
            <a:br>
              <a:rPr lang="en-US" sz="1600" dirty="0">
                <a:solidFill>
                  <a:srgbClr val="000066"/>
                </a:solidFill>
              </a:rPr>
            </a:br>
            <a:r>
              <a:rPr lang="en-US" sz="1600" dirty="0">
                <a:solidFill>
                  <a:srgbClr val="000066"/>
                </a:solidFill>
              </a:rPr>
              <a:t>HIV RNA ≥ 50 c/mL, retest ≥ 200 c/mL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rgbClr val="000066"/>
                </a:solidFill>
              </a:rPr>
              <a:t>DTG + RPV, N = 2</a:t>
            </a: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400" dirty="0">
                <a:solidFill>
                  <a:srgbClr val="000066"/>
                </a:solidFill>
              </a:rPr>
              <a:t>Emergence of NNRTI resistance mutation (K101K/E)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rgbClr val="000066"/>
                </a:solidFill>
              </a:rPr>
              <a:t>Continued </a:t>
            </a:r>
            <a:r>
              <a:rPr lang="en-US" sz="1600" dirty="0" err="1">
                <a:solidFill>
                  <a:srgbClr val="000066"/>
                </a:solidFill>
              </a:rPr>
              <a:t>cART</a:t>
            </a:r>
            <a:r>
              <a:rPr lang="en-US" sz="1600" dirty="0">
                <a:solidFill>
                  <a:srgbClr val="000066"/>
                </a:solidFill>
              </a:rPr>
              <a:t>, N = 2</a:t>
            </a: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rgbClr val="000066"/>
                </a:solidFill>
              </a:rPr>
              <a:t>No mutations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50800" y="1848211"/>
            <a:ext cx="5151102" cy="4318478"/>
            <a:chOff x="92184" y="1791741"/>
            <a:chExt cx="5578054" cy="4655056"/>
          </a:xfrm>
        </p:grpSpPr>
        <p:sp>
          <p:nvSpPr>
            <p:cNvPr id="26654" name="ZoneTexte 86"/>
            <p:cNvSpPr txBox="1">
              <a:spLocks noChangeArrowheads="1"/>
            </p:cNvSpPr>
            <p:nvPr/>
          </p:nvSpPr>
          <p:spPr bwMode="auto">
            <a:xfrm>
              <a:off x="419446" y="5949150"/>
              <a:ext cx="2081528" cy="497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b="1" dirty="0">
                  <a:solidFill>
                    <a:srgbClr val="000066"/>
                  </a:solidFill>
                </a:rPr>
                <a:t>Difference (95% CI)</a:t>
              </a:r>
              <a:br>
                <a:rPr lang="en-US" altLang="fr-FR" sz="1200" b="1" dirty="0">
                  <a:solidFill>
                    <a:srgbClr val="000066"/>
                  </a:solidFill>
                  <a:cs typeface="Arial" panose="020B0604020202020204" pitchFamily="34" charset="0"/>
                </a:rPr>
              </a:br>
              <a:r>
                <a:rPr lang="en-US" altLang="fr-FR" sz="1200" b="1" dirty="0">
                  <a:solidFill>
                    <a:srgbClr val="000066"/>
                  </a:solidFill>
                  <a:cs typeface="Arial" panose="020B0604020202020204" pitchFamily="34" charset="0"/>
                </a:rPr>
                <a:t>= - 0.2% (- 3.0 to 2.5)</a:t>
              </a:r>
            </a:p>
          </p:txBody>
        </p:sp>
        <p:sp>
          <p:nvSpPr>
            <p:cNvPr id="88" name="Rectangle 40"/>
            <p:cNvSpPr>
              <a:spLocks noChangeArrowheads="1"/>
            </p:cNvSpPr>
            <p:nvPr/>
          </p:nvSpPr>
          <p:spPr bwMode="auto">
            <a:xfrm>
              <a:off x="918730" y="2469719"/>
              <a:ext cx="49688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94.7</a:t>
              </a:r>
            </a:p>
          </p:txBody>
        </p:sp>
        <p:sp>
          <p:nvSpPr>
            <p:cNvPr id="89" name="Rectangle 41"/>
            <p:cNvSpPr>
              <a:spLocks noChangeArrowheads="1"/>
            </p:cNvSpPr>
            <p:nvPr/>
          </p:nvSpPr>
          <p:spPr bwMode="auto">
            <a:xfrm>
              <a:off x="2599018" y="5137217"/>
              <a:ext cx="3549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0.6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0" name="Rectangle 42"/>
            <p:cNvSpPr>
              <a:spLocks noChangeArrowheads="1"/>
            </p:cNvSpPr>
            <p:nvPr/>
          </p:nvSpPr>
          <p:spPr bwMode="auto">
            <a:xfrm>
              <a:off x="4274138" y="5040187"/>
              <a:ext cx="3549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4.7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1" name="Rectangle 43"/>
            <p:cNvSpPr>
              <a:spLocks noChangeArrowheads="1"/>
            </p:cNvSpPr>
            <p:nvPr/>
          </p:nvSpPr>
          <p:spPr bwMode="auto">
            <a:xfrm>
              <a:off x="1541905" y="2456614"/>
              <a:ext cx="568900" cy="265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94.9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2" name="Rectangle 44"/>
            <p:cNvSpPr>
              <a:spLocks noChangeArrowheads="1"/>
            </p:cNvSpPr>
            <p:nvPr/>
          </p:nvSpPr>
          <p:spPr bwMode="auto">
            <a:xfrm>
              <a:off x="3225955" y="5137217"/>
              <a:ext cx="3549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1.2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3" name="Rectangle 45"/>
            <p:cNvSpPr>
              <a:spLocks noChangeArrowheads="1"/>
            </p:cNvSpPr>
            <p:nvPr/>
          </p:nvSpPr>
          <p:spPr bwMode="auto">
            <a:xfrm>
              <a:off x="4910120" y="5071547"/>
              <a:ext cx="3549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3.9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4" name="Rectangle 46"/>
            <p:cNvSpPr>
              <a:spLocks noChangeArrowheads="1"/>
            </p:cNvSpPr>
            <p:nvPr/>
          </p:nvSpPr>
          <p:spPr bwMode="auto">
            <a:xfrm>
              <a:off x="374359" y="5314524"/>
              <a:ext cx="142218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5" name="Rectangle 47"/>
            <p:cNvSpPr>
              <a:spLocks noChangeArrowheads="1"/>
            </p:cNvSpPr>
            <p:nvPr/>
          </p:nvSpPr>
          <p:spPr bwMode="auto">
            <a:xfrm>
              <a:off x="232143" y="4752549"/>
              <a:ext cx="284434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20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6" name="Rectangle 48"/>
            <p:cNvSpPr>
              <a:spLocks noChangeArrowheads="1"/>
            </p:cNvSpPr>
            <p:nvPr/>
          </p:nvSpPr>
          <p:spPr bwMode="auto">
            <a:xfrm>
              <a:off x="232143" y="4192162"/>
              <a:ext cx="284434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40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7" name="Rectangle 49"/>
            <p:cNvSpPr>
              <a:spLocks noChangeArrowheads="1"/>
            </p:cNvSpPr>
            <p:nvPr/>
          </p:nvSpPr>
          <p:spPr bwMode="auto">
            <a:xfrm>
              <a:off x="232143" y="3630187"/>
              <a:ext cx="284434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60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8" name="Rectangle 50"/>
            <p:cNvSpPr>
              <a:spLocks noChangeArrowheads="1"/>
            </p:cNvSpPr>
            <p:nvPr/>
          </p:nvSpPr>
          <p:spPr bwMode="auto">
            <a:xfrm>
              <a:off x="232143" y="3069799"/>
              <a:ext cx="284434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80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9" name="Rectangle 51"/>
            <p:cNvSpPr>
              <a:spLocks noChangeArrowheads="1"/>
            </p:cNvSpPr>
            <p:nvPr/>
          </p:nvSpPr>
          <p:spPr bwMode="auto">
            <a:xfrm>
              <a:off x="92184" y="2495792"/>
              <a:ext cx="424393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100</a:t>
              </a:r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100" name="Rectangle 52"/>
            <p:cNvSpPr>
              <a:spLocks noChangeArrowheads="1"/>
            </p:cNvSpPr>
            <p:nvPr/>
          </p:nvSpPr>
          <p:spPr bwMode="auto">
            <a:xfrm>
              <a:off x="509933" y="5474797"/>
              <a:ext cx="1883091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Success</a:t>
              </a:r>
            </a:p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HIV RNA &lt; 50 c/mL</a:t>
              </a:r>
              <a:endParaRPr lang="en-US" b="1" dirty="0">
                <a:solidFill>
                  <a:srgbClr val="000066"/>
                </a:solidFill>
              </a:endParaRPr>
            </a:p>
          </p:txBody>
        </p:sp>
        <p:sp>
          <p:nvSpPr>
            <p:cNvPr id="101" name="Rectangle 53"/>
            <p:cNvSpPr>
              <a:spLocks noChangeArrowheads="1"/>
            </p:cNvSpPr>
            <p:nvPr/>
          </p:nvSpPr>
          <p:spPr bwMode="auto">
            <a:xfrm>
              <a:off x="2384461" y="5474797"/>
              <a:ext cx="1385909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400" b="1" dirty="0" err="1">
                  <a:solidFill>
                    <a:srgbClr val="000066"/>
                  </a:solidFill>
                </a:rPr>
                <a:t>Virologic</a:t>
              </a:r>
              <a:endParaRPr lang="en-US" sz="1400" b="1" dirty="0">
                <a:solidFill>
                  <a:srgbClr val="000066"/>
                </a:solidFill>
              </a:endParaRPr>
            </a:p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non-response</a:t>
              </a:r>
              <a:endParaRPr lang="en-US" b="1" dirty="0">
                <a:solidFill>
                  <a:srgbClr val="000066"/>
                </a:solidFill>
              </a:endParaRPr>
            </a:p>
          </p:txBody>
        </p:sp>
        <p:sp>
          <p:nvSpPr>
            <p:cNvPr id="102" name="Rectangle 54"/>
            <p:cNvSpPr>
              <a:spLocks noChangeArrowheads="1"/>
            </p:cNvSpPr>
            <p:nvPr/>
          </p:nvSpPr>
          <p:spPr bwMode="auto">
            <a:xfrm>
              <a:off x="3877854" y="5474797"/>
              <a:ext cx="179238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No </a:t>
              </a:r>
              <a:r>
                <a:rPr lang="en-US" sz="1400" b="1" dirty="0" err="1">
                  <a:solidFill>
                    <a:srgbClr val="000066"/>
                  </a:solidFill>
                </a:rPr>
                <a:t>virologic</a:t>
              </a:r>
              <a:r>
                <a:rPr lang="en-US" sz="1400" b="1" dirty="0">
                  <a:solidFill>
                    <a:srgbClr val="000066"/>
                  </a:solidFill>
                </a:rPr>
                <a:t> data</a:t>
              </a:r>
              <a:endParaRPr lang="en-US" b="1" dirty="0">
                <a:solidFill>
                  <a:srgbClr val="000066"/>
                </a:solidFill>
              </a:endParaRPr>
            </a:p>
          </p:txBody>
        </p:sp>
        <p:sp>
          <p:nvSpPr>
            <p:cNvPr id="105" name="ZoneTexte 104"/>
            <p:cNvSpPr txBox="1"/>
            <p:nvPr/>
          </p:nvSpPr>
          <p:spPr>
            <a:xfrm>
              <a:off x="400826" y="2130734"/>
              <a:ext cx="4073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08" name="Line 9"/>
            <p:cNvSpPr>
              <a:spLocks noChangeShapeType="1"/>
            </p:cNvSpPr>
            <p:nvPr/>
          </p:nvSpPr>
          <p:spPr bwMode="auto">
            <a:xfrm>
              <a:off x="536252" y="3167599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9" name="Line 10"/>
            <p:cNvSpPr>
              <a:spLocks noChangeShapeType="1"/>
            </p:cNvSpPr>
            <p:nvPr/>
          </p:nvSpPr>
          <p:spPr bwMode="auto">
            <a:xfrm>
              <a:off x="536252" y="3732237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0" name="Line 11"/>
            <p:cNvSpPr>
              <a:spLocks noChangeShapeType="1"/>
            </p:cNvSpPr>
            <p:nvPr/>
          </p:nvSpPr>
          <p:spPr bwMode="auto">
            <a:xfrm>
              <a:off x="536252" y="4297941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1" name="Line 12"/>
            <p:cNvSpPr>
              <a:spLocks noChangeShapeType="1"/>
            </p:cNvSpPr>
            <p:nvPr/>
          </p:nvSpPr>
          <p:spPr bwMode="auto">
            <a:xfrm>
              <a:off x="536252" y="4863644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2" name="Line 13"/>
            <p:cNvSpPr>
              <a:spLocks noChangeShapeType="1"/>
            </p:cNvSpPr>
            <p:nvPr/>
          </p:nvSpPr>
          <p:spPr bwMode="auto">
            <a:xfrm>
              <a:off x="536252" y="5430413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3" name="Line 14"/>
            <p:cNvSpPr>
              <a:spLocks noChangeShapeType="1"/>
            </p:cNvSpPr>
            <p:nvPr/>
          </p:nvSpPr>
          <p:spPr bwMode="auto">
            <a:xfrm>
              <a:off x="536252" y="2601896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4" name="Freeform 15"/>
            <p:cNvSpPr>
              <a:spLocks/>
            </p:cNvSpPr>
            <p:nvPr/>
          </p:nvSpPr>
          <p:spPr bwMode="auto">
            <a:xfrm>
              <a:off x="826338" y="2763838"/>
              <a:ext cx="628694" cy="2666576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5" name="Freeform 16"/>
            <p:cNvSpPr>
              <a:spLocks/>
            </p:cNvSpPr>
            <p:nvPr/>
          </p:nvSpPr>
          <p:spPr bwMode="auto">
            <a:xfrm>
              <a:off x="1491390" y="2743200"/>
              <a:ext cx="630210" cy="2687214"/>
            </a:xfrm>
            <a:custGeom>
              <a:avLst/>
              <a:gdLst>
                <a:gd name="T0" fmla="*/ 416 w 416"/>
                <a:gd name="T1" fmla="*/ 2463 h 2463"/>
                <a:gd name="T2" fmla="*/ 416 w 416"/>
                <a:gd name="T3" fmla="*/ 0 h 2463"/>
                <a:gd name="T4" fmla="*/ 0 w 416"/>
                <a:gd name="T5" fmla="*/ 0 h 2463"/>
                <a:gd name="T6" fmla="*/ 0 w 416"/>
                <a:gd name="T7" fmla="*/ 2463 h 2463"/>
                <a:gd name="T8" fmla="*/ 416 w 416"/>
                <a:gd name="T9" fmla="*/ 2463 h 2463"/>
                <a:gd name="T10" fmla="*/ 416 w 416"/>
                <a:gd name="T11" fmla="*/ 2463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6" name="Rectangle 17"/>
            <p:cNvSpPr>
              <a:spLocks noChangeArrowheads="1"/>
            </p:cNvSpPr>
            <p:nvPr/>
          </p:nvSpPr>
          <p:spPr bwMode="auto">
            <a:xfrm>
              <a:off x="4775012" y="5322414"/>
              <a:ext cx="631724" cy="108000"/>
            </a:xfrm>
            <a:prstGeom prst="rect">
              <a:avLst/>
            </a:pr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7" name="Rectangle 18"/>
            <p:cNvSpPr>
              <a:spLocks noChangeArrowheads="1"/>
            </p:cNvSpPr>
            <p:nvPr/>
          </p:nvSpPr>
          <p:spPr bwMode="auto">
            <a:xfrm>
              <a:off x="4108445" y="5305424"/>
              <a:ext cx="631724" cy="124989"/>
            </a:xfrm>
            <a:prstGeom prst="rect">
              <a:avLst/>
            </a:pr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9" name="Rectangle 20"/>
            <p:cNvSpPr>
              <a:spLocks noChangeArrowheads="1"/>
            </p:cNvSpPr>
            <p:nvPr/>
          </p:nvSpPr>
          <p:spPr bwMode="auto">
            <a:xfrm>
              <a:off x="2451117" y="5404559"/>
              <a:ext cx="628694" cy="25855"/>
            </a:xfrm>
            <a:prstGeom prst="rect">
              <a:avLst/>
            </a:pr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grpSp>
          <p:nvGrpSpPr>
            <p:cNvPr id="4" name="Groupe 3"/>
            <p:cNvGrpSpPr/>
            <p:nvPr/>
          </p:nvGrpSpPr>
          <p:grpSpPr>
            <a:xfrm>
              <a:off x="1034049" y="1791741"/>
              <a:ext cx="4101918" cy="398117"/>
              <a:chOff x="1034049" y="1791741"/>
              <a:chExt cx="4101918" cy="398117"/>
            </a:xfrm>
          </p:grpSpPr>
          <p:sp>
            <p:nvSpPr>
              <p:cNvPr id="55" name="AutoShape 165"/>
              <p:cNvSpPr>
                <a:spLocks noChangeArrowheads="1"/>
              </p:cNvSpPr>
              <p:nvPr/>
            </p:nvSpPr>
            <p:spPr bwMode="auto">
              <a:xfrm>
                <a:off x="1034049" y="1801782"/>
                <a:ext cx="3971769" cy="34925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56" name="Rectangle 3"/>
              <p:cNvSpPr>
                <a:spLocks noChangeArrowheads="1"/>
              </p:cNvSpPr>
              <p:nvPr/>
            </p:nvSpPr>
            <p:spPr bwMode="auto">
              <a:xfrm>
                <a:off x="1225436" y="1904176"/>
                <a:ext cx="161823" cy="144463"/>
              </a:xfrm>
              <a:prstGeom prst="rect">
                <a:avLst/>
              </a:prstGeom>
              <a:solidFill>
                <a:srgbClr val="6338A2"/>
              </a:solidFill>
              <a:ln w="9525">
                <a:solidFill>
                  <a:srgbClr val="6338A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57" name="Rectangle 4"/>
              <p:cNvSpPr>
                <a:spLocks noChangeArrowheads="1"/>
              </p:cNvSpPr>
              <p:nvPr/>
            </p:nvSpPr>
            <p:spPr bwMode="auto">
              <a:xfrm>
                <a:off x="2772121" y="1904176"/>
                <a:ext cx="161823" cy="144462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58" name="ZoneTexte 84"/>
              <p:cNvSpPr txBox="1">
                <a:spLocks noChangeArrowheads="1"/>
              </p:cNvSpPr>
              <p:nvPr/>
            </p:nvSpPr>
            <p:spPr bwMode="auto">
              <a:xfrm>
                <a:off x="1374811" y="1791741"/>
                <a:ext cx="162614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fr-FR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DTG + RPV</a:t>
                </a:r>
              </a:p>
            </p:txBody>
          </p:sp>
          <p:sp>
            <p:nvSpPr>
              <p:cNvPr id="59" name="ZoneTexte 85"/>
              <p:cNvSpPr txBox="1">
                <a:spLocks noChangeArrowheads="1"/>
              </p:cNvSpPr>
              <p:nvPr/>
            </p:nvSpPr>
            <p:spPr bwMode="auto">
              <a:xfrm>
                <a:off x="2933945" y="1791741"/>
                <a:ext cx="2202022" cy="398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Continuation </a:t>
                </a:r>
                <a:r>
                  <a:rPr lang="en-US" altLang="fr-FR" sz="1800" b="1" dirty="0" err="1">
                    <a:solidFill>
                      <a:srgbClr val="333399"/>
                    </a:solidFill>
                    <a:latin typeface="Calibri" panose="020F0502020204030204" pitchFamily="34" charset="0"/>
                  </a:rPr>
                  <a:t>cART</a:t>
                </a:r>
                <a:endParaRPr lang="en-US" altLang="fr-FR" sz="1800" b="1" dirty="0">
                  <a:solidFill>
                    <a:srgbClr val="333399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61" name="Rectangle 17"/>
            <p:cNvSpPr>
              <a:spLocks noChangeArrowheads="1"/>
            </p:cNvSpPr>
            <p:nvPr/>
          </p:nvSpPr>
          <p:spPr bwMode="auto">
            <a:xfrm>
              <a:off x="3079811" y="5396001"/>
              <a:ext cx="631724" cy="34413"/>
            </a:xfrm>
            <a:prstGeom prst="rect">
              <a:avLst/>
            </a:pr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7" name="Freeform 8"/>
            <p:cNvSpPr>
              <a:spLocks/>
            </p:cNvSpPr>
            <p:nvPr/>
          </p:nvSpPr>
          <p:spPr bwMode="auto">
            <a:xfrm>
              <a:off x="643812" y="2584850"/>
              <a:ext cx="4906842" cy="2845564"/>
            </a:xfrm>
            <a:custGeom>
              <a:avLst/>
              <a:gdLst>
                <a:gd name="T0" fmla="*/ 3239 w 3239"/>
                <a:gd name="T1" fmla="*/ 2671 h 2671"/>
                <a:gd name="T2" fmla="*/ 0 w 3239"/>
                <a:gd name="T3" fmla="*/ 2671 h 2671"/>
                <a:gd name="T4" fmla="*/ 0 w 3239"/>
                <a:gd name="T5" fmla="*/ 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</p:grpSp>
      <p:sp>
        <p:nvSpPr>
          <p:cNvPr id="41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  <p:sp>
        <p:nvSpPr>
          <p:cNvPr id="42" name="ZoneTexte 69"/>
          <p:cNvSpPr txBox="1">
            <a:spLocks noChangeArrowheads="1"/>
          </p:cNvSpPr>
          <p:nvPr/>
        </p:nvSpPr>
        <p:spPr bwMode="auto">
          <a:xfrm>
            <a:off x="6452116" y="6565238"/>
            <a:ext cx="2683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Llibre</a:t>
            </a:r>
            <a:r>
              <a:rPr lang="fr-FR" sz="1200" i="1" dirty="0">
                <a:solidFill>
                  <a:srgbClr val="CC0000"/>
                </a:solidFill>
              </a:rPr>
              <a:t> JM. Lancet. 2018;391:839-49</a:t>
            </a:r>
            <a:endParaRPr lang="en-GB" sz="1200" i="1" dirty="0">
              <a:solidFill>
                <a:srgbClr val="CC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DTG + RPV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776039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DTG + RPV</a:t>
            </a:r>
            <a:endParaRPr lang="fr-FR" sz="320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50800" y="1670948"/>
            <a:ext cx="9024938" cy="122297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b="1" dirty="0">
                <a:latin typeface="+mj-lt"/>
              </a:rPr>
              <a:t>41-year-old female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Pre-</a:t>
            </a:r>
            <a:r>
              <a:rPr lang="en-US" sz="1600" dirty="0" err="1"/>
              <a:t>cART</a:t>
            </a:r>
            <a:r>
              <a:rPr lang="en-US" sz="1600" dirty="0"/>
              <a:t> HIV RNA &gt; 2 millions c/mL ; 1</a:t>
            </a:r>
            <a:r>
              <a:rPr lang="en-US" sz="1600" baseline="30000" dirty="0"/>
              <a:t>st</a:t>
            </a:r>
            <a:r>
              <a:rPr lang="en-US" sz="1600" dirty="0"/>
              <a:t> </a:t>
            </a:r>
            <a:r>
              <a:rPr lang="en-US" sz="1600" dirty="0" err="1"/>
              <a:t>cART</a:t>
            </a:r>
            <a:r>
              <a:rPr lang="en-US" sz="1600" dirty="0"/>
              <a:t>: TDF/FTC/EFV</a:t>
            </a:r>
          </a:p>
          <a:p>
            <a:pPr lvl="1">
              <a:spcBef>
                <a:spcPts val="0"/>
              </a:spcBef>
            </a:pPr>
            <a:r>
              <a:rPr lang="en-US" sz="1600" dirty="0" err="1"/>
              <a:t>Randomised</a:t>
            </a:r>
            <a:r>
              <a:rPr lang="en-US" sz="1600" dirty="0"/>
              <a:t> to DTG + RPV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Documented non-adherence before W36</a:t>
            </a:r>
          </a:p>
        </p:txBody>
      </p:sp>
      <p:sp>
        <p:nvSpPr>
          <p:cNvPr id="2" name="Rectangle 1"/>
          <p:cNvSpPr/>
          <p:nvPr/>
        </p:nvSpPr>
        <p:spPr>
          <a:xfrm>
            <a:off x="1263503" y="1171453"/>
            <a:ext cx="65929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CC3300"/>
                </a:solidFill>
                <a:latin typeface="Calibri"/>
                <a:cs typeface="Calibri"/>
              </a:rPr>
              <a:t>HIV RNA of </a:t>
            </a:r>
            <a:r>
              <a:rPr lang="fr-FR" sz="2400" b="1" dirty="0" err="1">
                <a:solidFill>
                  <a:srgbClr val="CC3300"/>
                </a:solidFill>
                <a:latin typeface="Calibri"/>
                <a:cs typeface="Calibri"/>
              </a:rPr>
              <a:t>subject</a:t>
            </a:r>
            <a:r>
              <a:rPr lang="fr-FR" sz="2400" b="1" dirty="0">
                <a:solidFill>
                  <a:srgbClr val="CC3300"/>
                </a:solidFill>
                <a:latin typeface="Calibri"/>
                <a:cs typeface="Calibri"/>
              </a:rPr>
              <a:t> </a:t>
            </a:r>
            <a:r>
              <a:rPr lang="en-US" sz="2400" b="1" dirty="0">
                <a:solidFill>
                  <a:srgbClr val="CC3300"/>
                </a:solidFill>
                <a:latin typeface="Calibri"/>
                <a:cs typeface="Calibri"/>
              </a:rPr>
              <a:t>with</a:t>
            </a:r>
            <a:r>
              <a:rPr lang="fr-FR" sz="2400" b="1" dirty="0">
                <a:solidFill>
                  <a:srgbClr val="CC3300"/>
                </a:solidFill>
                <a:latin typeface="Calibri"/>
                <a:cs typeface="Calibri"/>
              </a:rPr>
              <a:t> NNRTI-</a:t>
            </a:r>
            <a:r>
              <a:rPr lang="fr-FR" sz="2400" b="1" dirty="0" err="1">
                <a:solidFill>
                  <a:srgbClr val="CC3300"/>
                </a:solidFill>
                <a:latin typeface="Calibri"/>
                <a:cs typeface="Calibri"/>
              </a:rPr>
              <a:t>resistant</a:t>
            </a:r>
            <a:r>
              <a:rPr lang="fr-FR" sz="2400" b="1" dirty="0">
                <a:solidFill>
                  <a:srgbClr val="CC3300"/>
                </a:solidFill>
                <a:latin typeface="Calibri"/>
                <a:cs typeface="Calibri"/>
              </a:rPr>
              <a:t> mutation </a:t>
            </a:r>
            <a:endParaRPr lang="fr-FR" sz="2400" dirty="0">
              <a:solidFill>
                <a:srgbClr val="CC3300"/>
              </a:solidFill>
            </a:endParaRPr>
          </a:p>
        </p:txBody>
      </p:sp>
      <p:graphicFrame>
        <p:nvGraphicFramePr>
          <p:cNvPr id="13" name="Chart 8"/>
          <p:cNvGraphicFramePr/>
          <p:nvPr>
            <p:extLst>
              <p:ext uri="{D42A27DB-BD31-4B8C-83A1-F6EECF244321}">
                <p14:modId xmlns:p14="http://schemas.microsoft.com/office/powerpoint/2010/main" val="3069590526"/>
              </p:ext>
            </p:extLst>
          </p:nvPr>
        </p:nvGraphicFramePr>
        <p:xfrm>
          <a:off x="219487" y="3509655"/>
          <a:ext cx="8472385" cy="3153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3525090" y="3047990"/>
            <a:ext cx="2069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CC3300"/>
                </a:solidFill>
                <a:latin typeface="Calibri"/>
                <a:cs typeface="Calibri"/>
              </a:rPr>
              <a:t>HIV RNA, c/</a:t>
            </a:r>
            <a:r>
              <a:rPr lang="fr-FR" sz="2400" b="1" dirty="0" err="1">
                <a:solidFill>
                  <a:srgbClr val="CC3300"/>
                </a:solidFill>
                <a:latin typeface="Calibri"/>
                <a:cs typeface="Calibri"/>
              </a:rPr>
              <a:t>mL</a:t>
            </a:r>
            <a:endParaRPr lang="fr-FR" sz="2400" b="1" dirty="0">
              <a:solidFill>
                <a:srgbClr val="CC3300"/>
              </a:solidFill>
              <a:latin typeface="Calibri"/>
              <a:cs typeface="Calibri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80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EFD42215-5BDA-45EE-B374-F5F6F83F1FFB}"/>
              </a:ext>
            </a:extLst>
          </p:cNvPr>
          <p:cNvGrpSpPr/>
          <p:nvPr/>
        </p:nvGrpSpPr>
        <p:grpSpPr>
          <a:xfrm>
            <a:off x="1262414" y="2731238"/>
            <a:ext cx="7419314" cy="3774489"/>
            <a:chOff x="1262414" y="2731238"/>
            <a:chExt cx="7419314" cy="3774489"/>
          </a:xfrm>
        </p:grpSpPr>
        <p:cxnSp>
          <p:nvCxnSpPr>
            <p:cNvPr id="12" name="Straight Connector 6"/>
            <p:cNvCxnSpPr/>
            <p:nvPr/>
          </p:nvCxnSpPr>
          <p:spPr>
            <a:xfrm>
              <a:off x="1262414" y="5005337"/>
              <a:ext cx="7347439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ZoneTexte 14"/>
            <p:cNvSpPr txBox="1"/>
            <p:nvPr/>
          </p:nvSpPr>
          <p:spPr>
            <a:xfrm>
              <a:off x="2426794" y="5582398"/>
              <a:ext cx="4138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000066"/>
                  </a:solidFill>
                </a:rPr>
                <a:t>D1</a:t>
              </a: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3993538" y="5582398"/>
              <a:ext cx="4539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000066"/>
                  </a:solidFill>
                </a:rPr>
                <a:t>W8</a:t>
              </a: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3181070" y="5582398"/>
              <a:ext cx="4539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000066"/>
                  </a:solidFill>
                </a:rPr>
                <a:t>W4</a:t>
              </a: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4726036" y="5582398"/>
              <a:ext cx="5533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000066"/>
                  </a:solidFill>
                </a:rPr>
                <a:t>W12</a:t>
              </a: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6339326" y="5582398"/>
              <a:ext cx="5533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000066"/>
                  </a:solidFill>
                </a:rPr>
                <a:t>W36</a:t>
              </a: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5519795" y="5582398"/>
              <a:ext cx="5533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000066"/>
                  </a:solidFill>
                </a:rPr>
                <a:t>W24</a:t>
              </a: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7074315" y="5582398"/>
              <a:ext cx="5533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000066"/>
                  </a:solidFill>
                </a:rPr>
                <a:t>W39</a:t>
              </a:r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7849382" y="5582398"/>
              <a:ext cx="5533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000066"/>
                  </a:solidFill>
                </a:rPr>
                <a:t>W45</a:t>
              </a:r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1316422" y="5582398"/>
              <a:ext cx="10502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000066"/>
                  </a:solidFill>
                </a:rPr>
                <a:t>Screening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987147" y="2731238"/>
              <a:ext cx="2622706" cy="830997"/>
            </a:xfrm>
            <a:prstGeom prst="rect">
              <a:avLst/>
            </a:prstGeom>
            <a:ln w="19050">
              <a:solidFill>
                <a:srgbClr val="0070C0"/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rgbClr val="0070C0"/>
                  </a:solidFill>
                  <a:latin typeface="+mj-lt"/>
                </a:rPr>
                <a:t>K101K/E on genotype </a:t>
              </a:r>
            </a:p>
            <a:p>
              <a:r>
                <a:rPr lang="en-US" sz="1600" b="1" dirty="0">
                  <a:solidFill>
                    <a:srgbClr val="0070C0"/>
                  </a:solidFill>
                  <a:latin typeface="+mj-lt"/>
                </a:rPr>
                <a:t>(fold change RPV = 1.2) ; </a:t>
              </a:r>
            </a:p>
            <a:p>
              <a:r>
                <a:rPr lang="fr-FR" sz="1600" b="1" dirty="0" err="1">
                  <a:solidFill>
                    <a:srgbClr val="0070C0"/>
                  </a:solidFill>
                  <a:latin typeface="+mj-lt"/>
                </a:rPr>
                <a:t>phenotype</a:t>
              </a:r>
              <a:r>
                <a:rPr lang="en-US" sz="1600" b="1" dirty="0">
                  <a:solidFill>
                    <a:srgbClr val="0070C0"/>
                  </a:solidFill>
                  <a:latin typeface="+mj-lt"/>
                </a:rPr>
                <a:t>: sensitive to RPV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317765" y="5920952"/>
              <a:ext cx="1363963" cy="584775"/>
            </a:xfrm>
            <a:prstGeom prst="rect">
              <a:avLst/>
            </a:prstGeom>
            <a:ln w="19050">
              <a:solidFill>
                <a:srgbClr val="0070C0"/>
              </a:solidFill>
            </a:ln>
          </p:spPr>
          <p:txBody>
            <a:bodyPr wrap="none">
              <a:spAutoFit/>
            </a:bodyPr>
            <a:lstStyle/>
            <a:p>
              <a:r>
                <a:rPr lang="fr-FR" sz="1600" b="1" dirty="0" err="1">
                  <a:solidFill>
                    <a:srgbClr val="0070C0"/>
                  </a:solidFill>
                  <a:latin typeface="+mj-lt"/>
                </a:rPr>
                <a:t>Resuppressed</a:t>
              </a:r>
              <a:endParaRPr lang="fr-FR" sz="1600" b="1" dirty="0">
                <a:solidFill>
                  <a:srgbClr val="0070C0"/>
                </a:solidFill>
                <a:latin typeface="+mj-lt"/>
              </a:endParaRPr>
            </a:p>
            <a:p>
              <a:r>
                <a:rPr lang="fr-FR" sz="1600" b="1" dirty="0">
                  <a:solidFill>
                    <a:srgbClr val="0070C0"/>
                  </a:solidFill>
                  <a:latin typeface="+mj-lt"/>
                </a:rPr>
                <a:t>on DTG + RPV</a:t>
              </a:r>
              <a:endParaRPr lang="en-US" sz="1600" b="1" dirty="0">
                <a:solidFill>
                  <a:srgbClr val="0070C0"/>
                </a:solidFill>
                <a:latin typeface="+mj-lt"/>
              </a:endParaRPr>
            </a:p>
          </p:txBody>
        </p:sp>
      </p:grpSp>
      <p:sp>
        <p:nvSpPr>
          <p:cNvPr id="23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  <p:sp>
        <p:nvSpPr>
          <p:cNvPr id="29" name="ZoneTexte 69"/>
          <p:cNvSpPr txBox="1">
            <a:spLocks noChangeArrowheads="1"/>
          </p:cNvSpPr>
          <p:nvPr/>
        </p:nvSpPr>
        <p:spPr bwMode="auto">
          <a:xfrm>
            <a:off x="6452116" y="6565238"/>
            <a:ext cx="2683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Llibre</a:t>
            </a:r>
            <a:r>
              <a:rPr lang="fr-FR" sz="1200" i="1" dirty="0">
                <a:solidFill>
                  <a:srgbClr val="CC0000"/>
                </a:solidFill>
              </a:rPr>
              <a:t> JM. Lancet. 2018;391:839-49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159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7223299"/>
              </p:ext>
            </p:extLst>
          </p:nvPr>
        </p:nvGraphicFramePr>
        <p:xfrm>
          <a:off x="323096" y="1651303"/>
          <a:ext cx="8478004" cy="3590740"/>
        </p:xfrm>
        <a:graphic>
          <a:graphicData uri="http://schemas.openxmlformats.org/drawingml/2006/table">
            <a:tbl>
              <a:tblPr/>
              <a:tblGrid>
                <a:gridCol w="4668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6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3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49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DTG + RPV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513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Continued </a:t>
                      </a:r>
                      <a:r>
                        <a:rPr kumimoji="0" lang="en-US" sz="16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cART</a:t>
                      </a: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511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34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Adverse events related to study drug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Grade 1-2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Grade 3-4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17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65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Serious adverse event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49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Adverse event leading to discontinuation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CNS adverse event leading to withdrawal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4.1 (N = 21 *)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 = 9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0.6 (N = 3)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 = 1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948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Most common adverse events (≥ 5% of patients)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Nasopharyngitis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Headache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Upper respiratory tract infection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Diarrhea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Back pain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237147" y="5400396"/>
            <a:ext cx="866630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66"/>
                </a:solidFill>
              </a:rPr>
              <a:t>* (some participants have more than 1 AE) ; anxiety (N = 4), depression (N = 3), insomnia (N = 2), depressed mood (N = 1), headache (N = 1), panic attack (N = 1), suicidal ideation (N = 1), tremor (N = 1), drug-induced liver injury (N = 1), eosinophilic pneumonia, acute (N = 1), abdominal distension (N = 2), dyspepsia (N = 2), peptic ulcer (N = 1), gastrointestinal haemorrhage (N = 1), pancreatitis, acute (N = 1), Hodgkin’s disease (N = 1), Kaposi sarcoma (N = 1), </a:t>
            </a:r>
            <a:r>
              <a:rPr lang="en-GB" sz="1400" dirty="0" err="1">
                <a:solidFill>
                  <a:srgbClr val="000066"/>
                </a:solidFill>
              </a:rPr>
              <a:t>plasmablastic</a:t>
            </a:r>
            <a:r>
              <a:rPr lang="en-GB" sz="1400" dirty="0">
                <a:solidFill>
                  <a:srgbClr val="000066"/>
                </a:solidFill>
              </a:rPr>
              <a:t> lymphoma (N = 1)</a:t>
            </a: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452116" y="6565238"/>
            <a:ext cx="2683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Llibre</a:t>
            </a:r>
            <a:r>
              <a:rPr lang="fr-FR" sz="1200" i="1" dirty="0">
                <a:solidFill>
                  <a:srgbClr val="CC0000"/>
                </a:solidFill>
              </a:rPr>
              <a:t> JM. Lancet. 2018;391:839-49</a:t>
            </a:r>
            <a:endParaRPr lang="en-GB" sz="1200" i="1" dirty="0">
              <a:solidFill>
                <a:srgbClr val="CC0000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DTG + RPV</a:t>
            </a:r>
            <a:endParaRPr lang="fr-FR" sz="3200" dirty="0"/>
          </a:p>
        </p:txBody>
      </p:sp>
      <p:sp>
        <p:nvSpPr>
          <p:cNvPr id="9" name="Rectangle 8"/>
          <p:cNvSpPr/>
          <p:nvPr/>
        </p:nvSpPr>
        <p:spPr>
          <a:xfrm>
            <a:off x="2819132" y="1171453"/>
            <a:ext cx="35057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CC3300"/>
                </a:solidFill>
                <a:latin typeface="Calibri"/>
                <a:cs typeface="Calibri"/>
              </a:rPr>
              <a:t>Adverse events at W48, %</a:t>
            </a:r>
            <a:endParaRPr lang="en-US" sz="240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012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oneTexte 69"/>
          <p:cNvSpPr txBox="1">
            <a:spLocks noChangeArrowheads="1"/>
          </p:cNvSpPr>
          <p:nvPr/>
        </p:nvSpPr>
        <p:spPr bwMode="auto">
          <a:xfrm>
            <a:off x="6452116" y="6565238"/>
            <a:ext cx="2683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Llibre</a:t>
            </a:r>
            <a:r>
              <a:rPr lang="fr-FR" sz="1200" i="1" dirty="0">
                <a:solidFill>
                  <a:srgbClr val="CC0000"/>
                </a:solidFill>
              </a:rPr>
              <a:t> JM. Lancet. 2018;391:839-49</a:t>
            </a:r>
            <a:endParaRPr lang="en-GB" sz="1200" i="1" dirty="0">
              <a:solidFill>
                <a:srgbClr val="CC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1922889" y="1126398"/>
            <a:ext cx="5285678" cy="558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/>
            <a:r>
              <a:rPr lang="en-US" sz="2400" kern="0" dirty="0">
                <a:solidFill>
                  <a:srgbClr val="CC3300"/>
                </a:solidFill>
              </a:rPr>
              <a:t>Fasting lipids at baseline and W48</a:t>
            </a: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DTG + RPV</a:t>
            </a:r>
            <a:endParaRPr lang="fr-FR" sz="3200" dirty="0"/>
          </a:p>
        </p:txBody>
      </p:sp>
      <p:sp>
        <p:nvSpPr>
          <p:cNvPr id="43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1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6718575" y="2292184"/>
            <a:ext cx="2201307" cy="3997406"/>
            <a:chOff x="6718575" y="2292184"/>
            <a:chExt cx="2201307" cy="3997406"/>
          </a:xfrm>
        </p:grpSpPr>
        <p:sp>
          <p:nvSpPr>
            <p:cNvPr id="47" name="TextBox 46"/>
            <p:cNvSpPr txBox="1"/>
            <p:nvPr/>
          </p:nvSpPr>
          <p:spPr>
            <a:xfrm>
              <a:off x="7377603" y="5951036"/>
              <a:ext cx="1173398" cy="33855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100" b="1" dirty="0">
                  <a:solidFill>
                    <a:srgbClr val="000066"/>
                  </a:solidFill>
                  <a:latin typeface="+mn-lt"/>
                </a:rPr>
                <a:t>Total cholesterol:</a:t>
              </a:r>
              <a:br>
                <a:rPr lang="en-US" sz="1100" b="1" dirty="0">
                  <a:solidFill>
                    <a:srgbClr val="000066"/>
                  </a:solidFill>
                  <a:latin typeface="+mn-lt"/>
                </a:rPr>
              </a:br>
              <a:r>
                <a:rPr lang="en-US" sz="1100" b="1" dirty="0">
                  <a:solidFill>
                    <a:srgbClr val="000066"/>
                  </a:solidFill>
                  <a:latin typeface="+mn-lt"/>
                </a:rPr>
                <a:t>HDL ratio</a:t>
              </a:r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6718575" y="2292184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93" name="Line 14"/>
            <p:cNvSpPr>
              <a:spLocks noChangeShapeType="1"/>
            </p:cNvSpPr>
            <p:nvPr/>
          </p:nvSpPr>
          <p:spPr bwMode="auto">
            <a:xfrm>
              <a:off x="6834728" y="2398288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>
              <a:off x="6718575" y="2999304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95" name="Line 14"/>
            <p:cNvSpPr>
              <a:spLocks noChangeShapeType="1"/>
            </p:cNvSpPr>
            <p:nvPr/>
          </p:nvSpPr>
          <p:spPr bwMode="auto">
            <a:xfrm>
              <a:off x="6834728" y="3105408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96" name="Rectangle 95"/>
            <p:cNvSpPr>
              <a:spLocks noChangeArrowheads="1"/>
            </p:cNvSpPr>
            <p:nvPr/>
          </p:nvSpPr>
          <p:spPr bwMode="auto">
            <a:xfrm>
              <a:off x="6718575" y="3706754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97" name="Line 14"/>
            <p:cNvSpPr>
              <a:spLocks noChangeShapeType="1"/>
            </p:cNvSpPr>
            <p:nvPr/>
          </p:nvSpPr>
          <p:spPr bwMode="auto">
            <a:xfrm>
              <a:off x="6834728" y="3812858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98" name="Rectangle 97"/>
            <p:cNvSpPr>
              <a:spLocks noChangeArrowheads="1"/>
            </p:cNvSpPr>
            <p:nvPr/>
          </p:nvSpPr>
          <p:spPr bwMode="auto">
            <a:xfrm>
              <a:off x="6718575" y="4417954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99" name="Line 14"/>
            <p:cNvSpPr>
              <a:spLocks noChangeShapeType="1"/>
            </p:cNvSpPr>
            <p:nvPr/>
          </p:nvSpPr>
          <p:spPr bwMode="auto">
            <a:xfrm>
              <a:off x="6834728" y="4524058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00" name="Rectangle 99"/>
            <p:cNvSpPr>
              <a:spLocks noChangeArrowheads="1"/>
            </p:cNvSpPr>
            <p:nvPr/>
          </p:nvSpPr>
          <p:spPr bwMode="auto">
            <a:xfrm>
              <a:off x="6718575" y="5129154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101" name="Line 14"/>
            <p:cNvSpPr>
              <a:spLocks noChangeShapeType="1"/>
            </p:cNvSpPr>
            <p:nvPr/>
          </p:nvSpPr>
          <p:spPr bwMode="auto">
            <a:xfrm>
              <a:off x="6834728" y="5235258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02" name="Rectangle 101"/>
            <p:cNvSpPr>
              <a:spLocks noChangeArrowheads="1"/>
            </p:cNvSpPr>
            <p:nvPr/>
          </p:nvSpPr>
          <p:spPr bwMode="auto">
            <a:xfrm>
              <a:off x="6718575" y="5806876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03" name="Line 14"/>
            <p:cNvSpPr>
              <a:spLocks noChangeShapeType="1"/>
            </p:cNvSpPr>
            <p:nvPr/>
          </p:nvSpPr>
          <p:spPr bwMode="auto">
            <a:xfrm>
              <a:off x="6834728" y="5922765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04" name="Freeform 8"/>
            <p:cNvSpPr>
              <a:spLocks/>
            </p:cNvSpPr>
            <p:nvPr/>
          </p:nvSpPr>
          <p:spPr bwMode="auto">
            <a:xfrm>
              <a:off x="6948265" y="2403811"/>
              <a:ext cx="1971617" cy="3518955"/>
            </a:xfrm>
            <a:custGeom>
              <a:avLst/>
              <a:gdLst>
                <a:gd name="T0" fmla="*/ 3239 w 3239"/>
                <a:gd name="T1" fmla="*/ 2671 h 2671"/>
                <a:gd name="T2" fmla="*/ 0 w 3239"/>
                <a:gd name="T3" fmla="*/ 2671 h 2671"/>
                <a:gd name="T4" fmla="*/ 0 w 3239"/>
                <a:gd name="T5" fmla="*/ 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05" name="Rectangle 40"/>
            <p:cNvSpPr>
              <a:spLocks noChangeArrowheads="1"/>
            </p:cNvSpPr>
            <p:nvPr/>
          </p:nvSpPr>
          <p:spPr bwMode="auto">
            <a:xfrm>
              <a:off x="7196236" y="3127757"/>
              <a:ext cx="198773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3.8</a:t>
              </a:r>
            </a:p>
          </p:txBody>
        </p:sp>
        <p:sp>
          <p:nvSpPr>
            <p:cNvPr id="109" name="Freeform 15"/>
            <p:cNvSpPr>
              <a:spLocks/>
            </p:cNvSpPr>
            <p:nvPr/>
          </p:nvSpPr>
          <p:spPr bwMode="auto">
            <a:xfrm>
              <a:off x="7174784" y="3275014"/>
              <a:ext cx="293290" cy="2647754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CC9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10" name="Freeform 15"/>
            <p:cNvSpPr>
              <a:spLocks/>
            </p:cNvSpPr>
            <p:nvPr/>
          </p:nvSpPr>
          <p:spPr bwMode="auto">
            <a:xfrm>
              <a:off x="7484576" y="3362326"/>
              <a:ext cx="293290" cy="2560442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6338A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11" name="Freeform 15"/>
            <p:cNvSpPr>
              <a:spLocks/>
            </p:cNvSpPr>
            <p:nvPr/>
          </p:nvSpPr>
          <p:spPr bwMode="auto">
            <a:xfrm>
              <a:off x="8152456" y="3275013"/>
              <a:ext cx="293290" cy="2647754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12" name="Freeform 15"/>
            <p:cNvSpPr>
              <a:spLocks/>
            </p:cNvSpPr>
            <p:nvPr/>
          </p:nvSpPr>
          <p:spPr bwMode="auto">
            <a:xfrm>
              <a:off x="8459280" y="3362325"/>
              <a:ext cx="293290" cy="2560442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8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13" name="Rectangle 40"/>
            <p:cNvSpPr>
              <a:spLocks noChangeArrowheads="1"/>
            </p:cNvSpPr>
            <p:nvPr/>
          </p:nvSpPr>
          <p:spPr bwMode="auto">
            <a:xfrm>
              <a:off x="7533293" y="3199477"/>
              <a:ext cx="19717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3.7</a:t>
              </a:r>
            </a:p>
          </p:txBody>
        </p:sp>
        <p:sp>
          <p:nvSpPr>
            <p:cNvPr id="114" name="Rectangle 40"/>
            <p:cNvSpPr>
              <a:spLocks noChangeArrowheads="1"/>
            </p:cNvSpPr>
            <p:nvPr/>
          </p:nvSpPr>
          <p:spPr bwMode="auto">
            <a:xfrm>
              <a:off x="8172331" y="3119806"/>
              <a:ext cx="19717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3.8</a:t>
              </a:r>
            </a:p>
          </p:txBody>
        </p:sp>
        <p:sp>
          <p:nvSpPr>
            <p:cNvPr id="115" name="Rectangle 40"/>
            <p:cNvSpPr>
              <a:spLocks noChangeArrowheads="1"/>
            </p:cNvSpPr>
            <p:nvPr/>
          </p:nvSpPr>
          <p:spPr bwMode="auto">
            <a:xfrm>
              <a:off x="8508587" y="3191526"/>
              <a:ext cx="19717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3.7</a:t>
              </a:r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3095954" y="1846729"/>
            <a:ext cx="2954270" cy="934199"/>
            <a:chOff x="3095954" y="1846729"/>
            <a:chExt cx="2954270" cy="934199"/>
          </a:xfrm>
        </p:grpSpPr>
        <p:sp>
          <p:nvSpPr>
            <p:cNvPr id="117" name="AutoShape 165"/>
            <p:cNvSpPr>
              <a:spLocks noChangeArrowheads="1"/>
            </p:cNvSpPr>
            <p:nvPr/>
          </p:nvSpPr>
          <p:spPr bwMode="auto">
            <a:xfrm>
              <a:off x="3095954" y="1846729"/>
              <a:ext cx="2919387" cy="93419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120" name="ZoneTexte 84"/>
            <p:cNvSpPr txBox="1">
              <a:spLocks noChangeArrowheads="1"/>
            </p:cNvSpPr>
            <p:nvPr/>
          </p:nvSpPr>
          <p:spPr bwMode="auto">
            <a:xfrm>
              <a:off x="3436716" y="2150330"/>
              <a:ext cx="81144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Baseline</a:t>
              </a:r>
            </a:p>
          </p:txBody>
        </p:sp>
        <p:sp>
          <p:nvSpPr>
            <p:cNvPr id="122" name="ZoneTexte 84"/>
            <p:cNvSpPr txBox="1">
              <a:spLocks noChangeArrowheads="1"/>
            </p:cNvSpPr>
            <p:nvPr/>
          </p:nvSpPr>
          <p:spPr bwMode="auto">
            <a:xfrm>
              <a:off x="3158801" y="1853501"/>
              <a:ext cx="107920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DTG + RPV</a:t>
              </a:r>
            </a:p>
          </p:txBody>
        </p:sp>
        <p:sp>
          <p:nvSpPr>
            <p:cNvPr id="126" name="ZoneTexte 84"/>
            <p:cNvSpPr txBox="1">
              <a:spLocks noChangeArrowheads="1"/>
            </p:cNvSpPr>
            <p:nvPr/>
          </p:nvSpPr>
          <p:spPr bwMode="auto">
            <a:xfrm>
              <a:off x="4713136" y="2150330"/>
              <a:ext cx="81144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Baseline</a:t>
              </a:r>
            </a:p>
          </p:txBody>
        </p:sp>
        <p:sp>
          <p:nvSpPr>
            <p:cNvPr id="127" name="ZoneTexte 84"/>
            <p:cNvSpPr txBox="1">
              <a:spLocks noChangeArrowheads="1"/>
            </p:cNvSpPr>
            <p:nvPr/>
          </p:nvSpPr>
          <p:spPr bwMode="auto">
            <a:xfrm>
              <a:off x="4282817" y="1853501"/>
              <a:ext cx="176740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Continuation </a:t>
              </a:r>
              <a:r>
                <a:rPr lang="en-US" altLang="fr-FR" sz="1600" b="1" dirty="0" err="1">
                  <a:solidFill>
                    <a:srgbClr val="333399"/>
                  </a:solidFill>
                  <a:latin typeface="Calibri" panose="020F0502020204030204" pitchFamily="34" charset="0"/>
                </a:rPr>
                <a:t>cART</a:t>
              </a:r>
              <a:endParaRPr lang="en-US" altLang="fr-FR" sz="1600" b="1" dirty="0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343390" y="2235870"/>
            <a:ext cx="6028956" cy="4222997"/>
            <a:chOff x="343390" y="2235870"/>
            <a:chExt cx="6028956" cy="4222997"/>
          </a:xfrm>
        </p:grpSpPr>
        <p:sp>
          <p:nvSpPr>
            <p:cNvPr id="29" name="TextBox 28"/>
            <p:cNvSpPr txBox="1"/>
            <p:nvPr/>
          </p:nvSpPr>
          <p:spPr>
            <a:xfrm>
              <a:off x="1046355" y="5951036"/>
              <a:ext cx="751809" cy="33855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100" b="1" dirty="0">
                  <a:solidFill>
                    <a:srgbClr val="000066"/>
                  </a:solidFill>
                  <a:latin typeface="+mn-lt"/>
                </a:rPr>
                <a:t>Total</a:t>
              </a:r>
              <a:br>
                <a:rPr lang="en-US" sz="1100" b="1" dirty="0">
                  <a:solidFill>
                    <a:srgbClr val="000066"/>
                  </a:solidFill>
                  <a:latin typeface="+mn-lt"/>
                </a:rPr>
              </a:br>
              <a:r>
                <a:rPr lang="en-US" sz="1100" b="1" dirty="0">
                  <a:solidFill>
                    <a:srgbClr val="000066"/>
                  </a:solidFill>
                  <a:latin typeface="+mn-lt"/>
                </a:rPr>
                <a:t>cholesterol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500695" y="5951036"/>
              <a:ext cx="751809" cy="33855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100" b="1" dirty="0">
                  <a:solidFill>
                    <a:srgbClr val="000066"/>
                  </a:solidFill>
                  <a:latin typeface="+mn-lt"/>
                </a:rPr>
                <a:t>HDL </a:t>
              </a:r>
              <a:br>
                <a:rPr lang="en-US" sz="1100" b="1" dirty="0">
                  <a:solidFill>
                    <a:srgbClr val="000066"/>
                  </a:solidFill>
                  <a:latin typeface="+mn-lt"/>
                </a:rPr>
              </a:br>
              <a:r>
                <a:rPr lang="en-US" sz="1100" b="1" dirty="0">
                  <a:solidFill>
                    <a:srgbClr val="000066"/>
                  </a:solidFill>
                  <a:latin typeface="+mn-lt"/>
                </a:rPr>
                <a:t>cholesterol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890909" y="5951036"/>
              <a:ext cx="790280" cy="50783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100" b="1" dirty="0">
                  <a:solidFill>
                    <a:srgbClr val="000066"/>
                  </a:solidFill>
                  <a:latin typeface="+mn-lt"/>
                </a:rPr>
                <a:t>LDL </a:t>
              </a:r>
              <a:br>
                <a:rPr lang="en-US" sz="1100" b="1" dirty="0">
                  <a:solidFill>
                    <a:srgbClr val="000066"/>
                  </a:solidFill>
                  <a:latin typeface="+mn-lt"/>
                </a:rPr>
              </a:br>
              <a:r>
                <a:rPr lang="en-US" sz="1100" b="1" dirty="0">
                  <a:solidFill>
                    <a:srgbClr val="000066"/>
                  </a:solidFill>
                  <a:latin typeface="+mn-lt"/>
                </a:rPr>
                <a:t>cholesterol,</a:t>
              </a:r>
              <a:br>
                <a:rPr lang="en-US" sz="1100" b="1" dirty="0">
                  <a:solidFill>
                    <a:srgbClr val="000066"/>
                  </a:solidFill>
                  <a:latin typeface="+mn-lt"/>
                </a:rPr>
              </a:br>
              <a:r>
                <a:rPr lang="en-US" sz="1100" b="1" dirty="0">
                  <a:solidFill>
                    <a:srgbClr val="000066"/>
                  </a:solidFill>
                  <a:latin typeface="+mn-lt"/>
                </a:rPr>
                <a:t>calculated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222292" y="5951036"/>
              <a:ext cx="876842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100" b="1" dirty="0">
                  <a:solidFill>
                    <a:srgbClr val="000066"/>
                  </a:solidFill>
                  <a:latin typeface="+mn-lt"/>
                </a:rPr>
                <a:t>Triglycerides</a:t>
              </a:r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784319" y="252197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185.9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436813" y="5806876"/>
              <a:ext cx="14221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1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421937" y="4928354"/>
              <a:ext cx="157094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</a:rPr>
                <a:t>50</a:t>
              </a: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343390" y="4051419"/>
              <a:ext cx="235641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343390" y="3181151"/>
              <a:ext cx="235641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</a:rPr>
                <a:t>150</a:t>
              </a: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343390" y="2307424"/>
              <a:ext cx="235641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</a:rPr>
                <a:t>200</a:t>
              </a:r>
            </a:p>
          </p:txBody>
        </p:sp>
        <p:sp>
          <p:nvSpPr>
            <p:cNvPr id="54" name="Line 9"/>
            <p:cNvSpPr>
              <a:spLocks noChangeShapeType="1"/>
            </p:cNvSpPr>
            <p:nvPr/>
          </p:nvSpPr>
          <p:spPr bwMode="auto">
            <a:xfrm>
              <a:off x="616636" y="3289101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55" name="Line 10"/>
            <p:cNvSpPr>
              <a:spLocks noChangeShapeType="1"/>
            </p:cNvSpPr>
            <p:nvPr/>
          </p:nvSpPr>
          <p:spPr bwMode="auto">
            <a:xfrm>
              <a:off x="616636" y="4159369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56" name="Line 11"/>
            <p:cNvSpPr>
              <a:spLocks noChangeShapeType="1"/>
            </p:cNvSpPr>
            <p:nvPr/>
          </p:nvSpPr>
          <p:spPr bwMode="auto">
            <a:xfrm>
              <a:off x="616636" y="5034133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58" name="Line 13"/>
            <p:cNvSpPr>
              <a:spLocks noChangeShapeType="1"/>
            </p:cNvSpPr>
            <p:nvPr/>
          </p:nvSpPr>
          <p:spPr bwMode="auto">
            <a:xfrm>
              <a:off x="616636" y="5922765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59" name="Line 14"/>
            <p:cNvSpPr>
              <a:spLocks noChangeShapeType="1"/>
            </p:cNvSpPr>
            <p:nvPr/>
          </p:nvSpPr>
          <p:spPr bwMode="auto">
            <a:xfrm>
              <a:off x="616636" y="2413528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60" name="Freeform 15"/>
            <p:cNvSpPr>
              <a:spLocks/>
            </p:cNvSpPr>
            <p:nvPr/>
          </p:nvSpPr>
          <p:spPr bwMode="auto">
            <a:xfrm>
              <a:off x="784864" y="2661920"/>
              <a:ext cx="293290" cy="3260846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CC9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61" name="Freeform 8"/>
            <p:cNvSpPr>
              <a:spLocks/>
            </p:cNvSpPr>
            <p:nvPr/>
          </p:nvSpPr>
          <p:spPr bwMode="auto">
            <a:xfrm>
              <a:off x="724195" y="2403811"/>
              <a:ext cx="5648151" cy="3518955"/>
            </a:xfrm>
            <a:custGeom>
              <a:avLst/>
              <a:gdLst>
                <a:gd name="T0" fmla="*/ 3239 w 3239"/>
                <a:gd name="T1" fmla="*/ 2671 h 2671"/>
                <a:gd name="T2" fmla="*/ 0 w 3239"/>
                <a:gd name="T3" fmla="*/ 2671 h 2671"/>
                <a:gd name="T4" fmla="*/ 0 w 3239"/>
                <a:gd name="T5" fmla="*/ 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62" name="Rectangle 40"/>
            <p:cNvSpPr>
              <a:spLocks noChangeArrowheads="1"/>
            </p:cNvSpPr>
            <p:nvPr/>
          </p:nvSpPr>
          <p:spPr bwMode="auto">
            <a:xfrm>
              <a:off x="1143804" y="2521975"/>
              <a:ext cx="197169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186</a:t>
              </a:r>
            </a:p>
          </p:txBody>
        </p:sp>
        <p:sp>
          <p:nvSpPr>
            <p:cNvPr id="63" name="Freeform 15"/>
            <p:cNvSpPr>
              <a:spLocks/>
            </p:cNvSpPr>
            <p:nvPr/>
          </p:nvSpPr>
          <p:spPr bwMode="auto">
            <a:xfrm>
              <a:off x="1094656" y="2661920"/>
              <a:ext cx="293290" cy="3260846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6338A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64" name="Rectangle 40"/>
            <p:cNvSpPr>
              <a:spLocks noChangeArrowheads="1"/>
            </p:cNvSpPr>
            <p:nvPr/>
          </p:nvSpPr>
          <p:spPr bwMode="auto">
            <a:xfrm>
              <a:off x="1475111" y="249149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187.6</a:t>
              </a:r>
            </a:p>
          </p:txBody>
        </p:sp>
        <p:sp>
          <p:nvSpPr>
            <p:cNvPr id="65" name="Freeform 15"/>
            <p:cNvSpPr>
              <a:spLocks/>
            </p:cNvSpPr>
            <p:nvPr/>
          </p:nvSpPr>
          <p:spPr bwMode="auto">
            <a:xfrm>
              <a:off x="1475656" y="2635250"/>
              <a:ext cx="293290" cy="3287516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66" name="Rectangle 40"/>
            <p:cNvSpPr>
              <a:spLocks noChangeArrowheads="1"/>
            </p:cNvSpPr>
            <p:nvPr/>
          </p:nvSpPr>
          <p:spPr bwMode="auto">
            <a:xfrm>
              <a:off x="1813739" y="248133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188.1</a:t>
              </a:r>
            </a:p>
          </p:txBody>
        </p:sp>
        <p:sp>
          <p:nvSpPr>
            <p:cNvPr id="67" name="Freeform 15"/>
            <p:cNvSpPr>
              <a:spLocks/>
            </p:cNvSpPr>
            <p:nvPr/>
          </p:nvSpPr>
          <p:spPr bwMode="auto">
            <a:xfrm>
              <a:off x="1782480" y="2625725"/>
              <a:ext cx="293290" cy="3297041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8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68" name="Rectangle 40"/>
            <p:cNvSpPr>
              <a:spLocks noChangeArrowheads="1"/>
            </p:cNvSpPr>
            <p:nvPr/>
          </p:nvSpPr>
          <p:spPr bwMode="auto">
            <a:xfrm>
              <a:off x="2228388" y="4848615"/>
              <a:ext cx="230832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52.7</a:t>
              </a:r>
            </a:p>
          </p:txBody>
        </p:sp>
        <p:sp>
          <p:nvSpPr>
            <p:cNvPr id="70" name="Rectangle 40"/>
            <p:cNvSpPr>
              <a:spLocks noChangeArrowheads="1"/>
            </p:cNvSpPr>
            <p:nvPr/>
          </p:nvSpPr>
          <p:spPr bwMode="auto">
            <a:xfrm>
              <a:off x="2538180" y="4823215"/>
              <a:ext cx="230832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54.2</a:t>
              </a:r>
            </a:p>
          </p:txBody>
        </p:sp>
        <p:sp>
          <p:nvSpPr>
            <p:cNvPr id="72" name="Rectangle 40"/>
            <p:cNvSpPr>
              <a:spLocks noChangeArrowheads="1"/>
            </p:cNvSpPr>
            <p:nvPr/>
          </p:nvSpPr>
          <p:spPr bwMode="auto">
            <a:xfrm>
              <a:off x="2919180" y="4833375"/>
              <a:ext cx="230832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53.6</a:t>
              </a:r>
            </a:p>
          </p:txBody>
        </p:sp>
        <p:sp>
          <p:nvSpPr>
            <p:cNvPr id="74" name="Rectangle 40"/>
            <p:cNvSpPr>
              <a:spLocks noChangeArrowheads="1"/>
            </p:cNvSpPr>
            <p:nvPr/>
          </p:nvSpPr>
          <p:spPr bwMode="auto">
            <a:xfrm>
              <a:off x="3226004" y="4807975"/>
              <a:ext cx="230832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54.9</a:t>
              </a:r>
            </a:p>
          </p:txBody>
        </p:sp>
        <p:sp>
          <p:nvSpPr>
            <p:cNvPr id="69" name="Freeform 15"/>
            <p:cNvSpPr>
              <a:spLocks/>
            </p:cNvSpPr>
            <p:nvPr/>
          </p:nvSpPr>
          <p:spPr bwMode="auto">
            <a:xfrm>
              <a:off x="2206232" y="4986339"/>
              <a:ext cx="293290" cy="936428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CC9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2516024" y="4960939"/>
              <a:ext cx="293290" cy="961828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6338A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73" name="Freeform 15"/>
            <p:cNvSpPr>
              <a:spLocks/>
            </p:cNvSpPr>
            <p:nvPr/>
          </p:nvSpPr>
          <p:spPr bwMode="auto">
            <a:xfrm>
              <a:off x="2897024" y="4976813"/>
              <a:ext cx="293290" cy="945953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75" name="Freeform 15"/>
            <p:cNvSpPr>
              <a:spLocks/>
            </p:cNvSpPr>
            <p:nvPr/>
          </p:nvSpPr>
          <p:spPr bwMode="auto">
            <a:xfrm>
              <a:off x="3203848" y="4951413"/>
              <a:ext cx="293290" cy="971353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8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76" name="Rectangle 40"/>
            <p:cNvSpPr>
              <a:spLocks noChangeArrowheads="1"/>
            </p:cNvSpPr>
            <p:nvPr/>
          </p:nvSpPr>
          <p:spPr bwMode="auto">
            <a:xfrm>
              <a:off x="3599465" y="389865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107.1</a:t>
              </a:r>
            </a:p>
          </p:txBody>
        </p:sp>
        <p:sp>
          <p:nvSpPr>
            <p:cNvPr id="77" name="Rectangle 40"/>
            <p:cNvSpPr>
              <a:spLocks noChangeArrowheads="1"/>
            </p:cNvSpPr>
            <p:nvPr/>
          </p:nvSpPr>
          <p:spPr bwMode="auto">
            <a:xfrm>
              <a:off x="3925159" y="388341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108.1</a:t>
              </a:r>
            </a:p>
          </p:txBody>
        </p:sp>
        <p:sp>
          <p:nvSpPr>
            <p:cNvPr id="78" name="Rectangle 40"/>
            <p:cNvSpPr>
              <a:spLocks noChangeArrowheads="1"/>
            </p:cNvSpPr>
            <p:nvPr/>
          </p:nvSpPr>
          <p:spPr bwMode="auto">
            <a:xfrm>
              <a:off x="4306159" y="388341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108.3</a:t>
              </a:r>
            </a:p>
          </p:txBody>
        </p:sp>
        <p:sp>
          <p:nvSpPr>
            <p:cNvPr id="79" name="Rectangle 40"/>
            <p:cNvSpPr>
              <a:spLocks noChangeArrowheads="1"/>
            </p:cNvSpPr>
            <p:nvPr/>
          </p:nvSpPr>
          <p:spPr bwMode="auto">
            <a:xfrm>
              <a:off x="4612983" y="390373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107.3</a:t>
              </a:r>
            </a:p>
          </p:txBody>
        </p:sp>
        <p:sp>
          <p:nvSpPr>
            <p:cNvPr id="80" name="Freeform 15"/>
            <p:cNvSpPr>
              <a:spLocks/>
            </p:cNvSpPr>
            <p:nvPr/>
          </p:nvSpPr>
          <p:spPr bwMode="auto">
            <a:xfrm>
              <a:off x="3615912" y="4041775"/>
              <a:ext cx="293290" cy="1880992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CC9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81" name="Freeform 15"/>
            <p:cNvSpPr>
              <a:spLocks/>
            </p:cNvSpPr>
            <p:nvPr/>
          </p:nvSpPr>
          <p:spPr bwMode="auto">
            <a:xfrm>
              <a:off x="3925704" y="4021138"/>
              <a:ext cx="293290" cy="1901629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6338A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82" name="Freeform 15"/>
            <p:cNvSpPr>
              <a:spLocks/>
            </p:cNvSpPr>
            <p:nvPr/>
          </p:nvSpPr>
          <p:spPr bwMode="auto">
            <a:xfrm>
              <a:off x="4306704" y="4021139"/>
              <a:ext cx="293290" cy="1901628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83" name="Freeform 15"/>
            <p:cNvSpPr>
              <a:spLocks/>
            </p:cNvSpPr>
            <p:nvPr/>
          </p:nvSpPr>
          <p:spPr bwMode="auto">
            <a:xfrm>
              <a:off x="4613528" y="4041775"/>
              <a:ext cx="293290" cy="1880991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8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84" name="Rectangle 40"/>
            <p:cNvSpPr>
              <a:spLocks noChangeArrowheads="1"/>
            </p:cNvSpPr>
            <p:nvPr/>
          </p:nvSpPr>
          <p:spPr bwMode="auto">
            <a:xfrm>
              <a:off x="5003839" y="345161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133.1</a:t>
              </a:r>
            </a:p>
          </p:txBody>
        </p:sp>
        <p:sp>
          <p:nvSpPr>
            <p:cNvPr id="85" name="Rectangle 40"/>
            <p:cNvSpPr>
              <a:spLocks noChangeArrowheads="1"/>
            </p:cNvSpPr>
            <p:nvPr/>
          </p:nvSpPr>
          <p:spPr bwMode="auto">
            <a:xfrm>
              <a:off x="5318711" y="364973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121.3</a:t>
              </a:r>
            </a:p>
          </p:txBody>
        </p:sp>
        <p:sp>
          <p:nvSpPr>
            <p:cNvPr id="86" name="Rectangle 40"/>
            <p:cNvSpPr>
              <a:spLocks noChangeArrowheads="1"/>
            </p:cNvSpPr>
            <p:nvPr/>
          </p:nvSpPr>
          <p:spPr bwMode="auto">
            <a:xfrm>
              <a:off x="5699711" y="346685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132.0</a:t>
              </a:r>
            </a:p>
          </p:txBody>
        </p:sp>
        <p:sp>
          <p:nvSpPr>
            <p:cNvPr id="87" name="Rectangle 40"/>
            <p:cNvSpPr>
              <a:spLocks noChangeArrowheads="1"/>
            </p:cNvSpPr>
            <p:nvPr/>
          </p:nvSpPr>
          <p:spPr bwMode="auto">
            <a:xfrm>
              <a:off x="6016695" y="345161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133.1</a:t>
              </a:r>
            </a:p>
          </p:txBody>
        </p:sp>
        <p:sp>
          <p:nvSpPr>
            <p:cNvPr id="88" name="Freeform 15"/>
            <p:cNvSpPr>
              <a:spLocks/>
            </p:cNvSpPr>
            <p:nvPr/>
          </p:nvSpPr>
          <p:spPr bwMode="auto">
            <a:xfrm>
              <a:off x="5014544" y="3589338"/>
              <a:ext cx="293290" cy="2333429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CC9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89" name="Freeform 15"/>
            <p:cNvSpPr>
              <a:spLocks/>
            </p:cNvSpPr>
            <p:nvPr/>
          </p:nvSpPr>
          <p:spPr bwMode="auto">
            <a:xfrm>
              <a:off x="5324336" y="3792538"/>
              <a:ext cx="293290" cy="2130229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6338A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90" name="Freeform 15"/>
            <p:cNvSpPr>
              <a:spLocks/>
            </p:cNvSpPr>
            <p:nvPr/>
          </p:nvSpPr>
          <p:spPr bwMode="auto">
            <a:xfrm>
              <a:off x="5705336" y="3605213"/>
              <a:ext cx="293290" cy="2317554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91" name="Freeform 15"/>
            <p:cNvSpPr>
              <a:spLocks/>
            </p:cNvSpPr>
            <p:nvPr/>
          </p:nvSpPr>
          <p:spPr bwMode="auto">
            <a:xfrm>
              <a:off x="6012160" y="3589339"/>
              <a:ext cx="293290" cy="2333428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8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118" name="Rectangle 3"/>
            <p:cNvSpPr>
              <a:spLocks noChangeArrowheads="1"/>
            </p:cNvSpPr>
            <p:nvPr/>
          </p:nvSpPr>
          <p:spPr bwMode="auto">
            <a:xfrm>
              <a:off x="3287341" y="2235870"/>
              <a:ext cx="161823" cy="144463"/>
            </a:xfrm>
            <a:prstGeom prst="rect">
              <a:avLst/>
            </a:prstGeom>
            <a:solidFill>
              <a:srgbClr val="CC99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100">
                <a:solidFill>
                  <a:srgbClr val="000066"/>
                </a:solidFill>
              </a:endParaRPr>
            </a:p>
          </p:txBody>
        </p:sp>
        <p:sp>
          <p:nvSpPr>
            <p:cNvPr id="123" name="Rectangle 3"/>
            <p:cNvSpPr>
              <a:spLocks noChangeArrowheads="1"/>
            </p:cNvSpPr>
            <p:nvPr/>
          </p:nvSpPr>
          <p:spPr bwMode="auto">
            <a:xfrm>
              <a:off x="3287341" y="2506428"/>
              <a:ext cx="161823" cy="144463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100">
                <a:solidFill>
                  <a:srgbClr val="000066"/>
                </a:solidFill>
              </a:endParaRPr>
            </a:p>
          </p:txBody>
        </p:sp>
        <p:sp>
          <p:nvSpPr>
            <p:cNvPr id="124" name="ZoneTexte 84"/>
            <p:cNvSpPr txBox="1">
              <a:spLocks noChangeArrowheads="1"/>
            </p:cNvSpPr>
            <p:nvPr/>
          </p:nvSpPr>
          <p:spPr bwMode="auto">
            <a:xfrm>
              <a:off x="3436716" y="2452692"/>
              <a:ext cx="5309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W48</a:t>
              </a:r>
            </a:p>
          </p:txBody>
        </p:sp>
        <p:sp>
          <p:nvSpPr>
            <p:cNvPr id="125" name="Rectangle 3"/>
            <p:cNvSpPr>
              <a:spLocks noChangeArrowheads="1"/>
            </p:cNvSpPr>
            <p:nvPr/>
          </p:nvSpPr>
          <p:spPr bwMode="auto">
            <a:xfrm>
              <a:off x="4563761" y="2235870"/>
              <a:ext cx="161823" cy="144463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100">
                <a:solidFill>
                  <a:srgbClr val="000066"/>
                </a:solidFill>
              </a:endParaRPr>
            </a:p>
          </p:txBody>
        </p:sp>
        <p:sp>
          <p:nvSpPr>
            <p:cNvPr id="128" name="Rectangle 3"/>
            <p:cNvSpPr>
              <a:spLocks noChangeArrowheads="1"/>
            </p:cNvSpPr>
            <p:nvPr/>
          </p:nvSpPr>
          <p:spPr bwMode="auto">
            <a:xfrm>
              <a:off x="4563761" y="2506428"/>
              <a:ext cx="161823" cy="144463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100">
                <a:solidFill>
                  <a:srgbClr val="000066"/>
                </a:solidFill>
              </a:endParaRPr>
            </a:p>
          </p:txBody>
        </p:sp>
        <p:sp>
          <p:nvSpPr>
            <p:cNvPr id="129" name="ZoneTexte 84"/>
            <p:cNvSpPr txBox="1">
              <a:spLocks noChangeArrowheads="1"/>
            </p:cNvSpPr>
            <p:nvPr/>
          </p:nvSpPr>
          <p:spPr bwMode="auto">
            <a:xfrm>
              <a:off x="4713136" y="2452692"/>
              <a:ext cx="5309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W48</a:t>
              </a:r>
            </a:p>
          </p:txBody>
        </p:sp>
      </p:grpSp>
      <p:sp>
        <p:nvSpPr>
          <p:cNvPr id="5" name="ZoneTexte 4"/>
          <p:cNvSpPr txBox="1"/>
          <p:nvPr/>
        </p:nvSpPr>
        <p:spPr>
          <a:xfrm>
            <a:off x="364959" y="1970900"/>
            <a:ext cx="684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mg/</a:t>
            </a:r>
            <a:r>
              <a:rPr lang="fr-FR" sz="1400" dirty="0" err="1">
                <a:solidFill>
                  <a:srgbClr val="000066"/>
                </a:solidFill>
              </a:rPr>
              <a:t>dL</a:t>
            </a:r>
            <a:endParaRPr lang="fr-FR" sz="14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851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DTG + RPV</a:t>
            </a:r>
            <a:endParaRPr lang="fr-FR" sz="3200" dirty="0"/>
          </a:p>
        </p:txBody>
      </p:sp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Conclusion at W48</a:t>
            </a:r>
            <a:b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</a:br>
            <a:endParaRPr lang="en-US" altLang="fr-FR" sz="28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sz="2000" dirty="0"/>
              <a:t>A switch to a novel, once-daily 2 drug-regimen of DTG + RPV demonstrated high efficacy and was non-inferior to the continuation </a:t>
            </a:r>
            <a:br>
              <a:rPr lang="en-US" sz="2000" dirty="0"/>
            </a:br>
            <a:r>
              <a:rPr lang="en-US" sz="2000" dirty="0"/>
              <a:t>of a combined antiretroviral therapy in </a:t>
            </a:r>
            <a:r>
              <a:rPr lang="en-US" sz="2000" dirty="0" err="1"/>
              <a:t>virologically</a:t>
            </a:r>
            <a:r>
              <a:rPr lang="en-US" sz="2000" dirty="0"/>
              <a:t> suppressed </a:t>
            </a:r>
            <a:br>
              <a:rPr lang="en-US" sz="2000" dirty="0"/>
            </a:br>
            <a:r>
              <a:rPr lang="en-US" sz="2000" dirty="0"/>
              <a:t>HIV-1–infected adults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sz="2000" dirty="0"/>
              <a:t>The safety profiles of both DTG and RPV were consistent with their respective labels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sz="2000" dirty="0"/>
              <a:t>Switching to DTG + RPV had a neutral effect on lipids, while significantly improving bone turnover biomarkers </a:t>
            </a:r>
          </a:p>
        </p:txBody>
      </p:sp>
      <p:sp>
        <p:nvSpPr>
          <p:cNvPr id="3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6452116" y="6565238"/>
            <a:ext cx="2683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Llibre</a:t>
            </a:r>
            <a:r>
              <a:rPr lang="fr-FR" sz="1200" i="1" dirty="0">
                <a:solidFill>
                  <a:srgbClr val="CC0000"/>
                </a:solidFill>
              </a:rPr>
              <a:t> JM. Lancet. 2018;391:839-49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1267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61" name="Text Box 2"/>
          <p:cNvSpPr txBox="1">
            <a:spLocks noChangeArrowheads="1"/>
          </p:cNvSpPr>
          <p:nvPr/>
        </p:nvSpPr>
        <p:spPr bwMode="auto">
          <a:xfrm>
            <a:off x="1229559" y="1211342"/>
            <a:ext cx="5945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a-DK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HIV RNA &lt; 50 c/</a:t>
            </a:r>
            <a:r>
              <a:rPr lang="da-DK" sz="24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mL</a:t>
            </a:r>
            <a:r>
              <a:rPr lang="da-DK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at W100, ITT snapshot</a:t>
            </a:r>
            <a:endParaRPr lang="fr-FR" sz="2400" b="1" dirty="0">
              <a:solidFill>
                <a:srgbClr val="CC3300"/>
              </a:solidFill>
              <a:latin typeface="Calibri" pitchFamily="34" charset="0"/>
              <a:ea typeface="MS PGothic" pitchFamily="34" charset="-128"/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7004EE7D-DDD0-4021-B31A-610F3D71DE96}"/>
              </a:ext>
            </a:extLst>
          </p:cNvPr>
          <p:cNvGrpSpPr/>
          <p:nvPr/>
        </p:nvGrpSpPr>
        <p:grpSpPr>
          <a:xfrm>
            <a:off x="986706" y="2050119"/>
            <a:ext cx="7767436" cy="3198830"/>
            <a:chOff x="986706" y="2050119"/>
            <a:chExt cx="7767436" cy="3198830"/>
          </a:xfrm>
        </p:grpSpPr>
        <p:sp>
          <p:nvSpPr>
            <p:cNvPr id="39" name="AutoShape 165">
              <a:extLst>
                <a:ext uri="{FF2B5EF4-FFF2-40B4-BE49-F238E27FC236}">
                  <a16:creationId xmlns:a16="http://schemas.microsoft.com/office/drawing/2014/main" id="{49BF8062-90BA-4349-9915-41D672586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7004" y="2692152"/>
              <a:ext cx="1987138" cy="117015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57368" name="Rectangle 40"/>
            <p:cNvSpPr>
              <a:spLocks noChangeArrowheads="1"/>
            </p:cNvSpPr>
            <p:nvPr/>
          </p:nvSpPr>
          <p:spPr bwMode="auto">
            <a:xfrm>
              <a:off x="2014815" y="2199549"/>
              <a:ext cx="18274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95</a:t>
              </a:r>
            </a:p>
          </p:txBody>
        </p:sp>
        <p:sp>
          <p:nvSpPr>
            <p:cNvPr id="57371" name="Rectangle 43"/>
            <p:cNvSpPr>
              <a:spLocks noChangeArrowheads="1"/>
            </p:cNvSpPr>
            <p:nvPr/>
          </p:nvSpPr>
          <p:spPr bwMode="auto">
            <a:xfrm>
              <a:off x="2709619" y="2199549"/>
              <a:ext cx="18274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solidFill>
                    <a:srgbClr val="333399"/>
                  </a:solidFill>
                  <a:latin typeface="+mj-lt"/>
                </a:rPr>
                <a:t>95</a:t>
              </a:r>
            </a:p>
          </p:txBody>
        </p:sp>
        <p:sp>
          <p:nvSpPr>
            <p:cNvPr id="57374" name="Rectangle 46"/>
            <p:cNvSpPr>
              <a:spLocks noChangeArrowheads="1"/>
            </p:cNvSpPr>
            <p:nvPr/>
          </p:nvSpPr>
          <p:spPr bwMode="auto">
            <a:xfrm>
              <a:off x="1185478" y="4436523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57375" name="Rectangle 47"/>
            <p:cNvSpPr>
              <a:spLocks noChangeArrowheads="1"/>
            </p:cNvSpPr>
            <p:nvPr/>
          </p:nvSpPr>
          <p:spPr bwMode="auto">
            <a:xfrm>
              <a:off x="1086092" y="4000987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57376" name="Rectangle 48"/>
            <p:cNvSpPr>
              <a:spLocks noChangeArrowheads="1"/>
            </p:cNvSpPr>
            <p:nvPr/>
          </p:nvSpPr>
          <p:spPr bwMode="auto">
            <a:xfrm>
              <a:off x="1086092" y="3566682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57377" name="Rectangle 49"/>
            <p:cNvSpPr>
              <a:spLocks noChangeArrowheads="1"/>
            </p:cNvSpPr>
            <p:nvPr/>
          </p:nvSpPr>
          <p:spPr bwMode="auto">
            <a:xfrm>
              <a:off x="1086092" y="3131146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57378" name="Rectangle 50"/>
            <p:cNvSpPr>
              <a:spLocks noChangeArrowheads="1"/>
            </p:cNvSpPr>
            <p:nvPr/>
          </p:nvSpPr>
          <p:spPr bwMode="auto">
            <a:xfrm>
              <a:off x="1086092" y="2696840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57379" name="Rectangle 51"/>
            <p:cNvSpPr>
              <a:spLocks noChangeArrowheads="1"/>
            </p:cNvSpPr>
            <p:nvPr/>
          </p:nvSpPr>
          <p:spPr bwMode="auto">
            <a:xfrm>
              <a:off x="986706" y="2251979"/>
              <a:ext cx="29816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57380" name="Rectangle 52"/>
            <p:cNvSpPr>
              <a:spLocks noChangeArrowheads="1"/>
            </p:cNvSpPr>
            <p:nvPr/>
          </p:nvSpPr>
          <p:spPr bwMode="auto">
            <a:xfrm>
              <a:off x="2142107" y="4602618"/>
              <a:ext cx="69824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66"/>
                  </a:solidFill>
                </a:rPr>
                <a:t>DO-W48</a:t>
              </a:r>
            </a:p>
          </p:txBody>
        </p:sp>
        <p:sp>
          <p:nvSpPr>
            <p:cNvPr id="57384" name="Rectangle 57"/>
            <p:cNvSpPr>
              <a:spLocks noChangeArrowheads="1"/>
            </p:cNvSpPr>
            <p:nvPr/>
          </p:nvSpPr>
          <p:spPr bwMode="auto">
            <a:xfrm>
              <a:off x="7201832" y="2793469"/>
              <a:ext cx="780278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DTG + RPV</a:t>
              </a:r>
            </a:p>
            <a:p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(N = 513)</a:t>
              </a:r>
            </a:p>
          </p:txBody>
        </p:sp>
        <p:sp>
          <p:nvSpPr>
            <p:cNvPr id="57387" name="Rectangle 60"/>
            <p:cNvSpPr>
              <a:spLocks noChangeArrowheads="1"/>
            </p:cNvSpPr>
            <p:nvPr/>
          </p:nvSpPr>
          <p:spPr bwMode="auto">
            <a:xfrm>
              <a:off x="7201832" y="3384297"/>
              <a:ext cx="1383136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Continuation </a:t>
              </a:r>
              <a:r>
                <a:rPr lang="en-US" sz="1400" b="1" dirty="0" err="1">
                  <a:solidFill>
                    <a:srgbClr val="333399"/>
                  </a:solidFill>
                  <a:latin typeface="+mj-lt"/>
                </a:rPr>
                <a:t>cART</a:t>
              </a:r>
              <a:endParaRPr lang="en-US" sz="1400" b="1" dirty="0">
                <a:solidFill>
                  <a:srgbClr val="333399"/>
                </a:solidFill>
                <a:latin typeface="+mj-lt"/>
              </a:endParaRPr>
            </a:p>
            <a:p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(N = 511)</a:t>
              </a: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1166122" y="2050119"/>
              <a:ext cx="3209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1504801" y="2321000"/>
              <a:ext cx="5536987" cy="2205339"/>
            </a:xfrm>
            <a:custGeom>
              <a:avLst/>
              <a:gdLst>
                <a:gd name="T0" fmla="*/ 3239 w 3239"/>
                <a:gd name="T1" fmla="*/ 2671 h 2671"/>
                <a:gd name="T2" fmla="*/ 0 w 3239"/>
                <a:gd name="T3" fmla="*/ 2671 h 2671"/>
                <a:gd name="T4" fmla="*/ 0 w 3239"/>
                <a:gd name="T5" fmla="*/ 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1383427" y="2772636"/>
              <a:ext cx="121374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solidFill>
                  <a:srgbClr val="000066"/>
                </a:solidFill>
              </a:endParaRPr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1383427" y="3210236"/>
              <a:ext cx="121374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solidFill>
                  <a:srgbClr val="000066"/>
                </a:solidFill>
              </a:endParaRPr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1383427" y="3648662"/>
              <a:ext cx="121374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solidFill>
                  <a:srgbClr val="000066"/>
                </a:solidFill>
              </a:endParaRPr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1383427" y="4087087"/>
              <a:ext cx="121374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solidFill>
                  <a:srgbClr val="000066"/>
                </a:solidFill>
              </a:endParaRPr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1383427" y="4526338"/>
              <a:ext cx="121374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solidFill>
                  <a:srgbClr val="000066"/>
                </a:solidFill>
              </a:endParaRPr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1383427" y="2334211"/>
              <a:ext cx="121374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solidFill>
                  <a:srgbClr val="000066"/>
                </a:solidFill>
              </a:endParaRPr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1721776" y="2426519"/>
              <a:ext cx="709433" cy="2092525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2472235" y="2426519"/>
              <a:ext cx="711142" cy="2092525"/>
            </a:xfrm>
            <a:custGeom>
              <a:avLst/>
              <a:gdLst>
                <a:gd name="T0" fmla="*/ 416 w 416"/>
                <a:gd name="T1" fmla="*/ 2463 h 2463"/>
                <a:gd name="T2" fmla="*/ 416 w 416"/>
                <a:gd name="T3" fmla="*/ 0 h 2463"/>
                <a:gd name="T4" fmla="*/ 0 w 416"/>
                <a:gd name="T5" fmla="*/ 0 h 2463"/>
                <a:gd name="T6" fmla="*/ 0 w 416"/>
                <a:gd name="T7" fmla="*/ 2463 h 2463"/>
                <a:gd name="T8" fmla="*/ 416 w 416"/>
                <a:gd name="T9" fmla="*/ 2463 h 2463"/>
                <a:gd name="T10" fmla="*/ 416 w 416"/>
                <a:gd name="T11" fmla="*/ 2463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76" name="Rectangle 21"/>
            <p:cNvSpPr>
              <a:spLocks noChangeArrowheads="1"/>
            </p:cNvSpPr>
            <p:nvPr/>
          </p:nvSpPr>
          <p:spPr bwMode="auto">
            <a:xfrm>
              <a:off x="6952192" y="2937361"/>
              <a:ext cx="144828" cy="139502"/>
            </a:xfrm>
            <a:prstGeom prst="rect">
              <a:avLst/>
            </a:prstGeom>
            <a:solidFill>
              <a:srgbClr val="7030A0"/>
            </a:solidFill>
            <a:ln w="0">
              <a:solidFill>
                <a:srgbClr val="7030A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77" name="Rectangle 22"/>
            <p:cNvSpPr>
              <a:spLocks noChangeArrowheads="1"/>
            </p:cNvSpPr>
            <p:nvPr/>
          </p:nvSpPr>
          <p:spPr bwMode="auto">
            <a:xfrm>
              <a:off x="6965903" y="3502789"/>
              <a:ext cx="144828" cy="139502"/>
            </a:xfrm>
            <a:prstGeom prst="rect">
              <a:avLst/>
            </a:pr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57" name="Freeform 15"/>
            <p:cNvSpPr>
              <a:spLocks/>
            </p:cNvSpPr>
            <p:nvPr/>
          </p:nvSpPr>
          <p:spPr bwMode="auto">
            <a:xfrm>
              <a:off x="3862329" y="2538121"/>
              <a:ext cx="709433" cy="1980924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58" name="Rectangle 52"/>
            <p:cNvSpPr>
              <a:spLocks noChangeArrowheads="1"/>
            </p:cNvSpPr>
            <p:nvPr/>
          </p:nvSpPr>
          <p:spPr bwMode="auto">
            <a:xfrm>
              <a:off x="3838737" y="4602618"/>
              <a:ext cx="75661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D0-W100</a:t>
              </a:r>
            </a:p>
          </p:txBody>
        </p:sp>
        <p:sp>
          <p:nvSpPr>
            <p:cNvPr id="60" name="Rectangle 52"/>
            <p:cNvSpPr>
              <a:spLocks noChangeArrowheads="1"/>
            </p:cNvSpPr>
            <p:nvPr/>
          </p:nvSpPr>
          <p:spPr bwMode="auto">
            <a:xfrm>
              <a:off x="4840470" y="4602618"/>
              <a:ext cx="189795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Deferred Switch</a:t>
              </a:r>
            </a:p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DTG + RPV W52-W100</a:t>
              </a:r>
            </a:p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(N = 477)</a:t>
              </a:r>
            </a:p>
          </p:txBody>
        </p:sp>
        <p:sp>
          <p:nvSpPr>
            <p:cNvPr id="61" name="Freeform 15"/>
            <p:cNvSpPr>
              <a:spLocks/>
            </p:cNvSpPr>
            <p:nvPr/>
          </p:nvSpPr>
          <p:spPr bwMode="auto">
            <a:xfrm>
              <a:off x="5428478" y="2454420"/>
              <a:ext cx="709433" cy="2064625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pattFill prst="pct75">
              <a:fgClr>
                <a:srgbClr val="7030A0"/>
              </a:fgClr>
              <a:bgClr>
                <a:prstClr val="white"/>
              </a:bgClr>
            </a:pattFill>
            <a:ln w="0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62" name="Rectangle 40"/>
            <p:cNvSpPr>
              <a:spLocks noChangeArrowheads="1"/>
            </p:cNvSpPr>
            <p:nvPr/>
          </p:nvSpPr>
          <p:spPr bwMode="auto">
            <a:xfrm>
              <a:off x="4137534" y="2321000"/>
              <a:ext cx="18274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89</a:t>
              </a:r>
            </a:p>
          </p:txBody>
        </p:sp>
        <p:sp>
          <p:nvSpPr>
            <p:cNvPr id="63" name="Rectangle 43"/>
            <p:cNvSpPr>
              <a:spLocks noChangeArrowheads="1"/>
            </p:cNvSpPr>
            <p:nvPr/>
          </p:nvSpPr>
          <p:spPr bwMode="auto">
            <a:xfrm>
              <a:off x="5698887" y="2196248"/>
              <a:ext cx="18274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93</a:t>
              </a:r>
            </a:p>
          </p:txBody>
        </p:sp>
      </p:grpSp>
      <p:sp>
        <p:nvSpPr>
          <p:cNvPr id="66" name="Text Box 3"/>
          <p:cNvSpPr txBox="1">
            <a:spLocks noChangeArrowheads="1"/>
          </p:cNvSpPr>
          <p:nvPr/>
        </p:nvSpPr>
        <p:spPr bwMode="auto">
          <a:xfrm>
            <a:off x="2877598" y="6583363"/>
            <a:ext cx="62664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GB" sz="1200" i="1" dirty="0" err="1">
                <a:solidFill>
                  <a:srgbClr val="CC3300"/>
                </a:solidFill>
              </a:rPr>
              <a:t>Aboud</a:t>
            </a:r>
            <a:r>
              <a:rPr lang="en-GB" sz="1200" i="1" dirty="0">
                <a:solidFill>
                  <a:srgbClr val="CC3300"/>
                </a:solidFill>
              </a:rPr>
              <a:t> M, IAC 2018, Abs. THPEB047 </a:t>
            </a:r>
          </a:p>
        </p:txBody>
      </p:sp>
      <p:sp>
        <p:nvSpPr>
          <p:cNvPr id="68" name="Rectangle 83"/>
          <p:cNvSpPr txBox="1">
            <a:spLocks noChangeArrowheads="1"/>
          </p:cNvSpPr>
          <p:nvPr/>
        </p:nvSpPr>
        <p:spPr bwMode="auto">
          <a:xfrm>
            <a:off x="401444" y="5327441"/>
            <a:ext cx="7669003" cy="151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Clr>
                <a:srgbClr val="CC3300"/>
              </a:buClr>
              <a:buFontTx/>
              <a:buChar char="•"/>
              <a:defRPr/>
            </a:pPr>
            <a:r>
              <a:rPr lang="en-US" sz="2000" b="1" kern="0" dirty="0">
                <a:solidFill>
                  <a:srgbClr val="CC3300"/>
                </a:solidFill>
                <a:latin typeface="Calibri"/>
                <a:cs typeface="Calibri"/>
              </a:rPr>
              <a:t>Confirmed virologic failure: </a:t>
            </a:r>
            <a:r>
              <a:rPr lang="en-US" sz="1600" kern="0" dirty="0">
                <a:solidFill>
                  <a:srgbClr val="000066"/>
                </a:solidFill>
                <a:cs typeface="Calibri"/>
              </a:rPr>
              <a:t>2 consecutive HIV RNA ≥ 50 c/mL, </a:t>
            </a:r>
            <a:br>
              <a:rPr lang="en-US" sz="1600" kern="0" dirty="0">
                <a:solidFill>
                  <a:srgbClr val="000066"/>
                </a:solidFill>
                <a:cs typeface="Calibri"/>
              </a:rPr>
            </a:br>
            <a:r>
              <a:rPr lang="en-US" sz="1600" kern="0" dirty="0">
                <a:solidFill>
                  <a:srgbClr val="000066"/>
                </a:solidFill>
                <a:cs typeface="Calibri"/>
              </a:rPr>
              <a:t>with HIV RNA ≥ 200 c/mL on confirmation sample</a:t>
            </a:r>
          </a:p>
          <a:p>
            <a:pPr marL="800100" lvl="1" indent="-342900">
              <a:buClr>
                <a:srgbClr val="CC3300"/>
              </a:buClr>
              <a:buFont typeface="Arial" panose="020B0604020202020204" pitchFamily="34" charset="0"/>
              <a:buChar char="–"/>
              <a:defRPr/>
            </a:pPr>
            <a:r>
              <a:rPr lang="en-US" sz="1400" kern="0" dirty="0">
                <a:solidFill>
                  <a:srgbClr val="000066"/>
                </a:solidFill>
                <a:cs typeface="Calibri"/>
              </a:rPr>
              <a:t>10/990 (1 %) patients on DTG + RPV between D0 and W100</a:t>
            </a:r>
          </a:p>
          <a:p>
            <a:pPr marL="800100" lvl="1" indent="-342900">
              <a:buClr>
                <a:srgbClr val="CC3300"/>
              </a:buClr>
              <a:buFont typeface="Arial" panose="020B0604020202020204" pitchFamily="34" charset="0"/>
              <a:buChar char="–"/>
              <a:defRPr/>
            </a:pPr>
            <a:r>
              <a:rPr lang="en-US" sz="1400" kern="0" dirty="0">
                <a:solidFill>
                  <a:srgbClr val="000066"/>
                </a:solidFill>
                <a:cs typeface="Calibri"/>
              </a:rPr>
              <a:t>No emergence of resistance mutation to INSTI</a:t>
            </a:r>
          </a:p>
          <a:p>
            <a:pPr marL="800100" lvl="1" indent="-342900">
              <a:buClr>
                <a:srgbClr val="CC3300"/>
              </a:buClr>
              <a:buFont typeface="Arial" panose="020B0604020202020204" pitchFamily="34" charset="0"/>
              <a:buChar char="–"/>
              <a:defRPr/>
            </a:pPr>
            <a:r>
              <a:rPr lang="en-US" sz="1400" kern="0" dirty="0">
                <a:solidFill>
                  <a:srgbClr val="000066"/>
                </a:solidFill>
                <a:cs typeface="Calibri"/>
              </a:rPr>
              <a:t>Emergence of resistance mutation to NNRTI: 3/10</a:t>
            </a:r>
          </a:p>
          <a:p>
            <a:pPr lvl="1">
              <a:buClr>
                <a:srgbClr val="0070C0"/>
              </a:buClr>
              <a:defRPr/>
            </a:pPr>
            <a:endParaRPr lang="en-US" sz="1050" kern="0" dirty="0">
              <a:solidFill>
                <a:srgbClr val="000066"/>
              </a:solidFill>
            </a:endParaRPr>
          </a:p>
          <a:p>
            <a:pPr marL="342900" indent="-342900">
              <a:buClr>
                <a:srgbClr val="0070C0"/>
              </a:buClr>
              <a:buFontTx/>
              <a:buChar char="•"/>
              <a:defRPr/>
            </a:pPr>
            <a:endParaRPr lang="en-US" sz="1400" kern="0" dirty="0">
              <a:latin typeface="Arial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2C0743F5-B045-4284-A444-638E788560FC}"/>
              </a:ext>
            </a:extLst>
          </p:cNvPr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90</a:t>
            </a:r>
          </a:p>
        </p:txBody>
      </p:sp>
      <p:sp>
        <p:nvSpPr>
          <p:cNvPr id="38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DTG + RPV (W100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results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)</a:t>
            </a:r>
            <a:endParaRPr lang="fr-FR" sz="3200" dirty="0"/>
          </a:p>
        </p:txBody>
      </p:sp>
      <p:sp>
        <p:nvSpPr>
          <p:cNvPr id="37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10445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8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1376</Words>
  <Application>Microsoft Office PowerPoint</Application>
  <PresentationFormat>Affichage à l'écran (4:3)</PresentationFormat>
  <Paragraphs>422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20" baseType="lpstr">
      <vt:lpstr>MS PGothic</vt:lpstr>
      <vt:lpstr>MS PGothic</vt:lpstr>
      <vt:lpstr>Arial</vt:lpstr>
      <vt:lpstr>Calibri</vt:lpstr>
      <vt:lpstr>Cambria</vt:lpstr>
      <vt:lpstr>Symbol</vt:lpstr>
      <vt:lpstr>Trebuchet MS</vt:lpstr>
      <vt:lpstr>Wingdings</vt:lpstr>
      <vt:lpstr>ARV_trials_2018</vt:lpstr>
      <vt:lpstr>Switch to DTG + RPV</vt:lpstr>
      <vt:lpstr>SWORD-1 &amp; 2 Studies: Switch to DTG + RPV</vt:lpstr>
      <vt:lpstr>SWORD-1 &amp; 2 Studies: Switch to DTG + RPV</vt:lpstr>
      <vt:lpstr>SWORD-1 &amp; 2 Studies: Switch to DTG + RPV</vt:lpstr>
      <vt:lpstr>SWORD-1 &amp; 2 Studies: Switch to DTG + RPV</vt:lpstr>
      <vt:lpstr>SWORD-1 &amp; 2 Studies: Switch to DTG + RPV</vt:lpstr>
      <vt:lpstr>SWORD-1 &amp; 2 Studies: Switch to DTG + RPV</vt:lpstr>
      <vt:lpstr>SWORD-1 &amp; 2 Studies: Switch to DTG + RPV</vt:lpstr>
      <vt:lpstr>SWORD-1 &amp; 2 Studies: Switch to DTG + RPV (W100 results)</vt:lpstr>
      <vt:lpstr>SWORD-1 &amp; 2 Studies: Switch to DTG + RPV (W100 results)</vt:lpstr>
      <vt:lpstr>SWORD-1 &amp; 2 Studies: Switch to DTG + RPV (W100 results)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2018</dc:title>
  <dc:subject>AEI - www.aei.fr</dc:subject>
  <dc:creator>www.arv-trial.com</dc:creator>
  <cp:lastModifiedBy>Pilar</cp:lastModifiedBy>
  <cp:revision>325</cp:revision>
  <dcterms:created xsi:type="dcterms:W3CDTF">2014-10-03T08:50:57Z</dcterms:created>
  <dcterms:modified xsi:type="dcterms:W3CDTF">2018-11-22T13:00:24Z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