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4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77" r:id="rId2"/>
    <p:sldId id="376" r:id="rId3"/>
    <p:sldId id="359" r:id="rId4"/>
    <p:sldId id="391" r:id="rId5"/>
    <p:sldId id="394" r:id="rId6"/>
    <p:sldId id="392" r:id="rId7"/>
    <p:sldId id="395" r:id="rId8"/>
    <p:sldId id="396" r:id="rId9"/>
    <p:sldId id="393" r:id="rId10"/>
    <p:sldId id="383" r:id="rId11"/>
  </p:sldIdLst>
  <p:sldSz cx="9144000" cy="6858000" type="screen4x3"/>
  <p:notesSz cx="6858000" cy="9144000"/>
  <p:custDataLst>
    <p:tags r:id="rId14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912" userDrawn="1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53">
          <p15:clr>
            <a:srgbClr val="A4A3A4"/>
          </p15:clr>
        </p15:guide>
        <p15:guide id="2" pos="2160">
          <p15:clr>
            <a:srgbClr val="A4A3A4"/>
          </p15:clr>
        </p15:guide>
        <p15:guide id="3" pos="391">
          <p15:clr>
            <a:srgbClr val="A4A3A4"/>
          </p15:clr>
        </p15:guide>
        <p15:guide id="4" pos="365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tilisateur de Microsoft Office" initials="Office" lastIdx="4" clrIdx="0"/>
  <p:cmAuthor id="1" name="anton" initials="a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66"/>
    <a:srgbClr val="DDDDDD"/>
    <a:srgbClr val="C0C0C0"/>
    <a:srgbClr val="CC3300"/>
    <a:srgbClr val="FFFFFF"/>
    <a:srgbClr val="FF6600"/>
    <a:srgbClr val="00B0F0"/>
    <a:srgbClr val="0066FF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508" autoAdjust="0"/>
    <p:restoredTop sz="98725" autoAdjust="0"/>
  </p:normalViewPr>
  <p:slideViewPr>
    <p:cSldViewPr snapToObjects="1">
      <p:cViewPr varScale="1">
        <p:scale>
          <a:sx n="108" d="100"/>
          <a:sy n="108" d="100"/>
        </p:scale>
        <p:origin x="1686" y="78"/>
      </p:cViewPr>
      <p:guideLst>
        <p:guide orient="horz" pos="912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0" d="100"/>
        <a:sy n="180" d="100"/>
      </p:scale>
      <p:origin x="0" y="5392"/>
    </p:cViewPr>
  </p:sorterViewPr>
  <p:notesViewPr>
    <p:cSldViewPr snapToObjects="1">
      <p:cViewPr varScale="1">
        <p:scale>
          <a:sx n="67" d="100"/>
          <a:sy n="67" d="100"/>
        </p:scale>
        <p:origin x="2748" y="72"/>
      </p:cViewPr>
      <p:guideLst>
        <p:guide orient="horz" pos="2653"/>
        <p:guide pos="2160"/>
        <p:guide pos="391"/>
        <p:guide pos="365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31402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52513" y="4324350"/>
            <a:ext cx="4752975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/>
              <a:t>Cliquez pour modifier les styles du texte du masque</a:t>
            </a:r>
          </a:p>
          <a:p>
            <a:pPr lvl="1"/>
            <a:r>
              <a:rPr lang="fr-FR" altLang="fr-FR" noProof="0"/>
              <a:t>Deuxième niveau</a:t>
            </a:r>
          </a:p>
          <a:p>
            <a:pPr lvl="2"/>
            <a:r>
              <a:rPr lang="fr-FR" altLang="fr-FR" noProof="0"/>
              <a:t>Troisième niveau</a:t>
            </a:r>
          </a:p>
          <a:p>
            <a:pPr lvl="3"/>
            <a:r>
              <a:rPr lang="fr-FR" altLang="fr-FR" noProof="0"/>
              <a:t>Quatrième niveau</a:t>
            </a:r>
          </a:p>
          <a:p>
            <a:pPr lvl="4"/>
            <a:r>
              <a:rPr lang="fr-FR" altLang="fr-FR" noProof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058363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 pitchFamily="2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dirty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05415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336546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GB" altLang="fr-FR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38431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7CD7A9D7-FAFA-46FC-97F4-BE91A8BD5F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2DFF50AC-BDEF-412C-A5BE-4647170076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37417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3588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7767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7CD7A9D7-FAFA-46FC-97F4-BE91A8BD5F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2DFF50AC-BDEF-412C-A5BE-4647170076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634246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70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Cliquez pour modifier les styles du texte du masque</a:t>
            </a:r>
          </a:p>
          <a:p>
            <a:pPr lvl="1"/>
            <a:r>
              <a:rPr lang="en-US" altLang="fr-FR"/>
              <a:t>Deuxième niveau</a:t>
            </a:r>
          </a:p>
          <a:p>
            <a:pPr lvl="2"/>
            <a:r>
              <a:rPr lang="en-US" altLang="fr-FR"/>
              <a:t>Troisième niveau</a:t>
            </a:r>
          </a:p>
          <a:p>
            <a:pPr lvl="3"/>
            <a:r>
              <a:rPr lang="en-US" altLang="fr-FR"/>
              <a:t>Quatrième niveau</a:t>
            </a:r>
          </a:p>
          <a:p>
            <a:pPr lvl="4"/>
            <a:r>
              <a:rPr lang="en-US" altLang="fr-FR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ea typeface="ＭＳ Ｐゴシック"/>
                <a:cs typeface="ＭＳ Ｐゴシック"/>
              </a:rPr>
              <a:t>Switch pour DTG/3TC</a:t>
            </a:r>
          </a:p>
        </p:txBody>
      </p:sp>
      <p:sp>
        <p:nvSpPr>
          <p:cNvPr id="7" name="Espace réservé du contenu 2">
            <a:extLst>
              <a:ext uri="{FF2B5EF4-FFF2-40B4-BE49-F238E27FC236}">
                <a16:creationId xmlns:a16="http://schemas.microsoft.com/office/drawing/2014/main" id="{5F33F397-ED4E-4634-AC73-CEF91DC0D47A}"/>
              </a:ext>
            </a:extLst>
          </p:cNvPr>
          <p:cNvSpPr>
            <a:spLocks noGrp="1"/>
          </p:cNvSpPr>
          <p:nvPr/>
        </p:nvSpPr>
        <p:spPr bwMode="auto">
          <a:xfrm>
            <a:off x="59531" y="1293514"/>
            <a:ext cx="9024938" cy="530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anose="05000000000000000000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MS PGothic" panose="020B0600070205080204" pitchFamily="34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MS PGothic" panose="020B0600070205080204" pitchFamily="34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>
              <a:buClr>
                <a:srgbClr val="C00000"/>
              </a:buClr>
            </a:pPr>
            <a:r>
              <a:rPr lang="en-US" altLang="fr-FR" sz="2800" b="1" dirty="0">
                <a:latin typeface="Calibri" panose="020F0502020204030204" pitchFamily="34" charset="0"/>
              </a:rPr>
              <a:t>TANGO</a:t>
            </a:r>
            <a:endParaRPr lang="en-US" altLang="fr-FR" sz="2800" b="1" dirty="0">
              <a:solidFill>
                <a:srgbClr val="C0C0C0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/>
              <a:t>Etude TANGO : </a:t>
            </a:r>
            <a:r>
              <a:rPr lang="fr-FR" sz="3200" dirty="0" err="1"/>
              <a:t>switch</a:t>
            </a:r>
            <a:r>
              <a:rPr lang="fr-FR" sz="3200" dirty="0"/>
              <a:t> pour DTG/3TC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idx="1"/>
          </p:nvPr>
        </p:nvSpPr>
        <p:spPr>
          <a:xfrm>
            <a:off x="50800" y="1409700"/>
            <a:ext cx="8665460" cy="5303838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800" b="1" dirty="0">
                <a:latin typeface="+mj-lt"/>
              </a:rPr>
              <a:t>Conclusion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fr-FR" sz="2400" b="1" dirty="0">
              <a:latin typeface="+mj-lt"/>
            </a:endParaRP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sz="2000" dirty="0"/>
              <a:t>Le </a:t>
            </a:r>
            <a:r>
              <a:rPr lang="fr-FR" sz="2000" dirty="0" err="1"/>
              <a:t>switch</a:t>
            </a:r>
            <a:r>
              <a:rPr lang="fr-FR" sz="2000" dirty="0"/>
              <a:t> pour la combinaison fixe DTG/3TC était non inférieure à S48 à la poursuite du schéma ARV avec TAF/FTC chez des adultes avec suppression virologique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sz="2000" dirty="0"/>
              <a:t>Pas d’arrêt du traitement pour raison virologique dans le groupe DTG/3TC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sz="2000" dirty="0"/>
              <a:t>Aucune émergence de résistance dans les 2 groupes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fr-FR" sz="2000" dirty="0"/>
              <a:t>Bon profil de tolérance de DTG/3TC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716260" y="35625"/>
            <a:ext cx="39626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113</a:t>
            </a:r>
          </a:p>
        </p:txBody>
      </p:sp>
      <p:sp>
        <p:nvSpPr>
          <p:cNvPr id="12" name="AutoShape 162"/>
          <p:cNvSpPr>
            <a:spLocks noChangeArrowheads="1"/>
          </p:cNvSpPr>
          <p:nvPr/>
        </p:nvSpPr>
        <p:spPr bwMode="auto">
          <a:xfrm>
            <a:off x="-2" y="6605389"/>
            <a:ext cx="75557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TANGO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4865519" y="6582618"/>
            <a:ext cx="427155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>
                <a:solidFill>
                  <a:srgbClr val="CC0000"/>
                </a:solidFill>
              </a:rPr>
              <a:t>Van </a:t>
            </a:r>
            <a:r>
              <a:rPr lang="de-DE" sz="1200" i="1" dirty="0" err="1">
                <a:solidFill>
                  <a:srgbClr val="CC0000"/>
                </a:solidFill>
              </a:rPr>
              <a:t>Wyk</a:t>
            </a:r>
            <a:r>
              <a:rPr lang="de-DE" sz="1200" i="1" dirty="0">
                <a:solidFill>
                  <a:srgbClr val="CC0000"/>
                </a:solidFill>
              </a:rPr>
              <a:t> J. </a:t>
            </a:r>
            <a:r>
              <a:rPr lang="de-DE" sz="1200" i="1" dirty="0" err="1">
                <a:solidFill>
                  <a:srgbClr val="CC0000"/>
                </a:solidFill>
              </a:rPr>
              <a:t>Clin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Infect</a:t>
            </a:r>
            <a:r>
              <a:rPr lang="de-DE" sz="1200" i="1" dirty="0">
                <a:solidFill>
                  <a:srgbClr val="CC0000"/>
                </a:solidFill>
              </a:rPr>
              <a:t> Dis 2020 Jan 6 (</a:t>
            </a:r>
            <a:r>
              <a:rPr lang="de-DE" sz="1200" i="1" dirty="0" err="1">
                <a:solidFill>
                  <a:srgbClr val="CC0000"/>
                </a:solidFill>
              </a:rPr>
              <a:t>Epub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ahead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of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print</a:t>
            </a:r>
            <a:r>
              <a:rPr lang="de-DE" sz="1200" i="1" dirty="0">
                <a:solidFill>
                  <a:srgbClr val="CC0000"/>
                </a:solidFill>
              </a:rPr>
              <a:t>] </a:t>
            </a:r>
            <a:endParaRPr lang="fr-FR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0048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 txBox="1">
            <a:spLocks/>
          </p:cNvSpPr>
          <p:nvPr/>
        </p:nvSpPr>
        <p:spPr bwMode="auto">
          <a:xfrm>
            <a:off x="34923" y="1125538"/>
            <a:ext cx="2896069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400" b="1" ker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d’étude</a:t>
            </a:r>
          </a:p>
        </p:txBody>
      </p:sp>
      <p:sp>
        <p:nvSpPr>
          <p:cNvPr id="8194" name="Espace réservé du contenu 2"/>
          <p:cNvSpPr>
            <a:spLocks/>
          </p:cNvSpPr>
          <p:nvPr/>
        </p:nvSpPr>
        <p:spPr bwMode="auto">
          <a:xfrm>
            <a:off x="107131" y="4703440"/>
            <a:ext cx="8929366" cy="196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</a:rPr>
              <a:t>Critères de jugement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Tx/>
              <a:buChar char="–"/>
            </a:pPr>
            <a:r>
              <a:rPr lang="fr-FR" altLang="fr-FR" dirty="0">
                <a:solidFill>
                  <a:srgbClr val="000066"/>
                </a:solidFill>
              </a:rPr>
              <a:t>Principal : % de patients avec ARN VIH ≥ 50 c/ml à S48  (ITT-E, snapshot) ; non-infériorité si borne supérieure de l’IC 95 %  de la différence = 4 %, puissance de 97,3 %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Tx/>
              <a:buChar char="–"/>
            </a:pPr>
            <a:r>
              <a:rPr lang="fr-FR" altLang="fr-FR" dirty="0">
                <a:solidFill>
                  <a:srgbClr val="000066"/>
                </a:solidFill>
              </a:rPr>
              <a:t>Secondaire : % de patients avec ARN VIH &lt; 50 c/ml à S48  (ITT-E, </a:t>
            </a:r>
            <a:r>
              <a:rPr lang="fr-FR" altLang="fr-FR" dirty="0" err="1">
                <a:solidFill>
                  <a:srgbClr val="000066"/>
                </a:solidFill>
              </a:rPr>
              <a:t>snapshot</a:t>
            </a:r>
            <a:r>
              <a:rPr lang="fr-FR" altLang="fr-FR" dirty="0">
                <a:solidFill>
                  <a:srgbClr val="000066"/>
                </a:solidFill>
              </a:rPr>
              <a:t>) ; non-infériorité si borne inférieure de l’IC 95 %  de la différence = 8 %,</a:t>
            </a:r>
          </a:p>
        </p:txBody>
      </p:sp>
      <p:graphicFrame>
        <p:nvGraphicFramePr>
          <p:cNvPr id="5150" name="Group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868188"/>
              </p:ext>
            </p:extLst>
          </p:nvPr>
        </p:nvGraphicFramePr>
        <p:xfrm>
          <a:off x="4065468" y="2687513"/>
          <a:ext cx="4755003" cy="525463"/>
        </p:xfrm>
        <a:graphic>
          <a:graphicData uri="http://schemas.openxmlformats.org/drawingml/2006/table">
            <a:tbl>
              <a:tblPr/>
              <a:tblGrid>
                <a:gridCol w="4755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Switch pour DTG/3TC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170040"/>
              </p:ext>
            </p:extLst>
          </p:nvPr>
        </p:nvGraphicFramePr>
        <p:xfrm>
          <a:off x="4065468" y="3508375"/>
          <a:ext cx="2459578" cy="525463"/>
        </p:xfrm>
        <a:graphic>
          <a:graphicData uri="http://schemas.openxmlformats.org/drawingml/2006/table">
            <a:tbl>
              <a:tblPr/>
              <a:tblGrid>
                <a:gridCol w="24595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Poursuite ARV en cours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8209" name="Connecteur droit 66"/>
          <p:cNvCxnSpPr>
            <a:cxnSpLocks noChangeShapeType="1"/>
          </p:cNvCxnSpPr>
          <p:nvPr/>
        </p:nvCxnSpPr>
        <p:spPr bwMode="auto">
          <a:xfrm>
            <a:off x="3443611" y="2283173"/>
            <a:ext cx="0" cy="28173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210" name="Oval 170"/>
          <p:cNvSpPr>
            <a:spLocks noChangeArrowheads="1"/>
          </p:cNvSpPr>
          <p:nvPr/>
        </p:nvSpPr>
        <p:spPr bwMode="auto">
          <a:xfrm>
            <a:off x="2672085" y="126876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Randomisation *</a:t>
            </a:r>
          </a:p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Sans insu</a:t>
            </a:r>
          </a:p>
        </p:txBody>
      </p:sp>
      <p:sp>
        <p:nvSpPr>
          <p:cNvPr id="8211" name="AutoShape 162"/>
          <p:cNvSpPr>
            <a:spLocks noChangeArrowheads="1"/>
          </p:cNvSpPr>
          <p:nvPr/>
        </p:nvSpPr>
        <p:spPr bwMode="auto">
          <a:xfrm>
            <a:off x="179511" y="2186251"/>
            <a:ext cx="2985414" cy="248578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lIns="36000" rIns="36000" anchor="ctr">
            <a:spAutoFit/>
          </a:bodyPr>
          <a:lstStyle/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VIH+ ≥ 18 ans</a:t>
            </a:r>
          </a:p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Sous 1</a:t>
            </a:r>
            <a:r>
              <a:rPr lang="fr-FR" altLang="fr-FR" sz="1400" b="1" baseline="30000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ère</a:t>
            </a:r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ligne traitement </a:t>
            </a:r>
            <a:b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ARV &gt; 6 mois  par TAF/FTC </a:t>
            </a:r>
            <a:b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(switch TDF-TAF ≥ 3 mois </a:t>
            </a:r>
            <a:b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avant inclusion autorisé) + IP/b </a:t>
            </a:r>
            <a:b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ou INNTI ou INI</a:t>
            </a:r>
          </a:p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≥ 2 CV &lt; 50 c/ml au cours </a:t>
            </a:r>
            <a:b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</a:br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des 12 derniers mois</a:t>
            </a:r>
          </a:p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CV &lt; 50 c/ml à la pré-inclusion</a:t>
            </a:r>
          </a:p>
          <a:p>
            <a:pPr algn="ctr" defTabSz="914400"/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Ag </a:t>
            </a:r>
            <a:r>
              <a:rPr lang="fr-FR" altLang="fr-FR" sz="1400" b="1" dirty="0" err="1">
                <a:solidFill>
                  <a:srgbClr val="000066"/>
                </a:solidFill>
                <a:latin typeface="Calibri" pitchFamily="34" charset="0"/>
                <a:cs typeface="Arial" charset="0"/>
              </a:rPr>
              <a:t>HBs</a:t>
            </a:r>
            <a:r>
              <a:rPr lang="fr-FR" altLang="fr-FR" sz="1400" b="1" dirty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négatif</a:t>
            </a:r>
          </a:p>
        </p:txBody>
      </p:sp>
      <p:cxnSp>
        <p:nvCxnSpPr>
          <p:cNvPr id="8212" name="AutoShape 60"/>
          <p:cNvCxnSpPr>
            <a:cxnSpLocks noChangeShapeType="1"/>
          </p:cNvCxnSpPr>
          <p:nvPr/>
        </p:nvCxnSpPr>
        <p:spPr bwMode="auto">
          <a:xfrm rot="10800000" flipH="1" flipV="1">
            <a:off x="4066357" y="2899964"/>
            <a:ext cx="1587" cy="863999"/>
          </a:xfrm>
          <a:prstGeom prst="bentConnector3">
            <a:avLst>
              <a:gd name="adj1" fmla="val -33067108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8213" name="Line 63"/>
          <p:cNvSpPr>
            <a:spLocks noChangeShapeType="1"/>
          </p:cNvSpPr>
          <p:nvPr/>
        </p:nvSpPr>
        <p:spPr bwMode="auto">
          <a:xfrm>
            <a:off x="3164925" y="3368525"/>
            <a:ext cx="39247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14" name="Rectangle 9"/>
          <p:cNvSpPr>
            <a:spLocks noChangeArrowheads="1"/>
          </p:cNvSpPr>
          <p:nvPr/>
        </p:nvSpPr>
        <p:spPr bwMode="auto">
          <a:xfrm>
            <a:off x="3313183" y="378904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372</a:t>
            </a:r>
          </a:p>
        </p:txBody>
      </p:sp>
      <p:sp>
        <p:nvSpPr>
          <p:cNvPr id="8215" name="Rectangle 8"/>
          <p:cNvSpPr>
            <a:spLocks noChangeArrowheads="1"/>
          </p:cNvSpPr>
          <p:nvPr/>
        </p:nvSpPr>
        <p:spPr bwMode="auto">
          <a:xfrm>
            <a:off x="3313183" y="2564904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1600" b="1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= 371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6083969" y="134076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hangingPunct="1">
              <a:defRPr/>
            </a:pPr>
            <a:r>
              <a:rPr lang="fr-FR" altLang="fr-FR" sz="1600" b="1">
                <a:solidFill>
                  <a:srgbClr val="0066FF"/>
                </a:solidFill>
                <a:latin typeface="Calibri" pitchFamily="-65" charset="0"/>
                <a:cs typeface="+mn-cs"/>
              </a:rPr>
              <a:t>S144</a:t>
            </a:r>
            <a:endParaRPr lang="fr-FR" altLang="fr-FR" sz="1600">
              <a:solidFill>
                <a:srgbClr val="0066FF"/>
              </a:solidFill>
              <a:latin typeface="Calibri" pitchFamily="-65" charset="0"/>
              <a:cs typeface="+mn-cs"/>
            </a:endParaRPr>
          </a:p>
        </p:txBody>
      </p:sp>
      <p:sp>
        <p:nvSpPr>
          <p:cNvPr id="8217" name="Line 172"/>
          <p:cNvSpPr>
            <a:spLocks noChangeShapeType="1"/>
          </p:cNvSpPr>
          <p:nvPr/>
        </p:nvSpPr>
        <p:spPr bwMode="auto">
          <a:xfrm>
            <a:off x="6366544" y="1916832"/>
            <a:ext cx="0" cy="2117006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18" name="Line 172"/>
          <p:cNvSpPr>
            <a:spLocks noChangeShapeType="1"/>
          </p:cNvSpPr>
          <p:nvPr/>
        </p:nvSpPr>
        <p:spPr bwMode="auto">
          <a:xfrm>
            <a:off x="8820472" y="1916832"/>
            <a:ext cx="0" cy="2117006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2" name="Oval 109"/>
          <p:cNvSpPr>
            <a:spLocks noChangeArrowheads="1"/>
          </p:cNvSpPr>
          <p:nvPr/>
        </p:nvSpPr>
        <p:spPr bwMode="auto">
          <a:xfrm>
            <a:off x="8460234" y="134076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65" charset="-128"/>
              </a:defRPr>
            </a:lvl9pPr>
          </a:lstStyle>
          <a:p>
            <a:pPr algn="ctr" defTabSz="914400" eaLnBrk="1" hangingPunct="1">
              <a:defRPr/>
            </a:pPr>
            <a:r>
              <a:rPr lang="fr-FR" altLang="fr-FR" sz="1600" b="1">
                <a:solidFill>
                  <a:srgbClr val="0066FF"/>
                </a:solidFill>
                <a:latin typeface="Calibri" pitchFamily="-65" charset="0"/>
                <a:cs typeface="+mn-cs"/>
              </a:rPr>
              <a:t>S196</a:t>
            </a:r>
            <a:endParaRPr lang="fr-FR" altLang="fr-FR" sz="1600">
              <a:solidFill>
                <a:srgbClr val="0066FF"/>
              </a:solidFill>
              <a:latin typeface="Calibri" pitchFamily="-65" charset="0"/>
              <a:cs typeface="+mn-cs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/>
              <a:t>Etude TANGO : switch pour DTG/3TC</a:t>
            </a:r>
          </a:p>
        </p:txBody>
      </p:sp>
      <p:graphicFrame>
        <p:nvGraphicFramePr>
          <p:cNvPr id="23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457608"/>
              </p:ext>
            </p:extLst>
          </p:nvPr>
        </p:nvGraphicFramePr>
        <p:xfrm>
          <a:off x="6447382" y="3501008"/>
          <a:ext cx="2373090" cy="525463"/>
        </p:xfrm>
        <a:graphic>
          <a:graphicData uri="http://schemas.openxmlformats.org/drawingml/2006/table">
            <a:tbl>
              <a:tblPr/>
              <a:tblGrid>
                <a:gridCol w="2373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25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Switch pour DTG/3TC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AutoShape 162"/>
          <p:cNvSpPr>
            <a:spLocks noChangeArrowheads="1"/>
          </p:cNvSpPr>
          <p:nvPr/>
        </p:nvSpPr>
        <p:spPr bwMode="auto">
          <a:xfrm>
            <a:off x="-2" y="6605389"/>
            <a:ext cx="75557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TANGO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3709798" y="4274138"/>
            <a:ext cx="5002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Randomisation stratifiée sur le 3</a:t>
            </a:r>
            <a:r>
              <a:rPr lang="fr-FR" sz="1400" baseline="30000" dirty="0">
                <a:solidFill>
                  <a:srgbClr val="000066"/>
                </a:solidFill>
              </a:rPr>
              <a:t>ème</a:t>
            </a:r>
            <a:r>
              <a:rPr lang="fr-FR" sz="1400" dirty="0">
                <a:solidFill>
                  <a:srgbClr val="000066"/>
                </a:solidFill>
              </a:rPr>
              <a:t> agent (IP, INNTI ou INI)</a:t>
            </a:r>
          </a:p>
        </p:txBody>
      </p:sp>
      <p:sp>
        <p:nvSpPr>
          <p:cNvPr id="24" name="ZoneTexte 69"/>
          <p:cNvSpPr txBox="1">
            <a:spLocks noChangeArrowheads="1"/>
          </p:cNvSpPr>
          <p:nvPr/>
        </p:nvSpPr>
        <p:spPr bwMode="auto">
          <a:xfrm>
            <a:off x="4865519" y="6582618"/>
            <a:ext cx="427155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>
                <a:solidFill>
                  <a:srgbClr val="CC0000"/>
                </a:solidFill>
              </a:rPr>
              <a:t>Van </a:t>
            </a:r>
            <a:r>
              <a:rPr lang="de-DE" sz="1200" i="1" dirty="0" err="1">
                <a:solidFill>
                  <a:srgbClr val="CC0000"/>
                </a:solidFill>
              </a:rPr>
              <a:t>Wyk</a:t>
            </a:r>
            <a:r>
              <a:rPr lang="de-DE" sz="1200" i="1" dirty="0">
                <a:solidFill>
                  <a:srgbClr val="CC0000"/>
                </a:solidFill>
              </a:rPr>
              <a:t> J. </a:t>
            </a:r>
            <a:r>
              <a:rPr lang="de-DE" sz="1200" i="1" dirty="0" err="1">
                <a:solidFill>
                  <a:srgbClr val="CC0000"/>
                </a:solidFill>
              </a:rPr>
              <a:t>Clin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Infect</a:t>
            </a:r>
            <a:r>
              <a:rPr lang="de-DE" sz="1200" i="1" dirty="0">
                <a:solidFill>
                  <a:srgbClr val="CC0000"/>
                </a:solidFill>
              </a:rPr>
              <a:t> Dis 2020 Jan 6 (</a:t>
            </a:r>
            <a:r>
              <a:rPr lang="de-DE" sz="1200" i="1" dirty="0" err="1">
                <a:solidFill>
                  <a:srgbClr val="CC0000"/>
                </a:solidFill>
              </a:rPr>
              <a:t>Epub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ahead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of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print</a:t>
            </a:r>
            <a:r>
              <a:rPr lang="de-DE" sz="1200" i="1" dirty="0">
                <a:solidFill>
                  <a:srgbClr val="CC0000"/>
                </a:solidFill>
              </a:rPr>
              <a:t>] </a:t>
            </a:r>
            <a:endParaRPr lang="fr-FR" sz="1200" i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49064069"/>
              </p:ext>
            </p:extLst>
          </p:nvPr>
        </p:nvGraphicFramePr>
        <p:xfrm>
          <a:off x="374719" y="1700808"/>
          <a:ext cx="8353425" cy="4626652"/>
        </p:xfrm>
        <a:graphic>
          <a:graphicData uri="http://schemas.openxmlformats.org/drawingml/2006/table">
            <a:tbl>
              <a:tblPr/>
              <a:tblGrid>
                <a:gridCol w="3477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89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369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Poursuite du traitement ARV en cours avec TAF/FTC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372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Age médian, années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40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39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8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Femme,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9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8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Durée médiane sous ARV, mois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33,8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35,1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82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, médiane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682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720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86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Traitement ARV à la randomisation, %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INI / EVG/c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INNTI / RPV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IP / DRV/b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78 / 66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 / 12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 / 7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80 / 67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 / 12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8 / 7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186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Arrêt avant S48, n (%)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 événement indésirable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 manque d’efficacité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 autres raisons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27 (7,3 %)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13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29 (7,8 %)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24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830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Exclus de l’analyse per-protocole, 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Grossesse, n</a:t>
                      </a:r>
                    </a:p>
                  </a:txBody>
                  <a:tcPr marL="90000" marR="90000" marT="47163" marB="47163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14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0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312" name="Text Box 2"/>
          <p:cNvSpPr txBox="1">
            <a:spLocks noChangeArrowheads="1"/>
          </p:cNvSpPr>
          <p:nvPr/>
        </p:nvSpPr>
        <p:spPr bwMode="auto">
          <a:xfrm>
            <a:off x="1879125" y="1117894"/>
            <a:ext cx="53714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fr-FR" altLang="fr-FR" sz="2400" b="1" dirty="0">
                <a:solidFill>
                  <a:srgbClr val="CC3300"/>
                </a:solidFill>
                <a:latin typeface="Calibri" pitchFamily="34" charset="0"/>
              </a:rPr>
              <a:t>Caractéristiques à l’inclusion et devenir</a:t>
            </a:r>
          </a:p>
        </p:txBody>
      </p:sp>
      <p:sp>
        <p:nvSpPr>
          <p:cNvPr id="9" name="AutoShape 162"/>
          <p:cNvSpPr>
            <a:spLocks noChangeArrowheads="1"/>
          </p:cNvSpPr>
          <p:nvPr/>
        </p:nvSpPr>
        <p:spPr bwMode="auto">
          <a:xfrm>
            <a:off x="-2" y="6605389"/>
            <a:ext cx="75557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TANGO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TANGO : </a:t>
            </a:r>
            <a:r>
              <a:rPr lang="fr-FR" sz="3200" dirty="0" err="1"/>
              <a:t>switch</a:t>
            </a:r>
            <a:r>
              <a:rPr lang="fr-FR" sz="3200" dirty="0"/>
              <a:t> pour DTG/3TC</a:t>
            </a: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4865519" y="6582618"/>
            <a:ext cx="427155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>
                <a:solidFill>
                  <a:srgbClr val="CC0000"/>
                </a:solidFill>
              </a:rPr>
              <a:t>Van </a:t>
            </a:r>
            <a:r>
              <a:rPr lang="de-DE" sz="1200" i="1" dirty="0" err="1">
                <a:solidFill>
                  <a:srgbClr val="CC0000"/>
                </a:solidFill>
              </a:rPr>
              <a:t>Wyk</a:t>
            </a:r>
            <a:r>
              <a:rPr lang="de-DE" sz="1200" i="1" dirty="0">
                <a:solidFill>
                  <a:srgbClr val="CC0000"/>
                </a:solidFill>
              </a:rPr>
              <a:t> J. </a:t>
            </a:r>
            <a:r>
              <a:rPr lang="de-DE" sz="1200" i="1" dirty="0" err="1">
                <a:solidFill>
                  <a:srgbClr val="CC0000"/>
                </a:solidFill>
              </a:rPr>
              <a:t>Clin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Infect</a:t>
            </a:r>
            <a:r>
              <a:rPr lang="de-DE" sz="1200" i="1" dirty="0">
                <a:solidFill>
                  <a:srgbClr val="CC0000"/>
                </a:solidFill>
              </a:rPr>
              <a:t> Dis 2020 Jan 6 (</a:t>
            </a:r>
            <a:r>
              <a:rPr lang="de-DE" sz="1200" i="1" dirty="0" err="1">
                <a:solidFill>
                  <a:srgbClr val="CC0000"/>
                </a:solidFill>
              </a:rPr>
              <a:t>Epub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ahead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of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print</a:t>
            </a:r>
            <a:r>
              <a:rPr lang="de-DE" sz="1200" i="1" dirty="0">
                <a:solidFill>
                  <a:srgbClr val="CC0000"/>
                </a:solidFill>
              </a:rPr>
              <a:t>] </a:t>
            </a:r>
            <a:endParaRPr lang="fr-FR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7F41527-0AB8-45EF-A41C-23BA373D36FE}"/>
              </a:ext>
            </a:extLst>
          </p:cNvPr>
          <p:cNvSpPr/>
          <p:nvPr/>
        </p:nvSpPr>
        <p:spPr>
          <a:xfrm>
            <a:off x="553922" y="1287586"/>
            <a:ext cx="3538410" cy="456385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tIns="120000" bIns="120000" anchor="ctr"/>
          <a:lstStyle/>
          <a:p>
            <a:pPr marL="0" lvl="1" algn="ctr">
              <a:defRPr/>
            </a:pPr>
            <a:r>
              <a:rPr lang="fr-FR" sz="2000" b="1" kern="0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Résultats virologiques à S48,</a:t>
            </a:r>
          </a:p>
          <a:p>
            <a:pPr marL="0" lvl="1" algn="ctr">
              <a:defRPr/>
            </a:pPr>
            <a:r>
              <a:rPr lang="fr-FR" sz="2000" b="1" kern="0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ITT-e snapshot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EDE5D07-3DCB-4F28-B3E2-5022C7A1F0C9}"/>
              </a:ext>
            </a:extLst>
          </p:cNvPr>
          <p:cNvSpPr/>
          <p:nvPr/>
        </p:nvSpPr>
        <p:spPr>
          <a:xfrm>
            <a:off x="5292080" y="1182154"/>
            <a:ext cx="3517759" cy="36576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tIns="120000" bIns="120000" anchor="ctr"/>
          <a:lstStyle/>
          <a:p>
            <a:pPr marL="0" lvl="1" algn="ctr">
              <a:defRPr/>
            </a:pPr>
            <a:r>
              <a:rPr lang="fr-FR" sz="2000" b="1" kern="0" dirty="0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Différence ajustée (IC 95 %)</a:t>
            </a:r>
            <a:endParaRPr lang="fr-FR" sz="2000" b="1" kern="0" baseline="30000" dirty="0">
              <a:solidFill>
                <a:srgbClr val="CC33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812FBFDA-D5D6-48A2-8D10-E3B900AE0AFF}"/>
              </a:ext>
            </a:extLst>
          </p:cNvPr>
          <p:cNvGrpSpPr/>
          <p:nvPr/>
        </p:nvGrpSpPr>
        <p:grpSpPr>
          <a:xfrm>
            <a:off x="198517" y="1925498"/>
            <a:ext cx="5049292" cy="347238"/>
            <a:chOff x="153148" y="1898942"/>
            <a:chExt cx="5049292" cy="347238"/>
          </a:xfrm>
        </p:grpSpPr>
        <p:sp>
          <p:nvSpPr>
            <p:cNvPr id="162" name="AutoShape 165">
              <a:extLst>
                <a:ext uri="{FF2B5EF4-FFF2-40B4-BE49-F238E27FC236}">
                  <a16:creationId xmlns:a16="http://schemas.microsoft.com/office/drawing/2014/main" id="{2CDDF899-92B7-4C07-A279-11501C2A7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148" y="1898942"/>
              <a:ext cx="5033877" cy="3472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fr-FR" sz="2800">
                <a:solidFill>
                  <a:srgbClr val="000066"/>
                </a:solidFill>
              </a:endParaRP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74EF60F3-10D1-4727-A48D-29974171BA60}"/>
                </a:ext>
              </a:extLst>
            </p:cNvPr>
            <p:cNvSpPr/>
            <p:nvPr/>
          </p:nvSpPr>
          <p:spPr bwMode="auto">
            <a:xfrm>
              <a:off x="251791" y="2017276"/>
              <a:ext cx="108000" cy="116959"/>
            </a:xfrm>
            <a:prstGeom prst="rect">
              <a:avLst/>
            </a:prstGeom>
            <a:solidFill>
              <a:srgbClr val="00009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C0BDAA0B-50D3-4BDD-AC05-754D4C0C75F6}"/>
                </a:ext>
              </a:extLst>
            </p:cNvPr>
            <p:cNvSpPr/>
            <p:nvPr/>
          </p:nvSpPr>
          <p:spPr bwMode="auto">
            <a:xfrm>
              <a:off x="2072342" y="2017276"/>
              <a:ext cx="108000" cy="116959"/>
            </a:xfrm>
            <a:prstGeom prst="rect">
              <a:avLst/>
            </a:prstGeom>
            <a:solidFill>
              <a:srgbClr val="FF66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D931D257-E59F-4D37-BEAF-F0FACF3C25DB}"/>
                </a:ext>
              </a:extLst>
            </p:cNvPr>
            <p:cNvSpPr/>
            <p:nvPr/>
          </p:nvSpPr>
          <p:spPr>
            <a:xfrm>
              <a:off x="324512" y="1925498"/>
              <a:ext cx="155497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DTG/3TC (n = 369)</a:t>
              </a: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5C78D4D9-AF9F-44C2-8752-F086585E3B0A}"/>
                </a:ext>
              </a:extLst>
            </p:cNvPr>
            <p:cNvSpPr/>
            <p:nvPr/>
          </p:nvSpPr>
          <p:spPr>
            <a:xfrm>
              <a:off x="2145065" y="1925498"/>
              <a:ext cx="305737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Traitement ARV avec TAF/FTC (n = 372)</a:t>
              </a:r>
            </a:p>
          </p:txBody>
        </p:sp>
      </p:grpSp>
      <p:grpSp>
        <p:nvGrpSpPr>
          <p:cNvPr id="4" name="Grouper 3"/>
          <p:cNvGrpSpPr/>
          <p:nvPr/>
        </p:nvGrpSpPr>
        <p:grpSpPr>
          <a:xfrm>
            <a:off x="292169" y="2329136"/>
            <a:ext cx="4999911" cy="3340231"/>
            <a:chOff x="653608" y="2094081"/>
            <a:chExt cx="3525183" cy="3415113"/>
          </a:xfrm>
        </p:grpSpPr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9F1AF751-1405-4318-A996-853F05C71873}"/>
                </a:ext>
              </a:extLst>
            </p:cNvPr>
            <p:cNvSpPr>
              <a:spLocks/>
            </p:cNvSpPr>
            <p:nvPr/>
          </p:nvSpPr>
          <p:spPr bwMode="auto">
            <a:xfrm>
              <a:off x="961425" y="2437043"/>
              <a:ext cx="3217366" cy="2542811"/>
            </a:xfrm>
            <a:custGeom>
              <a:avLst/>
              <a:gdLst>
                <a:gd name="T0" fmla="*/ 3603 w 3603"/>
                <a:gd name="T1" fmla="*/ 1177 h 1177"/>
                <a:gd name="T2" fmla="*/ 0 w 3603"/>
                <a:gd name="T3" fmla="*/ 1177 h 1177"/>
                <a:gd name="T4" fmla="*/ 0 w 3603"/>
                <a:gd name="T5" fmla="*/ 0 h 1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03" h="1177">
                  <a:moveTo>
                    <a:pt x="3603" y="1177"/>
                  </a:moveTo>
                  <a:lnTo>
                    <a:pt x="0" y="1177"/>
                  </a:lnTo>
                  <a:lnTo>
                    <a:pt x="0" y="0"/>
                  </a:lnTo>
                </a:path>
              </a:pathLst>
            </a:custGeom>
            <a:noFill/>
            <a:ln w="142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0" name="Line 6">
              <a:extLst>
                <a:ext uri="{FF2B5EF4-FFF2-40B4-BE49-F238E27FC236}">
                  <a16:creationId xmlns:a16="http://schemas.microsoft.com/office/drawing/2014/main" id="{2339DD88-2D62-45A1-9492-B3D47D8599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811" y="2956223"/>
              <a:ext cx="36612" cy="0"/>
            </a:xfrm>
            <a:prstGeom prst="line">
              <a:avLst/>
            </a:prstGeom>
            <a:noFill/>
            <a:ln w="142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" name="Line 7">
              <a:extLst>
                <a:ext uri="{FF2B5EF4-FFF2-40B4-BE49-F238E27FC236}">
                  <a16:creationId xmlns:a16="http://schemas.microsoft.com/office/drawing/2014/main" id="{EA993908-1D83-4ABE-82DE-41B4EF7E4F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811" y="3462130"/>
              <a:ext cx="36612" cy="0"/>
            </a:xfrm>
            <a:prstGeom prst="line">
              <a:avLst/>
            </a:prstGeom>
            <a:noFill/>
            <a:ln w="142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" name="Line 8">
              <a:extLst>
                <a:ext uri="{FF2B5EF4-FFF2-40B4-BE49-F238E27FC236}">
                  <a16:creationId xmlns:a16="http://schemas.microsoft.com/office/drawing/2014/main" id="{0CEB5473-DB01-416B-96B6-53AE730861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811" y="3968038"/>
              <a:ext cx="36612" cy="0"/>
            </a:xfrm>
            <a:prstGeom prst="line">
              <a:avLst/>
            </a:prstGeom>
            <a:noFill/>
            <a:ln w="142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3" name="Line 9">
              <a:extLst>
                <a:ext uri="{FF2B5EF4-FFF2-40B4-BE49-F238E27FC236}">
                  <a16:creationId xmlns:a16="http://schemas.microsoft.com/office/drawing/2014/main" id="{7ACB4333-775D-45C0-AA44-FCA000129E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811" y="4473945"/>
              <a:ext cx="36612" cy="0"/>
            </a:xfrm>
            <a:prstGeom prst="line">
              <a:avLst/>
            </a:prstGeom>
            <a:noFill/>
            <a:ln w="142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4" name="Line 10">
              <a:extLst>
                <a:ext uri="{FF2B5EF4-FFF2-40B4-BE49-F238E27FC236}">
                  <a16:creationId xmlns:a16="http://schemas.microsoft.com/office/drawing/2014/main" id="{18A8D80D-F396-4329-B318-8F222AACD3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811" y="4979853"/>
              <a:ext cx="36612" cy="0"/>
            </a:xfrm>
            <a:prstGeom prst="line">
              <a:avLst/>
            </a:prstGeom>
            <a:noFill/>
            <a:ln w="142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5" name="Line 11">
              <a:extLst>
                <a:ext uri="{FF2B5EF4-FFF2-40B4-BE49-F238E27FC236}">
                  <a16:creationId xmlns:a16="http://schemas.microsoft.com/office/drawing/2014/main" id="{5540543A-6DEA-4F6E-B6C8-3D9457619B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24811" y="2450315"/>
              <a:ext cx="36612" cy="0"/>
            </a:xfrm>
            <a:prstGeom prst="line">
              <a:avLst/>
            </a:prstGeom>
            <a:noFill/>
            <a:ln w="142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6" name="Freeform 12">
              <a:extLst>
                <a:ext uri="{FF2B5EF4-FFF2-40B4-BE49-F238E27FC236}">
                  <a16:creationId xmlns:a16="http://schemas.microsoft.com/office/drawing/2014/main" id="{373527E9-2A4C-4AC8-85C0-7D1D33FAA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9219" y="4963495"/>
              <a:ext cx="212287" cy="14309"/>
            </a:xfrm>
            <a:custGeom>
              <a:avLst/>
              <a:gdLst>
                <a:gd name="T0" fmla="*/ 136 w 136"/>
                <a:gd name="T1" fmla="*/ 0 h 1059"/>
                <a:gd name="T2" fmla="*/ 0 w 136"/>
                <a:gd name="T3" fmla="*/ 0 h 1059"/>
                <a:gd name="T4" fmla="*/ 0 w 136"/>
                <a:gd name="T5" fmla="*/ 1059 h 1059"/>
                <a:gd name="T6" fmla="*/ 136 w 136"/>
                <a:gd name="T7" fmla="*/ 1059 h 1059"/>
                <a:gd name="T8" fmla="*/ 136 w 136"/>
                <a:gd name="T9" fmla="*/ 0 h 1059"/>
                <a:gd name="T10" fmla="*/ 136 w 136"/>
                <a:gd name="T11" fmla="*/ 0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6" h="1059">
                  <a:moveTo>
                    <a:pt x="136" y="0"/>
                  </a:moveTo>
                  <a:lnTo>
                    <a:pt x="0" y="0"/>
                  </a:lnTo>
                  <a:lnTo>
                    <a:pt x="0" y="1059"/>
                  </a:lnTo>
                  <a:lnTo>
                    <a:pt x="136" y="1059"/>
                  </a:lnTo>
                  <a:lnTo>
                    <a:pt x="136" y="0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009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7" name="Freeform 13">
              <a:extLst>
                <a:ext uri="{FF2B5EF4-FFF2-40B4-BE49-F238E27FC236}">
                  <a16:creationId xmlns:a16="http://schemas.microsoft.com/office/drawing/2014/main" id="{1BEE1DA0-CEBA-44AA-9AB3-A3BB633C7C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73722" y="4954910"/>
              <a:ext cx="215410" cy="22895"/>
            </a:xfrm>
            <a:custGeom>
              <a:avLst/>
              <a:gdLst>
                <a:gd name="T0" fmla="*/ 138 w 138"/>
                <a:gd name="T1" fmla="*/ 0 h 1084"/>
                <a:gd name="T2" fmla="*/ 0 w 138"/>
                <a:gd name="T3" fmla="*/ 0 h 1084"/>
                <a:gd name="T4" fmla="*/ 0 w 138"/>
                <a:gd name="T5" fmla="*/ 1084 h 1084"/>
                <a:gd name="T6" fmla="*/ 138 w 138"/>
                <a:gd name="T7" fmla="*/ 1084 h 1084"/>
                <a:gd name="T8" fmla="*/ 138 w 138"/>
                <a:gd name="T9" fmla="*/ 0 h 1084"/>
                <a:gd name="T10" fmla="*/ 138 w 138"/>
                <a:gd name="T11" fmla="*/ 0 h 1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8" h="1084">
                  <a:moveTo>
                    <a:pt x="138" y="0"/>
                  </a:moveTo>
                  <a:lnTo>
                    <a:pt x="0" y="0"/>
                  </a:lnTo>
                  <a:lnTo>
                    <a:pt x="0" y="1084"/>
                  </a:lnTo>
                  <a:lnTo>
                    <a:pt x="138" y="1084"/>
                  </a:lnTo>
                  <a:lnTo>
                    <a:pt x="138" y="0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56AFBFF1-3605-42B2-A4BE-A39F25E103C5}"/>
                </a:ext>
              </a:extLst>
            </p:cNvPr>
            <p:cNvSpPr txBox="1"/>
            <p:nvPr/>
          </p:nvSpPr>
          <p:spPr>
            <a:xfrm>
              <a:off x="774293" y="4865208"/>
              <a:ext cx="190540" cy="283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032AA579-BD5C-4653-A6BC-41EBFD0FD21E}"/>
                </a:ext>
              </a:extLst>
            </p:cNvPr>
            <p:cNvSpPr txBox="1"/>
            <p:nvPr/>
          </p:nvSpPr>
          <p:spPr>
            <a:xfrm>
              <a:off x="713950" y="4362299"/>
              <a:ext cx="250883" cy="283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A7B950F0-9A8D-4A63-A063-0E1D6EA9E9D9}"/>
                </a:ext>
              </a:extLst>
            </p:cNvPr>
            <p:cNvSpPr txBox="1"/>
            <p:nvPr/>
          </p:nvSpPr>
          <p:spPr>
            <a:xfrm>
              <a:off x="713952" y="3859386"/>
              <a:ext cx="250883" cy="283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229B4654-5AB9-4182-AC46-2FE43F9D33F8}"/>
                </a:ext>
              </a:extLst>
            </p:cNvPr>
            <p:cNvSpPr txBox="1"/>
            <p:nvPr/>
          </p:nvSpPr>
          <p:spPr>
            <a:xfrm>
              <a:off x="713952" y="3356477"/>
              <a:ext cx="250883" cy="283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D5874831-409E-4BA6-9A8E-BEE67C7E8FE5}"/>
                </a:ext>
              </a:extLst>
            </p:cNvPr>
            <p:cNvSpPr txBox="1"/>
            <p:nvPr/>
          </p:nvSpPr>
          <p:spPr>
            <a:xfrm>
              <a:off x="713952" y="2853572"/>
              <a:ext cx="250883" cy="283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50D3F85E-8124-47F0-A7D7-6A591A4E77C1}"/>
                </a:ext>
              </a:extLst>
            </p:cNvPr>
            <p:cNvSpPr txBox="1"/>
            <p:nvPr/>
          </p:nvSpPr>
          <p:spPr>
            <a:xfrm>
              <a:off x="653608" y="2350663"/>
              <a:ext cx="311224" cy="283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591F40BF-CE49-4523-B9F0-679FA8B7360A}"/>
                </a:ext>
              </a:extLst>
            </p:cNvPr>
            <p:cNvSpPr txBox="1"/>
            <p:nvPr/>
          </p:nvSpPr>
          <p:spPr>
            <a:xfrm>
              <a:off x="1167553" y="4602888"/>
              <a:ext cx="291816" cy="3146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0,3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C54F230B-9508-4DBA-9F7E-4BF94E12ACCC}"/>
                </a:ext>
              </a:extLst>
            </p:cNvPr>
            <p:cNvSpPr txBox="1"/>
            <p:nvPr/>
          </p:nvSpPr>
          <p:spPr>
            <a:xfrm>
              <a:off x="1439335" y="4581128"/>
              <a:ext cx="291816" cy="3146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0,5</a:t>
              </a:r>
            </a:p>
          </p:txBody>
        </p:sp>
        <p:sp>
          <p:nvSpPr>
            <p:cNvPr id="66" name="Freeform 12">
              <a:extLst>
                <a:ext uri="{FF2B5EF4-FFF2-40B4-BE49-F238E27FC236}">
                  <a16:creationId xmlns:a16="http://schemas.microsoft.com/office/drawing/2014/main" id="{D46EF485-0761-4984-8A02-859B13F70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17870" y="2550929"/>
              <a:ext cx="212287" cy="2428925"/>
            </a:xfrm>
            <a:custGeom>
              <a:avLst/>
              <a:gdLst>
                <a:gd name="T0" fmla="*/ 136 w 136"/>
                <a:gd name="T1" fmla="*/ 0 h 1059"/>
                <a:gd name="T2" fmla="*/ 0 w 136"/>
                <a:gd name="T3" fmla="*/ 0 h 1059"/>
                <a:gd name="T4" fmla="*/ 0 w 136"/>
                <a:gd name="T5" fmla="*/ 1059 h 1059"/>
                <a:gd name="T6" fmla="*/ 136 w 136"/>
                <a:gd name="T7" fmla="*/ 1059 h 1059"/>
                <a:gd name="T8" fmla="*/ 136 w 136"/>
                <a:gd name="T9" fmla="*/ 0 h 1059"/>
                <a:gd name="T10" fmla="*/ 136 w 136"/>
                <a:gd name="T11" fmla="*/ 0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6" h="1059">
                  <a:moveTo>
                    <a:pt x="136" y="0"/>
                  </a:moveTo>
                  <a:lnTo>
                    <a:pt x="0" y="0"/>
                  </a:lnTo>
                  <a:lnTo>
                    <a:pt x="0" y="1059"/>
                  </a:lnTo>
                  <a:lnTo>
                    <a:pt x="136" y="1059"/>
                  </a:lnTo>
                  <a:lnTo>
                    <a:pt x="136" y="0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009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67" name="Freeform 13">
              <a:extLst>
                <a:ext uri="{FF2B5EF4-FFF2-40B4-BE49-F238E27FC236}">
                  <a16:creationId xmlns:a16="http://schemas.microsoft.com/office/drawing/2014/main" id="{2716C8E1-53D7-47AC-9285-19AA7A313A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2373" y="2547289"/>
              <a:ext cx="215410" cy="2432565"/>
            </a:xfrm>
            <a:custGeom>
              <a:avLst/>
              <a:gdLst>
                <a:gd name="T0" fmla="*/ 138 w 138"/>
                <a:gd name="T1" fmla="*/ 0 h 1084"/>
                <a:gd name="T2" fmla="*/ 0 w 138"/>
                <a:gd name="T3" fmla="*/ 0 h 1084"/>
                <a:gd name="T4" fmla="*/ 0 w 138"/>
                <a:gd name="T5" fmla="*/ 1084 h 1084"/>
                <a:gd name="T6" fmla="*/ 138 w 138"/>
                <a:gd name="T7" fmla="*/ 1084 h 1084"/>
                <a:gd name="T8" fmla="*/ 138 w 138"/>
                <a:gd name="T9" fmla="*/ 0 h 1084"/>
                <a:gd name="T10" fmla="*/ 138 w 138"/>
                <a:gd name="T11" fmla="*/ 0 h 1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8" h="1084">
                  <a:moveTo>
                    <a:pt x="138" y="0"/>
                  </a:moveTo>
                  <a:lnTo>
                    <a:pt x="0" y="0"/>
                  </a:lnTo>
                  <a:lnTo>
                    <a:pt x="0" y="1084"/>
                  </a:lnTo>
                  <a:lnTo>
                    <a:pt x="138" y="1084"/>
                  </a:lnTo>
                  <a:lnTo>
                    <a:pt x="138" y="0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68" name="Freeform 12">
              <a:extLst>
                <a:ext uri="{FF2B5EF4-FFF2-40B4-BE49-F238E27FC236}">
                  <a16:creationId xmlns:a16="http://schemas.microsoft.com/office/drawing/2014/main" id="{5FB1E3DD-DD85-49D1-A520-100BFA376C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3667" y="4807968"/>
              <a:ext cx="212287" cy="171886"/>
            </a:xfrm>
            <a:custGeom>
              <a:avLst/>
              <a:gdLst>
                <a:gd name="T0" fmla="*/ 136 w 136"/>
                <a:gd name="T1" fmla="*/ 0 h 1059"/>
                <a:gd name="T2" fmla="*/ 0 w 136"/>
                <a:gd name="T3" fmla="*/ 0 h 1059"/>
                <a:gd name="T4" fmla="*/ 0 w 136"/>
                <a:gd name="T5" fmla="*/ 1059 h 1059"/>
                <a:gd name="T6" fmla="*/ 136 w 136"/>
                <a:gd name="T7" fmla="*/ 1059 h 1059"/>
                <a:gd name="T8" fmla="*/ 136 w 136"/>
                <a:gd name="T9" fmla="*/ 0 h 1059"/>
                <a:gd name="T10" fmla="*/ 136 w 136"/>
                <a:gd name="T11" fmla="*/ 0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6" h="1059">
                  <a:moveTo>
                    <a:pt x="136" y="0"/>
                  </a:moveTo>
                  <a:lnTo>
                    <a:pt x="0" y="0"/>
                  </a:lnTo>
                  <a:lnTo>
                    <a:pt x="0" y="1059"/>
                  </a:lnTo>
                  <a:lnTo>
                    <a:pt x="136" y="1059"/>
                  </a:lnTo>
                  <a:lnTo>
                    <a:pt x="136" y="0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rgbClr val="00009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69" name="Freeform 13">
              <a:extLst>
                <a:ext uri="{FF2B5EF4-FFF2-40B4-BE49-F238E27FC236}">
                  <a16:creationId xmlns:a16="http://schemas.microsoft.com/office/drawing/2014/main" id="{28B17EF8-FE41-46CC-8D8F-CF287F29BC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8170" y="4806806"/>
              <a:ext cx="215410" cy="173048"/>
            </a:xfrm>
            <a:custGeom>
              <a:avLst/>
              <a:gdLst>
                <a:gd name="T0" fmla="*/ 138 w 138"/>
                <a:gd name="T1" fmla="*/ 0 h 1084"/>
                <a:gd name="T2" fmla="*/ 0 w 138"/>
                <a:gd name="T3" fmla="*/ 0 h 1084"/>
                <a:gd name="T4" fmla="*/ 0 w 138"/>
                <a:gd name="T5" fmla="*/ 1084 h 1084"/>
                <a:gd name="T6" fmla="*/ 138 w 138"/>
                <a:gd name="T7" fmla="*/ 1084 h 1084"/>
                <a:gd name="T8" fmla="*/ 138 w 138"/>
                <a:gd name="T9" fmla="*/ 0 h 1084"/>
                <a:gd name="T10" fmla="*/ 138 w 138"/>
                <a:gd name="T11" fmla="*/ 0 h 10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8" h="1084">
                  <a:moveTo>
                    <a:pt x="138" y="0"/>
                  </a:moveTo>
                  <a:lnTo>
                    <a:pt x="0" y="0"/>
                  </a:lnTo>
                  <a:lnTo>
                    <a:pt x="0" y="1084"/>
                  </a:lnTo>
                  <a:lnTo>
                    <a:pt x="138" y="1084"/>
                  </a:lnTo>
                  <a:lnTo>
                    <a:pt x="138" y="0"/>
                  </a:lnTo>
                  <a:lnTo>
                    <a:pt x="138" y="0"/>
                  </a:lnTo>
                  <a:close/>
                </a:path>
              </a:pathLst>
            </a:custGeom>
            <a:solidFill>
              <a:srgbClr val="FF66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id="{C1765A80-E0E8-4CDC-B58C-886D8E1AE0A9}"/>
                </a:ext>
              </a:extLst>
            </p:cNvPr>
            <p:cNvSpPr txBox="1"/>
            <p:nvPr/>
          </p:nvSpPr>
          <p:spPr>
            <a:xfrm>
              <a:off x="2043478" y="2264926"/>
              <a:ext cx="356238" cy="3146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93,2</a:t>
              </a: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DC2D1FFC-D573-47A5-8B95-1BA5D1174EB7}"/>
                </a:ext>
              </a:extLst>
            </p:cNvPr>
            <p:cNvSpPr txBox="1"/>
            <p:nvPr/>
          </p:nvSpPr>
          <p:spPr>
            <a:xfrm>
              <a:off x="2396675" y="2257127"/>
              <a:ext cx="259041" cy="3146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93</a:t>
              </a:r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id="{428E6DEB-6DA9-410E-8FAF-C56BFD27CC66}"/>
                </a:ext>
              </a:extLst>
            </p:cNvPr>
            <p:cNvSpPr txBox="1"/>
            <p:nvPr/>
          </p:nvSpPr>
          <p:spPr>
            <a:xfrm>
              <a:off x="3009290" y="4509119"/>
              <a:ext cx="291816" cy="3146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6,5</a:t>
              </a: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28553E31-8386-47A8-894C-904D6E028D7E}"/>
                </a:ext>
              </a:extLst>
            </p:cNvPr>
            <p:cNvSpPr txBox="1"/>
            <p:nvPr/>
          </p:nvSpPr>
          <p:spPr>
            <a:xfrm>
              <a:off x="3287027" y="4509119"/>
              <a:ext cx="291816" cy="3146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>
                  <a:solidFill>
                    <a:srgbClr val="333399"/>
                  </a:solidFill>
                  <a:latin typeface="+mj-lt"/>
                </a:rPr>
                <a:t>6,5</a:t>
              </a:r>
            </a:p>
          </p:txBody>
        </p:sp>
        <p:sp>
          <p:nvSpPr>
            <p:cNvPr id="78" name="TextBox 41">
              <a:extLst>
                <a:ext uri="{FF2B5EF4-FFF2-40B4-BE49-F238E27FC236}">
                  <a16:creationId xmlns:a16="http://schemas.microsoft.com/office/drawing/2014/main" id="{6AD11CC0-E4D7-4737-82DE-6CA19974A9E4}"/>
                </a:ext>
              </a:extLst>
            </p:cNvPr>
            <p:cNvSpPr txBox="1"/>
            <p:nvPr/>
          </p:nvSpPr>
          <p:spPr>
            <a:xfrm>
              <a:off x="918384" y="4993475"/>
              <a:ext cx="1046495" cy="305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4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CV ≥ 50 c/ml</a:t>
              </a:r>
            </a:p>
          </p:txBody>
        </p:sp>
        <p:sp>
          <p:nvSpPr>
            <p:cNvPr id="79" name="TextBox 41">
              <a:extLst>
                <a:ext uri="{FF2B5EF4-FFF2-40B4-BE49-F238E27FC236}">
                  <a16:creationId xmlns:a16="http://schemas.microsoft.com/office/drawing/2014/main" id="{B3BD6387-8D5B-437B-A172-8AE6A072C1C7}"/>
                </a:ext>
              </a:extLst>
            </p:cNvPr>
            <p:cNvSpPr txBox="1"/>
            <p:nvPr/>
          </p:nvSpPr>
          <p:spPr>
            <a:xfrm>
              <a:off x="1844331" y="4993475"/>
              <a:ext cx="1046495" cy="3059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4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CV &lt; 50 c/ml</a:t>
              </a:r>
            </a:p>
          </p:txBody>
        </p:sp>
        <p:sp>
          <p:nvSpPr>
            <p:cNvPr id="80" name="TextBox 41">
              <a:extLst>
                <a:ext uri="{FF2B5EF4-FFF2-40B4-BE49-F238E27FC236}">
                  <a16:creationId xmlns:a16="http://schemas.microsoft.com/office/drawing/2014/main" id="{96830065-0148-4A28-AE38-1364F755F041}"/>
                </a:ext>
              </a:extLst>
            </p:cNvPr>
            <p:cNvSpPr txBox="1"/>
            <p:nvPr/>
          </p:nvSpPr>
          <p:spPr>
            <a:xfrm>
              <a:off x="2768284" y="4993474"/>
              <a:ext cx="1118494" cy="515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4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Pas de donnée</a:t>
              </a:r>
            </a:p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4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virologique</a:t>
              </a:r>
            </a:p>
          </p:txBody>
        </p:sp>
        <p:sp>
          <p:nvSpPr>
            <p:cNvPr id="3" name="ZoneTexte 2"/>
            <p:cNvSpPr txBox="1"/>
            <p:nvPr/>
          </p:nvSpPr>
          <p:spPr>
            <a:xfrm>
              <a:off x="839121" y="2094081"/>
              <a:ext cx="242750" cy="3146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%</a:t>
              </a:r>
            </a:p>
          </p:txBody>
        </p:sp>
      </p:grpSp>
      <p:sp>
        <p:nvSpPr>
          <p:cNvPr id="5" name="ZoneTexte 4"/>
          <p:cNvSpPr txBox="1"/>
          <p:nvPr/>
        </p:nvSpPr>
        <p:spPr>
          <a:xfrm>
            <a:off x="348166" y="5724544"/>
            <a:ext cx="452974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330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0066"/>
                </a:solidFill>
              </a:rPr>
              <a:t>1 arrêt pour CV ≥ 200 c/ml (bras TAF/FTC) </a:t>
            </a:r>
          </a:p>
          <a:p>
            <a:pPr marL="285750" indent="-285750">
              <a:buClr>
                <a:srgbClr val="CC3300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000066"/>
                </a:solidFill>
              </a:rPr>
              <a:t>Pas d’émergence de résistance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07F79306-385B-4986-B57B-106469974271}"/>
              </a:ext>
            </a:extLst>
          </p:cNvPr>
          <p:cNvGrpSpPr/>
          <p:nvPr/>
        </p:nvGrpSpPr>
        <p:grpSpPr>
          <a:xfrm>
            <a:off x="5292081" y="1743971"/>
            <a:ext cx="3678560" cy="2178951"/>
            <a:chOff x="5292081" y="1743971"/>
            <a:chExt cx="3678560" cy="2178951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CEF2F6B-CC78-4BB9-991F-00FAD465A28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283926" y="2217136"/>
              <a:ext cx="0" cy="953458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ysDash"/>
            </a:ln>
            <a:effectLst/>
          </p:spPr>
        </p:cxnSp>
        <p:sp>
          <p:nvSpPr>
            <p:cNvPr id="26" name="Down Arrow 11">
              <a:extLst>
                <a:ext uri="{FF2B5EF4-FFF2-40B4-BE49-F238E27FC236}">
                  <a16:creationId xmlns:a16="http://schemas.microsoft.com/office/drawing/2014/main" id="{6B369372-CBC1-4954-A027-886C5B434EC2}"/>
                </a:ext>
              </a:extLst>
            </p:cNvPr>
            <p:cNvSpPr/>
            <p:nvPr/>
          </p:nvSpPr>
          <p:spPr>
            <a:xfrm rot="5400000">
              <a:off x="5772643" y="2881792"/>
              <a:ext cx="560568" cy="1521692"/>
            </a:xfrm>
            <a:prstGeom prst="downArrow">
              <a:avLst/>
            </a:prstGeom>
            <a:solidFill>
              <a:srgbClr val="00009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1667" kern="0">
                <a:solidFill>
                  <a:srgbClr val="000066"/>
                </a:solidFill>
                <a:latin typeface="Calibri"/>
              </a:endParaRPr>
            </a:p>
          </p:txBody>
        </p:sp>
        <p:sp>
          <p:nvSpPr>
            <p:cNvPr id="27" name="Down Arrow 10">
              <a:extLst>
                <a:ext uri="{FF2B5EF4-FFF2-40B4-BE49-F238E27FC236}">
                  <a16:creationId xmlns:a16="http://schemas.microsoft.com/office/drawing/2014/main" id="{FA22D623-AE73-43AF-81D9-7512F0705B71}"/>
                </a:ext>
              </a:extLst>
            </p:cNvPr>
            <p:cNvSpPr/>
            <p:nvPr/>
          </p:nvSpPr>
          <p:spPr>
            <a:xfrm rot="16200000">
              <a:off x="7531527" y="2644600"/>
              <a:ext cx="560564" cy="1996065"/>
            </a:xfrm>
            <a:prstGeom prst="downArrow">
              <a:avLst/>
            </a:prstGeom>
            <a:solidFill>
              <a:srgbClr val="FF66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1667" kern="0">
                <a:solidFill>
                  <a:srgbClr val="000066"/>
                </a:solidFill>
                <a:latin typeface="Calibri"/>
              </a:endParaRPr>
            </a:p>
          </p:txBody>
        </p:sp>
        <p:sp>
          <p:nvSpPr>
            <p:cNvPr id="28" name="TextBox 24">
              <a:extLst>
                <a:ext uri="{FF2B5EF4-FFF2-40B4-BE49-F238E27FC236}">
                  <a16:creationId xmlns:a16="http://schemas.microsoft.com/office/drawing/2014/main" id="{5DF24641-6114-4A3F-8866-D0FD5142E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32240" y="3492824"/>
              <a:ext cx="199606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Aft>
                  <a:spcPts val="0"/>
                </a:spcAft>
              </a:pPr>
              <a:r>
                <a:rPr lang="fr-FR" sz="1400" b="1">
                  <a:solidFill>
                    <a:schemeClr val="bg1"/>
                  </a:solidFill>
                  <a:latin typeface="Arial" panose="020B0604020202020204" pitchFamily="34" charset="0"/>
                </a:rPr>
                <a:t>ARV avec TAF/FTC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FCBE34D-AFDD-4D63-99F2-079A05A6935E}"/>
                </a:ext>
              </a:extLst>
            </p:cNvPr>
            <p:cNvSpPr txBox="1"/>
            <p:nvPr/>
          </p:nvSpPr>
          <p:spPr>
            <a:xfrm>
              <a:off x="5582508" y="1743971"/>
              <a:ext cx="3227332" cy="2051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333" b="1" dirty="0">
                  <a:solidFill>
                    <a:srgbClr val="000066"/>
                  </a:solidFill>
                  <a:latin typeface="Arial"/>
                </a:rPr>
                <a:t>Critère principal : </a:t>
              </a:r>
              <a:r>
                <a:rPr lang="fr-FR" sz="1333" dirty="0">
                  <a:solidFill>
                    <a:srgbClr val="000066"/>
                  </a:solidFill>
                  <a:latin typeface="Arial"/>
                </a:rPr>
                <a:t>CV ≥ 50 c/ml</a:t>
              </a:r>
            </a:p>
          </p:txBody>
        </p:sp>
        <p:sp>
          <p:nvSpPr>
            <p:cNvPr id="32" name="TextBox 26">
              <a:extLst>
                <a:ext uri="{FF2B5EF4-FFF2-40B4-BE49-F238E27FC236}">
                  <a16:creationId xmlns:a16="http://schemas.microsoft.com/office/drawing/2014/main" id="{A2B5A45D-3952-47E6-8910-DE38545AE3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1750" y="3492824"/>
              <a:ext cx="97849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defRPr/>
              </a:pPr>
              <a:r>
                <a:rPr lang="fr-FR" altLang="en-US" sz="1400" b="1" kern="0">
                  <a:solidFill>
                    <a:schemeClr val="bg1"/>
                  </a:solidFill>
                  <a:latin typeface="Arial" panose="020B0604020202020204" pitchFamily="34" charset="0"/>
                </a:rPr>
                <a:t>DTG/3TC</a:t>
              </a:r>
            </a:p>
          </p:txBody>
        </p:sp>
        <p:grpSp>
          <p:nvGrpSpPr>
            <p:cNvPr id="117" name="Groupe 116">
              <a:extLst>
                <a:ext uri="{FF2B5EF4-FFF2-40B4-BE49-F238E27FC236}">
                  <a16:creationId xmlns:a16="http://schemas.microsoft.com/office/drawing/2014/main" id="{C36B9ED9-76C8-4EA0-AA24-EE068EE8F510}"/>
                </a:ext>
              </a:extLst>
            </p:cNvPr>
            <p:cNvGrpSpPr/>
            <p:nvPr/>
          </p:nvGrpSpPr>
          <p:grpSpPr>
            <a:xfrm>
              <a:off x="5841751" y="2100175"/>
              <a:ext cx="1947970" cy="1153684"/>
              <a:chOff x="12480925" y="2089844"/>
              <a:chExt cx="3590926" cy="1196282"/>
            </a:xfrm>
          </p:grpSpPr>
          <p:sp>
            <p:nvSpPr>
              <p:cNvPr id="118" name="Line 7">
                <a:extLst>
                  <a:ext uri="{FF2B5EF4-FFF2-40B4-BE49-F238E27FC236}">
                    <a16:creationId xmlns:a16="http://schemas.microsoft.com/office/drawing/2014/main" id="{4F62C7EE-E3B5-47CB-9BD9-0C7A0F3067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0925" y="3208338"/>
                <a:ext cx="1785938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9" name="Line 9">
                <a:extLst>
                  <a:ext uri="{FF2B5EF4-FFF2-40B4-BE49-F238E27FC236}">
                    <a16:creationId xmlns:a16="http://schemas.microsoft.com/office/drawing/2014/main" id="{5F428B68-2638-4802-B5DA-2F32C6AD62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66863" y="3208338"/>
                <a:ext cx="1804988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0" name="Line 10">
                <a:extLst>
                  <a:ext uri="{FF2B5EF4-FFF2-40B4-BE49-F238E27FC236}">
                    <a16:creationId xmlns:a16="http://schemas.microsoft.com/office/drawing/2014/main" id="{DFF7A7CE-6B18-4996-8B54-A2DF241E45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266864" y="2089844"/>
                <a:ext cx="0" cy="1118493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1" name="Line 11">
                <a:extLst>
                  <a:ext uri="{FF2B5EF4-FFF2-40B4-BE49-F238E27FC236}">
                    <a16:creationId xmlns:a16="http://schemas.microsoft.com/office/drawing/2014/main" id="{7677D8FC-1A15-45B9-A68A-D2D6C519CB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151100" y="3208338"/>
                <a:ext cx="0" cy="77788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2" name="Line 12">
                <a:extLst>
                  <a:ext uri="{FF2B5EF4-FFF2-40B4-BE49-F238E27FC236}">
                    <a16:creationId xmlns:a16="http://schemas.microsoft.com/office/drawing/2014/main" id="{63CECEFC-C447-4805-86F1-F9792265148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592425" y="3208338"/>
                <a:ext cx="0" cy="77788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3" name="Line 13">
                <a:extLst>
                  <a:ext uri="{FF2B5EF4-FFF2-40B4-BE49-F238E27FC236}">
                    <a16:creationId xmlns:a16="http://schemas.microsoft.com/office/drawing/2014/main" id="{C6AE194D-5FD8-4FD6-8B46-D9011A96E0D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040100" y="3208338"/>
                <a:ext cx="0" cy="77788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4" name="Line 18">
                <a:extLst>
                  <a:ext uri="{FF2B5EF4-FFF2-40B4-BE49-F238E27FC236}">
                    <a16:creationId xmlns:a16="http://schemas.microsoft.com/office/drawing/2014/main" id="{62132ECD-C05C-406C-9E9C-C17444845B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938125" y="3208338"/>
                <a:ext cx="0" cy="77788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5" name="Line 19">
                <a:extLst>
                  <a:ext uri="{FF2B5EF4-FFF2-40B4-BE49-F238E27FC236}">
                    <a16:creationId xmlns:a16="http://schemas.microsoft.com/office/drawing/2014/main" id="{DB31897D-E47E-4E0F-AAF6-FF3004935E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382625" y="3208338"/>
                <a:ext cx="0" cy="77788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6" name="Line 20">
                <a:extLst>
                  <a:ext uri="{FF2B5EF4-FFF2-40B4-BE49-F238E27FC236}">
                    <a16:creationId xmlns:a16="http://schemas.microsoft.com/office/drawing/2014/main" id="{9E82DAC7-C945-4826-B4EB-85760810BE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822363" y="3208338"/>
                <a:ext cx="0" cy="77788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7" name="Line 21">
                <a:extLst>
                  <a:ext uri="{FF2B5EF4-FFF2-40B4-BE49-F238E27FC236}">
                    <a16:creationId xmlns:a16="http://schemas.microsoft.com/office/drawing/2014/main" id="{B8F12DFA-2D7A-4C03-9734-8D3204B65E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266863" y="3208338"/>
                <a:ext cx="0" cy="77788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8" name="Line 22">
                <a:extLst>
                  <a:ext uri="{FF2B5EF4-FFF2-40B4-BE49-F238E27FC236}">
                    <a16:creationId xmlns:a16="http://schemas.microsoft.com/office/drawing/2014/main" id="{31F67AA4-EC48-4ECE-B863-4954137235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08188" y="3208338"/>
                <a:ext cx="0" cy="77788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9" name="Line 23">
                <a:extLst>
                  <a:ext uri="{FF2B5EF4-FFF2-40B4-BE49-F238E27FC236}">
                    <a16:creationId xmlns:a16="http://schemas.microsoft.com/office/drawing/2014/main" id="{FEB35F6A-237C-4F0E-A27B-6820A409E0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496800" y="3208338"/>
                <a:ext cx="0" cy="77788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0" name="Line 30">
                <a:extLst>
                  <a:ext uri="{FF2B5EF4-FFF2-40B4-BE49-F238E27FC236}">
                    <a16:creationId xmlns:a16="http://schemas.microsoft.com/office/drawing/2014/main" id="{0885A47B-DDA0-4FDB-A20D-79FCEDB676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3994197" y="2549525"/>
                <a:ext cx="398177" cy="0"/>
              </a:xfrm>
              <a:prstGeom prst="line">
                <a:avLst/>
              </a:prstGeom>
              <a:noFill/>
              <a:ln w="381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1" name="Freeform 32">
                <a:extLst>
                  <a:ext uri="{FF2B5EF4-FFF2-40B4-BE49-F238E27FC236}">
                    <a16:creationId xmlns:a16="http://schemas.microsoft.com/office/drawing/2014/main" id="{7EB4E1EC-9D4C-4398-B737-35361E79BF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31444" y="2487613"/>
                <a:ext cx="120649" cy="120650"/>
              </a:xfrm>
              <a:custGeom>
                <a:avLst/>
                <a:gdLst>
                  <a:gd name="T0" fmla="*/ 19 w 37"/>
                  <a:gd name="T1" fmla="*/ 37 h 37"/>
                  <a:gd name="T2" fmla="*/ 32 w 37"/>
                  <a:gd name="T3" fmla="*/ 31 h 37"/>
                  <a:gd name="T4" fmla="*/ 37 w 37"/>
                  <a:gd name="T5" fmla="*/ 19 h 37"/>
                  <a:gd name="T6" fmla="*/ 37 w 37"/>
                  <a:gd name="T7" fmla="*/ 18 h 37"/>
                  <a:gd name="T8" fmla="*/ 32 w 37"/>
                  <a:gd name="T9" fmla="*/ 6 h 37"/>
                  <a:gd name="T10" fmla="*/ 19 w 37"/>
                  <a:gd name="T11" fmla="*/ 0 h 37"/>
                  <a:gd name="T12" fmla="*/ 6 w 37"/>
                  <a:gd name="T13" fmla="*/ 6 h 37"/>
                  <a:gd name="T14" fmla="*/ 0 w 37"/>
                  <a:gd name="T15" fmla="*/ 18 h 37"/>
                  <a:gd name="T16" fmla="*/ 0 w 37"/>
                  <a:gd name="T17" fmla="*/ 19 h 37"/>
                  <a:gd name="T18" fmla="*/ 6 w 37"/>
                  <a:gd name="T19" fmla="*/ 31 h 37"/>
                  <a:gd name="T20" fmla="*/ 19 w 37"/>
                  <a:gd name="T21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" h="37">
                    <a:moveTo>
                      <a:pt x="19" y="37"/>
                    </a:moveTo>
                    <a:cubicBezTo>
                      <a:pt x="24" y="37"/>
                      <a:pt x="28" y="35"/>
                      <a:pt x="32" y="31"/>
                    </a:cubicBezTo>
                    <a:cubicBezTo>
                      <a:pt x="35" y="28"/>
                      <a:pt x="37" y="24"/>
                      <a:pt x="37" y="19"/>
                    </a:cubicBezTo>
                    <a:cubicBezTo>
                      <a:pt x="37" y="18"/>
                      <a:pt x="37" y="18"/>
                      <a:pt x="37" y="18"/>
                    </a:cubicBezTo>
                    <a:cubicBezTo>
                      <a:pt x="37" y="13"/>
                      <a:pt x="35" y="9"/>
                      <a:pt x="32" y="6"/>
                    </a:cubicBezTo>
                    <a:cubicBezTo>
                      <a:pt x="28" y="2"/>
                      <a:pt x="24" y="0"/>
                      <a:pt x="19" y="0"/>
                    </a:cubicBezTo>
                    <a:cubicBezTo>
                      <a:pt x="14" y="0"/>
                      <a:pt x="9" y="2"/>
                      <a:pt x="6" y="6"/>
                    </a:cubicBezTo>
                    <a:cubicBezTo>
                      <a:pt x="2" y="9"/>
                      <a:pt x="1" y="13"/>
                      <a:pt x="0" y="18"/>
                    </a:cubicBezTo>
                    <a:cubicBezTo>
                      <a:pt x="0" y="18"/>
                      <a:pt x="0" y="18"/>
                      <a:pt x="0" y="19"/>
                    </a:cubicBezTo>
                    <a:cubicBezTo>
                      <a:pt x="0" y="24"/>
                      <a:pt x="2" y="28"/>
                      <a:pt x="6" y="31"/>
                    </a:cubicBezTo>
                    <a:cubicBezTo>
                      <a:pt x="9" y="35"/>
                      <a:pt x="14" y="37"/>
                      <a:pt x="19" y="37"/>
                    </a:cubicBezTo>
                    <a:close/>
                  </a:path>
                </a:pathLst>
              </a:custGeom>
              <a:solidFill>
                <a:schemeClr val="bg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132" name="TextBox 50">
              <a:extLst>
                <a:ext uri="{FF2B5EF4-FFF2-40B4-BE49-F238E27FC236}">
                  <a16:creationId xmlns:a16="http://schemas.microsoft.com/office/drawing/2014/main" id="{D6836ED4-6E73-42BD-8E10-F4668422C814}"/>
                </a:ext>
              </a:extLst>
            </p:cNvPr>
            <p:cNvSpPr txBox="1"/>
            <p:nvPr/>
          </p:nvSpPr>
          <p:spPr>
            <a:xfrm>
              <a:off x="6228184" y="2452246"/>
              <a:ext cx="40771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buNone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-1,2</a:t>
              </a:r>
            </a:p>
          </p:txBody>
        </p:sp>
        <p:sp>
          <p:nvSpPr>
            <p:cNvPr id="133" name="TextBox 50">
              <a:extLst>
                <a:ext uri="{FF2B5EF4-FFF2-40B4-BE49-F238E27FC236}">
                  <a16:creationId xmlns:a16="http://schemas.microsoft.com/office/drawing/2014/main" id="{335D4CC2-97CD-455C-BA3A-31D4428CD8D4}"/>
                </a:ext>
              </a:extLst>
            </p:cNvPr>
            <p:cNvSpPr txBox="1"/>
            <p:nvPr/>
          </p:nvSpPr>
          <p:spPr>
            <a:xfrm>
              <a:off x="6900570" y="2452246"/>
              <a:ext cx="407734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buNone/>
              </a:pPr>
              <a:r>
                <a:rPr lang="fr-FR" sz="1400" b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0,7</a:t>
              </a:r>
            </a:p>
          </p:txBody>
        </p:sp>
        <p:sp>
          <p:nvSpPr>
            <p:cNvPr id="134" name="TextBox 50">
              <a:extLst>
                <a:ext uri="{FF2B5EF4-FFF2-40B4-BE49-F238E27FC236}">
                  <a16:creationId xmlns:a16="http://schemas.microsoft.com/office/drawing/2014/main" id="{9CC81A39-74E1-40EC-B53B-AB4E66B81EC1}"/>
                </a:ext>
              </a:extLst>
            </p:cNvPr>
            <p:cNvSpPr txBox="1"/>
            <p:nvPr/>
          </p:nvSpPr>
          <p:spPr>
            <a:xfrm>
              <a:off x="6444208" y="2633101"/>
              <a:ext cx="407734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buNone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- 0,3</a:t>
              </a:r>
            </a:p>
          </p:txBody>
        </p:sp>
        <p:sp>
          <p:nvSpPr>
            <p:cNvPr id="137" name="ZoneTexte 136">
              <a:extLst>
                <a:ext uri="{FF2B5EF4-FFF2-40B4-BE49-F238E27FC236}">
                  <a16:creationId xmlns:a16="http://schemas.microsoft.com/office/drawing/2014/main" id="{9324A8A9-C54D-40AA-B7F3-F171CE5E1B92}"/>
                </a:ext>
              </a:extLst>
            </p:cNvPr>
            <p:cNvSpPr txBox="1"/>
            <p:nvPr/>
          </p:nvSpPr>
          <p:spPr>
            <a:xfrm>
              <a:off x="6681933" y="322634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38" name="ZoneTexte 137">
              <a:extLst>
                <a:ext uri="{FF2B5EF4-FFF2-40B4-BE49-F238E27FC236}">
                  <a16:creationId xmlns:a16="http://schemas.microsoft.com/office/drawing/2014/main" id="{19354A0E-16E2-4713-B1F7-ACBDD3C629BB}"/>
                </a:ext>
              </a:extLst>
            </p:cNvPr>
            <p:cNvSpPr txBox="1"/>
            <p:nvPr/>
          </p:nvSpPr>
          <p:spPr>
            <a:xfrm>
              <a:off x="6415934" y="3226342"/>
              <a:ext cx="3214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-2</a:t>
              </a:r>
            </a:p>
          </p:txBody>
        </p:sp>
        <p:sp>
          <p:nvSpPr>
            <p:cNvPr id="139" name="ZoneTexte 138">
              <a:extLst>
                <a:ext uri="{FF2B5EF4-FFF2-40B4-BE49-F238E27FC236}">
                  <a16:creationId xmlns:a16="http://schemas.microsoft.com/office/drawing/2014/main" id="{61D3CB7B-3AC9-4B37-93B7-52380C9B81AC}"/>
                </a:ext>
              </a:extLst>
            </p:cNvPr>
            <p:cNvSpPr txBox="1"/>
            <p:nvPr/>
          </p:nvSpPr>
          <p:spPr>
            <a:xfrm>
              <a:off x="6175559" y="3226342"/>
              <a:ext cx="3214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-4</a:t>
              </a:r>
            </a:p>
          </p:txBody>
        </p:sp>
        <p:sp>
          <p:nvSpPr>
            <p:cNvPr id="140" name="ZoneTexte 139">
              <a:extLst>
                <a:ext uri="{FF2B5EF4-FFF2-40B4-BE49-F238E27FC236}">
                  <a16:creationId xmlns:a16="http://schemas.microsoft.com/office/drawing/2014/main" id="{5C717F39-4E5E-4FA1-8C73-7307EABBD156}"/>
                </a:ext>
              </a:extLst>
            </p:cNvPr>
            <p:cNvSpPr txBox="1"/>
            <p:nvPr/>
          </p:nvSpPr>
          <p:spPr>
            <a:xfrm>
              <a:off x="5935183" y="3226342"/>
              <a:ext cx="3214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-6</a:t>
              </a:r>
            </a:p>
          </p:txBody>
        </p:sp>
        <p:sp>
          <p:nvSpPr>
            <p:cNvPr id="141" name="ZoneTexte 140">
              <a:extLst>
                <a:ext uri="{FF2B5EF4-FFF2-40B4-BE49-F238E27FC236}">
                  <a16:creationId xmlns:a16="http://schemas.microsoft.com/office/drawing/2014/main" id="{12F92B24-2DFB-4A0A-B28A-0BEB017F5C74}"/>
                </a:ext>
              </a:extLst>
            </p:cNvPr>
            <p:cNvSpPr txBox="1"/>
            <p:nvPr/>
          </p:nvSpPr>
          <p:spPr>
            <a:xfrm>
              <a:off x="5694808" y="3226342"/>
              <a:ext cx="3214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-8</a:t>
              </a:r>
            </a:p>
          </p:txBody>
        </p:sp>
        <p:sp>
          <p:nvSpPr>
            <p:cNvPr id="142" name="ZoneTexte 141">
              <a:extLst>
                <a:ext uri="{FF2B5EF4-FFF2-40B4-BE49-F238E27FC236}">
                  <a16:creationId xmlns:a16="http://schemas.microsoft.com/office/drawing/2014/main" id="{1ABA5669-BB34-44FC-98AC-6484937760D7}"/>
                </a:ext>
              </a:extLst>
            </p:cNvPr>
            <p:cNvSpPr txBox="1"/>
            <p:nvPr/>
          </p:nvSpPr>
          <p:spPr>
            <a:xfrm>
              <a:off x="6922309" y="322634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143" name="ZoneTexte 142">
              <a:extLst>
                <a:ext uri="{FF2B5EF4-FFF2-40B4-BE49-F238E27FC236}">
                  <a16:creationId xmlns:a16="http://schemas.microsoft.com/office/drawing/2014/main" id="{144D4E01-A4F8-4773-9F91-F3B14D41AC3F}"/>
                </a:ext>
              </a:extLst>
            </p:cNvPr>
            <p:cNvSpPr txBox="1"/>
            <p:nvPr/>
          </p:nvSpPr>
          <p:spPr>
            <a:xfrm>
              <a:off x="7162684" y="322634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144" name="ZoneTexte 143">
              <a:extLst>
                <a:ext uri="{FF2B5EF4-FFF2-40B4-BE49-F238E27FC236}">
                  <a16:creationId xmlns:a16="http://schemas.microsoft.com/office/drawing/2014/main" id="{A615539A-76D2-46F3-B2F5-5EAC423ECF2E}"/>
                </a:ext>
              </a:extLst>
            </p:cNvPr>
            <p:cNvSpPr txBox="1"/>
            <p:nvPr/>
          </p:nvSpPr>
          <p:spPr>
            <a:xfrm>
              <a:off x="7403060" y="322634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6</a:t>
              </a:r>
            </a:p>
          </p:txBody>
        </p:sp>
        <p:sp>
          <p:nvSpPr>
            <p:cNvPr id="145" name="ZoneTexte 144">
              <a:extLst>
                <a:ext uri="{FF2B5EF4-FFF2-40B4-BE49-F238E27FC236}">
                  <a16:creationId xmlns:a16="http://schemas.microsoft.com/office/drawing/2014/main" id="{6FAA1EF5-A18D-485C-B15E-5EB5DC600409}"/>
                </a:ext>
              </a:extLst>
            </p:cNvPr>
            <p:cNvSpPr txBox="1"/>
            <p:nvPr/>
          </p:nvSpPr>
          <p:spPr>
            <a:xfrm>
              <a:off x="7643435" y="3226342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7668344" y="2543487"/>
              <a:ext cx="130229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</a:rPr>
                <a:t>Non infériorité</a:t>
              </a: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3024090F-D608-44BB-B929-7EFC30BC2FD7}"/>
              </a:ext>
            </a:extLst>
          </p:cNvPr>
          <p:cNvGrpSpPr/>
          <p:nvPr/>
        </p:nvGrpSpPr>
        <p:grpSpPr>
          <a:xfrm>
            <a:off x="5076056" y="4166335"/>
            <a:ext cx="4021919" cy="2225572"/>
            <a:chOff x="5076056" y="4166335"/>
            <a:chExt cx="4021919" cy="2225572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8E20001-11B8-4553-B138-A20248C4E2E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855404" y="4563461"/>
              <a:ext cx="0" cy="975360"/>
            </a:xfrm>
            <a:prstGeom prst="line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ysDash"/>
            </a:ln>
            <a:effectLst/>
          </p:spPr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77126BAC-6C4D-4901-AA6D-544C1288C1C8}"/>
                </a:ext>
              </a:extLst>
            </p:cNvPr>
            <p:cNvSpPr txBox="1"/>
            <p:nvPr/>
          </p:nvSpPr>
          <p:spPr>
            <a:xfrm>
              <a:off x="5694808" y="4166335"/>
              <a:ext cx="3403167" cy="2051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fr-FR" sz="1333" b="1">
                  <a:solidFill>
                    <a:srgbClr val="000066"/>
                  </a:solidFill>
                  <a:latin typeface="Arial"/>
                </a:rPr>
                <a:t>Critère secondaire : </a:t>
              </a:r>
              <a:r>
                <a:rPr lang="fr-FR" sz="1333">
                  <a:solidFill>
                    <a:srgbClr val="000066"/>
                  </a:solidFill>
                  <a:latin typeface="Arial"/>
                </a:rPr>
                <a:t>CV </a:t>
              </a:r>
              <a:r>
                <a:rPr lang="fr-FR" sz="1333">
                  <a:solidFill>
                    <a:srgbClr val="000066"/>
                  </a:solidFill>
                </a:rPr>
                <a:t>&lt; 50 c/ml</a:t>
              </a:r>
              <a:endParaRPr lang="fr-FR" sz="1333">
                <a:solidFill>
                  <a:srgbClr val="000066"/>
                </a:solidFill>
                <a:latin typeface="Arial"/>
              </a:endParaRPr>
            </a:p>
          </p:txBody>
        </p:sp>
        <p:sp>
          <p:nvSpPr>
            <p:cNvPr id="35" name="Down Arrow 11">
              <a:extLst>
                <a:ext uri="{FF2B5EF4-FFF2-40B4-BE49-F238E27FC236}">
                  <a16:creationId xmlns:a16="http://schemas.microsoft.com/office/drawing/2014/main" id="{F8AD9E0E-DFDF-485C-A45D-F8667C8131DD}"/>
                </a:ext>
              </a:extLst>
            </p:cNvPr>
            <p:cNvSpPr/>
            <p:nvPr/>
          </p:nvSpPr>
          <p:spPr>
            <a:xfrm rot="5400000">
              <a:off x="5685819" y="5263206"/>
              <a:ext cx="560568" cy="1696834"/>
            </a:xfrm>
            <a:prstGeom prst="downArrow">
              <a:avLst/>
            </a:prstGeom>
            <a:solidFill>
              <a:srgbClr val="FF660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1667" kern="0">
                <a:solidFill>
                  <a:srgbClr val="000066"/>
                </a:solidFill>
                <a:latin typeface="Calibri"/>
              </a:endParaRPr>
            </a:p>
          </p:txBody>
        </p:sp>
        <p:sp>
          <p:nvSpPr>
            <p:cNvPr id="36" name="Down Arrow 10">
              <a:extLst>
                <a:ext uri="{FF2B5EF4-FFF2-40B4-BE49-F238E27FC236}">
                  <a16:creationId xmlns:a16="http://schemas.microsoft.com/office/drawing/2014/main" id="{0A8551AE-1F33-4A16-9D2D-A19AF86596E6}"/>
                </a:ext>
              </a:extLst>
            </p:cNvPr>
            <p:cNvSpPr/>
            <p:nvPr/>
          </p:nvSpPr>
          <p:spPr>
            <a:xfrm rot="16200000">
              <a:off x="7155928" y="5489929"/>
              <a:ext cx="560564" cy="1243379"/>
            </a:xfrm>
            <a:prstGeom prst="downArrow">
              <a:avLst/>
            </a:prstGeom>
            <a:solidFill>
              <a:srgbClr val="000090"/>
            </a:solidFill>
            <a:ln w="25400" cap="flat" cmpd="sng" algn="ctr">
              <a:noFill/>
              <a:prstDash val="solid"/>
            </a:ln>
            <a:effectLst/>
          </p:spPr>
          <p:txBody>
            <a:bodyPr anchor="ctr"/>
            <a:lstStyle/>
            <a:p>
              <a:pPr algn="ctr">
                <a:defRPr/>
              </a:pPr>
              <a:endParaRPr lang="fr-FR" sz="1667" kern="0">
                <a:solidFill>
                  <a:srgbClr val="000066"/>
                </a:solidFill>
                <a:latin typeface="Calibri"/>
              </a:endParaRPr>
            </a:p>
          </p:txBody>
        </p:sp>
        <p:sp>
          <p:nvSpPr>
            <p:cNvPr id="38" name="TextBox 26">
              <a:extLst>
                <a:ext uri="{FF2B5EF4-FFF2-40B4-BE49-F238E27FC236}">
                  <a16:creationId xmlns:a16="http://schemas.microsoft.com/office/drawing/2014/main" id="{F5E2875C-9926-4DF9-B382-D771F5A5D3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08051" y="5956318"/>
              <a:ext cx="96358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defRPr/>
              </a:pPr>
              <a:r>
                <a:rPr lang="fr-FR" altLang="en-US" sz="1400" b="1" kern="0">
                  <a:solidFill>
                    <a:schemeClr val="bg1"/>
                  </a:solidFill>
                  <a:latin typeface="Arial" panose="020B0604020202020204" pitchFamily="34" charset="0"/>
                </a:rPr>
                <a:t>DTG/3TC</a:t>
              </a:r>
            </a:p>
          </p:txBody>
        </p:sp>
        <p:grpSp>
          <p:nvGrpSpPr>
            <p:cNvPr id="102" name="Groupe 101">
              <a:extLst>
                <a:ext uri="{FF2B5EF4-FFF2-40B4-BE49-F238E27FC236}">
                  <a16:creationId xmlns:a16="http://schemas.microsoft.com/office/drawing/2014/main" id="{EBF0D5D2-4D43-4694-A34C-C2704BAD91F5}"/>
                </a:ext>
              </a:extLst>
            </p:cNvPr>
            <p:cNvGrpSpPr/>
            <p:nvPr/>
          </p:nvGrpSpPr>
          <p:grpSpPr>
            <a:xfrm>
              <a:off x="5841750" y="4415366"/>
              <a:ext cx="1947971" cy="1209402"/>
              <a:chOff x="12520613" y="4124394"/>
              <a:chExt cx="3590925" cy="1254057"/>
            </a:xfrm>
          </p:grpSpPr>
          <p:sp>
            <p:nvSpPr>
              <p:cNvPr id="103" name="Line 5">
                <a:extLst>
                  <a:ext uri="{FF2B5EF4-FFF2-40B4-BE49-F238E27FC236}">
                    <a16:creationId xmlns:a16="http://schemas.microsoft.com/office/drawing/2014/main" id="{9C3887DF-4301-473B-8908-747EC1E4CA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306550" y="4124394"/>
                <a:ext cx="0" cy="1173093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4" name="Line 6">
                <a:extLst>
                  <a:ext uri="{FF2B5EF4-FFF2-40B4-BE49-F238E27FC236}">
                    <a16:creationId xmlns:a16="http://schemas.microsoft.com/office/drawing/2014/main" id="{19DBAE00-EA10-4432-BDC6-78BBE2CC34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520613" y="5297488"/>
                <a:ext cx="1785938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5" name="Line 8">
                <a:extLst>
                  <a:ext uri="{FF2B5EF4-FFF2-40B4-BE49-F238E27FC236}">
                    <a16:creationId xmlns:a16="http://schemas.microsoft.com/office/drawing/2014/main" id="{1AAA90AD-3696-4BA7-9B9D-C8E8D4FE75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4306550" y="5297488"/>
                <a:ext cx="1804988" cy="0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6" name="Line 14">
                <a:extLst>
                  <a:ext uri="{FF2B5EF4-FFF2-40B4-BE49-F238E27FC236}">
                    <a16:creationId xmlns:a16="http://schemas.microsoft.com/office/drawing/2014/main" id="{00B1C500-26D1-461F-94BA-5273761E7F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632113" y="5297488"/>
                <a:ext cx="0" cy="80963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7" name="Line 15">
                <a:extLst>
                  <a:ext uri="{FF2B5EF4-FFF2-40B4-BE49-F238E27FC236}">
                    <a16:creationId xmlns:a16="http://schemas.microsoft.com/office/drawing/2014/main" id="{771F0807-8029-469F-A018-8B791703EC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746288" y="5297488"/>
                <a:ext cx="0" cy="80963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8" name="Line 16">
                <a:extLst>
                  <a:ext uri="{FF2B5EF4-FFF2-40B4-BE49-F238E27FC236}">
                    <a16:creationId xmlns:a16="http://schemas.microsoft.com/office/drawing/2014/main" id="{88ADC3A0-4473-45CB-83AE-D57356AC4A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5190788" y="5297488"/>
                <a:ext cx="0" cy="80963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9" name="Line 17">
                <a:extLst>
                  <a:ext uri="{FF2B5EF4-FFF2-40B4-BE49-F238E27FC236}">
                    <a16:creationId xmlns:a16="http://schemas.microsoft.com/office/drawing/2014/main" id="{9FC79AAC-29EC-45DF-90E6-71AAAEE36A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078200" y="5297488"/>
                <a:ext cx="0" cy="80963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0" name="Line 24">
                <a:extLst>
                  <a:ext uri="{FF2B5EF4-FFF2-40B4-BE49-F238E27FC236}">
                    <a16:creationId xmlns:a16="http://schemas.microsoft.com/office/drawing/2014/main" id="{005E018B-D22F-45EE-BEE0-1C8C93100C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536488" y="5297488"/>
                <a:ext cx="0" cy="80963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1" name="Line 25">
                <a:extLst>
                  <a:ext uri="{FF2B5EF4-FFF2-40B4-BE49-F238E27FC236}">
                    <a16:creationId xmlns:a16="http://schemas.microsoft.com/office/drawing/2014/main" id="{C67A0797-4C6C-4176-9AA6-B446BF8A23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420725" y="5297488"/>
                <a:ext cx="0" cy="80963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2" name="Line 26">
                <a:extLst>
                  <a:ext uri="{FF2B5EF4-FFF2-40B4-BE49-F238E27FC236}">
                    <a16:creationId xmlns:a16="http://schemas.microsoft.com/office/drawing/2014/main" id="{3BE29753-CF1B-4926-B0FA-4BD76725EE4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2977813" y="5297488"/>
                <a:ext cx="0" cy="80963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3" name="Line 27">
                <a:extLst>
                  <a:ext uri="{FF2B5EF4-FFF2-40B4-BE49-F238E27FC236}">
                    <a16:creationId xmlns:a16="http://schemas.microsoft.com/office/drawing/2014/main" id="{CC4C31BD-1FB8-4B15-B8B4-8C400A3ABF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306550" y="5297488"/>
                <a:ext cx="0" cy="80963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4" name="Line 28">
                <a:extLst>
                  <a:ext uri="{FF2B5EF4-FFF2-40B4-BE49-F238E27FC236}">
                    <a16:creationId xmlns:a16="http://schemas.microsoft.com/office/drawing/2014/main" id="{4B30296C-1598-425F-B095-F51AC74986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862050" y="5297488"/>
                <a:ext cx="0" cy="80963"/>
              </a:xfrm>
              <a:prstGeom prst="line">
                <a:avLst/>
              </a:prstGeom>
              <a:noFill/>
              <a:ln w="12700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5" name="Freeform 29">
                <a:extLst>
                  <a:ext uri="{FF2B5EF4-FFF2-40B4-BE49-F238E27FC236}">
                    <a16:creationId xmlns:a16="http://schemas.microsoft.com/office/drawing/2014/main" id="{8AC7DC3F-90D8-4B66-85F6-63D7DAE69812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13656490" y="4583329"/>
                <a:ext cx="1447558" cy="47407"/>
              </a:xfrm>
              <a:custGeom>
                <a:avLst/>
                <a:gdLst>
                  <a:gd name="T0" fmla="*/ 833 w 833"/>
                  <a:gd name="T1" fmla="*/ 497 w 833"/>
                  <a:gd name="T2" fmla="*/ 0 w 83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833">
                    <a:moveTo>
                      <a:pt x="833" y="0"/>
                    </a:moveTo>
                    <a:lnTo>
                      <a:pt x="497" y="0"/>
                    </a:lnTo>
                    <a:lnTo>
                      <a:pt x="0" y="0"/>
                    </a:lnTo>
                  </a:path>
                </a:pathLst>
              </a:custGeom>
              <a:noFill/>
              <a:ln w="38100" cap="rnd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16" name="Freeform 31">
                <a:extLst>
                  <a:ext uri="{FF2B5EF4-FFF2-40B4-BE49-F238E27FC236}">
                    <a16:creationId xmlns:a16="http://schemas.microsoft.com/office/drawing/2014/main" id="{74CEFBD2-45B4-4FD2-A79B-06A65146D8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329974" y="4572000"/>
                <a:ext cx="117475" cy="117475"/>
              </a:xfrm>
              <a:custGeom>
                <a:avLst/>
                <a:gdLst>
                  <a:gd name="T0" fmla="*/ 18 w 36"/>
                  <a:gd name="T1" fmla="*/ 36 h 36"/>
                  <a:gd name="T2" fmla="*/ 31 w 36"/>
                  <a:gd name="T3" fmla="*/ 31 h 36"/>
                  <a:gd name="T4" fmla="*/ 36 w 36"/>
                  <a:gd name="T5" fmla="*/ 18 h 36"/>
                  <a:gd name="T6" fmla="*/ 36 w 36"/>
                  <a:gd name="T7" fmla="*/ 17 h 36"/>
                  <a:gd name="T8" fmla="*/ 31 w 36"/>
                  <a:gd name="T9" fmla="*/ 5 h 36"/>
                  <a:gd name="T10" fmla="*/ 18 w 36"/>
                  <a:gd name="T11" fmla="*/ 0 h 36"/>
                  <a:gd name="T12" fmla="*/ 5 w 36"/>
                  <a:gd name="T13" fmla="*/ 5 h 36"/>
                  <a:gd name="T14" fmla="*/ 0 w 36"/>
                  <a:gd name="T15" fmla="*/ 17 h 36"/>
                  <a:gd name="T16" fmla="*/ 0 w 36"/>
                  <a:gd name="T17" fmla="*/ 18 h 36"/>
                  <a:gd name="T18" fmla="*/ 5 w 36"/>
                  <a:gd name="T19" fmla="*/ 31 h 36"/>
                  <a:gd name="T20" fmla="*/ 18 w 36"/>
                  <a:gd name="T21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6" h="36">
                    <a:moveTo>
                      <a:pt x="18" y="36"/>
                    </a:moveTo>
                    <a:cubicBezTo>
                      <a:pt x="23" y="36"/>
                      <a:pt x="27" y="35"/>
                      <a:pt x="31" y="31"/>
                    </a:cubicBezTo>
                    <a:cubicBezTo>
                      <a:pt x="35" y="27"/>
                      <a:pt x="36" y="23"/>
                      <a:pt x="36" y="18"/>
                    </a:cubicBezTo>
                    <a:cubicBezTo>
                      <a:pt x="36" y="18"/>
                      <a:pt x="36" y="18"/>
                      <a:pt x="36" y="17"/>
                    </a:cubicBezTo>
                    <a:cubicBezTo>
                      <a:pt x="36" y="13"/>
                      <a:pt x="34" y="8"/>
                      <a:pt x="31" y="5"/>
                    </a:cubicBezTo>
                    <a:cubicBezTo>
                      <a:pt x="27" y="1"/>
                      <a:pt x="23" y="0"/>
                      <a:pt x="18" y="0"/>
                    </a:cubicBezTo>
                    <a:cubicBezTo>
                      <a:pt x="13" y="0"/>
                      <a:pt x="9" y="1"/>
                      <a:pt x="5" y="5"/>
                    </a:cubicBezTo>
                    <a:cubicBezTo>
                      <a:pt x="2" y="8"/>
                      <a:pt x="0" y="13"/>
                      <a:pt x="0" y="17"/>
                    </a:cubicBezTo>
                    <a:cubicBezTo>
                      <a:pt x="0" y="18"/>
                      <a:pt x="0" y="18"/>
                      <a:pt x="0" y="18"/>
                    </a:cubicBezTo>
                    <a:cubicBezTo>
                      <a:pt x="0" y="23"/>
                      <a:pt x="1" y="27"/>
                      <a:pt x="5" y="31"/>
                    </a:cubicBezTo>
                    <a:cubicBezTo>
                      <a:pt x="9" y="35"/>
                      <a:pt x="13" y="36"/>
                      <a:pt x="18" y="36"/>
                    </a:cubicBez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135" name="TextBox 50">
              <a:extLst>
                <a:ext uri="{FF2B5EF4-FFF2-40B4-BE49-F238E27FC236}">
                  <a16:creationId xmlns:a16="http://schemas.microsoft.com/office/drawing/2014/main" id="{A08C06FA-2665-47F3-82FF-BDDFB6E0FFC0}"/>
                </a:ext>
              </a:extLst>
            </p:cNvPr>
            <p:cNvSpPr txBox="1"/>
            <p:nvPr/>
          </p:nvSpPr>
          <p:spPr>
            <a:xfrm>
              <a:off x="6012160" y="4797152"/>
              <a:ext cx="407711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buNone/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 - 3,4 </a:t>
              </a:r>
            </a:p>
          </p:txBody>
        </p:sp>
        <p:sp>
          <p:nvSpPr>
            <p:cNvPr id="136" name="TextBox 50">
              <a:extLst>
                <a:ext uri="{FF2B5EF4-FFF2-40B4-BE49-F238E27FC236}">
                  <a16:creationId xmlns:a16="http://schemas.microsoft.com/office/drawing/2014/main" id="{275A3471-FDA7-45E4-905A-EBAAC8D88D20}"/>
                </a:ext>
              </a:extLst>
            </p:cNvPr>
            <p:cNvSpPr txBox="1"/>
            <p:nvPr/>
          </p:nvSpPr>
          <p:spPr>
            <a:xfrm>
              <a:off x="7236296" y="4797152"/>
              <a:ext cx="407735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buNone/>
              </a:pPr>
              <a:r>
                <a:rPr lang="fr-FR" sz="1400" b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3,9</a:t>
              </a:r>
            </a:p>
          </p:txBody>
        </p:sp>
        <p:sp>
          <p:nvSpPr>
            <p:cNvPr id="146" name="ZoneTexte 145">
              <a:extLst>
                <a:ext uri="{FF2B5EF4-FFF2-40B4-BE49-F238E27FC236}">
                  <a16:creationId xmlns:a16="http://schemas.microsoft.com/office/drawing/2014/main" id="{2F804B03-A4B7-4795-AEA1-793B1D2EA08B}"/>
                </a:ext>
              </a:extLst>
            </p:cNvPr>
            <p:cNvSpPr txBox="1"/>
            <p:nvPr/>
          </p:nvSpPr>
          <p:spPr>
            <a:xfrm>
              <a:off x="6681934" y="558346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47" name="ZoneTexte 146">
              <a:extLst>
                <a:ext uri="{FF2B5EF4-FFF2-40B4-BE49-F238E27FC236}">
                  <a16:creationId xmlns:a16="http://schemas.microsoft.com/office/drawing/2014/main" id="{7F38A4D0-935A-4EC5-92A4-07EB612F9E37}"/>
                </a:ext>
              </a:extLst>
            </p:cNvPr>
            <p:cNvSpPr txBox="1"/>
            <p:nvPr/>
          </p:nvSpPr>
          <p:spPr>
            <a:xfrm>
              <a:off x="6415935" y="5583469"/>
              <a:ext cx="3214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-2</a:t>
              </a:r>
            </a:p>
          </p:txBody>
        </p:sp>
        <p:sp>
          <p:nvSpPr>
            <p:cNvPr id="148" name="ZoneTexte 147">
              <a:extLst>
                <a:ext uri="{FF2B5EF4-FFF2-40B4-BE49-F238E27FC236}">
                  <a16:creationId xmlns:a16="http://schemas.microsoft.com/office/drawing/2014/main" id="{CDE1CE2D-2C43-4420-8A94-6EA02B5ACBF7}"/>
                </a:ext>
              </a:extLst>
            </p:cNvPr>
            <p:cNvSpPr txBox="1"/>
            <p:nvPr/>
          </p:nvSpPr>
          <p:spPr>
            <a:xfrm>
              <a:off x="6175560" y="5583469"/>
              <a:ext cx="3214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-4</a:t>
              </a:r>
            </a:p>
          </p:txBody>
        </p:sp>
        <p:sp>
          <p:nvSpPr>
            <p:cNvPr id="149" name="ZoneTexte 148">
              <a:extLst>
                <a:ext uri="{FF2B5EF4-FFF2-40B4-BE49-F238E27FC236}">
                  <a16:creationId xmlns:a16="http://schemas.microsoft.com/office/drawing/2014/main" id="{010AF7CD-DEC7-4CE8-98A8-9447D28088C1}"/>
                </a:ext>
              </a:extLst>
            </p:cNvPr>
            <p:cNvSpPr txBox="1"/>
            <p:nvPr/>
          </p:nvSpPr>
          <p:spPr>
            <a:xfrm>
              <a:off x="5935184" y="5583469"/>
              <a:ext cx="3214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-6</a:t>
              </a:r>
            </a:p>
          </p:txBody>
        </p:sp>
        <p:sp>
          <p:nvSpPr>
            <p:cNvPr id="150" name="ZoneTexte 149">
              <a:extLst>
                <a:ext uri="{FF2B5EF4-FFF2-40B4-BE49-F238E27FC236}">
                  <a16:creationId xmlns:a16="http://schemas.microsoft.com/office/drawing/2014/main" id="{B6F9AFB9-33D6-4860-B424-F7775BB1BD31}"/>
                </a:ext>
              </a:extLst>
            </p:cNvPr>
            <p:cNvSpPr txBox="1"/>
            <p:nvPr/>
          </p:nvSpPr>
          <p:spPr>
            <a:xfrm>
              <a:off x="5694809" y="5583469"/>
              <a:ext cx="32149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-8</a:t>
              </a:r>
            </a:p>
          </p:txBody>
        </p:sp>
        <p:sp>
          <p:nvSpPr>
            <p:cNvPr id="151" name="ZoneTexte 150">
              <a:extLst>
                <a:ext uri="{FF2B5EF4-FFF2-40B4-BE49-F238E27FC236}">
                  <a16:creationId xmlns:a16="http://schemas.microsoft.com/office/drawing/2014/main" id="{68EF6A55-6150-45F6-97C6-244E63E1516B}"/>
                </a:ext>
              </a:extLst>
            </p:cNvPr>
            <p:cNvSpPr txBox="1"/>
            <p:nvPr/>
          </p:nvSpPr>
          <p:spPr>
            <a:xfrm>
              <a:off x="6922310" y="558346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152" name="ZoneTexte 151">
              <a:extLst>
                <a:ext uri="{FF2B5EF4-FFF2-40B4-BE49-F238E27FC236}">
                  <a16:creationId xmlns:a16="http://schemas.microsoft.com/office/drawing/2014/main" id="{09CCBC91-C4F7-4CA1-B3A4-15D4AE5FB637}"/>
                </a:ext>
              </a:extLst>
            </p:cNvPr>
            <p:cNvSpPr txBox="1"/>
            <p:nvPr/>
          </p:nvSpPr>
          <p:spPr>
            <a:xfrm>
              <a:off x="7162685" y="558346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153" name="ZoneTexte 152">
              <a:extLst>
                <a:ext uri="{FF2B5EF4-FFF2-40B4-BE49-F238E27FC236}">
                  <a16:creationId xmlns:a16="http://schemas.microsoft.com/office/drawing/2014/main" id="{9F3597D0-7306-4134-96EB-1F3043A35595}"/>
                </a:ext>
              </a:extLst>
            </p:cNvPr>
            <p:cNvSpPr txBox="1"/>
            <p:nvPr/>
          </p:nvSpPr>
          <p:spPr>
            <a:xfrm>
              <a:off x="7403061" y="558346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6</a:t>
              </a:r>
            </a:p>
          </p:txBody>
        </p:sp>
        <p:sp>
          <p:nvSpPr>
            <p:cNvPr id="154" name="ZoneTexte 153">
              <a:extLst>
                <a:ext uri="{FF2B5EF4-FFF2-40B4-BE49-F238E27FC236}">
                  <a16:creationId xmlns:a16="http://schemas.microsoft.com/office/drawing/2014/main" id="{F8ECF28F-0C8A-43F0-9C10-5CE7E16A13B7}"/>
                </a:ext>
              </a:extLst>
            </p:cNvPr>
            <p:cNvSpPr txBox="1"/>
            <p:nvPr/>
          </p:nvSpPr>
          <p:spPr>
            <a:xfrm>
              <a:off x="7643436" y="5583469"/>
              <a:ext cx="27025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155" name="TextBox 24">
              <a:extLst>
                <a:ext uri="{FF2B5EF4-FFF2-40B4-BE49-F238E27FC236}">
                  <a16:creationId xmlns:a16="http://schemas.microsoft.com/office/drawing/2014/main" id="{5DF24641-6114-4A3F-8866-D0FD5142E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6056" y="5971707"/>
              <a:ext cx="1797605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Aft>
                  <a:spcPts val="0"/>
                </a:spcAft>
              </a:pPr>
              <a:r>
                <a:rPr lang="fr-FR" sz="1200" b="1">
                  <a:solidFill>
                    <a:schemeClr val="bg1"/>
                  </a:solidFill>
                  <a:latin typeface="Arial" panose="020B0604020202020204" pitchFamily="34" charset="0"/>
                </a:rPr>
                <a:t>ARV avec TAF/FTC</a:t>
              </a:r>
            </a:p>
          </p:txBody>
        </p:sp>
        <p:sp>
          <p:nvSpPr>
            <p:cNvPr id="156" name="TextBox 50">
              <a:extLst>
                <a:ext uri="{FF2B5EF4-FFF2-40B4-BE49-F238E27FC236}">
                  <a16:creationId xmlns:a16="http://schemas.microsoft.com/office/drawing/2014/main" id="{9CC81A39-74E1-40EC-B53B-AB4E66B81EC1}"/>
                </a:ext>
              </a:extLst>
            </p:cNvPr>
            <p:cNvSpPr txBox="1"/>
            <p:nvPr/>
          </p:nvSpPr>
          <p:spPr>
            <a:xfrm>
              <a:off x="6756553" y="4966139"/>
              <a:ext cx="407735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buNone/>
              </a:pPr>
              <a:r>
                <a:rPr lang="fr-FR" sz="1400" b="1">
                  <a:solidFill>
                    <a:srgbClr val="333399"/>
                  </a:solidFill>
                  <a:latin typeface="+mj-lt"/>
                  <a:cs typeface="Arial" panose="020B0604020202020204" pitchFamily="34" charset="0"/>
                </a:rPr>
                <a:t>0,2</a:t>
              </a:r>
            </a:p>
          </p:txBody>
        </p:sp>
        <p:sp>
          <p:nvSpPr>
            <p:cNvPr id="158" name="ZoneTexte 157"/>
            <p:cNvSpPr txBox="1"/>
            <p:nvPr/>
          </p:nvSpPr>
          <p:spPr>
            <a:xfrm>
              <a:off x="7668345" y="4730114"/>
              <a:ext cx="130229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</a:rPr>
                <a:t>Non infériorité</a:t>
              </a:r>
            </a:p>
          </p:txBody>
        </p:sp>
      </p:grpSp>
      <p:sp>
        <p:nvSpPr>
          <p:cNvPr id="160" name="ZoneTexte 159">
            <a:extLst>
              <a:ext uri="{FF2B5EF4-FFF2-40B4-BE49-F238E27FC236}">
                <a16:creationId xmlns:a16="http://schemas.microsoft.com/office/drawing/2014/main" id="{E1024FD0-B69C-4250-BFC8-5024A770A887}"/>
              </a:ext>
            </a:extLst>
          </p:cNvPr>
          <p:cNvSpPr txBox="1"/>
          <p:nvPr/>
        </p:nvSpPr>
        <p:spPr>
          <a:xfrm>
            <a:off x="8809840" y="32576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>
                <a:solidFill>
                  <a:schemeClr val="bg1"/>
                </a:solidFill>
              </a:rPr>
              <a:t>36</a:t>
            </a:r>
          </a:p>
        </p:txBody>
      </p:sp>
      <p:sp>
        <p:nvSpPr>
          <p:cNvPr id="159" name="AutoShape 162"/>
          <p:cNvSpPr>
            <a:spLocks noChangeArrowheads="1"/>
          </p:cNvSpPr>
          <p:nvPr/>
        </p:nvSpPr>
        <p:spPr bwMode="auto">
          <a:xfrm>
            <a:off x="-2" y="6605389"/>
            <a:ext cx="75557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TANGO</a:t>
            </a:r>
          </a:p>
        </p:txBody>
      </p:sp>
      <p:sp>
        <p:nvSpPr>
          <p:cNvPr id="163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/>
              <a:t>Etude TANGO : switch pour DTG/3TC</a:t>
            </a:r>
          </a:p>
        </p:txBody>
      </p:sp>
      <p:sp>
        <p:nvSpPr>
          <p:cNvPr id="157" name="ZoneTexte 69"/>
          <p:cNvSpPr txBox="1">
            <a:spLocks noChangeArrowheads="1"/>
          </p:cNvSpPr>
          <p:nvPr/>
        </p:nvSpPr>
        <p:spPr bwMode="auto">
          <a:xfrm>
            <a:off x="4865519" y="6582618"/>
            <a:ext cx="427155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>
                <a:solidFill>
                  <a:srgbClr val="CC0000"/>
                </a:solidFill>
              </a:rPr>
              <a:t>Van </a:t>
            </a:r>
            <a:r>
              <a:rPr lang="de-DE" sz="1200" i="1" dirty="0" err="1">
                <a:solidFill>
                  <a:srgbClr val="CC0000"/>
                </a:solidFill>
              </a:rPr>
              <a:t>Wyk</a:t>
            </a:r>
            <a:r>
              <a:rPr lang="de-DE" sz="1200" i="1" dirty="0">
                <a:solidFill>
                  <a:srgbClr val="CC0000"/>
                </a:solidFill>
              </a:rPr>
              <a:t> J. </a:t>
            </a:r>
            <a:r>
              <a:rPr lang="de-DE" sz="1200" i="1" dirty="0" err="1">
                <a:solidFill>
                  <a:srgbClr val="CC0000"/>
                </a:solidFill>
              </a:rPr>
              <a:t>Clin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Infect</a:t>
            </a:r>
            <a:r>
              <a:rPr lang="de-DE" sz="1200" i="1" dirty="0">
                <a:solidFill>
                  <a:srgbClr val="CC0000"/>
                </a:solidFill>
              </a:rPr>
              <a:t> Dis 2020 Jan 6 (</a:t>
            </a:r>
            <a:r>
              <a:rPr lang="de-DE" sz="1200" i="1" dirty="0" err="1">
                <a:solidFill>
                  <a:srgbClr val="CC0000"/>
                </a:solidFill>
              </a:rPr>
              <a:t>Epub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ahead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of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print</a:t>
            </a:r>
            <a:r>
              <a:rPr lang="de-DE" sz="1200" i="1" dirty="0">
                <a:solidFill>
                  <a:srgbClr val="CC0000"/>
                </a:solidFill>
              </a:rPr>
              <a:t>] </a:t>
            </a:r>
            <a:endParaRPr lang="fr-FR" sz="1200" i="1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53689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b="1" dirty="0">
                <a:latin typeface="+mj-lt"/>
              </a:rPr>
              <a:t>Autres résultats d’efficacité</a:t>
            </a:r>
          </a:p>
          <a:p>
            <a:pPr lvl="1"/>
            <a:r>
              <a:rPr lang="fr-FR" sz="2000" dirty="0"/>
              <a:t>ARN VIH ≥ 50 c/ml à S48, analyse per protocole</a:t>
            </a:r>
          </a:p>
          <a:p>
            <a:pPr lvl="2"/>
            <a:r>
              <a:rPr lang="fr-FR" sz="1800" dirty="0"/>
              <a:t>DTG/3TC = 0 vs trithérapie avec TAF = 0,6 % </a:t>
            </a:r>
            <a:br>
              <a:rPr lang="fr-FR" sz="1800" dirty="0"/>
            </a:br>
            <a:r>
              <a:rPr lang="fr-FR" sz="1800" dirty="0"/>
              <a:t>(différence IC 95 % = - 0,6 % [- 1,3 à 0,2])</a:t>
            </a:r>
          </a:p>
          <a:p>
            <a:pPr lvl="2"/>
            <a:endParaRPr lang="fr-FR" sz="2000" dirty="0"/>
          </a:p>
          <a:p>
            <a:pPr lvl="1"/>
            <a:r>
              <a:rPr lang="fr-FR" sz="2000" dirty="0"/>
              <a:t>Analyse post-hoc du génotype ADN </a:t>
            </a:r>
            <a:r>
              <a:rPr lang="fr-FR" sz="2000" dirty="0" err="1"/>
              <a:t>proviral</a:t>
            </a:r>
            <a:r>
              <a:rPr lang="fr-FR" sz="2000" dirty="0"/>
              <a:t> à la pré-inclusion</a:t>
            </a:r>
          </a:p>
          <a:p>
            <a:pPr lvl="2"/>
            <a:r>
              <a:rPr lang="fr-FR" sz="1800" dirty="0"/>
              <a:t>Présence de M184V/I préexistante : 4/322 DTG/3TC vs 3/321 trithérapie avec TAF</a:t>
            </a:r>
          </a:p>
          <a:p>
            <a:pPr lvl="2"/>
            <a:r>
              <a:rPr lang="fr-FR" sz="1800" dirty="0"/>
              <a:t>ARN VIH &lt; 50 c/ml à S48 : 7/7</a:t>
            </a:r>
          </a:p>
          <a:p>
            <a:pPr lvl="2"/>
            <a:endParaRPr lang="fr-FR" sz="2000" dirty="0"/>
          </a:p>
          <a:p>
            <a:pPr lvl="1"/>
            <a:r>
              <a:rPr lang="fr-FR" sz="2000" dirty="0"/>
              <a:t>Augmentation médiane CD4/mm</a:t>
            </a:r>
            <a:r>
              <a:rPr lang="fr-FR" sz="2000" baseline="30000" dirty="0"/>
              <a:t>3</a:t>
            </a:r>
            <a:r>
              <a:rPr lang="fr-FR" sz="2000" dirty="0"/>
              <a:t> à S48</a:t>
            </a:r>
          </a:p>
          <a:p>
            <a:pPr lvl="2"/>
            <a:r>
              <a:rPr lang="fr-FR" sz="1800" dirty="0"/>
              <a:t>DTG/3TC = + 22,5 vs trithérapie avec TAF = + 11</a:t>
            </a:r>
          </a:p>
          <a:p>
            <a:endParaRPr lang="fr-FR" dirty="0"/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4865519" y="6582618"/>
            <a:ext cx="427155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>
                <a:solidFill>
                  <a:srgbClr val="CC0000"/>
                </a:solidFill>
              </a:rPr>
              <a:t>Van </a:t>
            </a:r>
            <a:r>
              <a:rPr lang="de-DE" sz="1200" i="1" dirty="0" err="1">
                <a:solidFill>
                  <a:srgbClr val="CC0000"/>
                </a:solidFill>
              </a:rPr>
              <a:t>Wyk</a:t>
            </a:r>
            <a:r>
              <a:rPr lang="de-DE" sz="1200" i="1" dirty="0">
                <a:solidFill>
                  <a:srgbClr val="CC0000"/>
                </a:solidFill>
              </a:rPr>
              <a:t> J. </a:t>
            </a:r>
            <a:r>
              <a:rPr lang="de-DE" sz="1200" i="1" dirty="0" err="1">
                <a:solidFill>
                  <a:srgbClr val="CC0000"/>
                </a:solidFill>
              </a:rPr>
              <a:t>Clin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Infect</a:t>
            </a:r>
            <a:r>
              <a:rPr lang="de-DE" sz="1200" i="1" dirty="0">
                <a:solidFill>
                  <a:srgbClr val="CC0000"/>
                </a:solidFill>
              </a:rPr>
              <a:t> Dis 2020 Jan 6 (</a:t>
            </a:r>
            <a:r>
              <a:rPr lang="de-DE" sz="1200" i="1" dirty="0" err="1">
                <a:solidFill>
                  <a:srgbClr val="CC0000"/>
                </a:solidFill>
              </a:rPr>
              <a:t>Epub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ahead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of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print</a:t>
            </a:r>
            <a:r>
              <a:rPr lang="de-DE" sz="1200" i="1" dirty="0">
                <a:solidFill>
                  <a:srgbClr val="CC0000"/>
                </a:solidFill>
              </a:rPr>
              <a:t>] </a:t>
            </a:r>
            <a:endParaRPr lang="fr-FR" sz="1200" i="1" dirty="0">
              <a:solidFill>
                <a:srgbClr val="CC0000"/>
              </a:solidFill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TANGO : </a:t>
            </a:r>
            <a:r>
              <a:rPr lang="fr-FR" sz="3200" dirty="0" err="1"/>
              <a:t>switch</a:t>
            </a:r>
            <a:r>
              <a:rPr lang="fr-FR" sz="3200" dirty="0"/>
              <a:t> pour DTG/3TC</a:t>
            </a:r>
          </a:p>
        </p:txBody>
      </p:sp>
      <p:sp>
        <p:nvSpPr>
          <p:cNvPr id="7" name="AutoShape 162">
            <a:extLst>
              <a:ext uri="{FF2B5EF4-FFF2-40B4-BE49-F238E27FC236}">
                <a16:creationId xmlns:a16="http://schemas.microsoft.com/office/drawing/2014/main" id="{3983E36C-D273-4FAD-AB50-BDDDC58F7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" y="6605389"/>
            <a:ext cx="75557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TANGO</a:t>
            </a:r>
          </a:p>
        </p:txBody>
      </p:sp>
    </p:spTree>
    <p:extLst>
      <p:ext uri="{BB962C8B-B14F-4D97-AF65-F5344CB8AC3E}">
        <p14:creationId xmlns:p14="http://schemas.microsoft.com/office/powerpoint/2010/main" val="29311308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2C8E7316-8579-DC4A-A5DA-C4D94B83C3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224751"/>
              </p:ext>
            </p:extLst>
          </p:nvPr>
        </p:nvGraphicFramePr>
        <p:xfrm>
          <a:off x="183597" y="1545504"/>
          <a:ext cx="8691438" cy="468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3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0555">
                <a:tc>
                  <a:txBody>
                    <a:bodyPr/>
                    <a:lstStyle/>
                    <a:p>
                      <a:pPr algn="l" fontAlgn="b">
                        <a:lnSpc>
                          <a:spcPts val="1400"/>
                        </a:lnSpc>
                      </a:pPr>
                      <a:endParaRPr kumimoji="0" lang="fr-F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DTG/3TC</a:t>
                      </a: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(n = 369)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ARV avec TAF/FTC</a:t>
                      </a:r>
                    </a:p>
                    <a:p>
                      <a:pPr algn="ctr">
                        <a:lnSpc>
                          <a:spcPts val="1400"/>
                        </a:lnSpc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(n = 372)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9175">
                <a:tc>
                  <a:txBody>
                    <a:bodyPr/>
                    <a:lstStyle/>
                    <a:p>
                      <a:pPr marL="0" lvl="0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Au moins 1 événement indésirable, %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Rhinopharyngite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Infection des voies aériennes supérieures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Diarrhée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Céphalées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Syphilis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Lombalgies</a:t>
                      </a:r>
                      <a:endParaRPr kumimoji="0" lang="fr-FR" sz="14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Asthénie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Bronchite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80</a:t>
                      </a:r>
                      <a:b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</a:t>
                      </a:r>
                      <a:b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</a:t>
                      </a:r>
                      <a:b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</a:t>
                      </a:r>
                      <a:b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</a:t>
                      </a:r>
                      <a:b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</a:t>
                      </a:r>
                      <a:b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</a:t>
                      </a:r>
                      <a:b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</a:t>
                      </a:r>
                      <a:b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79</a:t>
                      </a:r>
                      <a:b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11</a:t>
                      </a:r>
                      <a:b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</a:t>
                      </a:r>
                      <a:b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</a:t>
                      </a:r>
                      <a:b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</a:t>
                      </a:r>
                      <a:b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</a:t>
                      </a:r>
                      <a:b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</a:t>
                      </a:r>
                      <a:b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  <a:b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</a:b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349">
                <a:tc>
                  <a:txBody>
                    <a:bodyPr/>
                    <a:lstStyle/>
                    <a:p>
                      <a:pPr marL="0" lvl="0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Evénements indésirables de grade 2-5, %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96762">
                <a:tc>
                  <a:txBody>
                    <a:bodyPr/>
                    <a:lstStyle/>
                    <a:p>
                      <a:pPr marL="0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Evénements indésirables de grade 2-5 liés au traitement chez ≥ 0,5%, %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Insomnie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Constipation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Flatulence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Céphalées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kumimoji="0" lang="fr-FR" sz="1400" b="0" i="0" u="none" strike="noStrike" kern="1200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endParaRPr kumimoji="0" lang="fr-FR" sz="14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0</a:t>
                      </a: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&lt; 1</a:t>
                      </a: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0</a:t>
                      </a: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6274084"/>
                  </a:ext>
                </a:extLst>
              </a:tr>
              <a:tr h="422452">
                <a:tc>
                  <a:txBody>
                    <a:bodyPr/>
                    <a:lstStyle/>
                    <a:p>
                      <a:pPr marL="0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Evénement indésirable grave, %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Lié au traitement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</a:t>
                      </a: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</a:t>
                      </a: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2452">
                <a:tc>
                  <a:txBody>
                    <a:bodyPr/>
                    <a:lstStyle/>
                    <a:p>
                      <a:pPr marL="0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Evénement indésirable conduisant à l’arrêt du traitement, n (%)</a:t>
                      </a:r>
                    </a:p>
                    <a:p>
                      <a:pPr marL="457200" lvl="1" algn="l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Lié au traitement, n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13 * (3,5)</a:t>
                      </a: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 (0,5)</a:t>
                      </a:r>
                    </a:p>
                    <a:p>
                      <a:pPr algn="ctr" fontAlgn="b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kumimoji="0" lang="fr-FR" sz="14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 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 Box 2">
            <a:extLst>
              <a:ext uri="{FF2B5EF4-FFF2-40B4-BE49-F238E27FC236}">
                <a16:creationId xmlns:a16="http://schemas.microsoft.com/office/drawing/2014/main" id="{CE271407-A84C-6B4F-9F20-1D7F58D09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9708" y="1124744"/>
            <a:ext cx="66466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sz="2400" b="1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Evénements indésirables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D25940F0-D6F4-4351-AB2B-32CCB4BDF3CE}"/>
              </a:ext>
            </a:extLst>
          </p:cNvPr>
          <p:cNvSpPr txBox="1"/>
          <p:nvPr/>
        </p:nvSpPr>
        <p:spPr>
          <a:xfrm>
            <a:off x="8809840" y="32576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37</a:t>
            </a:r>
          </a:p>
        </p:txBody>
      </p:sp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-2" y="6605389"/>
            <a:ext cx="75557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altLang="fr-FR" sz="1200" b="1" i="1" dirty="0">
                <a:solidFill>
                  <a:srgbClr val="333399"/>
                </a:solidFill>
                <a:latin typeface="Cambria" pitchFamily="18" charset="0"/>
                <a:cs typeface="Arial" charset="0"/>
              </a:rPr>
              <a:t>TANGO</a:t>
            </a:r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TANGO : </a:t>
            </a:r>
            <a:r>
              <a:rPr lang="fr-FR" sz="3200" dirty="0" err="1"/>
              <a:t>switch</a:t>
            </a:r>
            <a:r>
              <a:rPr lang="fr-FR" sz="3200" dirty="0"/>
              <a:t> pour DTG/3TC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4908953" y="6608385"/>
            <a:ext cx="427155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>
                <a:solidFill>
                  <a:srgbClr val="CC0000"/>
                </a:solidFill>
              </a:rPr>
              <a:t>Van </a:t>
            </a:r>
            <a:r>
              <a:rPr lang="de-DE" sz="1200" i="1" dirty="0" err="1">
                <a:solidFill>
                  <a:srgbClr val="CC0000"/>
                </a:solidFill>
              </a:rPr>
              <a:t>Wyk</a:t>
            </a:r>
            <a:r>
              <a:rPr lang="de-DE" sz="1200" i="1" dirty="0">
                <a:solidFill>
                  <a:srgbClr val="CC0000"/>
                </a:solidFill>
              </a:rPr>
              <a:t> J. </a:t>
            </a:r>
            <a:r>
              <a:rPr lang="de-DE" sz="1200" i="1" dirty="0" err="1">
                <a:solidFill>
                  <a:srgbClr val="CC0000"/>
                </a:solidFill>
              </a:rPr>
              <a:t>Clin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Infect</a:t>
            </a:r>
            <a:r>
              <a:rPr lang="de-DE" sz="1200" i="1" dirty="0">
                <a:solidFill>
                  <a:srgbClr val="CC0000"/>
                </a:solidFill>
              </a:rPr>
              <a:t> Dis 2020 Jan 6 (</a:t>
            </a:r>
            <a:r>
              <a:rPr lang="de-DE" sz="1200" i="1" dirty="0" err="1">
                <a:solidFill>
                  <a:srgbClr val="CC0000"/>
                </a:solidFill>
              </a:rPr>
              <a:t>Epub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ahead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of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print</a:t>
            </a:r>
            <a:r>
              <a:rPr lang="de-DE" sz="1200" i="1" dirty="0">
                <a:solidFill>
                  <a:srgbClr val="CC0000"/>
                </a:solidFill>
              </a:rPr>
              <a:t>] </a:t>
            </a:r>
            <a:endParaRPr lang="fr-FR" sz="1200" i="1" dirty="0">
              <a:solidFill>
                <a:srgbClr val="CC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225420" y="6217567"/>
            <a:ext cx="67914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dont anxiété (n = 3), insomnie (n = 3), augmentation poids (n = 2), asthénie (n = 2) </a:t>
            </a:r>
          </a:p>
        </p:txBody>
      </p:sp>
    </p:spTree>
    <p:extLst>
      <p:ext uri="{BB962C8B-B14F-4D97-AF65-F5344CB8AC3E}">
        <p14:creationId xmlns:p14="http://schemas.microsoft.com/office/powerpoint/2010/main" val="3773159493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800" y="1124744"/>
            <a:ext cx="9024938" cy="504056"/>
          </a:xfrm>
        </p:spPr>
        <p:txBody>
          <a:bodyPr/>
          <a:lstStyle/>
          <a:p>
            <a:pPr marL="0" indent="0" algn="ctr">
              <a:buNone/>
            </a:pPr>
            <a:r>
              <a:rPr lang="fr-FR" sz="2400" b="1" dirty="0">
                <a:latin typeface="+mj-lt"/>
              </a:rPr>
              <a:t>Augmentation du poids et paramètres métaboliques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0741690"/>
              </p:ext>
            </p:extLst>
          </p:nvPr>
        </p:nvGraphicFramePr>
        <p:xfrm>
          <a:off x="251520" y="1772816"/>
          <a:ext cx="8712968" cy="4470282"/>
        </p:xfrm>
        <a:graphic>
          <a:graphicData uri="http://schemas.openxmlformats.org/drawingml/2006/table">
            <a:tbl>
              <a:tblPr/>
              <a:tblGrid>
                <a:gridCol w="4176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30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DTG/3TC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369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Poursuite trithérapie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avec TAF/FTC-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N = 372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Evénement indésirable : prise de poids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3 (0,8 %)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 (1,6 %)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EVG/c = 2, RPV = 2, DTG = 1, RAL = 1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Augmentation moyenne ajustée du poids à S48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+ 0,8 kg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+ 0,8 kg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Augmentation moyenne ajustée de l’IMC à S48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+ 0,25 kg/m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+ 0,26 kg/m</a:t>
                      </a:r>
                      <a:r>
                        <a:rPr kumimoji="0" lang="fr-FR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2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Modification moyenne ajustée du HOMA-IR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- 9,7 %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+ 4,5 %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HOMA-IR ≥ 2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 l’inclusion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A S48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69 %</a:t>
                      </a:r>
                      <a:b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</a:b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65 %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68 %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74 % (p = 0,008)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Modification moyenne des lipides à S48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Cholestérol total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HDL-cholestérol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LDL-cholestérol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Triglycérides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Rapport cholestérol total/HDL-cholestérol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- 4,5 %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- 1,2 %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- 5,5 %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- 11,2 %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- 3,3 %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65" charset="0"/>
                        <a:ea typeface="ＭＳ Ｐゴシック" pitchFamily="-65" charset="-128"/>
                        <a:cs typeface="ＭＳ Ｐゴシック" pitchFamily="-65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+ 2,3 % (p &lt; 0,001)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+ 1,7 % (ns)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+ 2,2 % (p &lt; 0,001)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+ 6,0 % (p &lt; 0,001)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65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65" charset="0"/>
                          <a:ea typeface="ＭＳ Ｐゴシック" pitchFamily="-65" charset="-128"/>
                          <a:cs typeface="ＭＳ Ｐゴシック" pitchFamily="-65" charset="-128"/>
                        </a:rPr>
                        <a:t>+ 0,5 % (p = 0,017)</a:t>
                      </a:r>
                    </a:p>
                  </a:txBody>
                  <a:tcPr marL="90000" marR="90000" marT="47163" marB="47163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ZoneTexte 69"/>
          <p:cNvSpPr txBox="1">
            <a:spLocks noChangeArrowheads="1"/>
          </p:cNvSpPr>
          <p:nvPr/>
        </p:nvSpPr>
        <p:spPr bwMode="auto">
          <a:xfrm>
            <a:off x="4865519" y="6582618"/>
            <a:ext cx="427155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>
                <a:solidFill>
                  <a:srgbClr val="CC0000"/>
                </a:solidFill>
              </a:rPr>
              <a:t>Van </a:t>
            </a:r>
            <a:r>
              <a:rPr lang="de-DE" sz="1200" i="1" dirty="0" err="1">
                <a:solidFill>
                  <a:srgbClr val="CC0000"/>
                </a:solidFill>
              </a:rPr>
              <a:t>Wyk</a:t>
            </a:r>
            <a:r>
              <a:rPr lang="de-DE" sz="1200" i="1" dirty="0">
                <a:solidFill>
                  <a:srgbClr val="CC0000"/>
                </a:solidFill>
              </a:rPr>
              <a:t> J. </a:t>
            </a:r>
            <a:r>
              <a:rPr lang="de-DE" sz="1200" i="1" dirty="0" err="1">
                <a:solidFill>
                  <a:srgbClr val="CC0000"/>
                </a:solidFill>
              </a:rPr>
              <a:t>Clin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Infect</a:t>
            </a:r>
            <a:r>
              <a:rPr lang="de-DE" sz="1200" i="1" dirty="0">
                <a:solidFill>
                  <a:srgbClr val="CC0000"/>
                </a:solidFill>
              </a:rPr>
              <a:t> Dis 2020 Jan 6 (</a:t>
            </a:r>
            <a:r>
              <a:rPr lang="de-DE" sz="1200" i="1" dirty="0" err="1">
                <a:solidFill>
                  <a:srgbClr val="CC0000"/>
                </a:solidFill>
              </a:rPr>
              <a:t>Epub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ahead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of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print</a:t>
            </a:r>
            <a:r>
              <a:rPr lang="de-DE" sz="1200" i="1" dirty="0">
                <a:solidFill>
                  <a:srgbClr val="CC0000"/>
                </a:solidFill>
              </a:rPr>
              <a:t>] </a:t>
            </a:r>
            <a:endParaRPr lang="fr-FR" sz="1200" i="1" dirty="0">
              <a:solidFill>
                <a:srgbClr val="CC0000"/>
              </a:solidFill>
            </a:endParaRPr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TANGO : </a:t>
            </a:r>
            <a:r>
              <a:rPr lang="fr-FR" sz="3200" dirty="0" err="1"/>
              <a:t>switch</a:t>
            </a:r>
            <a:r>
              <a:rPr lang="fr-FR" sz="3200" dirty="0"/>
              <a:t> pour DTG/3TC</a:t>
            </a:r>
          </a:p>
        </p:txBody>
      </p:sp>
      <p:sp>
        <p:nvSpPr>
          <p:cNvPr id="7" name="AutoShape 162">
            <a:extLst>
              <a:ext uri="{FF2B5EF4-FFF2-40B4-BE49-F238E27FC236}">
                <a16:creationId xmlns:a16="http://schemas.microsoft.com/office/drawing/2014/main" id="{477BB38D-9875-43BC-8D3A-40A724B253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" y="6605389"/>
            <a:ext cx="75557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TANGO</a:t>
            </a:r>
          </a:p>
        </p:txBody>
      </p:sp>
    </p:spTree>
    <p:extLst>
      <p:ext uri="{BB962C8B-B14F-4D97-AF65-F5344CB8AC3E}">
        <p14:creationId xmlns:p14="http://schemas.microsoft.com/office/powerpoint/2010/main" val="3722763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36175"/>
              </p:ext>
            </p:extLst>
          </p:nvPr>
        </p:nvGraphicFramePr>
        <p:xfrm>
          <a:off x="827584" y="1844824"/>
          <a:ext cx="7992887" cy="4052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91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9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72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13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7686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Paramètre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kumimoji="0" lang="fr-FR" sz="16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OR (IC 95 %)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kumimoji="0" lang="fr-FR" sz="16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pPr marL="0" lvl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Traitement</a:t>
                      </a:r>
                    </a:p>
                    <a:p>
                      <a:pPr marL="457200" lvl="1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Trithérapie avec TAF</a:t>
                      </a:r>
                    </a:p>
                    <a:p>
                      <a:pPr marL="457200" lvl="1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DTG/3TC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fr-FR" sz="16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74,1</a:t>
                      </a:r>
                    </a:p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64,7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0,59 (0,40 - 0,87)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0,008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pPr marL="0" lvl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Sexe</a:t>
                      </a:r>
                    </a:p>
                    <a:p>
                      <a:pPr marL="457200" lvl="1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Homme</a:t>
                      </a:r>
                    </a:p>
                    <a:p>
                      <a:pPr marL="457200" lvl="1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Femme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kumimoji="0" lang="fr-FR" sz="16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69,7</a:t>
                      </a:r>
                    </a:p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63,2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0,51 (0,22 - 1,14)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0,101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pPr marL="0" lvl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HOMA-IR à l’inclusion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ND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1,88 (1,56 - 2,27)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&lt; 0,01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7686">
                <a:tc>
                  <a:txBody>
                    <a:bodyPr/>
                    <a:lstStyle/>
                    <a:p>
                      <a:pPr marL="0" lvl="0" algn="l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IMC à l’inclusion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ND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1,11 (1,05 - 1,17)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fontAlgn="b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fr-FR" sz="16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&lt; 0,01</a:t>
                      </a:r>
                    </a:p>
                  </a:txBody>
                  <a:tcPr marL="54864" marR="54864" marT="64008" marB="64008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1511660" y="1124744"/>
            <a:ext cx="6192688" cy="504056"/>
          </a:xfrm>
        </p:spPr>
        <p:txBody>
          <a:bodyPr/>
          <a:lstStyle/>
          <a:p>
            <a:pPr marL="0" indent="0" algn="ctr">
              <a:buNone/>
            </a:pPr>
            <a:r>
              <a:rPr lang="fr-FR" sz="2400" b="1" dirty="0">
                <a:latin typeface="+mj-lt"/>
              </a:rPr>
              <a:t>Variables associés avec HOMA-IR ≥ 2 à S48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4865519" y="6582618"/>
            <a:ext cx="427155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>
                <a:solidFill>
                  <a:srgbClr val="CC0000"/>
                </a:solidFill>
              </a:rPr>
              <a:t>Van </a:t>
            </a:r>
            <a:r>
              <a:rPr lang="de-DE" sz="1200" i="1" dirty="0" err="1">
                <a:solidFill>
                  <a:srgbClr val="CC0000"/>
                </a:solidFill>
              </a:rPr>
              <a:t>Wyk</a:t>
            </a:r>
            <a:r>
              <a:rPr lang="de-DE" sz="1200" i="1" dirty="0">
                <a:solidFill>
                  <a:srgbClr val="CC0000"/>
                </a:solidFill>
              </a:rPr>
              <a:t> J. </a:t>
            </a:r>
            <a:r>
              <a:rPr lang="de-DE" sz="1200" i="1" dirty="0" err="1">
                <a:solidFill>
                  <a:srgbClr val="CC0000"/>
                </a:solidFill>
              </a:rPr>
              <a:t>Clin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Infect</a:t>
            </a:r>
            <a:r>
              <a:rPr lang="de-DE" sz="1200" i="1" dirty="0">
                <a:solidFill>
                  <a:srgbClr val="CC0000"/>
                </a:solidFill>
              </a:rPr>
              <a:t> Dis 2020 Jan 6 (</a:t>
            </a:r>
            <a:r>
              <a:rPr lang="de-DE" sz="1200" i="1" dirty="0" err="1">
                <a:solidFill>
                  <a:srgbClr val="CC0000"/>
                </a:solidFill>
              </a:rPr>
              <a:t>Epub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ahead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of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print</a:t>
            </a:r>
            <a:r>
              <a:rPr lang="de-DE" sz="1200" i="1" dirty="0">
                <a:solidFill>
                  <a:srgbClr val="CC0000"/>
                </a:solidFill>
              </a:rPr>
              <a:t>] </a:t>
            </a:r>
            <a:endParaRPr lang="fr-FR" sz="1200" i="1" dirty="0">
              <a:solidFill>
                <a:srgbClr val="CC0000"/>
              </a:solidFill>
            </a:endParaRP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TANGO : </a:t>
            </a:r>
            <a:r>
              <a:rPr lang="fr-FR" sz="3200" dirty="0" err="1"/>
              <a:t>switch</a:t>
            </a:r>
            <a:r>
              <a:rPr lang="fr-FR" sz="3200" dirty="0"/>
              <a:t> pour DTG/3TC</a:t>
            </a:r>
          </a:p>
        </p:txBody>
      </p:sp>
      <p:sp>
        <p:nvSpPr>
          <p:cNvPr id="6" name="AutoShape 162">
            <a:extLst>
              <a:ext uri="{FF2B5EF4-FFF2-40B4-BE49-F238E27FC236}">
                <a16:creationId xmlns:a16="http://schemas.microsoft.com/office/drawing/2014/main" id="{C13218AE-98B1-4040-9FD3-009A35B11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" y="6605389"/>
            <a:ext cx="75557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TANGO</a:t>
            </a:r>
          </a:p>
        </p:txBody>
      </p:sp>
    </p:spTree>
    <p:extLst>
      <p:ext uri="{BB962C8B-B14F-4D97-AF65-F5344CB8AC3E}">
        <p14:creationId xmlns:p14="http://schemas.microsoft.com/office/powerpoint/2010/main" val="3224787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5">
            <a:extLst>
              <a:ext uri="{FF2B5EF4-FFF2-40B4-BE49-F238E27FC236}">
                <a16:creationId xmlns:a16="http://schemas.microsoft.com/office/drawing/2014/main" id="{56760F87-5A23-4442-A9B2-5C5DA3F49B4B}"/>
              </a:ext>
            </a:extLst>
          </p:cNvPr>
          <p:cNvGrpSpPr/>
          <p:nvPr/>
        </p:nvGrpSpPr>
        <p:grpSpPr>
          <a:xfrm>
            <a:off x="2637031" y="2407406"/>
            <a:ext cx="4891042" cy="373522"/>
            <a:chOff x="2637031" y="2407406"/>
            <a:chExt cx="4891042" cy="373522"/>
          </a:xfrm>
        </p:grpSpPr>
        <p:sp>
          <p:nvSpPr>
            <p:cNvPr id="95" name="AutoShape 165">
              <a:extLst>
                <a:ext uri="{FF2B5EF4-FFF2-40B4-BE49-F238E27FC236}">
                  <a16:creationId xmlns:a16="http://schemas.microsoft.com/office/drawing/2014/main" id="{3DF8013B-FDBE-43DA-8A86-6F5B049AB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7031" y="2407406"/>
              <a:ext cx="4181428" cy="37352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defTabSz="914400"/>
              <a:endParaRPr lang="en-GB" sz="2800" dirty="0">
                <a:solidFill>
                  <a:srgbClr val="000066"/>
                </a:solidFill>
              </a:endParaRPr>
            </a:p>
          </p:txBody>
        </p:sp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F458EB45-8D31-4C69-A4F4-B3CF1DD1CBD3}"/>
                </a:ext>
              </a:extLst>
            </p:cNvPr>
            <p:cNvGrpSpPr/>
            <p:nvPr/>
          </p:nvGrpSpPr>
          <p:grpSpPr>
            <a:xfrm>
              <a:off x="2742582" y="2420888"/>
              <a:ext cx="4785491" cy="307777"/>
              <a:chOff x="4472464" y="2577375"/>
              <a:chExt cx="4759563" cy="307777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DF53C72-193E-4F0D-9E80-2176583DE944}"/>
                  </a:ext>
                </a:extLst>
              </p:cNvPr>
              <p:cNvSpPr/>
              <p:nvPr/>
            </p:nvSpPr>
            <p:spPr bwMode="auto">
              <a:xfrm>
                <a:off x="4472464" y="2672046"/>
                <a:ext cx="144000" cy="118434"/>
              </a:xfrm>
              <a:prstGeom prst="rect">
                <a:avLst/>
              </a:prstGeom>
              <a:solidFill>
                <a:srgbClr val="00009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C9F6DA0C-155C-4537-A33D-D06785134E60}"/>
                  </a:ext>
                </a:extLst>
              </p:cNvPr>
              <p:cNvSpPr/>
              <p:nvPr/>
            </p:nvSpPr>
            <p:spPr bwMode="auto">
              <a:xfrm>
                <a:off x="6197235" y="2672046"/>
                <a:ext cx="144000" cy="118434"/>
              </a:xfrm>
              <a:prstGeom prst="rect">
                <a:avLst/>
              </a:prstGeom>
              <a:solidFill>
                <a:srgbClr val="FF660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fr-FR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D3F23FD6-8C22-413C-9CF9-34CBE9C43619}"/>
                  </a:ext>
                </a:extLst>
              </p:cNvPr>
              <p:cNvSpPr/>
              <p:nvPr/>
            </p:nvSpPr>
            <p:spPr>
              <a:xfrm>
                <a:off x="4628205" y="2577375"/>
                <a:ext cx="1878618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>
                    <a:solidFill>
                      <a:srgbClr val="333399"/>
                    </a:solidFill>
                    <a:latin typeface="+mj-lt"/>
                  </a:rPr>
                  <a:t>DTG/3TC (n = 369)</a:t>
                </a:r>
                <a:endParaRPr lang="fr-FR" sz="1400" b="1" dirty="0">
                  <a:solidFill>
                    <a:srgbClr val="333399"/>
                  </a:solidFill>
                  <a:latin typeface="+mj-lt"/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F981013-4656-4146-A299-853FD79FC9A3}"/>
                  </a:ext>
                </a:extLst>
              </p:cNvPr>
              <p:cNvSpPr/>
              <p:nvPr/>
            </p:nvSpPr>
            <p:spPr>
              <a:xfrm>
                <a:off x="6359514" y="2577375"/>
                <a:ext cx="2872513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b="1" dirty="0">
                    <a:solidFill>
                      <a:srgbClr val="333399"/>
                    </a:solidFill>
                    <a:latin typeface="+mj-lt"/>
                  </a:rPr>
                  <a:t>ARV avec TAF/FTC (n = 371)</a:t>
                </a:r>
              </a:p>
            </p:txBody>
          </p:sp>
        </p:grpSp>
      </p:grpSp>
      <p:sp>
        <p:nvSpPr>
          <p:cNvPr id="84" name="TextBox 36">
            <a:extLst>
              <a:ext uri="{FF2B5EF4-FFF2-40B4-BE49-F238E27FC236}">
                <a16:creationId xmlns:a16="http://schemas.microsoft.com/office/drawing/2014/main" id="{F52814CF-2109-4A26-8F19-B0EA5CAECC53}"/>
              </a:ext>
            </a:extLst>
          </p:cNvPr>
          <p:cNvSpPr txBox="1"/>
          <p:nvPr/>
        </p:nvSpPr>
        <p:spPr>
          <a:xfrm>
            <a:off x="2392951" y="1651373"/>
            <a:ext cx="61901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fr-FR" b="1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Sérum</a:t>
            </a:r>
          </a:p>
        </p:txBody>
      </p:sp>
      <p:sp>
        <p:nvSpPr>
          <p:cNvPr id="85" name="TextBox 37">
            <a:extLst>
              <a:ext uri="{FF2B5EF4-FFF2-40B4-BE49-F238E27FC236}">
                <a16:creationId xmlns:a16="http://schemas.microsoft.com/office/drawing/2014/main" id="{4D352380-686E-4973-A777-9B488CC5574D}"/>
              </a:ext>
            </a:extLst>
          </p:cNvPr>
          <p:cNvSpPr txBox="1"/>
          <p:nvPr/>
        </p:nvSpPr>
        <p:spPr>
          <a:xfrm>
            <a:off x="5220072" y="1651374"/>
            <a:ext cx="3188915" cy="28730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867" b="1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Urine : p</a:t>
            </a:r>
            <a:r>
              <a:rPr lang="fr-FR" b="1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rotéinurie</a:t>
            </a:r>
            <a:r>
              <a:rPr lang="fr-FR" sz="1867" b="1">
                <a:solidFill>
                  <a:srgbClr val="CC33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/créatininurie</a:t>
            </a:r>
          </a:p>
        </p:txBody>
      </p:sp>
      <p:sp>
        <p:nvSpPr>
          <p:cNvPr id="92" name="Espace réservé du contenu 1">
            <a:extLst>
              <a:ext uri="{FF2B5EF4-FFF2-40B4-BE49-F238E27FC236}">
                <a16:creationId xmlns:a16="http://schemas.microsoft.com/office/drawing/2014/main" id="{EAA3362C-5999-8440-916A-72061B879C23}"/>
              </a:ext>
            </a:extLst>
          </p:cNvPr>
          <p:cNvSpPr txBox="1">
            <a:spLocks/>
          </p:cNvSpPr>
          <p:nvPr/>
        </p:nvSpPr>
        <p:spPr bwMode="auto">
          <a:xfrm>
            <a:off x="2847554" y="1124744"/>
            <a:ext cx="3824459" cy="383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Char char="•"/>
              <a:defRPr sz="24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Char char="–"/>
              <a:defRPr sz="2400">
                <a:solidFill>
                  <a:srgbClr val="000066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Char char="•"/>
              <a:defRPr sz="2000">
                <a:solidFill>
                  <a:srgbClr val="000066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Char char="–"/>
              <a:defRPr sz="2000">
                <a:solidFill>
                  <a:srgbClr val="000066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70C0"/>
              </a:buClr>
              <a:buChar char="»"/>
              <a:defRPr sz="2000">
                <a:solidFill>
                  <a:srgbClr val="000066"/>
                </a:solidFill>
                <a:latin typeface="+mn-lt"/>
              </a:defRPr>
            </a:lvl5pPr>
            <a:lvl6pPr marL="2514600" indent="-228600" algn="l" rtl="0" fontAlgn="base"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0"/>
              </a:spcBef>
              <a:spcAft>
                <a:spcPct val="0"/>
              </a:spcAft>
              <a:buClr>
                <a:srgbClr val="FFFF00"/>
              </a:buClr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fr-FR" b="1" kern="0">
                <a:solidFill>
                  <a:srgbClr val="CC3300"/>
                </a:solidFill>
                <a:latin typeface="Calibri"/>
                <a:cs typeface="Calibri"/>
              </a:rPr>
              <a:t>Biomarqueurs rénaux à S48</a:t>
            </a:r>
          </a:p>
        </p:txBody>
      </p:sp>
      <p:sp>
        <p:nvSpPr>
          <p:cNvPr id="93" name="Rectangle 92"/>
          <p:cNvSpPr/>
          <p:nvPr/>
        </p:nvSpPr>
        <p:spPr>
          <a:xfrm>
            <a:off x="436638" y="1936822"/>
            <a:ext cx="4357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kern="0">
                <a:solidFill>
                  <a:srgbClr val="CC3300"/>
                </a:solidFill>
                <a:latin typeface="Calibri"/>
                <a:cs typeface="Calibri"/>
              </a:rPr>
              <a:t>Modification ajustée de la moyenne, J0-S48</a:t>
            </a:r>
          </a:p>
        </p:txBody>
      </p:sp>
      <p:sp>
        <p:nvSpPr>
          <p:cNvPr id="94" name="Rectangle 93"/>
          <p:cNvSpPr/>
          <p:nvPr/>
        </p:nvSpPr>
        <p:spPr>
          <a:xfrm>
            <a:off x="5499340" y="1938788"/>
            <a:ext cx="2630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b="1" kern="0">
                <a:solidFill>
                  <a:srgbClr val="CC3300"/>
                </a:solidFill>
                <a:latin typeface="Calibri"/>
                <a:cs typeface="Calibri"/>
              </a:rPr>
              <a:t>Modification depuis J0, %</a:t>
            </a:r>
          </a:p>
        </p:txBody>
      </p:sp>
      <p:grpSp>
        <p:nvGrpSpPr>
          <p:cNvPr id="5" name="Groupe 4">
            <a:extLst>
              <a:ext uri="{FF2B5EF4-FFF2-40B4-BE49-F238E27FC236}">
                <a16:creationId xmlns:a16="http://schemas.microsoft.com/office/drawing/2014/main" id="{BE3509A2-2312-4CCD-82A0-059F1B93E6BD}"/>
              </a:ext>
            </a:extLst>
          </p:cNvPr>
          <p:cNvGrpSpPr/>
          <p:nvPr/>
        </p:nvGrpSpPr>
        <p:grpSpPr>
          <a:xfrm>
            <a:off x="611560" y="2574777"/>
            <a:ext cx="3572176" cy="3692175"/>
            <a:chOff x="882113" y="2731264"/>
            <a:chExt cx="4762903" cy="3692175"/>
          </a:xfrm>
        </p:grpSpPr>
        <p:grpSp>
          <p:nvGrpSpPr>
            <p:cNvPr id="57" name="Groupe 56">
              <a:extLst>
                <a:ext uri="{FF2B5EF4-FFF2-40B4-BE49-F238E27FC236}">
                  <a16:creationId xmlns:a16="http://schemas.microsoft.com/office/drawing/2014/main" id="{596F96DB-FED4-4433-9629-B5BF7A54753B}"/>
                </a:ext>
              </a:extLst>
            </p:cNvPr>
            <p:cNvGrpSpPr/>
            <p:nvPr/>
          </p:nvGrpSpPr>
          <p:grpSpPr>
            <a:xfrm>
              <a:off x="1392922" y="2838196"/>
              <a:ext cx="3725468" cy="2949575"/>
              <a:chOff x="-10928350" y="5343525"/>
              <a:chExt cx="4967290" cy="2949575"/>
            </a:xfrm>
          </p:grpSpPr>
          <p:sp>
            <p:nvSpPr>
              <p:cNvPr id="9" name="Line 6">
                <a:extLst>
                  <a:ext uri="{FF2B5EF4-FFF2-40B4-BE49-F238E27FC236}">
                    <a16:creationId xmlns:a16="http://schemas.microsoft.com/office/drawing/2014/main" id="{F88BAA99-F735-481A-86D9-ABA39F4DE80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-10833100" y="5343525"/>
                <a:ext cx="0" cy="1460500"/>
              </a:xfrm>
              <a:prstGeom prst="line">
                <a:avLst/>
              </a:prstGeom>
              <a:noFill/>
              <a:ln w="14288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0" name="Line 7">
                <a:extLst>
                  <a:ext uri="{FF2B5EF4-FFF2-40B4-BE49-F238E27FC236}">
                    <a16:creationId xmlns:a16="http://schemas.microsoft.com/office/drawing/2014/main" id="{FB874DD7-B737-47F3-BEFC-D23F9AC6E5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-10833100" y="6804025"/>
                <a:ext cx="0" cy="1489075"/>
              </a:xfrm>
              <a:prstGeom prst="line">
                <a:avLst/>
              </a:prstGeom>
              <a:noFill/>
              <a:ln w="14288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1" name="Line 8">
                <a:extLst>
                  <a:ext uri="{FF2B5EF4-FFF2-40B4-BE49-F238E27FC236}">
                    <a16:creationId xmlns:a16="http://schemas.microsoft.com/office/drawing/2014/main" id="{2C39BBB1-488C-47BA-9E0D-7AF1A9E504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10833099" y="6804025"/>
                <a:ext cx="4872039" cy="0"/>
              </a:xfrm>
              <a:prstGeom prst="line">
                <a:avLst/>
              </a:prstGeom>
              <a:noFill/>
              <a:ln w="14288" cap="rnd">
                <a:solidFill>
                  <a:srgbClr val="00006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7" name="Line 17">
                <a:extLst>
                  <a:ext uri="{FF2B5EF4-FFF2-40B4-BE49-F238E27FC236}">
                    <a16:creationId xmlns:a16="http://schemas.microsoft.com/office/drawing/2014/main" id="{7E9073E7-AA54-48C5-A01F-30C7A231BD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10928350" y="8250238"/>
                <a:ext cx="95250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8" name="Line 18">
                <a:extLst>
                  <a:ext uri="{FF2B5EF4-FFF2-40B4-BE49-F238E27FC236}">
                    <a16:creationId xmlns:a16="http://schemas.microsoft.com/office/drawing/2014/main" id="{9F363B42-5461-492E-A010-2715ED0CAD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10928350" y="7527925"/>
                <a:ext cx="95250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9" name="Line 19">
                <a:extLst>
                  <a:ext uri="{FF2B5EF4-FFF2-40B4-BE49-F238E27FC236}">
                    <a16:creationId xmlns:a16="http://schemas.microsoft.com/office/drawing/2014/main" id="{627E72DE-139D-4C0F-8160-069896CAB44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10928350" y="6807200"/>
                <a:ext cx="95250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0" name="Line 20">
                <a:extLst>
                  <a:ext uri="{FF2B5EF4-FFF2-40B4-BE49-F238E27FC236}">
                    <a16:creationId xmlns:a16="http://schemas.microsoft.com/office/drawing/2014/main" id="{86D25520-8B26-45EB-8976-208A0B349E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10928350" y="5365750"/>
                <a:ext cx="95250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1" name="Line 21">
                <a:extLst>
                  <a:ext uri="{FF2B5EF4-FFF2-40B4-BE49-F238E27FC236}">
                    <a16:creationId xmlns:a16="http://schemas.microsoft.com/office/drawing/2014/main" id="{36A48666-3BF1-4192-85E4-164391C144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10928350" y="6084888"/>
                <a:ext cx="95250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2" name="Freeform 22">
                <a:extLst>
                  <a:ext uri="{FF2B5EF4-FFF2-40B4-BE49-F238E27FC236}">
                    <a16:creationId xmlns:a16="http://schemas.microsoft.com/office/drawing/2014/main" id="{FC291F28-DEF8-4102-B06F-D8E431A3DF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0572750" y="6353175"/>
                <a:ext cx="534988" cy="450850"/>
              </a:xfrm>
              <a:custGeom>
                <a:avLst/>
                <a:gdLst>
                  <a:gd name="T0" fmla="*/ 337 w 337"/>
                  <a:gd name="T1" fmla="*/ 0 h 284"/>
                  <a:gd name="T2" fmla="*/ 0 w 337"/>
                  <a:gd name="T3" fmla="*/ 0 h 284"/>
                  <a:gd name="T4" fmla="*/ 0 w 337"/>
                  <a:gd name="T5" fmla="*/ 284 h 284"/>
                  <a:gd name="T6" fmla="*/ 337 w 337"/>
                  <a:gd name="T7" fmla="*/ 284 h 284"/>
                  <a:gd name="T8" fmla="*/ 337 w 337"/>
                  <a:gd name="T9" fmla="*/ 0 h 284"/>
                  <a:gd name="T10" fmla="*/ 337 w 337"/>
                  <a:gd name="T11" fmla="*/ 0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7" h="284">
                    <a:moveTo>
                      <a:pt x="337" y="0"/>
                    </a:moveTo>
                    <a:lnTo>
                      <a:pt x="0" y="0"/>
                    </a:lnTo>
                    <a:lnTo>
                      <a:pt x="0" y="284"/>
                    </a:lnTo>
                    <a:lnTo>
                      <a:pt x="337" y="284"/>
                    </a:lnTo>
                    <a:lnTo>
                      <a:pt x="337" y="0"/>
                    </a:lnTo>
                    <a:lnTo>
                      <a:pt x="337" y="0"/>
                    </a:lnTo>
                    <a:close/>
                  </a:path>
                </a:pathLst>
              </a:custGeom>
              <a:solidFill>
                <a:srgbClr val="00009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3" name="Freeform 23">
                <a:extLst>
                  <a:ext uri="{FF2B5EF4-FFF2-40B4-BE49-F238E27FC236}">
                    <a16:creationId xmlns:a16="http://schemas.microsoft.com/office/drawing/2014/main" id="{CACD4F41-335F-4052-B8C4-362144FE61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0015538" y="6610350"/>
                <a:ext cx="538163" cy="193675"/>
              </a:xfrm>
              <a:custGeom>
                <a:avLst/>
                <a:gdLst>
                  <a:gd name="T0" fmla="*/ 0 w 339"/>
                  <a:gd name="T1" fmla="*/ 0 h 122"/>
                  <a:gd name="T2" fmla="*/ 0 w 339"/>
                  <a:gd name="T3" fmla="*/ 122 h 122"/>
                  <a:gd name="T4" fmla="*/ 339 w 339"/>
                  <a:gd name="T5" fmla="*/ 122 h 122"/>
                  <a:gd name="T6" fmla="*/ 339 w 339"/>
                  <a:gd name="T7" fmla="*/ 0 h 122"/>
                  <a:gd name="T8" fmla="*/ 0 w 339"/>
                  <a:gd name="T9" fmla="*/ 0 h 122"/>
                  <a:gd name="T10" fmla="*/ 0 w 339"/>
                  <a:gd name="T11" fmla="*/ 0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9" h="122">
                    <a:moveTo>
                      <a:pt x="0" y="0"/>
                    </a:moveTo>
                    <a:lnTo>
                      <a:pt x="0" y="122"/>
                    </a:lnTo>
                    <a:lnTo>
                      <a:pt x="339" y="122"/>
                    </a:lnTo>
                    <a:lnTo>
                      <a:pt x="339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4" name="Freeform 24">
                <a:extLst>
                  <a:ext uri="{FF2B5EF4-FFF2-40B4-BE49-F238E27FC236}">
                    <a16:creationId xmlns:a16="http://schemas.microsoft.com/office/drawing/2014/main" id="{62C22190-64AF-4CC1-B994-BAFC944C8D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8943975" y="6804027"/>
                <a:ext cx="538163" cy="1081087"/>
              </a:xfrm>
              <a:custGeom>
                <a:avLst/>
                <a:gdLst>
                  <a:gd name="T0" fmla="*/ 339 w 339"/>
                  <a:gd name="T1" fmla="*/ 681 h 681"/>
                  <a:gd name="T2" fmla="*/ 339 w 339"/>
                  <a:gd name="T3" fmla="*/ 0 h 681"/>
                  <a:gd name="T4" fmla="*/ 0 w 339"/>
                  <a:gd name="T5" fmla="*/ 0 h 681"/>
                  <a:gd name="T6" fmla="*/ 0 w 339"/>
                  <a:gd name="T7" fmla="*/ 681 h 681"/>
                  <a:gd name="T8" fmla="*/ 339 w 339"/>
                  <a:gd name="T9" fmla="*/ 681 h 681"/>
                  <a:gd name="T10" fmla="*/ 339 w 339"/>
                  <a:gd name="T11" fmla="*/ 681 h 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9" h="681">
                    <a:moveTo>
                      <a:pt x="339" y="681"/>
                    </a:moveTo>
                    <a:lnTo>
                      <a:pt x="339" y="0"/>
                    </a:lnTo>
                    <a:lnTo>
                      <a:pt x="0" y="0"/>
                    </a:lnTo>
                    <a:lnTo>
                      <a:pt x="0" y="681"/>
                    </a:lnTo>
                    <a:lnTo>
                      <a:pt x="339" y="681"/>
                    </a:lnTo>
                    <a:lnTo>
                      <a:pt x="339" y="681"/>
                    </a:lnTo>
                    <a:close/>
                  </a:path>
                </a:pathLst>
              </a:custGeom>
              <a:solidFill>
                <a:srgbClr val="00009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5" name="Freeform 25">
                <a:extLst>
                  <a:ext uri="{FF2B5EF4-FFF2-40B4-BE49-F238E27FC236}">
                    <a16:creationId xmlns:a16="http://schemas.microsoft.com/office/drawing/2014/main" id="{4F717E26-D7C3-434F-8AC8-D88D5D2435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8381999" y="6804027"/>
                <a:ext cx="533400" cy="450850"/>
              </a:xfrm>
              <a:custGeom>
                <a:avLst/>
                <a:gdLst>
                  <a:gd name="T0" fmla="*/ 336 w 336"/>
                  <a:gd name="T1" fmla="*/ 0 h 284"/>
                  <a:gd name="T2" fmla="*/ 0 w 336"/>
                  <a:gd name="T3" fmla="*/ 0 h 284"/>
                  <a:gd name="T4" fmla="*/ 0 w 336"/>
                  <a:gd name="T5" fmla="*/ 284 h 284"/>
                  <a:gd name="T6" fmla="*/ 336 w 336"/>
                  <a:gd name="T7" fmla="*/ 284 h 284"/>
                  <a:gd name="T8" fmla="*/ 336 w 336"/>
                  <a:gd name="T9" fmla="*/ 0 h 284"/>
                  <a:gd name="T10" fmla="*/ 336 w 336"/>
                  <a:gd name="T11" fmla="*/ 0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6" h="284">
                    <a:moveTo>
                      <a:pt x="336" y="0"/>
                    </a:moveTo>
                    <a:lnTo>
                      <a:pt x="0" y="0"/>
                    </a:lnTo>
                    <a:lnTo>
                      <a:pt x="0" y="284"/>
                    </a:lnTo>
                    <a:lnTo>
                      <a:pt x="336" y="284"/>
                    </a:lnTo>
                    <a:lnTo>
                      <a:pt x="336" y="0"/>
                    </a:lnTo>
                    <a:lnTo>
                      <a:pt x="336" y="0"/>
                    </a:lnTo>
                    <a:close/>
                  </a:path>
                </a:pathLst>
              </a:custGeom>
              <a:solidFill>
                <a:srgbClr val="FF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6" name="Freeform 26">
                <a:extLst>
                  <a:ext uri="{FF2B5EF4-FFF2-40B4-BE49-F238E27FC236}">
                    <a16:creationId xmlns:a16="http://schemas.microsoft.com/office/drawing/2014/main" id="{DA0212C4-7957-4B1E-8DD4-1DE4C11AC5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7316787" y="6768025"/>
                <a:ext cx="534988" cy="36000"/>
              </a:xfrm>
              <a:custGeom>
                <a:avLst/>
                <a:gdLst>
                  <a:gd name="T0" fmla="*/ 337 w 337"/>
                  <a:gd name="T1" fmla="*/ 0 h 716"/>
                  <a:gd name="T2" fmla="*/ 0 w 337"/>
                  <a:gd name="T3" fmla="*/ 0 h 716"/>
                  <a:gd name="T4" fmla="*/ 0 w 337"/>
                  <a:gd name="T5" fmla="*/ 716 h 716"/>
                  <a:gd name="T6" fmla="*/ 337 w 337"/>
                  <a:gd name="T7" fmla="*/ 716 h 716"/>
                  <a:gd name="T8" fmla="*/ 337 w 337"/>
                  <a:gd name="T9" fmla="*/ 0 h 716"/>
                  <a:gd name="T10" fmla="*/ 337 w 337"/>
                  <a:gd name="T11" fmla="*/ 0 h 7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7" h="716">
                    <a:moveTo>
                      <a:pt x="337" y="0"/>
                    </a:moveTo>
                    <a:lnTo>
                      <a:pt x="0" y="0"/>
                    </a:lnTo>
                    <a:lnTo>
                      <a:pt x="0" y="716"/>
                    </a:lnTo>
                    <a:lnTo>
                      <a:pt x="337" y="716"/>
                    </a:lnTo>
                    <a:lnTo>
                      <a:pt x="337" y="0"/>
                    </a:lnTo>
                    <a:lnTo>
                      <a:pt x="337" y="0"/>
                    </a:lnTo>
                    <a:close/>
                  </a:path>
                </a:pathLst>
              </a:custGeom>
              <a:solidFill>
                <a:srgbClr val="00009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7" name="Freeform 27">
                <a:extLst>
                  <a:ext uri="{FF2B5EF4-FFF2-40B4-BE49-F238E27FC236}">
                    <a16:creationId xmlns:a16="http://schemas.microsoft.com/office/drawing/2014/main" id="{F8D52C76-64C3-4956-8585-990C0CDEE8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6759575" y="6804027"/>
                <a:ext cx="538163" cy="107996"/>
              </a:xfrm>
              <a:custGeom>
                <a:avLst/>
                <a:gdLst>
                  <a:gd name="T0" fmla="*/ 339 w 339"/>
                  <a:gd name="T1" fmla="*/ 0 h 356"/>
                  <a:gd name="T2" fmla="*/ 0 w 339"/>
                  <a:gd name="T3" fmla="*/ 0 h 356"/>
                  <a:gd name="T4" fmla="*/ 0 w 339"/>
                  <a:gd name="T5" fmla="*/ 356 h 356"/>
                  <a:gd name="T6" fmla="*/ 339 w 339"/>
                  <a:gd name="T7" fmla="*/ 356 h 356"/>
                  <a:gd name="T8" fmla="*/ 339 w 339"/>
                  <a:gd name="T9" fmla="*/ 0 h 356"/>
                  <a:gd name="T10" fmla="*/ 339 w 339"/>
                  <a:gd name="T11" fmla="*/ 0 h 3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9" h="356">
                    <a:moveTo>
                      <a:pt x="339" y="0"/>
                    </a:moveTo>
                    <a:lnTo>
                      <a:pt x="0" y="0"/>
                    </a:lnTo>
                    <a:lnTo>
                      <a:pt x="0" y="356"/>
                    </a:lnTo>
                    <a:lnTo>
                      <a:pt x="339" y="356"/>
                    </a:lnTo>
                    <a:lnTo>
                      <a:pt x="339" y="0"/>
                    </a:lnTo>
                    <a:lnTo>
                      <a:pt x="339" y="0"/>
                    </a:lnTo>
                    <a:close/>
                  </a:path>
                </a:pathLst>
              </a:custGeom>
              <a:solidFill>
                <a:srgbClr val="FF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0" name="Line 40">
                <a:extLst>
                  <a:ext uri="{FF2B5EF4-FFF2-40B4-BE49-F238E27FC236}">
                    <a16:creationId xmlns:a16="http://schemas.microsoft.com/office/drawing/2014/main" id="{3EE5D1B1-2509-4C33-83E8-EB6BB995A9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-8678864" y="7690445"/>
                <a:ext cx="0" cy="290512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1" name="Line 41">
                <a:extLst>
                  <a:ext uri="{FF2B5EF4-FFF2-40B4-BE49-F238E27FC236}">
                    <a16:creationId xmlns:a16="http://schemas.microsoft.com/office/drawing/2014/main" id="{CE214800-AC74-4505-AED2-34930632E11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-8118475" y="7233873"/>
                <a:ext cx="0" cy="322262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2" name="Line 42">
                <a:extLst>
                  <a:ext uri="{FF2B5EF4-FFF2-40B4-BE49-F238E27FC236}">
                    <a16:creationId xmlns:a16="http://schemas.microsoft.com/office/drawing/2014/main" id="{C5CDF904-EFED-4FBD-87DC-60CD72A1AB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7050087" y="6620213"/>
                <a:ext cx="0" cy="287337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3" name="Line 43">
                <a:extLst>
                  <a:ext uri="{FF2B5EF4-FFF2-40B4-BE49-F238E27FC236}">
                    <a16:creationId xmlns:a16="http://schemas.microsoft.com/office/drawing/2014/main" id="{E729CDD4-9E51-47E0-9D9A-255D4D3ACCB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6486525" y="6812660"/>
                <a:ext cx="0" cy="244475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4" name="Line 44">
                <a:extLst>
                  <a:ext uri="{FF2B5EF4-FFF2-40B4-BE49-F238E27FC236}">
                    <a16:creationId xmlns:a16="http://schemas.microsoft.com/office/drawing/2014/main" id="{E538292C-69E8-4AFC-BF69-7F57118E2DD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-10306050" y="6215063"/>
                <a:ext cx="0" cy="287337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5" name="Line 45">
                <a:extLst>
                  <a:ext uri="{FF2B5EF4-FFF2-40B4-BE49-F238E27FC236}">
                    <a16:creationId xmlns:a16="http://schemas.microsoft.com/office/drawing/2014/main" id="{2ACFB9CC-D303-43AC-875E-37C9182942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-9748838" y="6486525"/>
                <a:ext cx="0" cy="22860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id="{87FD176E-07C8-467B-AAD3-FF0339E506F6}"/>
                </a:ext>
              </a:extLst>
            </p:cNvPr>
            <p:cNvSpPr txBox="1"/>
            <p:nvPr/>
          </p:nvSpPr>
          <p:spPr>
            <a:xfrm>
              <a:off x="882113" y="5611481"/>
              <a:ext cx="5411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72" name="ZoneTexte 71">
              <a:extLst>
                <a:ext uri="{FF2B5EF4-FFF2-40B4-BE49-F238E27FC236}">
                  <a16:creationId xmlns:a16="http://schemas.microsoft.com/office/drawing/2014/main" id="{A452D6C3-A163-48DC-A4C4-E66C33006260}"/>
                </a:ext>
              </a:extLst>
            </p:cNvPr>
            <p:cNvSpPr txBox="1"/>
            <p:nvPr/>
          </p:nvSpPr>
          <p:spPr>
            <a:xfrm>
              <a:off x="995392" y="4891426"/>
              <a:ext cx="42789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-5</a:t>
              </a:r>
            </a:p>
          </p:txBody>
        </p:sp>
        <p:sp>
          <p:nvSpPr>
            <p:cNvPr id="73" name="ZoneTexte 72">
              <a:extLst>
                <a:ext uri="{FF2B5EF4-FFF2-40B4-BE49-F238E27FC236}">
                  <a16:creationId xmlns:a16="http://schemas.microsoft.com/office/drawing/2014/main" id="{5276965C-7C41-46A3-AB8B-AD62D7BD0CB0}"/>
                </a:ext>
              </a:extLst>
            </p:cNvPr>
            <p:cNvSpPr txBox="1"/>
            <p:nvPr/>
          </p:nvSpPr>
          <p:spPr>
            <a:xfrm>
              <a:off x="1063786" y="4171372"/>
              <a:ext cx="35950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id="{1072D6EF-98E4-4F74-BE2B-3ECD7C203D22}"/>
                </a:ext>
              </a:extLst>
            </p:cNvPr>
            <p:cNvSpPr txBox="1"/>
            <p:nvPr/>
          </p:nvSpPr>
          <p:spPr>
            <a:xfrm>
              <a:off x="1063786" y="3451318"/>
              <a:ext cx="35950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E3C75895-D013-4202-9A64-E68F948F15C9}"/>
                </a:ext>
              </a:extLst>
            </p:cNvPr>
            <p:cNvSpPr txBox="1"/>
            <p:nvPr/>
          </p:nvSpPr>
          <p:spPr>
            <a:xfrm>
              <a:off x="950509" y="2731264"/>
              <a:ext cx="47277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86" name="TextBox 39">
              <a:extLst>
                <a:ext uri="{FF2B5EF4-FFF2-40B4-BE49-F238E27FC236}">
                  <a16:creationId xmlns:a16="http://schemas.microsoft.com/office/drawing/2014/main" id="{C0FBFE95-8155-4B25-BFF8-046C07EBA9E8}"/>
                </a:ext>
              </a:extLst>
            </p:cNvPr>
            <p:cNvSpPr txBox="1"/>
            <p:nvPr/>
          </p:nvSpPr>
          <p:spPr>
            <a:xfrm>
              <a:off x="2271847" y="5721537"/>
              <a:ext cx="2029773" cy="701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100" dirty="0" err="1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DFGe</a:t>
              </a:r>
              <a:r>
                <a:rPr lang="fr-FR" sz="1100" baseline="-25000" dirty="0" err="1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créatinine</a:t>
              </a:r>
              <a:r>
                <a:rPr lang="fr-FR" sz="1100" baseline="-250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</a:t>
              </a: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b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CKD-EPI </a:t>
              </a:r>
            </a:p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(ml/min/1,73 m</a:t>
              </a:r>
              <a:r>
                <a:rPr lang="fr-FR" sz="1100" baseline="300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87" name="TextBox 40">
              <a:extLst>
                <a:ext uri="{FF2B5EF4-FFF2-40B4-BE49-F238E27FC236}">
                  <a16:creationId xmlns:a16="http://schemas.microsoft.com/office/drawing/2014/main" id="{DDE31F1A-C715-4924-B495-E0A3B24E2283}"/>
                </a:ext>
              </a:extLst>
            </p:cNvPr>
            <p:cNvSpPr txBox="1"/>
            <p:nvPr/>
          </p:nvSpPr>
          <p:spPr>
            <a:xfrm>
              <a:off x="3851985" y="5721537"/>
              <a:ext cx="1793031" cy="701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100" dirty="0" err="1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DFGe</a:t>
              </a:r>
              <a:r>
                <a:rPr lang="fr-FR" sz="1100" baseline="-25000" dirty="0" err="1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cystatine</a:t>
              </a:r>
              <a:r>
                <a:rPr lang="fr-FR" sz="1100" baseline="-250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C, </a:t>
              </a:r>
              <a:b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CKD-EPI </a:t>
              </a:r>
            </a:p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(ml/min/1,73 m</a:t>
              </a:r>
              <a:r>
                <a:rPr lang="fr-FR" sz="1100" baseline="300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  <p:sp>
          <p:nvSpPr>
            <p:cNvPr id="88" name="TextBox 41">
              <a:extLst>
                <a:ext uri="{FF2B5EF4-FFF2-40B4-BE49-F238E27FC236}">
                  <a16:creationId xmlns:a16="http://schemas.microsoft.com/office/drawing/2014/main" id="{626D9E35-E7AF-4169-B4D2-C415394AB626}"/>
                </a:ext>
              </a:extLst>
            </p:cNvPr>
            <p:cNvSpPr txBox="1"/>
            <p:nvPr/>
          </p:nvSpPr>
          <p:spPr>
            <a:xfrm>
              <a:off x="1391476" y="5721537"/>
              <a:ext cx="1200000" cy="4967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Créatinine</a:t>
              </a:r>
            </a:p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(µmol/l)</a:t>
              </a:r>
            </a:p>
          </p:txBody>
        </p:sp>
        <p:sp>
          <p:nvSpPr>
            <p:cNvPr id="2" name="ZoneTexte 1"/>
            <p:cNvSpPr txBox="1"/>
            <p:nvPr/>
          </p:nvSpPr>
          <p:spPr>
            <a:xfrm>
              <a:off x="1610040" y="3404544"/>
              <a:ext cx="6736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6,67</a:t>
              </a:r>
            </a:p>
          </p:txBody>
        </p:sp>
        <p:sp>
          <p:nvSpPr>
            <p:cNvPr id="83" name="ZoneTexte 82"/>
            <p:cNvSpPr txBox="1"/>
            <p:nvPr/>
          </p:nvSpPr>
          <p:spPr>
            <a:xfrm>
              <a:off x="2049848" y="3589792"/>
              <a:ext cx="6736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2,19</a:t>
              </a:r>
              <a:endParaRPr lang="fr-FR" sz="1600" b="1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97" name="Left Bracket 42">
              <a:extLst>
                <a:ext uri="{FF2B5EF4-FFF2-40B4-BE49-F238E27FC236}">
                  <a16:creationId xmlns:a16="http://schemas.microsoft.com/office/drawing/2014/main" id="{7C7E1924-3702-44EB-AF0C-30D9B5D1496F}"/>
                </a:ext>
              </a:extLst>
            </p:cNvPr>
            <p:cNvSpPr/>
            <p:nvPr/>
          </p:nvSpPr>
          <p:spPr>
            <a:xfrm rot="5400000">
              <a:off x="3256858" y="3853675"/>
              <a:ext cx="101388" cy="550377"/>
            </a:xfrm>
            <a:prstGeom prst="lef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66"/>
                </a:solidFill>
              </a:endParaRPr>
            </a:p>
          </p:txBody>
        </p:sp>
        <p:sp>
          <p:nvSpPr>
            <p:cNvPr id="100" name="ZoneTexte 99"/>
            <p:cNvSpPr txBox="1"/>
            <p:nvPr/>
          </p:nvSpPr>
          <p:spPr>
            <a:xfrm>
              <a:off x="4524996" y="4611048"/>
              <a:ext cx="677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- 1,6</a:t>
              </a:r>
              <a:endParaRPr lang="fr-FR" sz="1400" b="1" baseline="-25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03" name="ZoneTexte 102"/>
            <p:cNvSpPr txBox="1"/>
            <p:nvPr/>
          </p:nvSpPr>
          <p:spPr>
            <a:xfrm>
              <a:off x="4101595" y="3861283"/>
              <a:ext cx="53048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>
                  <a:solidFill>
                    <a:srgbClr val="000066"/>
                  </a:solidFill>
                </a:rPr>
                <a:t>0,1</a:t>
              </a:r>
            </a:p>
          </p:txBody>
        </p:sp>
        <p:sp>
          <p:nvSpPr>
            <p:cNvPr id="104" name="ZoneTexte 103"/>
            <p:cNvSpPr txBox="1"/>
            <p:nvPr/>
          </p:nvSpPr>
          <p:spPr>
            <a:xfrm>
              <a:off x="2751256" y="5466202"/>
              <a:ext cx="6779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- 7,7</a:t>
              </a:r>
              <a:endParaRPr lang="fr-FR" sz="1400" b="1" baseline="-25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05" name="ZoneTexte 104"/>
            <p:cNvSpPr txBox="1"/>
            <p:nvPr/>
          </p:nvSpPr>
          <p:spPr>
            <a:xfrm>
              <a:off x="3304145" y="5029925"/>
              <a:ext cx="677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- 3,0</a:t>
              </a:r>
            </a:p>
          </p:txBody>
        </p:sp>
        <p:sp>
          <p:nvSpPr>
            <p:cNvPr id="106" name="Left Bracket 42">
              <a:extLst>
                <a:ext uri="{FF2B5EF4-FFF2-40B4-BE49-F238E27FC236}">
                  <a16:creationId xmlns:a16="http://schemas.microsoft.com/office/drawing/2014/main" id="{7C7E1924-3702-44EB-AF0C-30D9B5D1496F}"/>
                </a:ext>
              </a:extLst>
            </p:cNvPr>
            <p:cNvSpPr/>
            <p:nvPr/>
          </p:nvSpPr>
          <p:spPr>
            <a:xfrm rot="5400000">
              <a:off x="2043522" y="3086013"/>
              <a:ext cx="101388" cy="550377"/>
            </a:xfrm>
            <a:prstGeom prst="leftBracket">
              <a:avLst>
                <a:gd name="adj" fmla="val 0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66"/>
                </a:solidFill>
              </a:endParaRPr>
            </a:p>
          </p:txBody>
        </p:sp>
        <p:sp>
          <p:nvSpPr>
            <p:cNvPr id="107" name="TextBox 60">
              <a:extLst>
                <a:ext uri="{FF2B5EF4-FFF2-40B4-BE49-F238E27FC236}">
                  <a16:creationId xmlns:a16="http://schemas.microsoft.com/office/drawing/2014/main" id="{C1D336F4-EC01-4B93-8704-C8A2FBCE28F3}"/>
                </a:ext>
              </a:extLst>
            </p:cNvPr>
            <p:cNvSpPr txBox="1"/>
            <p:nvPr/>
          </p:nvSpPr>
          <p:spPr>
            <a:xfrm>
              <a:off x="1628839" y="3077100"/>
              <a:ext cx="96040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111" name="TextBox 60">
              <a:extLst>
                <a:ext uri="{FF2B5EF4-FFF2-40B4-BE49-F238E27FC236}">
                  <a16:creationId xmlns:a16="http://schemas.microsoft.com/office/drawing/2014/main" id="{C1D336F4-EC01-4B93-8704-C8A2FBCE28F3}"/>
                </a:ext>
              </a:extLst>
            </p:cNvPr>
            <p:cNvSpPr txBox="1"/>
            <p:nvPr/>
          </p:nvSpPr>
          <p:spPr>
            <a:xfrm>
              <a:off x="2836334" y="3843696"/>
              <a:ext cx="960403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000066"/>
                  </a:solidFill>
                </a:rPr>
                <a:t>p &lt; 0,001</a:t>
              </a:r>
            </a:p>
          </p:txBody>
        </p:sp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id="{DCCF1BB6-DB82-45CE-9AD4-6AF52B37E084}"/>
              </a:ext>
            </a:extLst>
          </p:cNvPr>
          <p:cNvGrpSpPr/>
          <p:nvPr/>
        </p:nvGrpSpPr>
        <p:grpSpPr>
          <a:xfrm>
            <a:off x="5072165" y="2854860"/>
            <a:ext cx="3603233" cy="3478748"/>
            <a:chOff x="6349340" y="3011348"/>
            <a:chExt cx="4804310" cy="3478748"/>
          </a:xfrm>
        </p:grpSpPr>
        <p:grpSp>
          <p:nvGrpSpPr>
            <p:cNvPr id="56" name="Groupe 55">
              <a:extLst>
                <a:ext uri="{FF2B5EF4-FFF2-40B4-BE49-F238E27FC236}">
                  <a16:creationId xmlns:a16="http://schemas.microsoft.com/office/drawing/2014/main" id="{92966E6E-A838-4604-B953-F5DECE386D2F}"/>
                </a:ext>
              </a:extLst>
            </p:cNvPr>
            <p:cNvGrpSpPr/>
            <p:nvPr/>
          </p:nvGrpSpPr>
          <p:grpSpPr>
            <a:xfrm>
              <a:off x="6866792" y="3137259"/>
              <a:ext cx="3725468" cy="2890837"/>
              <a:chOff x="-4837113" y="5313363"/>
              <a:chExt cx="4967290" cy="2890837"/>
            </a:xfrm>
          </p:grpSpPr>
          <p:sp>
            <p:nvSpPr>
              <p:cNvPr id="8" name="Line 5">
                <a:extLst>
                  <a:ext uri="{FF2B5EF4-FFF2-40B4-BE49-F238E27FC236}">
                    <a16:creationId xmlns:a16="http://schemas.microsoft.com/office/drawing/2014/main" id="{9D0EC99D-077C-4430-9903-1CFE962D39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-4741863" y="6461125"/>
                <a:ext cx="0" cy="1743075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2" name="Line 9">
                <a:extLst>
                  <a:ext uri="{FF2B5EF4-FFF2-40B4-BE49-F238E27FC236}">
                    <a16:creationId xmlns:a16="http://schemas.microsoft.com/office/drawing/2014/main" id="{2892387F-A85E-481B-B6E8-F67CE5F31C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-4741862" y="6461125"/>
                <a:ext cx="4872039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3" name="Line 10">
                <a:extLst>
                  <a:ext uri="{FF2B5EF4-FFF2-40B4-BE49-F238E27FC236}">
                    <a16:creationId xmlns:a16="http://schemas.microsoft.com/office/drawing/2014/main" id="{79F4330F-D34E-4364-90EE-D6F3A3EE1D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-4741863" y="5313363"/>
                <a:ext cx="0" cy="1147762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4" name="Line 11">
                <a:extLst>
                  <a:ext uri="{FF2B5EF4-FFF2-40B4-BE49-F238E27FC236}">
                    <a16:creationId xmlns:a16="http://schemas.microsoft.com/office/drawing/2014/main" id="{E6BFA387-C0EB-4758-B8CB-E744FE04963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4837113" y="5334000"/>
                <a:ext cx="95250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5" name="Line 12">
                <a:extLst>
                  <a:ext uri="{FF2B5EF4-FFF2-40B4-BE49-F238E27FC236}">
                    <a16:creationId xmlns:a16="http://schemas.microsoft.com/office/drawing/2014/main" id="{39A1FF25-E4F3-4C79-B804-5030818A0A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4837113" y="5899150"/>
                <a:ext cx="95250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16" name="Line 13">
                <a:extLst>
                  <a:ext uri="{FF2B5EF4-FFF2-40B4-BE49-F238E27FC236}">
                    <a16:creationId xmlns:a16="http://schemas.microsoft.com/office/drawing/2014/main" id="{9F7E5A1F-8468-4A08-8743-063771B015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4837113" y="6467475"/>
                <a:ext cx="95250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3" name="Line 14">
                <a:extLst>
                  <a:ext uri="{FF2B5EF4-FFF2-40B4-BE49-F238E27FC236}">
                    <a16:creationId xmlns:a16="http://schemas.microsoft.com/office/drawing/2014/main" id="{47FFDC44-F668-40ED-96B9-D450B3DF91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4837113" y="7035800"/>
                <a:ext cx="95250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5" name="Line 15">
                <a:extLst>
                  <a:ext uri="{FF2B5EF4-FFF2-40B4-BE49-F238E27FC236}">
                    <a16:creationId xmlns:a16="http://schemas.microsoft.com/office/drawing/2014/main" id="{8B25CD42-AFAE-4522-9799-65213153B2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4837113" y="7600950"/>
                <a:ext cx="95250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26" name="Line 16">
                <a:extLst>
                  <a:ext uri="{FF2B5EF4-FFF2-40B4-BE49-F238E27FC236}">
                    <a16:creationId xmlns:a16="http://schemas.microsoft.com/office/drawing/2014/main" id="{8C1DCDD9-A642-4EE5-AB46-467A691CB7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4837113" y="8169275"/>
                <a:ext cx="95250" cy="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8" name="Freeform 28">
                <a:extLst>
                  <a:ext uri="{FF2B5EF4-FFF2-40B4-BE49-F238E27FC236}">
                    <a16:creationId xmlns:a16="http://schemas.microsoft.com/office/drawing/2014/main" id="{8C7A05BB-C2A8-4EDE-B22C-8EF77DCBDA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946525" y="6353125"/>
                <a:ext cx="536575" cy="108000"/>
              </a:xfrm>
              <a:custGeom>
                <a:avLst/>
                <a:gdLst>
                  <a:gd name="T0" fmla="*/ 0 w 338"/>
                  <a:gd name="T1" fmla="*/ 0 h 105"/>
                  <a:gd name="T2" fmla="*/ 0 w 338"/>
                  <a:gd name="T3" fmla="*/ 105 h 105"/>
                  <a:gd name="T4" fmla="*/ 338 w 338"/>
                  <a:gd name="T5" fmla="*/ 105 h 105"/>
                  <a:gd name="T6" fmla="*/ 338 w 338"/>
                  <a:gd name="T7" fmla="*/ 0 h 105"/>
                  <a:gd name="T8" fmla="*/ 0 w 338"/>
                  <a:gd name="T9" fmla="*/ 0 h 105"/>
                  <a:gd name="T10" fmla="*/ 0 w 338"/>
                  <a:gd name="T11" fmla="*/ 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8" h="105">
                    <a:moveTo>
                      <a:pt x="0" y="0"/>
                    </a:moveTo>
                    <a:lnTo>
                      <a:pt x="0" y="105"/>
                    </a:lnTo>
                    <a:lnTo>
                      <a:pt x="338" y="105"/>
                    </a:lnTo>
                    <a:lnTo>
                      <a:pt x="33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9" name="Freeform 29">
                <a:extLst>
                  <a:ext uri="{FF2B5EF4-FFF2-40B4-BE49-F238E27FC236}">
                    <a16:creationId xmlns:a16="http://schemas.microsoft.com/office/drawing/2014/main" id="{73955D7E-0CD1-4903-8C67-9132D4D81E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503738" y="6467475"/>
                <a:ext cx="536575" cy="179997"/>
              </a:xfrm>
              <a:custGeom>
                <a:avLst/>
                <a:gdLst>
                  <a:gd name="T0" fmla="*/ 0 w 338"/>
                  <a:gd name="T1" fmla="*/ 185 h 185"/>
                  <a:gd name="T2" fmla="*/ 338 w 338"/>
                  <a:gd name="T3" fmla="*/ 185 h 185"/>
                  <a:gd name="T4" fmla="*/ 338 w 338"/>
                  <a:gd name="T5" fmla="*/ 0 h 185"/>
                  <a:gd name="T6" fmla="*/ 0 w 338"/>
                  <a:gd name="T7" fmla="*/ 0 h 185"/>
                  <a:gd name="T8" fmla="*/ 0 w 338"/>
                  <a:gd name="T9" fmla="*/ 185 h 185"/>
                  <a:gd name="T10" fmla="*/ 0 w 338"/>
                  <a:gd name="T11" fmla="*/ 185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8" h="185">
                    <a:moveTo>
                      <a:pt x="0" y="185"/>
                    </a:moveTo>
                    <a:lnTo>
                      <a:pt x="338" y="185"/>
                    </a:lnTo>
                    <a:lnTo>
                      <a:pt x="338" y="0"/>
                    </a:lnTo>
                    <a:lnTo>
                      <a:pt x="0" y="0"/>
                    </a:lnTo>
                    <a:lnTo>
                      <a:pt x="0" y="185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00009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0" name="Freeform 30">
                <a:extLst>
                  <a:ext uri="{FF2B5EF4-FFF2-40B4-BE49-F238E27FC236}">
                    <a16:creationId xmlns:a16="http://schemas.microsoft.com/office/drawing/2014/main" id="{C5A8622A-8228-42B5-A898-2ACADC3044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959100" y="5993126"/>
                <a:ext cx="536575" cy="467999"/>
              </a:xfrm>
              <a:custGeom>
                <a:avLst/>
                <a:gdLst>
                  <a:gd name="T0" fmla="*/ 338 w 338"/>
                  <a:gd name="T1" fmla="*/ 0 h 504"/>
                  <a:gd name="T2" fmla="*/ 0 w 338"/>
                  <a:gd name="T3" fmla="*/ 0 h 504"/>
                  <a:gd name="T4" fmla="*/ 0 w 338"/>
                  <a:gd name="T5" fmla="*/ 504 h 504"/>
                  <a:gd name="T6" fmla="*/ 338 w 338"/>
                  <a:gd name="T7" fmla="*/ 504 h 504"/>
                  <a:gd name="T8" fmla="*/ 338 w 338"/>
                  <a:gd name="T9" fmla="*/ 0 h 504"/>
                  <a:gd name="T10" fmla="*/ 338 w 338"/>
                  <a:gd name="T11" fmla="*/ 0 h 5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8" h="504">
                    <a:moveTo>
                      <a:pt x="338" y="0"/>
                    </a:moveTo>
                    <a:lnTo>
                      <a:pt x="0" y="0"/>
                    </a:lnTo>
                    <a:lnTo>
                      <a:pt x="0" y="504"/>
                    </a:lnTo>
                    <a:lnTo>
                      <a:pt x="338" y="504"/>
                    </a:lnTo>
                    <a:lnTo>
                      <a:pt x="338" y="0"/>
                    </a:lnTo>
                    <a:lnTo>
                      <a:pt x="338" y="0"/>
                    </a:lnTo>
                    <a:close/>
                  </a:path>
                </a:pathLst>
              </a:custGeom>
              <a:solidFill>
                <a:srgbClr val="00009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" name="Freeform 31">
                <a:extLst>
                  <a:ext uri="{FF2B5EF4-FFF2-40B4-BE49-F238E27FC236}">
                    <a16:creationId xmlns:a16="http://schemas.microsoft.com/office/drawing/2014/main" id="{5954F16C-8FCD-45D3-A447-1381B9FA3A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401888" y="5978525"/>
                <a:ext cx="538163" cy="482600"/>
              </a:xfrm>
              <a:custGeom>
                <a:avLst/>
                <a:gdLst>
                  <a:gd name="T0" fmla="*/ 339 w 339"/>
                  <a:gd name="T1" fmla="*/ 0 h 304"/>
                  <a:gd name="T2" fmla="*/ 0 w 339"/>
                  <a:gd name="T3" fmla="*/ 0 h 304"/>
                  <a:gd name="T4" fmla="*/ 0 w 339"/>
                  <a:gd name="T5" fmla="*/ 304 h 304"/>
                  <a:gd name="T6" fmla="*/ 339 w 339"/>
                  <a:gd name="T7" fmla="*/ 304 h 304"/>
                  <a:gd name="T8" fmla="*/ 339 w 339"/>
                  <a:gd name="T9" fmla="*/ 0 h 304"/>
                  <a:gd name="T10" fmla="*/ 339 w 339"/>
                  <a:gd name="T11" fmla="*/ 0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9" h="304">
                    <a:moveTo>
                      <a:pt x="339" y="0"/>
                    </a:moveTo>
                    <a:lnTo>
                      <a:pt x="0" y="0"/>
                    </a:lnTo>
                    <a:lnTo>
                      <a:pt x="0" y="304"/>
                    </a:lnTo>
                    <a:lnTo>
                      <a:pt x="339" y="304"/>
                    </a:lnTo>
                    <a:lnTo>
                      <a:pt x="339" y="0"/>
                    </a:lnTo>
                    <a:lnTo>
                      <a:pt x="339" y="0"/>
                    </a:lnTo>
                    <a:close/>
                  </a:path>
                </a:pathLst>
              </a:custGeom>
              <a:solidFill>
                <a:srgbClr val="FF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" name="Freeform 32">
                <a:extLst>
                  <a:ext uri="{FF2B5EF4-FFF2-40B4-BE49-F238E27FC236}">
                    <a16:creationId xmlns:a16="http://schemas.microsoft.com/office/drawing/2014/main" id="{45268317-BBC9-4A8C-9137-91F9D7186A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414462" y="6467475"/>
                <a:ext cx="538163" cy="114300"/>
              </a:xfrm>
              <a:custGeom>
                <a:avLst/>
                <a:gdLst>
                  <a:gd name="T0" fmla="*/ 0 w 339"/>
                  <a:gd name="T1" fmla="*/ 0 h 72"/>
                  <a:gd name="T2" fmla="*/ 0 w 339"/>
                  <a:gd name="T3" fmla="*/ 72 h 72"/>
                  <a:gd name="T4" fmla="*/ 339 w 339"/>
                  <a:gd name="T5" fmla="*/ 72 h 72"/>
                  <a:gd name="T6" fmla="*/ 339 w 339"/>
                  <a:gd name="T7" fmla="*/ 0 h 72"/>
                  <a:gd name="T8" fmla="*/ 0 w 339"/>
                  <a:gd name="T9" fmla="*/ 0 h 72"/>
                  <a:gd name="T10" fmla="*/ 0 w 339"/>
                  <a:gd name="T11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9" h="72">
                    <a:moveTo>
                      <a:pt x="0" y="0"/>
                    </a:moveTo>
                    <a:lnTo>
                      <a:pt x="0" y="72"/>
                    </a:lnTo>
                    <a:lnTo>
                      <a:pt x="339" y="72"/>
                    </a:lnTo>
                    <a:lnTo>
                      <a:pt x="339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9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3" name="Freeform 33">
                <a:extLst>
                  <a:ext uri="{FF2B5EF4-FFF2-40B4-BE49-F238E27FC236}">
                    <a16:creationId xmlns:a16="http://schemas.microsoft.com/office/drawing/2014/main" id="{0FD5ABEB-342A-417C-8E47-704AFACC76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863600" y="6467475"/>
                <a:ext cx="538163" cy="576000"/>
              </a:xfrm>
              <a:custGeom>
                <a:avLst/>
                <a:gdLst>
                  <a:gd name="T0" fmla="*/ 339 w 339"/>
                  <a:gd name="T1" fmla="*/ 138 h 138"/>
                  <a:gd name="T2" fmla="*/ 339 w 339"/>
                  <a:gd name="T3" fmla="*/ 0 h 138"/>
                  <a:gd name="T4" fmla="*/ 0 w 339"/>
                  <a:gd name="T5" fmla="*/ 0 h 138"/>
                  <a:gd name="T6" fmla="*/ 0 w 339"/>
                  <a:gd name="T7" fmla="*/ 138 h 138"/>
                  <a:gd name="T8" fmla="*/ 339 w 339"/>
                  <a:gd name="T9" fmla="*/ 138 h 138"/>
                  <a:gd name="T10" fmla="*/ 339 w 339"/>
                  <a:gd name="T11" fmla="*/ 138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9" h="138">
                    <a:moveTo>
                      <a:pt x="339" y="138"/>
                    </a:moveTo>
                    <a:lnTo>
                      <a:pt x="339" y="0"/>
                    </a:lnTo>
                    <a:lnTo>
                      <a:pt x="0" y="0"/>
                    </a:lnTo>
                    <a:lnTo>
                      <a:pt x="0" y="138"/>
                    </a:lnTo>
                    <a:lnTo>
                      <a:pt x="339" y="138"/>
                    </a:lnTo>
                    <a:lnTo>
                      <a:pt x="339" y="138"/>
                    </a:lnTo>
                    <a:close/>
                  </a:path>
                </a:pathLst>
              </a:custGeom>
              <a:solidFill>
                <a:srgbClr val="FF660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4" name="Line 34">
                <a:extLst>
                  <a:ext uri="{FF2B5EF4-FFF2-40B4-BE49-F238E27FC236}">
                    <a16:creationId xmlns:a16="http://schemas.microsoft.com/office/drawing/2014/main" id="{9A813E19-FC3C-4197-9FD3-24764A706E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-1144588" y="6019800"/>
                <a:ext cx="0" cy="1136650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5" name="Line 35">
                <a:extLst>
                  <a:ext uri="{FF2B5EF4-FFF2-40B4-BE49-F238E27FC236}">
                    <a16:creationId xmlns:a16="http://schemas.microsoft.com/office/drawing/2014/main" id="{2B7244B8-1C3A-4CD4-B4C4-F28D3C3C509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-609600" y="6281123"/>
                <a:ext cx="0" cy="945786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6" name="Line 36">
                <a:extLst>
                  <a:ext uri="{FF2B5EF4-FFF2-40B4-BE49-F238E27FC236}">
                    <a16:creationId xmlns:a16="http://schemas.microsoft.com/office/drawing/2014/main" id="{C708B5CB-2762-42EF-A71F-D64C269C77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4224338" y="6424515"/>
                <a:ext cx="0" cy="362637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7" name="Line 37">
                <a:extLst>
                  <a:ext uri="{FF2B5EF4-FFF2-40B4-BE49-F238E27FC236}">
                    <a16:creationId xmlns:a16="http://schemas.microsoft.com/office/drawing/2014/main" id="{49F230F0-9C22-41D9-B66B-FFDF4E35B0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3695700" y="6158398"/>
                <a:ext cx="0" cy="454025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8" name="Line 38">
                <a:extLst>
                  <a:ext uri="{FF2B5EF4-FFF2-40B4-BE49-F238E27FC236}">
                    <a16:creationId xmlns:a16="http://schemas.microsoft.com/office/drawing/2014/main" id="{FE177C16-467C-4B15-B5C7-AA1A07092E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2682875" y="5765895"/>
                <a:ext cx="0" cy="756521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9" name="Line 39">
                <a:extLst>
                  <a:ext uri="{FF2B5EF4-FFF2-40B4-BE49-F238E27FC236}">
                    <a16:creationId xmlns:a16="http://schemas.microsoft.com/office/drawing/2014/main" id="{3E2AFC17-6F83-42AA-9F13-5FF1807FBF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2157413" y="5755663"/>
                <a:ext cx="0" cy="755967"/>
              </a:xfrm>
              <a:prstGeom prst="line">
                <a:avLst/>
              </a:prstGeom>
              <a:noFill/>
              <a:ln w="14288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id="{E0B3E0ED-C433-4018-B231-E65653A7EAAD}"/>
                </a:ext>
              </a:extLst>
            </p:cNvPr>
            <p:cNvSpPr txBox="1"/>
            <p:nvPr/>
          </p:nvSpPr>
          <p:spPr>
            <a:xfrm>
              <a:off x="6531783" y="4149948"/>
              <a:ext cx="36033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25873007-456B-4379-84BB-3D76C01EA6DC}"/>
                </a:ext>
              </a:extLst>
            </p:cNvPr>
            <p:cNvSpPr txBox="1"/>
            <p:nvPr/>
          </p:nvSpPr>
          <p:spPr>
            <a:xfrm>
              <a:off x="6417669" y="3580648"/>
              <a:ext cx="47444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10</a:t>
              </a: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id="{D1346C25-C9B9-4EF9-A0EB-B0A6AAA74C11}"/>
                </a:ext>
              </a:extLst>
            </p:cNvPr>
            <p:cNvSpPr txBox="1"/>
            <p:nvPr/>
          </p:nvSpPr>
          <p:spPr>
            <a:xfrm>
              <a:off x="6417669" y="3011348"/>
              <a:ext cx="47444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id="{6F266DFF-D7C7-4443-864C-272322332FD5}"/>
                </a:ext>
              </a:extLst>
            </p:cNvPr>
            <p:cNvSpPr txBox="1"/>
            <p:nvPr/>
          </p:nvSpPr>
          <p:spPr>
            <a:xfrm>
              <a:off x="6349340" y="4719248"/>
              <a:ext cx="5427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id="{B3D50EBF-C213-4ADF-99A7-D08AC00894B7}"/>
                </a:ext>
              </a:extLst>
            </p:cNvPr>
            <p:cNvSpPr txBox="1"/>
            <p:nvPr/>
          </p:nvSpPr>
          <p:spPr>
            <a:xfrm>
              <a:off x="6349340" y="5288548"/>
              <a:ext cx="5427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-20</a:t>
              </a:r>
            </a:p>
          </p:txBody>
        </p: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id="{6C791FCB-A6F4-4BAE-8BC9-C3F7E3075ED6}"/>
                </a:ext>
              </a:extLst>
            </p:cNvPr>
            <p:cNvSpPr txBox="1"/>
            <p:nvPr/>
          </p:nvSpPr>
          <p:spPr>
            <a:xfrm>
              <a:off x="6349340" y="5857848"/>
              <a:ext cx="5427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-30</a:t>
              </a:r>
            </a:p>
          </p:txBody>
        </p:sp>
        <p:sp>
          <p:nvSpPr>
            <p:cNvPr id="89" name="TextBox 44">
              <a:extLst>
                <a:ext uri="{FF2B5EF4-FFF2-40B4-BE49-F238E27FC236}">
                  <a16:creationId xmlns:a16="http://schemas.microsoft.com/office/drawing/2014/main" id="{B2A7E348-0DE7-4091-B75B-EDC138E82EF6}"/>
                </a:ext>
              </a:extLst>
            </p:cNvPr>
            <p:cNvSpPr txBox="1"/>
            <p:nvPr/>
          </p:nvSpPr>
          <p:spPr>
            <a:xfrm>
              <a:off x="6984429" y="5580426"/>
              <a:ext cx="1184316" cy="7019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Protéine/</a:t>
              </a:r>
              <a:b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Créatinine</a:t>
              </a:r>
              <a:b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100" dirty="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(g/mol)</a:t>
              </a:r>
            </a:p>
          </p:txBody>
        </p:sp>
        <p:sp>
          <p:nvSpPr>
            <p:cNvPr id="90" name="TextBox 45">
              <a:extLst>
                <a:ext uri="{FF2B5EF4-FFF2-40B4-BE49-F238E27FC236}">
                  <a16:creationId xmlns:a16="http://schemas.microsoft.com/office/drawing/2014/main" id="{F2CD0868-6645-4212-A28B-23547BA4A67C}"/>
                </a:ext>
              </a:extLst>
            </p:cNvPr>
            <p:cNvSpPr txBox="1"/>
            <p:nvPr/>
          </p:nvSpPr>
          <p:spPr>
            <a:xfrm>
              <a:off x="8043120" y="5580445"/>
              <a:ext cx="1530184" cy="9070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Retinol-binding</a:t>
              </a:r>
              <a:b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protéine/</a:t>
              </a:r>
              <a:b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créatinine</a:t>
              </a:r>
              <a:b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(µg/mmol)</a:t>
              </a:r>
            </a:p>
          </p:txBody>
        </p:sp>
        <p:sp>
          <p:nvSpPr>
            <p:cNvPr id="91" name="TextBox 46">
              <a:extLst>
                <a:ext uri="{FF2B5EF4-FFF2-40B4-BE49-F238E27FC236}">
                  <a16:creationId xmlns:a16="http://schemas.microsoft.com/office/drawing/2014/main" id="{8CBD7AE3-27CF-4D17-9915-BBEC696213DF}"/>
                </a:ext>
              </a:extLst>
            </p:cNvPr>
            <p:cNvSpPr txBox="1"/>
            <p:nvPr/>
          </p:nvSpPr>
          <p:spPr>
            <a:xfrm>
              <a:off x="9137841" y="5580445"/>
              <a:ext cx="2015809" cy="9096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fontAlgn="auto">
                <a:lnSpc>
                  <a:spcPts val="16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Béta-2</a:t>
              </a:r>
              <a:b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microglobuline/</a:t>
              </a:r>
              <a:b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créatinine </a:t>
              </a:r>
              <a:b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fr-FR" sz="1100">
                  <a:solidFill>
                    <a:srgbClr val="00006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(mg/mmol)</a:t>
              </a:r>
            </a:p>
          </p:txBody>
        </p:sp>
        <p:sp>
          <p:nvSpPr>
            <p:cNvPr id="108" name="ZoneTexte 107"/>
            <p:cNvSpPr txBox="1"/>
            <p:nvPr/>
          </p:nvSpPr>
          <p:spPr>
            <a:xfrm>
              <a:off x="7089801" y="4682117"/>
              <a:ext cx="677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- 2,9</a:t>
              </a:r>
              <a:endParaRPr lang="fr-FR" sz="1400" b="1" baseline="-25000" dirty="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09" name="ZoneTexte 108"/>
            <p:cNvSpPr txBox="1"/>
            <p:nvPr/>
          </p:nvSpPr>
          <p:spPr>
            <a:xfrm>
              <a:off x="9791130" y="5129912"/>
              <a:ext cx="677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>
                  <a:solidFill>
                    <a:srgbClr val="333399"/>
                  </a:solidFill>
                  <a:latin typeface="+mj-lt"/>
                </a:rPr>
                <a:t>- 7,8</a:t>
              </a:r>
              <a:endParaRPr lang="fr-FR" sz="1400" b="1" baseline="-250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0" name="ZoneTexte 109"/>
            <p:cNvSpPr txBox="1"/>
            <p:nvPr/>
          </p:nvSpPr>
          <p:spPr>
            <a:xfrm>
              <a:off x="9389889" y="5046616"/>
              <a:ext cx="67796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>
                  <a:solidFill>
                    <a:srgbClr val="333399"/>
                  </a:solidFill>
                  <a:latin typeface="+mj-lt"/>
                </a:rPr>
                <a:t>- 2,7</a:t>
              </a:r>
              <a:endParaRPr lang="fr-FR" sz="1400" b="1" baseline="-250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2" name="ZoneTexte 111"/>
            <p:cNvSpPr txBox="1"/>
            <p:nvPr/>
          </p:nvSpPr>
          <p:spPr>
            <a:xfrm>
              <a:off x="7503252" y="3681543"/>
              <a:ext cx="5518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>
                  <a:solidFill>
                    <a:srgbClr val="333399"/>
                  </a:solidFill>
                  <a:latin typeface="+mj-lt"/>
                </a:rPr>
                <a:t>1,6</a:t>
              </a:r>
              <a:endParaRPr lang="fr-FR" sz="1400" b="1" baseline="-250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3" name="ZoneTexte 112"/>
            <p:cNvSpPr txBox="1"/>
            <p:nvPr/>
          </p:nvSpPr>
          <p:spPr>
            <a:xfrm>
              <a:off x="8276706" y="3300117"/>
              <a:ext cx="5518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>
                  <a:solidFill>
                    <a:srgbClr val="333399"/>
                  </a:solidFill>
                  <a:latin typeface="+mj-lt"/>
                </a:rPr>
                <a:t>6,3</a:t>
              </a:r>
              <a:endParaRPr lang="fr-FR" sz="1400" b="1" baseline="-25000">
                <a:solidFill>
                  <a:srgbClr val="333399"/>
                </a:solidFill>
                <a:latin typeface="+mj-lt"/>
              </a:endParaRPr>
            </a:p>
          </p:txBody>
        </p:sp>
        <p:sp>
          <p:nvSpPr>
            <p:cNvPr id="114" name="ZoneTexte 113"/>
            <p:cNvSpPr txBox="1"/>
            <p:nvPr/>
          </p:nvSpPr>
          <p:spPr>
            <a:xfrm>
              <a:off x="8693210" y="3314132"/>
              <a:ext cx="55186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>
                  <a:solidFill>
                    <a:srgbClr val="333399"/>
                  </a:solidFill>
                  <a:latin typeface="+mj-lt"/>
                </a:rPr>
                <a:t>6,7</a:t>
              </a:r>
              <a:endParaRPr lang="fr-FR" sz="1400" b="1" baseline="-25000">
                <a:solidFill>
                  <a:srgbClr val="333399"/>
                </a:solidFill>
                <a:latin typeface="+mj-lt"/>
              </a:endParaRPr>
            </a:p>
          </p:txBody>
        </p:sp>
      </p:grpSp>
      <p:sp>
        <p:nvSpPr>
          <p:cNvPr id="96" name="ZoneTexte 95">
            <a:extLst>
              <a:ext uri="{FF2B5EF4-FFF2-40B4-BE49-F238E27FC236}">
                <a16:creationId xmlns:a16="http://schemas.microsoft.com/office/drawing/2014/main" id="{60EB38EF-0FA2-490E-B445-1744FA4869F7}"/>
              </a:ext>
            </a:extLst>
          </p:cNvPr>
          <p:cNvSpPr txBox="1"/>
          <p:nvPr/>
        </p:nvSpPr>
        <p:spPr>
          <a:xfrm>
            <a:off x="8809840" y="32576"/>
            <a:ext cx="3273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000" b="1" dirty="0">
                <a:solidFill>
                  <a:schemeClr val="bg1"/>
                </a:solidFill>
              </a:rPr>
              <a:t>38</a:t>
            </a:r>
          </a:p>
        </p:txBody>
      </p:sp>
      <p:sp>
        <p:nvSpPr>
          <p:cNvPr id="101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r>
              <a:rPr lang="fr-FR" sz="3200" dirty="0"/>
              <a:t>Etude TANGO : </a:t>
            </a:r>
            <a:r>
              <a:rPr lang="fr-FR" sz="3200" dirty="0" err="1"/>
              <a:t>switch</a:t>
            </a:r>
            <a:r>
              <a:rPr lang="fr-FR" sz="3200" dirty="0"/>
              <a:t> pour DTG/3TC</a:t>
            </a:r>
          </a:p>
        </p:txBody>
      </p:sp>
      <p:sp>
        <p:nvSpPr>
          <p:cNvPr id="98" name="ZoneTexte 69"/>
          <p:cNvSpPr txBox="1">
            <a:spLocks noChangeArrowheads="1"/>
          </p:cNvSpPr>
          <p:nvPr/>
        </p:nvSpPr>
        <p:spPr bwMode="auto">
          <a:xfrm>
            <a:off x="4865519" y="6582618"/>
            <a:ext cx="427155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defTabSz="914400"/>
            <a:r>
              <a:rPr lang="de-DE" sz="1200" i="1" dirty="0">
                <a:solidFill>
                  <a:srgbClr val="CC0000"/>
                </a:solidFill>
              </a:rPr>
              <a:t>Van </a:t>
            </a:r>
            <a:r>
              <a:rPr lang="de-DE" sz="1200" i="1" dirty="0" err="1">
                <a:solidFill>
                  <a:srgbClr val="CC0000"/>
                </a:solidFill>
              </a:rPr>
              <a:t>Wyk</a:t>
            </a:r>
            <a:r>
              <a:rPr lang="de-DE" sz="1200" i="1" dirty="0">
                <a:solidFill>
                  <a:srgbClr val="CC0000"/>
                </a:solidFill>
              </a:rPr>
              <a:t> J. </a:t>
            </a:r>
            <a:r>
              <a:rPr lang="de-DE" sz="1200" i="1" dirty="0" err="1">
                <a:solidFill>
                  <a:srgbClr val="CC0000"/>
                </a:solidFill>
              </a:rPr>
              <a:t>Clin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Infect</a:t>
            </a:r>
            <a:r>
              <a:rPr lang="de-DE" sz="1200" i="1" dirty="0">
                <a:solidFill>
                  <a:srgbClr val="CC0000"/>
                </a:solidFill>
              </a:rPr>
              <a:t> Dis 2020 Jan 6 (</a:t>
            </a:r>
            <a:r>
              <a:rPr lang="de-DE" sz="1200" i="1" dirty="0" err="1">
                <a:solidFill>
                  <a:srgbClr val="CC0000"/>
                </a:solidFill>
              </a:rPr>
              <a:t>Epub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ahead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of</a:t>
            </a:r>
            <a:r>
              <a:rPr lang="de-DE" sz="1200" i="1" dirty="0">
                <a:solidFill>
                  <a:srgbClr val="CC0000"/>
                </a:solidFill>
              </a:rPr>
              <a:t> </a:t>
            </a:r>
            <a:r>
              <a:rPr lang="de-DE" sz="1200" i="1" dirty="0" err="1">
                <a:solidFill>
                  <a:srgbClr val="CC0000"/>
                </a:solidFill>
              </a:rPr>
              <a:t>print</a:t>
            </a:r>
            <a:r>
              <a:rPr lang="de-DE" sz="1200" i="1" dirty="0">
                <a:solidFill>
                  <a:srgbClr val="CC0000"/>
                </a:solidFill>
              </a:rPr>
              <a:t>] </a:t>
            </a:r>
            <a:endParaRPr lang="fr-FR" sz="1200" i="1" dirty="0">
              <a:solidFill>
                <a:srgbClr val="CC0000"/>
              </a:solidFill>
            </a:endParaRPr>
          </a:p>
        </p:txBody>
      </p:sp>
      <p:sp>
        <p:nvSpPr>
          <p:cNvPr id="102" name="AutoShape 162">
            <a:extLst>
              <a:ext uri="{FF2B5EF4-FFF2-40B4-BE49-F238E27FC236}">
                <a16:creationId xmlns:a16="http://schemas.microsoft.com/office/drawing/2014/main" id="{566DD0A2-88B7-4FF5-BBB8-19ADE3F29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" y="6605389"/>
            <a:ext cx="755578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fr-FR" altLang="fr-FR" sz="1200" b="1" i="1">
                <a:solidFill>
                  <a:srgbClr val="333399"/>
                </a:solidFill>
                <a:latin typeface="Cambria" pitchFamily="18" charset="0"/>
                <a:cs typeface="Arial" charset="0"/>
              </a:rPr>
              <a:t>TANGO</a:t>
            </a:r>
          </a:p>
        </p:txBody>
      </p:sp>
    </p:spTree>
    <p:extLst>
      <p:ext uri="{BB962C8B-B14F-4D97-AF65-F5344CB8AC3E}">
        <p14:creationId xmlns:p14="http://schemas.microsoft.com/office/powerpoint/2010/main" val="268552399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9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5">
            <a:lumMod val="50000"/>
          </a:schemeClr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591</TotalTime>
  <Words>1441</Words>
  <Application>Microsoft Office PowerPoint</Application>
  <PresentationFormat>Affichage à l'écran (4:3)</PresentationFormat>
  <Paragraphs>328</Paragraphs>
  <Slides>10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Wingdings</vt:lpstr>
      <vt:lpstr>ARV_trials_2019</vt:lpstr>
      <vt:lpstr>Switch pour DTG/3TC</vt:lpstr>
      <vt:lpstr>Etude TANGO : switch pour DTG/3TC</vt:lpstr>
      <vt:lpstr>Etude TANGO : switch pour DTG/3TC</vt:lpstr>
      <vt:lpstr>Etude TANGO : switch pour DTG/3TC</vt:lpstr>
      <vt:lpstr>Etude TANGO : switch pour DTG/3TC</vt:lpstr>
      <vt:lpstr>Etude TANGO : switch pour DTG/3TC</vt:lpstr>
      <vt:lpstr>Etude TANGO : switch pour DTG/3TC</vt:lpstr>
      <vt:lpstr>Etude TANGO : switch pour DTG/3TC</vt:lpstr>
      <vt:lpstr>Etude TANGO : switch pour DTG/3TC</vt:lpstr>
      <vt:lpstr>Etude TANGO : switch pour DTG/3TC</vt:lpstr>
    </vt:vector>
  </TitlesOfParts>
  <Company>ARV-trials.com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2019</dc:title>
  <dc:subject>AEI - www.aei.fr</dc:subject>
  <dc:creator>Pedro Cahn, Anton Poszniak, François Raffi</dc:creator>
  <cp:lastModifiedBy>Pilar</cp:lastModifiedBy>
  <cp:revision>585</cp:revision>
  <dcterms:created xsi:type="dcterms:W3CDTF">2014-11-11T16:43:33Z</dcterms:created>
  <dcterms:modified xsi:type="dcterms:W3CDTF">2020-04-30T12:31:04Z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0E457682-A8FA-4F81-817F-8AAF511D02E4</vt:lpwstr>
  </property>
  <property fmtid="{D5CDD505-2E9C-101B-9397-08002B2CF9AE}" pid="3" name="ArticulatePath">
    <vt:lpwstr>STRIIVING ENGLISH 05092016 à revoir</vt:lpwstr>
  </property>
  <property fmtid="{D5CDD505-2E9C-101B-9397-08002B2CF9AE}" pid="4" name="_AdHocReviewCycleID">
    <vt:i4>-1676002871</vt:i4>
  </property>
  <property fmtid="{D5CDD505-2E9C-101B-9397-08002B2CF9AE}" pid="5" name="_NewReviewCycle">
    <vt:lpwstr/>
  </property>
  <property fmtid="{D5CDD505-2E9C-101B-9397-08002B2CF9AE}" pid="6" name="_EmailSubject">
    <vt:lpwstr>Actualisation ARV-trials</vt:lpwstr>
  </property>
  <property fmtid="{D5CDD505-2E9C-101B-9397-08002B2CF9AE}" pid="7" name="_AuthorEmail">
    <vt:lpwstr>pilar@aei.fr</vt:lpwstr>
  </property>
  <property fmtid="{D5CDD505-2E9C-101B-9397-08002B2CF9AE}" pid="8" name="_AuthorEmailDisplayName">
    <vt:lpwstr>Pilar Dufrene</vt:lpwstr>
  </property>
</Properties>
</file>