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358" r:id="rId2"/>
    <p:sldId id="346" r:id="rId3"/>
    <p:sldId id="347" r:id="rId4"/>
    <p:sldId id="359" r:id="rId5"/>
    <p:sldId id="360" r:id="rId6"/>
    <p:sldId id="361" r:id="rId7"/>
    <p:sldId id="362" r:id="rId8"/>
  </p:sldIdLst>
  <p:sldSz cx="9144000" cy="6858000" type="screen4x3"/>
  <p:notesSz cx="6858000" cy="9144000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19">
          <p15:clr>
            <a:srgbClr val="A4A3A4"/>
          </p15:clr>
        </p15:guide>
        <p15:guide id="2" pos="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653">
          <p15:clr>
            <a:srgbClr val="A4A3A4"/>
          </p15:clr>
        </p15:guide>
        <p15:guide id="2" pos="2160">
          <p15:clr>
            <a:srgbClr val="A4A3A4"/>
          </p15:clr>
        </p15:guide>
        <p15:guide id="3" pos="391">
          <p15:clr>
            <a:srgbClr val="A4A3A4"/>
          </p15:clr>
        </p15:guide>
        <p15:guide id="4" pos="365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FFFFFF"/>
    <a:srgbClr val="3DA10D"/>
    <a:srgbClr val="333399"/>
    <a:srgbClr val="CC3300"/>
    <a:srgbClr val="DDDDDD"/>
    <a:srgbClr val="C0C0C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>
        <p:scale>
          <a:sx n="100" d="100"/>
          <a:sy n="100" d="100"/>
        </p:scale>
        <p:origin x="-1860" y="-234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4816"/>
    </p:cViewPr>
  </p:sorterViewPr>
  <p:notesViewPr>
    <p:cSldViewPr snapToObjects="1" showGuides="1">
      <p:cViewPr varScale="1">
        <p:scale>
          <a:sx n="50" d="100"/>
          <a:sy n="50" d="100"/>
        </p:scale>
        <p:origin x="-2628" y="-108"/>
      </p:cViewPr>
      <p:guideLst>
        <p:guide orient="horz" pos="2653"/>
        <p:guide pos="2160"/>
        <p:guide pos="391"/>
        <p:guide pos="365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xmlns="" id="{011797AD-DE24-49F2-A38B-467E37BEDD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030F652F-FB12-48A8-A698-03E60F7E55F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87C70438-E76D-478B-92E9-D0970D9C1E74}" type="datetime1">
              <a:rPr lang="fr-FR" altLang="fr-FR"/>
              <a:pPr/>
              <a:t>11/05/2018</a:t>
            </a:fld>
            <a:endParaRPr lang="fr-FR" alt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4549E4ED-A1B3-4912-9E19-FDA9D860C2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29ABE746-84A4-449D-99CA-36F7436C43B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B0E1252-FF60-472C-A270-5D36D79A2F6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69221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78F90C45-EF3E-425B-9498-5816E43E04E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800EEFF-BE82-4C06-9CD0-8A9CB4F62840}" type="datetime1">
              <a:rPr lang="fr-FR" altLang="fr-FR"/>
              <a:pPr/>
              <a:t>11/05/2018</a:t>
            </a:fld>
            <a:endParaRPr lang="fr-FR" alt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xmlns="" id="{F834E226-0B6C-4188-9F35-8D1E9F96D03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xmlns="" id="{74DE4B18-6A1A-4196-B004-73D1C661A5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52513" y="4324350"/>
            <a:ext cx="4752975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B36B95D2-2A70-4C72-BEC5-4A781B264EC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2" name="Rectangle 8">
            <a:extLst>
              <a:ext uri="{FF2B5EF4-FFF2-40B4-BE49-F238E27FC236}">
                <a16:creationId xmlns:a16="http://schemas.microsoft.com/office/drawing/2014/main" xmlns="" id="{D14D4109-DB60-47A7-8D0D-C7CBD12DC4C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fr-FR" sz="1400">
                <a:latin typeface="Trebuchet MS" charset="0"/>
              </a:rPr>
              <a:t>ARV-trial.com</a:t>
            </a:r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xmlns="" id="{1C056A23-D7C6-45DD-921D-68B964D0E5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9363" y="8604250"/>
            <a:ext cx="30749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fld id="{3020CCCA-2A9E-4F09-BFDE-B9562857C49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927397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>
            <a:extLst>
              <a:ext uri="{FF2B5EF4-FFF2-40B4-BE49-F238E27FC236}">
                <a16:creationId xmlns:a16="http://schemas.microsoft.com/office/drawing/2014/main" xmlns="" id="{176B5498-E0E0-4420-AA47-C02C016DA9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2" name="Rectangle 3">
            <a:extLst>
              <a:ext uri="{FF2B5EF4-FFF2-40B4-BE49-F238E27FC236}">
                <a16:creationId xmlns:a16="http://schemas.microsoft.com/office/drawing/2014/main" xmlns="" id="{9E1795F8-BA69-4B09-B9A0-0AD91FECD2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</a:endParaRPr>
          </a:p>
        </p:txBody>
      </p:sp>
      <p:sp>
        <p:nvSpPr>
          <p:cNvPr id="5123" name="Rectangle 8">
            <a:extLst>
              <a:ext uri="{FF2B5EF4-FFF2-40B4-BE49-F238E27FC236}">
                <a16:creationId xmlns:a16="http://schemas.microsoft.com/office/drawing/2014/main" xmlns="" id="{D9C77DE6-A753-4876-8B20-37741EA23C1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xmlns="" id="{BE72B723-B82D-4036-B382-1D459A293A8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49014895-90B1-44F0-A717-5F3CCC5D7424}" type="slidenum">
              <a:rPr lang="fr-FR" altLang="fr-FR" sz="1200"/>
              <a:pPr algn="r" eaLnBrk="1" hangingPunct="1"/>
              <a:t>1</a:t>
            </a:fld>
            <a:endParaRPr lang="fr-FR" altLang="fr-FR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>
            <a:extLst>
              <a:ext uri="{FF2B5EF4-FFF2-40B4-BE49-F238E27FC236}">
                <a16:creationId xmlns:a16="http://schemas.microsoft.com/office/drawing/2014/main" xmlns="" id="{902D466A-4315-46C5-9502-5C5DE9B77B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0" name="Rectangle 3">
            <a:extLst>
              <a:ext uri="{FF2B5EF4-FFF2-40B4-BE49-F238E27FC236}">
                <a16:creationId xmlns:a16="http://schemas.microsoft.com/office/drawing/2014/main" xmlns="" id="{DA302C44-2776-4FDF-84A0-011D105A5C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Espace réservé de l'image des diapositives 1">
            <a:extLst>
              <a:ext uri="{FF2B5EF4-FFF2-40B4-BE49-F238E27FC236}">
                <a16:creationId xmlns:a16="http://schemas.microsoft.com/office/drawing/2014/main" xmlns="" id="{1DE8F5AD-C2A0-4D91-A3E0-6F4CD2C89A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8" name="Espace réservé des commentaires 2">
            <a:extLst>
              <a:ext uri="{FF2B5EF4-FFF2-40B4-BE49-F238E27FC236}">
                <a16:creationId xmlns:a16="http://schemas.microsoft.com/office/drawing/2014/main" xmlns="" id="{0991EAD9-AE88-475B-B001-F94703DEBB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Espace réservé de l'image des diapositives 1">
            <a:extLst>
              <a:ext uri="{FF2B5EF4-FFF2-40B4-BE49-F238E27FC236}">
                <a16:creationId xmlns:a16="http://schemas.microsoft.com/office/drawing/2014/main" xmlns="" id="{4E2FF5F0-07D7-4265-933E-0CC91037EC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6" name="Espace réservé des commentaires 2">
            <a:extLst>
              <a:ext uri="{FF2B5EF4-FFF2-40B4-BE49-F238E27FC236}">
                <a16:creationId xmlns:a16="http://schemas.microsoft.com/office/drawing/2014/main" xmlns="" id="{AE3AD50D-6397-4C46-9E58-712E63D7F4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xmlns="" id="{307DC30E-0111-48C5-AA31-47921021BF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xmlns="" id="{DDFD90BA-D7BE-47FE-9F1B-E5EB99E4ED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</a:endParaRPr>
          </a:p>
        </p:txBody>
      </p:sp>
      <p:sp>
        <p:nvSpPr>
          <p:cNvPr id="13315" name="Rectangle 8">
            <a:extLst>
              <a:ext uri="{FF2B5EF4-FFF2-40B4-BE49-F238E27FC236}">
                <a16:creationId xmlns:a16="http://schemas.microsoft.com/office/drawing/2014/main" xmlns="" id="{E2E9E681-E83B-477E-B88B-12ABA1904B2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3316" name="Rectangle 7">
            <a:extLst>
              <a:ext uri="{FF2B5EF4-FFF2-40B4-BE49-F238E27FC236}">
                <a16:creationId xmlns:a16="http://schemas.microsoft.com/office/drawing/2014/main" xmlns="" id="{76559A22-636C-49AE-BC55-814285B2745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92E21B55-94B5-4626-BEB6-79F88CE8E03B}" type="slidenum">
              <a:rPr lang="fr-FR" altLang="fr-FR" sz="1200">
                <a:latin typeface="Calibri" panose="020F0502020204030204" pitchFamily="34" charset="0"/>
              </a:rPr>
              <a:pPr algn="r" eaLnBrk="1" hangingPunct="1"/>
              <a:t>5</a:t>
            </a:fld>
            <a:endParaRPr lang="fr-FR" altLang="fr-FR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e l'image des diapositives 1">
            <a:extLst>
              <a:ext uri="{FF2B5EF4-FFF2-40B4-BE49-F238E27FC236}">
                <a16:creationId xmlns:a16="http://schemas.microsoft.com/office/drawing/2014/main" xmlns="" id="{1120C8B9-0094-44FC-B700-FD78BF72E4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Espace réservé des commentaires 2">
            <a:extLst>
              <a:ext uri="{FF2B5EF4-FFF2-40B4-BE49-F238E27FC236}">
                <a16:creationId xmlns:a16="http://schemas.microsoft.com/office/drawing/2014/main" xmlns="" id="{2E80214B-01B7-42C6-8582-27EE3EF5B9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xmlns="" id="{9A241B9A-8FAA-47DE-A0A5-7C8B1111E2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xmlns="" id="{4102E105-9FC8-44EC-B951-A28C75F793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</a:endParaRPr>
          </a:p>
        </p:txBody>
      </p:sp>
      <p:sp>
        <p:nvSpPr>
          <p:cNvPr id="17411" name="Rectangle 8">
            <a:extLst>
              <a:ext uri="{FF2B5EF4-FFF2-40B4-BE49-F238E27FC236}">
                <a16:creationId xmlns:a16="http://schemas.microsoft.com/office/drawing/2014/main" xmlns="" id="{6C711552-1099-4DEB-8333-97EF8F9098F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7412" name="Rectangle 7">
            <a:extLst>
              <a:ext uri="{FF2B5EF4-FFF2-40B4-BE49-F238E27FC236}">
                <a16:creationId xmlns:a16="http://schemas.microsoft.com/office/drawing/2014/main" xmlns="" id="{E353A074-5DFA-4C07-98BF-22044ED8233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054EDAB7-3EBD-41F4-B48C-BC1C0248CF81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7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59338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3785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4291121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72CF259E-06BE-4C86-857D-4E89992487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CE13FAB0-59C3-4040-909B-E1DB322CB9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689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MS PGothic" panose="020B0600070205080204" pitchFamily="34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MS PGothic" panose="020B0600070205080204" pitchFamily="34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MS PGothic" panose="020B0600070205080204" pitchFamily="34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MS PGothic" panose="020B0600070205080204" pitchFamily="34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MS PGothic" panose="020B0600070205080204" pitchFamily="34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anose="05000000000000000000" pitchFamily="2" charset="2"/>
        <a:buChar char="§"/>
        <a:defRPr sz="2000">
          <a:solidFill>
            <a:srgbClr val="CC3300"/>
          </a:solidFill>
          <a:latin typeface="+mn-lt"/>
          <a:ea typeface="MS PGothic" panose="020B0600070205080204" pitchFamily="34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re 1">
            <a:extLst>
              <a:ext uri="{FF2B5EF4-FFF2-40B4-BE49-F238E27FC236}">
                <a16:creationId xmlns:a16="http://schemas.microsoft.com/office/drawing/2014/main" xmlns="" id="{AB5FE849-B68C-4621-AB06-AF9E839E4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/>
              <a:t>Switch ABC/3TC to TAF/FTC</a:t>
            </a:r>
          </a:p>
        </p:txBody>
      </p:sp>
      <p:sp>
        <p:nvSpPr>
          <p:cNvPr id="15363" name="Espace réservé du contenu 2">
            <a:extLst>
              <a:ext uri="{FF2B5EF4-FFF2-40B4-BE49-F238E27FC236}">
                <a16:creationId xmlns:a16="http://schemas.microsoft.com/office/drawing/2014/main" xmlns="" id="{EC4E9B6D-1DED-4244-A853-06B949270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65" charset="2"/>
              <a:buChar char="§"/>
              <a:defRPr/>
            </a:pPr>
            <a:r>
              <a:rPr lang="fr-FR" sz="2800" b="1" dirty="0">
                <a:latin typeface="Calibri" pitchFamily="-84" charset="0"/>
                <a:ea typeface="ＭＳ Ｐゴシック" pitchFamily="-84" charset="-128"/>
              </a:rPr>
              <a:t>GS-US-1717 </a:t>
            </a:r>
            <a:r>
              <a:rPr lang="fr-FR" sz="2800" b="1" dirty="0" err="1"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Line 172">
            <a:extLst>
              <a:ext uri="{FF2B5EF4-FFF2-40B4-BE49-F238E27FC236}">
                <a16:creationId xmlns:a16="http://schemas.microsoft.com/office/drawing/2014/main" xmlns="" id="{D245FAF1-8A43-4CC5-B5D6-AE51E5DBE1A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5463" y="2024063"/>
            <a:ext cx="0" cy="21971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BFDC60AD-46CE-4155-A15A-44E0962FB4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GS-US-1717 Study: Switch ABC/3TC to TAF/FTC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0A40D993-384A-4248-B85F-0D86DF7E67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2895600" cy="828675"/>
          </a:xfrm>
        </p:spPr>
        <p:txBody>
          <a:bodyPr/>
          <a:lstStyle/>
          <a:p>
            <a:r>
              <a:rPr lang="fr-FR" altLang="fr-FR" sz="2400" b="1"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6148" name="Text Box 3">
            <a:extLst>
              <a:ext uri="{FF2B5EF4-FFF2-40B4-BE49-F238E27FC236}">
                <a16:creationId xmlns:a16="http://schemas.microsoft.com/office/drawing/2014/main" xmlns="" id="{845FD3D3-0110-4991-BD31-A489ECCA0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075" y="6583363"/>
            <a:ext cx="3717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fr-FR" sz="1200" i="1" dirty="0">
                <a:solidFill>
                  <a:srgbClr val="CC0000"/>
                </a:solidFill>
              </a:rPr>
              <a:t>Winston A, Lancet HIV.2018 ; 5:e162-71</a:t>
            </a:r>
            <a:endParaRPr lang="en-US" altLang="fr-FR" sz="1200" i="1" dirty="0">
              <a:solidFill>
                <a:srgbClr val="CC0000"/>
              </a:solidFill>
            </a:endParaRPr>
          </a:p>
        </p:txBody>
      </p:sp>
      <p:sp>
        <p:nvSpPr>
          <p:cNvPr id="6149" name="Espace réservé du contenu 2">
            <a:extLst>
              <a:ext uri="{FF2B5EF4-FFF2-40B4-BE49-F238E27FC236}">
                <a16:creationId xmlns:a16="http://schemas.microsoft.com/office/drawing/2014/main" xmlns="" id="{717EF277-D64C-4991-90E7-0AC152F3A7C0}"/>
              </a:ext>
            </a:extLst>
          </p:cNvPr>
          <p:cNvSpPr>
            <a:spLocks/>
          </p:cNvSpPr>
          <p:nvPr/>
        </p:nvSpPr>
        <p:spPr bwMode="auto">
          <a:xfrm>
            <a:off x="455613" y="5229225"/>
            <a:ext cx="8364537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 defTabSz="914400" eaLnBrk="1" hangingPunct="1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GB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Objective</a:t>
            </a:r>
          </a:p>
          <a:p>
            <a:pPr lvl="1" algn="l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600" dirty="0">
                <a:solidFill>
                  <a:srgbClr val="000066"/>
                </a:solidFill>
              </a:rPr>
              <a:t>Primary endpoint: non-inferiority of TAF/FTC at W48: % HIV-1 RNA &lt; 50 c/mL by ITT, snapshot analysis ; lower limit of the 95% CI for the difference = - 10%, 90% power</a:t>
            </a:r>
          </a:p>
        </p:txBody>
      </p:sp>
      <p:sp>
        <p:nvSpPr>
          <p:cNvPr id="6150" name="AutoShape 162">
            <a:extLst>
              <a:ext uri="{FF2B5EF4-FFF2-40B4-BE49-F238E27FC236}">
                <a16:creationId xmlns:a16="http://schemas.microsoft.com/office/drawing/2014/main" xmlns="" id="{2AC9272F-7694-4780-BE9F-B90FD0E5A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GS-US-1717</a:t>
            </a:r>
          </a:p>
        </p:txBody>
      </p:sp>
      <p:sp>
        <p:nvSpPr>
          <p:cNvPr id="6151" name="Line 2">
            <a:extLst>
              <a:ext uri="{FF2B5EF4-FFF2-40B4-BE49-F238E27FC236}">
                <a16:creationId xmlns:a16="http://schemas.microsoft.com/office/drawing/2014/main" xmlns="" id="{FFE051E6-D49A-49CB-93F4-7D0E381D5C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9750" y="3122613"/>
            <a:ext cx="2379663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6152" name="Line 3">
            <a:extLst>
              <a:ext uri="{FF2B5EF4-FFF2-40B4-BE49-F238E27FC236}">
                <a16:creationId xmlns:a16="http://schemas.microsoft.com/office/drawing/2014/main" xmlns="" id="{19BC2F9C-A860-4D62-A6A7-22F0F2F9EE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9750" y="3122613"/>
            <a:ext cx="0" cy="3651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6153" name="Line 4">
            <a:extLst>
              <a:ext uri="{FF2B5EF4-FFF2-40B4-BE49-F238E27FC236}">
                <a16:creationId xmlns:a16="http://schemas.microsoft.com/office/drawing/2014/main" xmlns="" id="{318968DF-3F6C-4B10-A34F-2BFAB8E0025D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9413" y="3122613"/>
            <a:ext cx="0" cy="3651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6154" name="Line 5">
            <a:extLst>
              <a:ext uri="{FF2B5EF4-FFF2-40B4-BE49-F238E27FC236}">
                <a16:creationId xmlns:a16="http://schemas.microsoft.com/office/drawing/2014/main" xmlns="" id="{D774F935-884C-4339-A014-5D6D8185DB85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9750" y="3487738"/>
            <a:ext cx="0" cy="3651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6155" name="Line 6">
            <a:extLst>
              <a:ext uri="{FF2B5EF4-FFF2-40B4-BE49-F238E27FC236}">
                <a16:creationId xmlns:a16="http://schemas.microsoft.com/office/drawing/2014/main" xmlns="" id="{AA318674-263F-425E-BD4B-A9E58AF75834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9413" y="3487738"/>
            <a:ext cx="0" cy="365125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fr-FR"/>
          </a:p>
        </p:txBody>
      </p:sp>
      <p:sp>
        <p:nvSpPr>
          <p:cNvPr id="6156" name="Rectangle 10">
            <a:extLst>
              <a:ext uri="{FF2B5EF4-FFF2-40B4-BE49-F238E27FC236}">
                <a16:creationId xmlns:a16="http://schemas.microsoft.com/office/drawing/2014/main" xmlns="" id="{88D08D09-9F0E-4FA2-921E-07107D05C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2305050"/>
            <a:ext cx="3203575" cy="827088"/>
          </a:xfrm>
          <a:prstGeom prst="rect">
            <a:avLst/>
          </a:prstGeom>
          <a:solidFill>
            <a:srgbClr val="3DA1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fr-FR" sz="1600" b="1">
                <a:solidFill>
                  <a:srgbClr val="FFFFFF"/>
                </a:solidFill>
                <a:latin typeface="Calibri" panose="020F0502020204030204" pitchFamily="34" charset="0"/>
              </a:rPr>
              <a:t>TAF/FTC * + continuation 3</a:t>
            </a:r>
            <a:r>
              <a:rPr lang="en-US" altLang="fr-FR" sz="1600" b="1" baseline="30000">
                <a:solidFill>
                  <a:srgbClr val="FFFFFF"/>
                </a:solidFill>
                <a:latin typeface="Calibri" panose="020F0502020204030204" pitchFamily="34" charset="0"/>
              </a:rPr>
              <a:t>rd</a:t>
            </a:r>
            <a:r>
              <a:rPr lang="en-US" altLang="fr-FR" sz="1600" b="1">
                <a:solidFill>
                  <a:srgbClr val="FFFFFF"/>
                </a:solidFill>
                <a:latin typeface="Calibri" panose="020F0502020204030204" pitchFamily="34" charset="0"/>
              </a:rPr>
              <a:t> agent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fr-FR" sz="1600" b="1">
                <a:solidFill>
                  <a:srgbClr val="FFFFFF"/>
                </a:solidFill>
                <a:latin typeface="Calibri" panose="020F0502020204030204" pitchFamily="34" charset="0"/>
              </a:rPr>
              <a:t>+ ABC/3TC placebo</a:t>
            </a:r>
          </a:p>
        </p:txBody>
      </p:sp>
      <p:sp>
        <p:nvSpPr>
          <p:cNvPr id="4141" name="Rectangle 11">
            <a:extLst>
              <a:ext uri="{FF2B5EF4-FFF2-40B4-BE49-F238E27FC236}">
                <a16:creationId xmlns:a16="http://schemas.microsoft.com/office/drawing/2014/main" xmlns="" id="{C24F9678-D46B-4197-8177-94DB9D46B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3240088"/>
            <a:ext cx="3203575" cy="8286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ctr"/>
          <a:lstStyle/>
          <a:p>
            <a:pPr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rPr>
              <a:t>ABC/3TC + continuation 3</a:t>
            </a:r>
            <a:r>
              <a:rPr lang="en-US" sz="1600" b="1" baseline="30000" dirty="0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rPr>
              <a:t>rd</a:t>
            </a:r>
            <a:r>
              <a:rPr lang="en-US" sz="1600" b="1" dirty="0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rPr>
              <a:t> agent</a:t>
            </a:r>
          </a:p>
          <a:p>
            <a:pPr>
              <a:spcBef>
                <a:spcPct val="2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rPr>
              <a:t>+ TAF/FTC placebo</a:t>
            </a:r>
          </a:p>
        </p:txBody>
      </p:sp>
      <p:sp>
        <p:nvSpPr>
          <p:cNvPr id="6158" name="Line 105">
            <a:extLst>
              <a:ext uri="{FF2B5EF4-FFF2-40B4-BE49-F238E27FC236}">
                <a16:creationId xmlns:a16="http://schemas.microsoft.com/office/drawing/2014/main" xmlns="" id="{07CDF14D-BF2F-47B5-B76F-80CC3EA641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0625" y="2592388"/>
            <a:ext cx="1222375" cy="1746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9" name="Line 13">
            <a:extLst>
              <a:ext uri="{FF2B5EF4-FFF2-40B4-BE49-F238E27FC236}">
                <a16:creationId xmlns:a16="http://schemas.microsoft.com/office/drawing/2014/main" xmlns="" id="{ADD0C653-48AE-4B89-BA40-7AAEC6C8946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8713" y="2205038"/>
            <a:ext cx="0" cy="14478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6160" name="Line 14">
            <a:extLst>
              <a:ext uri="{FF2B5EF4-FFF2-40B4-BE49-F238E27FC236}">
                <a16:creationId xmlns:a16="http://schemas.microsoft.com/office/drawing/2014/main" xmlns="" id="{B3F3F003-3ABE-478D-90E0-58504E660316}"/>
              </a:ext>
            </a:extLst>
          </p:cNvPr>
          <p:cNvSpPr>
            <a:spLocks noChangeShapeType="1"/>
          </p:cNvSpPr>
          <p:nvPr/>
        </p:nvSpPr>
        <p:spPr bwMode="auto">
          <a:xfrm>
            <a:off x="4940300" y="2219325"/>
            <a:ext cx="685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6161" name="Oval 170">
            <a:extLst>
              <a:ext uri="{FF2B5EF4-FFF2-40B4-BE49-F238E27FC236}">
                <a16:creationId xmlns:a16="http://schemas.microsoft.com/office/drawing/2014/main" xmlns="" id="{714993F8-F19D-489C-A094-D39BA2769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121285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</a:t>
            </a:r>
          </a:p>
          <a:p>
            <a:pPr defTabSz="914400" eaLnBrk="1" hangingPunct="1"/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defTabSz="914400" eaLnBrk="1" hangingPunct="1"/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Double-blind</a:t>
            </a:r>
          </a:p>
        </p:txBody>
      </p:sp>
      <p:sp>
        <p:nvSpPr>
          <p:cNvPr id="23" name="Oval 109">
            <a:extLst>
              <a:ext uri="{FF2B5EF4-FFF2-40B4-BE49-F238E27FC236}">
                <a16:creationId xmlns:a16="http://schemas.microsoft.com/office/drawing/2014/main" xmlns="" id="{C63C4269-6E9A-4B0B-88E2-F1C06B063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3888" y="148431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163" name="Line 172">
            <a:extLst>
              <a:ext uri="{FF2B5EF4-FFF2-40B4-BE49-F238E27FC236}">
                <a16:creationId xmlns:a16="http://schemas.microsoft.com/office/drawing/2014/main" xmlns="" id="{140C198D-BD1C-4D4F-AAF6-6E702A9C45D4}"/>
              </a:ext>
            </a:extLst>
          </p:cNvPr>
          <p:cNvSpPr>
            <a:spLocks noChangeShapeType="1"/>
          </p:cNvSpPr>
          <p:nvPr/>
        </p:nvSpPr>
        <p:spPr bwMode="auto">
          <a:xfrm>
            <a:off x="8526463" y="2024063"/>
            <a:ext cx="0" cy="21971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cxnSp>
        <p:nvCxnSpPr>
          <p:cNvPr id="32" name="Connecteur en angle 31">
            <a:extLst>
              <a:ext uri="{FF2B5EF4-FFF2-40B4-BE49-F238E27FC236}">
                <a16:creationId xmlns:a16="http://schemas.microsoft.com/office/drawing/2014/main" xmlns="" id="{8C71026B-8DFD-4E3F-86B6-E85C17B4EB43}"/>
              </a:ext>
            </a:extLst>
          </p:cNvPr>
          <p:cNvCxnSpPr/>
          <p:nvPr/>
        </p:nvCxnSpPr>
        <p:spPr bwMode="auto">
          <a:xfrm flipV="1">
            <a:off x="3708400" y="2773363"/>
            <a:ext cx="1566863" cy="371475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cteur en angle 33">
            <a:extLst>
              <a:ext uri="{FF2B5EF4-FFF2-40B4-BE49-F238E27FC236}">
                <a16:creationId xmlns:a16="http://schemas.microsoft.com/office/drawing/2014/main" xmlns="" id="{48E9C882-1FB7-4B62-8329-27844F49EFA7}"/>
              </a:ext>
            </a:extLst>
          </p:cNvPr>
          <p:cNvCxnSpPr/>
          <p:nvPr/>
        </p:nvCxnSpPr>
        <p:spPr bwMode="auto">
          <a:xfrm>
            <a:off x="3708400" y="3144838"/>
            <a:ext cx="1566863" cy="474662"/>
          </a:xfrm>
          <a:prstGeom prst="bentConnector3">
            <a:avLst>
              <a:gd name="adj1" fmla="val 50000"/>
            </a:avLst>
          </a:prstGeom>
          <a:ln w="381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66" name="Text Box 23">
            <a:extLst>
              <a:ext uri="{FF2B5EF4-FFF2-40B4-BE49-F238E27FC236}">
                <a16:creationId xmlns:a16="http://schemas.microsoft.com/office/drawing/2014/main" xmlns="" id="{66D28A59-6401-445E-82E6-128A7EA99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481513"/>
            <a:ext cx="7410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r>
              <a:rPr lang="fr-FR" altLang="fr-FR" sz="1400">
                <a:solidFill>
                  <a:srgbClr val="002060"/>
                </a:solidFill>
              </a:rPr>
              <a:t>* TAF/FTC : 100/200 mg when coadministered with ATV boosted, DRV boosted or LPV/r ; 25/200 mg when co-administered with NNRTI, RAL, DTG or MVC</a:t>
            </a:r>
          </a:p>
        </p:txBody>
      </p:sp>
      <p:sp>
        <p:nvSpPr>
          <p:cNvPr id="6167" name="AutoShape 162">
            <a:extLst>
              <a:ext uri="{FF2B5EF4-FFF2-40B4-BE49-F238E27FC236}">
                <a16:creationId xmlns:a16="http://schemas.microsoft.com/office/drawing/2014/main" xmlns="" id="{E2B2C23A-BC01-4535-9F6E-15843183C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3" y="2420938"/>
            <a:ext cx="3298825" cy="14636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adults</a:t>
            </a:r>
          </a:p>
          <a:p>
            <a:pPr defTabSz="914400" eaLnBrk="1" hangingPunct="1"/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ABC/3TC + 3</a:t>
            </a:r>
            <a:r>
              <a:rPr lang="en-GB" altLang="fr-FR" sz="1600" b="1" baseline="3000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rd</a:t>
            </a: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agent ≥ 6 months</a:t>
            </a:r>
          </a:p>
          <a:p>
            <a:pPr defTabSz="914400" eaLnBrk="1" hangingPunct="1"/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HIV-1 RNA &lt; 50 c/mL ≥ 6 months</a:t>
            </a:r>
          </a:p>
          <a:p>
            <a:pPr defTabSz="914400" eaLnBrk="1" hangingPunct="1"/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Any CD4</a:t>
            </a:r>
            <a:b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Creatinine clearance ≥ 50 mL/min</a:t>
            </a:r>
          </a:p>
        </p:txBody>
      </p:sp>
      <p:cxnSp>
        <p:nvCxnSpPr>
          <p:cNvPr id="6168" name="Connecteur droit 66">
            <a:extLst>
              <a:ext uri="{FF2B5EF4-FFF2-40B4-BE49-F238E27FC236}">
                <a16:creationId xmlns:a16="http://schemas.microsoft.com/office/drawing/2014/main" xmlns="" id="{C0113E03-86F1-4C17-9ECD-5AF0C89CCC5E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794919" y="2475706"/>
            <a:ext cx="4000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9" name="Rectangle 9">
            <a:extLst>
              <a:ext uri="{FF2B5EF4-FFF2-40B4-BE49-F238E27FC236}">
                <a16:creationId xmlns:a16="http://schemas.microsoft.com/office/drawing/2014/main" xmlns="" id="{67A151E9-A748-4CA5-AE99-432A98AD4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3100" y="3619500"/>
            <a:ext cx="8270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600" b="1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276</a:t>
            </a:r>
          </a:p>
        </p:txBody>
      </p:sp>
      <p:sp>
        <p:nvSpPr>
          <p:cNvPr id="6170" name="Rectangle 8">
            <a:extLst>
              <a:ext uri="{FF2B5EF4-FFF2-40B4-BE49-F238E27FC236}">
                <a16:creationId xmlns:a16="http://schemas.microsoft.com/office/drawing/2014/main" xmlns="" id="{C2F131CF-7D61-4B83-8E6D-84D102CFD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3100" y="2430463"/>
            <a:ext cx="8270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600" b="1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280</a:t>
            </a:r>
          </a:p>
        </p:txBody>
      </p:sp>
      <p:sp>
        <p:nvSpPr>
          <p:cNvPr id="37" name="Oval 109">
            <a:extLst>
              <a:ext uri="{FF2B5EF4-FFF2-40B4-BE49-F238E27FC236}">
                <a16:creationId xmlns:a16="http://schemas.microsoft.com/office/drawing/2014/main" xmlns="" id="{F26ECC40-E42E-4D1D-AABE-32032FDCD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2888" y="148431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xmlns="" id="{32F2BF30-DAB6-4302-866C-15C03C05D1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088096"/>
              </p:ext>
            </p:extLst>
          </p:nvPr>
        </p:nvGraphicFramePr>
        <p:xfrm>
          <a:off x="684213" y="1625600"/>
          <a:ext cx="8135937" cy="4632624"/>
        </p:xfrm>
        <a:graphic>
          <a:graphicData uri="http://schemas.openxmlformats.org/drawingml/2006/table">
            <a:tbl>
              <a:tblPr/>
              <a:tblGrid>
                <a:gridCol w="42743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299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316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9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TAF/FTC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N = 280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DA10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N = 276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7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Median age, years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47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Female, %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14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47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Race : white / black, %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73 / 23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72 / 24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47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CD4/mm</a:t>
                      </a:r>
                      <a:r>
                        <a:rPr kumimoji="0" lang="en-US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, median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654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700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47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Median duration on ABC/3TC, years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447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Third agent,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NNRTI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Boosted PI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INI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19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53</a:t>
                      </a:r>
                      <a:b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16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4918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Discontinuation by W48,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For lack of efficacy, N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For adverse event,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Withdrew consent  / Lost to follow-up,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Investigator decision,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Non compliance / Protocol violation,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charset="0"/>
                          <a:ea typeface="ＭＳ Ｐゴシック" charset="0"/>
                          <a:cs typeface="ＭＳ Ｐゴシック" charset="0"/>
                        </a:rPr>
                        <a:t>Death, N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31 (11)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 /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 / 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18 (7)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 / 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 / 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91429" marR="91429" marT="45699" marB="45699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8231" name="Rectangle 8">
            <a:extLst>
              <a:ext uri="{FF2B5EF4-FFF2-40B4-BE49-F238E27FC236}">
                <a16:creationId xmlns:a16="http://schemas.microsoft.com/office/drawing/2014/main" xmlns="" id="{E507B57E-1EBE-4903-919D-264DE6729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388" y="1268413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ts val="1525"/>
              </a:lnSpc>
              <a:spcBef>
                <a:spcPct val="20000"/>
              </a:spcBef>
            </a:pPr>
            <a:r>
              <a:rPr lang="en-GB" altLang="fr-FR" sz="2800" b="1">
                <a:solidFill>
                  <a:srgbClr val="CC3300"/>
                </a:solidFill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sp>
        <p:nvSpPr>
          <p:cNvPr id="8232" name="Rectangle 2">
            <a:extLst>
              <a:ext uri="{FF2B5EF4-FFF2-40B4-BE49-F238E27FC236}">
                <a16:creationId xmlns:a16="http://schemas.microsoft.com/office/drawing/2014/main" xmlns="" id="{B61708F5-57D4-43A3-B1F0-48C3766651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GS-US-1717 Study: Switch ABC/3TC to TAF/FTC</a:t>
            </a:r>
          </a:p>
        </p:txBody>
      </p:sp>
      <p:sp>
        <p:nvSpPr>
          <p:cNvPr id="8233" name="Text Box 3">
            <a:extLst>
              <a:ext uri="{FF2B5EF4-FFF2-40B4-BE49-F238E27FC236}">
                <a16:creationId xmlns:a16="http://schemas.microsoft.com/office/drawing/2014/main" xmlns="" id="{0F3388CC-1269-40BD-9078-45A7CEE90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075" y="6583363"/>
            <a:ext cx="3717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fr-FR" sz="1200" i="1" dirty="0">
                <a:solidFill>
                  <a:srgbClr val="CC0000"/>
                </a:solidFill>
              </a:rPr>
              <a:t>Winston A, Lancet HIV.2018 ; 5:e162-71</a:t>
            </a:r>
            <a:endParaRPr lang="en-US" altLang="fr-FR" sz="1200" i="1" dirty="0">
              <a:solidFill>
                <a:srgbClr val="CC0000"/>
              </a:solidFill>
            </a:endParaRPr>
          </a:p>
        </p:txBody>
      </p:sp>
      <p:sp>
        <p:nvSpPr>
          <p:cNvPr id="8234" name="AutoShape 162">
            <a:extLst>
              <a:ext uri="{FF2B5EF4-FFF2-40B4-BE49-F238E27FC236}">
                <a16:creationId xmlns:a16="http://schemas.microsoft.com/office/drawing/2014/main" xmlns="" id="{AE7CABF0-8B9A-4D08-8E7F-11C2E1293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GS-US-1717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ZoneTexte 1">
            <a:extLst>
              <a:ext uri="{FF2B5EF4-FFF2-40B4-BE49-F238E27FC236}">
                <a16:creationId xmlns:a16="http://schemas.microsoft.com/office/drawing/2014/main" xmlns="" id="{33ED530B-3F21-40F1-8091-26FAB683D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63" y="1209675"/>
            <a:ext cx="3446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fr-FR" altLang="fr-FR" sz="2000" b="1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Efficacy at W48 (ITT, snapshot)</a:t>
            </a:r>
          </a:p>
        </p:txBody>
      </p:sp>
      <p:graphicFrame>
        <p:nvGraphicFramePr>
          <p:cNvPr id="8" name="Group 77">
            <a:extLst>
              <a:ext uri="{FF2B5EF4-FFF2-40B4-BE49-F238E27FC236}">
                <a16:creationId xmlns:a16="http://schemas.microsoft.com/office/drawing/2014/main" xmlns="" id="{2763244A-25F8-4B50-9EC9-BC9DA25EB2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4407793"/>
              </p:ext>
            </p:extLst>
          </p:nvPr>
        </p:nvGraphicFramePr>
        <p:xfrm>
          <a:off x="4284663" y="4797425"/>
          <a:ext cx="4686300" cy="1368425"/>
        </p:xfrm>
        <a:graphic>
          <a:graphicData uri="http://schemas.openxmlformats.org/drawingml/2006/table">
            <a:tbl>
              <a:tblPr/>
              <a:tblGrid>
                <a:gridCol w="25467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19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75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8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89976" marR="89976" marT="46813" marB="46813"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TAF/FTC</a:t>
                      </a:r>
                    </a:p>
                  </a:txBody>
                  <a:tcPr marL="89976" marR="89976" marT="46813" marB="46813"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DA10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ABC/3TC</a:t>
                      </a:r>
                    </a:p>
                  </a:txBody>
                  <a:tcPr marL="89976" marR="89976" marT="46813" marB="46813"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Genotype at virologic failure *</a:t>
                      </a:r>
                    </a:p>
                  </a:txBody>
                  <a:tcPr marL="89976" marR="89976" marT="46813" marB="46813"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L="89976" marR="89976" marT="46813" marB="46813"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89976" marR="89976" marT="46813" marB="46813"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0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Emergence of resistance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   NRTI : K65K/R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   PI : M46I + I50L + N88S</a:t>
                      </a:r>
                    </a:p>
                  </a:txBody>
                  <a:tcPr marL="89976" marR="89976" marT="46813" marB="46813"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  <a:br>
                        <a:rPr kumimoji="0" lang="en-US" sz="14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89976" marR="89976" marT="46813" marB="46813"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89976" marR="89976" marT="46813" marB="46813" anchor="ctr" horzOverflow="overflow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0260" name="ZoneTexte 2">
            <a:extLst>
              <a:ext uri="{FF2B5EF4-FFF2-40B4-BE49-F238E27FC236}">
                <a16:creationId xmlns:a16="http://schemas.microsoft.com/office/drawing/2014/main" xmlns="" id="{53C92A4F-F6C0-485C-BA5C-E36EDD3A6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6075" y="6194425"/>
            <a:ext cx="496411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fr-FR" altLang="fr-FR" sz="1200">
                <a:solidFill>
                  <a:srgbClr val="000066"/>
                </a:solidFill>
                <a:cs typeface="Arial" panose="020B0604020202020204" pitchFamily="34" charset="0"/>
              </a:rPr>
              <a:t>* Confirmed HIV RNA &gt; 50 c/mL or unconfirmed &gt; 400 c/mL at last visit</a:t>
            </a:r>
          </a:p>
        </p:txBody>
      </p:sp>
      <p:sp>
        <p:nvSpPr>
          <p:cNvPr id="10261" name="ZoneTexte 9">
            <a:extLst>
              <a:ext uri="{FF2B5EF4-FFF2-40B4-BE49-F238E27FC236}">
                <a16:creationId xmlns:a16="http://schemas.microsoft.com/office/drawing/2014/main" xmlns="" id="{BC0996A4-2CDB-4FCF-936F-5458544EB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2888" y="4397375"/>
            <a:ext cx="3038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en-US" altLang="fr-FR" sz="2000" b="1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Emergence of resistance, N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D51AD599-5606-4EF8-8588-631887C2477C}"/>
              </a:ext>
            </a:extLst>
          </p:cNvPr>
          <p:cNvGrpSpPr/>
          <p:nvPr/>
        </p:nvGrpSpPr>
        <p:grpSpPr>
          <a:xfrm>
            <a:off x="524767" y="1619048"/>
            <a:ext cx="3909863" cy="354011"/>
            <a:chOff x="524767" y="1619048"/>
            <a:chExt cx="3909863" cy="354011"/>
          </a:xfrm>
        </p:grpSpPr>
        <p:sp>
          <p:nvSpPr>
            <p:cNvPr id="49" name="AutoShape 165">
              <a:extLst>
                <a:ext uri="{FF2B5EF4-FFF2-40B4-BE49-F238E27FC236}">
                  <a16:creationId xmlns:a16="http://schemas.microsoft.com/office/drawing/2014/main" xmlns="" id="{5687475A-2E22-49FD-8CA7-E4BBE5C529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767" y="1619048"/>
              <a:ext cx="3851269" cy="35401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fr-FR" sz="2800">
                <a:solidFill>
                  <a:srgbClr val="000066"/>
                </a:solidFill>
              </a:endParaRPr>
            </a:p>
          </p:txBody>
        </p:sp>
        <p:sp>
          <p:nvSpPr>
            <p:cNvPr id="10262" name="Rectangle 14">
              <a:extLst>
                <a:ext uri="{FF2B5EF4-FFF2-40B4-BE49-F238E27FC236}">
                  <a16:creationId xmlns:a16="http://schemas.microsoft.com/office/drawing/2014/main" xmlns="" id="{432C121E-AF9A-4C32-B614-D830F037A0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138" y="1725613"/>
              <a:ext cx="141287" cy="141287"/>
            </a:xfrm>
            <a:prstGeom prst="rect">
              <a:avLst/>
            </a:prstGeom>
            <a:solidFill>
              <a:srgbClr val="457F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endParaRPr lang="fr-FR" altLang="fr-FR" sz="180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263" name="Rectangle 15">
              <a:extLst>
                <a:ext uri="{FF2B5EF4-FFF2-40B4-BE49-F238E27FC236}">
                  <a16:creationId xmlns:a16="http://schemas.microsoft.com/office/drawing/2014/main" xmlns="" id="{7554395B-E0B5-48CB-83D7-86BF31408E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1588" y="1725613"/>
              <a:ext cx="141287" cy="141287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endParaRPr lang="fr-FR" altLang="fr-FR" sz="180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264" name="ZoneTexte 16">
              <a:extLst>
                <a:ext uri="{FF2B5EF4-FFF2-40B4-BE49-F238E27FC236}">
                  <a16:creationId xmlns:a16="http://schemas.microsoft.com/office/drawing/2014/main" xmlns="" id="{2518A796-0417-4207-872F-0DFCA54985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0250" y="1643063"/>
              <a:ext cx="17018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400" b="1" dirty="0">
                  <a:solidFill>
                    <a:srgbClr val="2D2D8A"/>
                  </a:solidFill>
                  <a:cs typeface="Arial" panose="020B0604020202020204" pitchFamily="34" charset="0"/>
                </a:rPr>
                <a:t>TAF/FTC (N = 253)</a:t>
              </a:r>
            </a:p>
          </p:txBody>
        </p:sp>
        <p:sp>
          <p:nvSpPr>
            <p:cNvPr id="10265" name="ZoneTexte 17">
              <a:extLst>
                <a:ext uri="{FF2B5EF4-FFF2-40B4-BE49-F238E27FC236}">
                  <a16:creationId xmlns:a16="http://schemas.microsoft.com/office/drawing/2014/main" xmlns="" id="{2EB470BD-C718-4097-9C8E-3E66C0C301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2608" y="1643063"/>
              <a:ext cx="176202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400" b="1" dirty="0">
                  <a:solidFill>
                    <a:srgbClr val="2D2D8A"/>
                  </a:solidFill>
                  <a:cs typeface="Arial" panose="020B0604020202020204" pitchFamily="34" charset="0"/>
                </a:rPr>
                <a:t>ABC/3TC (N = 248)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C52260C1-79AC-4C25-BB50-16A2CA4F2A3F}"/>
              </a:ext>
            </a:extLst>
          </p:cNvPr>
          <p:cNvGrpSpPr/>
          <p:nvPr/>
        </p:nvGrpSpPr>
        <p:grpSpPr>
          <a:xfrm>
            <a:off x="61913" y="1936750"/>
            <a:ext cx="5476875" cy="3221038"/>
            <a:chOff x="61913" y="1936750"/>
            <a:chExt cx="5476875" cy="3221038"/>
          </a:xfrm>
        </p:grpSpPr>
        <p:grpSp>
          <p:nvGrpSpPr>
            <p:cNvPr id="10266" name="Groupe 12">
              <a:extLst>
                <a:ext uri="{FF2B5EF4-FFF2-40B4-BE49-F238E27FC236}">
                  <a16:creationId xmlns:a16="http://schemas.microsoft.com/office/drawing/2014/main" xmlns="" id="{216B98F1-C713-4D9A-A3F6-436A2BB963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913" y="2181225"/>
              <a:ext cx="5476875" cy="2976563"/>
              <a:chOff x="61792" y="2181070"/>
              <a:chExt cx="4554678" cy="2976122"/>
            </a:xfrm>
          </p:grpSpPr>
          <p:sp>
            <p:nvSpPr>
              <p:cNvPr id="10274" name="ZoneTexte 11">
                <a:extLst>
                  <a:ext uri="{FF2B5EF4-FFF2-40B4-BE49-F238E27FC236}">
                    <a16:creationId xmlns:a16="http://schemas.microsoft.com/office/drawing/2014/main" xmlns="" id="{5683204F-2136-49C0-8A33-6C3C5186E7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14900" y="3068960"/>
                <a:ext cx="1544659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fr-FR" altLang="fr-FR" sz="1400">
                    <a:solidFill>
                      <a:srgbClr val="000066"/>
                    </a:solidFill>
                    <a:cs typeface="Arial" panose="020B0604020202020204" pitchFamily="34" charset="0"/>
                  </a:rPr>
                  <a:t>Difference (95% CI) : </a:t>
                </a:r>
              </a:p>
              <a:p>
                <a:pPr defTabSz="914400" eaLnBrk="1" hangingPunct="1"/>
                <a:r>
                  <a:rPr lang="fr-FR" altLang="fr-FR" sz="1400">
                    <a:solidFill>
                      <a:srgbClr val="000066"/>
                    </a:solidFill>
                    <a:cs typeface="Arial" panose="020B0604020202020204" pitchFamily="34" charset="0"/>
                  </a:rPr>
                  <a:t>0.8%  (- 1.5 to 3.3)</a:t>
                </a:r>
              </a:p>
            </p:txBody>
          </p:sp>
          <p:sp>
            <p:nvSpPr>
              <p:cNvPr id="10275" name="Line 5">
                <a:extLst>
                  <a:ext uri="{FF2B5EF4-FFF2-40B4-BE49-F238E27FC236}">
                    <a16:creationId xmlns:a16="http://schemas.microsoft.com/office/drawing/2014/main" xmlns="" id="{6965489A-ABCB-41B6-8BD0-BDE5B1646C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8117" y="4007246"/>
                <a:ext cx="406835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76" name="Line 6">
                <a:extLst>
                  <a:ext uri="{FF2B5EF4-FFF2-40B4-BE49-F238E27FC236}">
                    <a16:creationId xmlns:a16="http://schemas.microsoft.com/office/drawing/2014/main" xmlns="" id="{0E16FA6A-6E6B-4321-AE2A-E9C5288687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48109" y="2334875"/>
                <a:ext cx="0" cy="167237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77" name="Line 7">
                <a:extLst>
                  <a:ext uri="{FF2B5EF4-FFF2-40B4-BE49-F238E27FC236}">
                    <a16:creationId xmlns:a16="http://schemas.microsoft.com/office/drawing/2014/main" xmlns="" id="{B52DA56D-AD5A-4F32-93A5-0481295985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6711" y="2334875"/>
                <a:ext cx="10139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78" name="Line 8">
                <a:extLst>
                  <a:ext uri="{FF2B5EF4-FFF2-40B4-BE49-F238E27FC236}">
                    <a16:creationId xmlns:a16="http://schemas.microsoft.com/office/drawing/2014/main" xmlns="" id="{4F07970A-319F-47C5-B2E3-7FBF85ACFD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6711" y="2679268"/>
                <a:ext cx="10139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79" name="Line 9">
                <a:extLst>
                  <a:ext uri="{FF2B5EF4-FFF2-40B4-BE49-F238E27FC236}">
                    <a16:creationId xmlns:a16="http://schemas.microsoft.com/office/drawing/2014/main" xmlns="" id="{22363289-B10B-4211-9696-23AACA5025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6711" y="3005752"/>
                <a:ext cx="10139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80" name="Line 10">
                <a:extLst>
                  <a:ext uri="{FF2B5EF4-FFF2-40B4-BE49-F238E27FC236}">
                    <a16:creationId xmlns:a16="http://schemas.microsoft.com/office/drawing/2014/main" xmlns="" id="{0157DF67-3F10-4A0D-9F19-3A2626C224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6711" y="3352900"/>
                <a:ext cx="10139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81" name="Line 11">
                <a:extLst>
                  <a:ext uri="{FF2B5EF4-FFF2-40B4-BE49-F238E27FC236}">
                    <a16:creationId xmlns:a16="http://schemas.microsoft.com/office/drawing/2014/main" xmlns="" id="{181C02D0-859F-4888-BE71-4F994977DD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6711" y="3660098"/>
                <a:ext cx="10139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82" name="Line 12">
                <a:extLst>
                  <a:ext uri="{FF2B5EF4-FFF2-40B4-BE49-F238E27FC236}">
                    <a16:creationId xmlns:a16="http://schemas.microsoft.com/office/drawing/2014/main" xmlns="" id="{90C913BA-61B4-4780-86AB-36F4771599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6711" y="4007246"/>
                <a:ext cx="10139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283" name="Rectangle 13">
                <a:extLst>
                  <a:ext uri="{FF2B5EF4-FFF2-40B4-BE49-F238E27FC236}">
                    <a16:creationId xmlns:a16="http://schemas.microsoft.com/office/drawing/2014/main" xmlns="" id="{C7BDE348-514D-4252-933F-2FAC6DB0D5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23331" y="2515337"/>
                <a:ext cx="451670" cy="1491909"/>
              </a:xfrm>
              <a:prstGeom prst="rect">
                <a:avLst/>
              </a:prstGeom>
              <a:solidFill>
                <a:srgbClr val="3DA1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fr-FR" altLang="fr-FR" sz="1800">
                  <a:solidFill>
                    <a:srgbClr val="000066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0284" name="Rectangle 14">
                <a:extLst>
                  <a:ext uri="{FF2B5EF4-FFF2-40B4-BE49-F238E27FC236}">
                    <a16:creationId xmlns:a16="http://schemas.microsoft.com/office/drawing/2014/main" xmlns="" id="{58940855-573A-48AC-9C65-2ACE69D0D9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6580" y="3971429"/>
                <a:ext cx="451670" cy="35817"/>
              </a:xfrm>
              <a:prstGeom prst="rect">
                <a:avLst/>
              </a:prstGeom>
              <a:solidFill>
                <a:srgbClr val="3DA1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fr-FR" altLang="fr-FR" sz="1800">
                  <a:solidFill>
                    <a:srgbClr val="000066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0285" name="Rectangle 15">
                <a:extLst>
                  <a:ext uri="{FF2B5EF4-FFF2-40B4-BE49-F238E27FC236}">
                    <a16:creationId xmlns:a16="http://schemas.microsoft.com/office/drawing/2014/main" xmlns="" id="{323E4DEB-5EE1-4A75-B900-25C3BB459B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55524" y="2456102"/>
                <a:ext cx="451670" cy="1551145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fr-FR" altLang="fr-FR" sz="1800">
                  <a:solidFill>
                    <a:srgbClr val="000066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0286" name="Rectangle 16">
                <a:extLst>
                  <a:ext uri="{FF2B5EF4-FFF2-40B4-BE49-F238E27FC236}">
                    <a16:creationId xmlns:a16="http://schemas.microsoft.com/office/drawing/2014/main" xmlns="" id="{9902D153-8F0D-4412-BBB6-6910C2163D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3002" y="3863979"/>
                <a:ext cx="451670" cy="143267"/>
              </a:xfrm>
              <a:prstGeom prst="rect">
                <a:avLst/>
              </a:prstGeom>
              <a:solidFill>
                <a:srgbClr val="3DA1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fr-FR" altLang="fr-FR" sz="1800">
                  <a:solidFill>
                    <a:srgbClr val="000066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0287" name="Rectangle 17">
                <a:extLst>
                  <a:ext uri="{FF2B5EF4-FFF2-40B4-BE49-F238E27FC236}">
                    <a16:creationId xmlns:a16="http://schemas.microsoft.com/office/drawing/2014/main" xmlns="" id="{B75DCD88-8828-41CF-A7FF-874E37CFC5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0772" y="3902551"/>
                <a:ext cx="451670" cy="104695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fr-FR" altLang="fr-FR" sz="1800">
                  <a:solidFill>
                    <a:srgbClr val="000066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10288" name="ZoneTexte 31">
                <a:extLst>
                  <a:ext uri="{FF2B5EF4-FFF2-40B4-BE49-F238E27FC236}">
                    <a16:creationId xmlns:a16="http://schemas.microsoft.com/office/drawing/2014/main" xmlns="" id="{74C93B4B-15CE-4D6E-8904-7859C5BA27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2743" y="4066481"/>
                <a:ext cx="814678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fr-FR" altLang="fr-FR" sz="1400">
                    <a:solidFill>
                      <a:srgbClr val="000066"/>
                    </a:solidFill>
                    <a:cs typeface="Arial" panose="020B0604020202020204" pitchFamily="34" charset="0"/>
                  </a:rPr>
                  <a:t>HIV RNA </a:t>
                </a:r>
              </a:p>
              <a:p>
                <a:pPr defTabSz="914400" eaLnBrk="1" hangingPunct="1"/>
                <a:r>
                  <a:rPr lang="fr-FR" altLang="fr-FR" sz="1400">
                    <a:solidFill>
                      <a:srgbClr val="000066"/>
                    </a:solidFill>
                    <a:cs typeface="Arial" panose="020B0604020202020204" pitchFamily="34" charset="0"/>
                  </a:rPr>
                  <a:t>&lt; 50 c/mL</a:t>
                </a:r>
              </a:p>
            </p:txBody>
          </p:sp>
          <p:sp>
            <p:nvSpPr>
              <p:cNvPr id="10289" name="ZoneTexte 32">
                <a:extLst>
                  <a:ext uri="{FF2B5EF4-FFF2-40B4-BE49-F238E27FC236}">
                    <a16:creationId xmlns:a16="http://schemas.microsoft.com/office/drawing/2014/main" xmlns="" id="{2D41B8BE-0813-42A1-81D9-D7BC67A6C8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1709" y="3891786"/>
                <a:ext cx="269626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r" defTabSz="914400" eaLnBrk="1" hangingPunct="1"/>
                <a:r>
                  <a:rPr lang="fr-FR" altLang="fr-FR" sz="1200">
                    <a:solidFill>
                      <a:srgbClr val="000066"/>
                    </a:solidFill>
                    <a:cs typeface="Arial" panose="020B0604020202020204" pitchFamily="34" charset="0"/>
                  </a:rPr>
                  <a:t>0</a:t>
                </a:r>
              </a:p>
            </p:txBody>
          </p:sp>
          <p:sp>
            <p:nvSpPr>
              <p:cNvPr id="10290" name="ZoneTexte 33">
                <a:extLst>
                  <a:ext uri="{FF2B5EF4-FFF2-40B4-BE49-F238E27FC236}">
                    <a16:creationId xmlns:a16="http://schemas.microsoft.com/office/drawing/2014/main" xmlns="" id="{99A61F6B-6CE7-459C-9B34-E2BAF381866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70095" y="4066481"/>
                <a:ext cx="814678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fr-FR" altLang="fr-FR" sz="1400">
                    <a:solidFill>
                      <a:srgbClr val="000066"/>
                    </a:solidFill>
                    <a:cs typeface="Arial" panose="020B0604020202020204" pitchFamily="34" charset="0"/>
                  </a:rPr>
                  <a:t>HIV RNA </a:t>
                </a:r>
              </a:p>
              <a:p>
                <a:pPr defTabSz="914400" eaLnBrk="1" hangingPunct="1"/>
                <a:r>
                  <a:rPr lang="fr-FR" altLang="fr-FR" sz="1400">
                    <a:solidFill>
                      <a:srgbClr val="000066"/>
                    </a:solidFill>
                    <a:cs typeface="Arial" panose="020B0604020202020204" pitchFamily="34" charset="0"/>
                  </a:rPr>
                  <a:t>&gt; 50 c/mL</a:t>
                </a:r>
              </a:p>
            </p:txBody>
          </p:sp>
          <p:sp>
            <p:nvSpPr>
              <p:cNvPr id="10291" name="ZoneTexte 34">
                <a:extLst>
                  <a:ext uri="{FF2B5EF4-FFF2-40B4-BE49-F238E27FC236}">
                    <a16:creationId xmlns:a16="http://schemas.microsoft.com/office/drawing/2014/main" xmlns="" id="{BF21D284-4C93-4EDA-BC20-68997A7F29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78062" y="4066481"/>
                <a:ext cx="126547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fr-FR" altLang="fr-FR" sz="1400">
                    <a:solidFill>
                      <a:srgbClr val="000066"/>
                    </a:solidFill>
                    <a:cs typeface="Arial" panose="020B0604020202020204" pitchFamily="34" charset="0"/>
                  </a:rPr>
                  <a:t>No virologic data</a:t>
                </a:r>
              </a:p>
            </p:txBody>
          </p:sp>
          <p:sp>
            <p:nvSpPr>
              <p:cNvPr id="10292" name="ZoneTexte 35">
                <a:extLst>
                  <a:ext uri="{FF2B5EF4-FFF2-40B4-BE49-F238E27FC236}">
                    <a16:creationId xmlns:a16="http://schemas.microsoft.com/office/drawing/2014/main" xmlns="" id="{4FF32F90-6BEF-44D7-990B-144BAD1A74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04927" y="3687822"/>
                <a:ext cx="269626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fr-FR" altLang="fr-FR" sz="1200" b="1">
                    <a:solidFill>
                      <a:srgbClr val="000066"/>
                    </a:solidFill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10293" name="ZoneTexte 36">
                <a:extLst>
                  <a:ext uri="{FF2B5EF4-FFF2-40B4-BE49-F238E27FC236}">
                    <a16:creationId xmlns:a16="http://schemas.microsoft.com/office/drawing/2014/main" xmlns="" id="{B80FD7FB-B473-4E94-8A91-F2A304ABB9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1523" y="3758130"/>
                <a:ext cx="269626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fr-FR" altLang="fr-FR" sz="1200" b="1">
                    <a:solidFill>
                      <a:srgbClr val="000066"/>
                    </a:solidFill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10294" name="ZoneTexte 37">
                <a:extLst>
                  <a:ext uri="{FF2B5EF4-FFF2-40B4-BE49-F238E27FC236}">
                    <a16:creationId xmlns:a16="http://schemas.microsoft.com/office/drawing/2014/main" xmlns="" id="{3EDA625B-A40D-44E0-94E9-5E62D82200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78833" y="3597425"/>
                <a:ext cx="269626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fr-FR" altLang="fr-FR" sz="1200" b="1">
                    <a:solidFill>
                      <a:srgbClr val="000066"/>
                    </a:solidFill>
                    <a:cs typeface="Arial" panose="020B0604020202020204" pitchFamily="34" charset="0"/>
                  </a:rPr>
                  <a:t>9</a:t>
                </a:r>
              </a:p>
            </p:txBody>
          </p:sp>
          <p:sp>
            <p:nvSpPr>
              <p:cNvPr id="10295" name="ZoneTexte 38">
                <a:extLst>
                  <a:ext uri="{FF2B5EF4-FFF2-40B4-BE49-F238E27FC236}">
                    <a16:creationId xmlns:a16="http://schemas.microsoft.com/office/drawing/2014/main" xmlns="" id="{623F5011-238A-44D1-8F99-1042957C1E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0900" y="3647645"/>
                <a:ext cx="269626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fr-FR" altLang="fr-FR" sz="1200" b="1">
                    <a:solidFill>
                      <a:srgbClr val="000066"/>
                    </a:solidFill>
                    <a:cs typeface="Arial" panose="020B0604020202020204" pitchFamily="34" charset="0"/>
                  </a:rPr>
                  <a:t>6</a:t>
                </a:r>
              </a:p>
            </p:txBody>
          </p:sp>
          <p:sp>
            <p:nvSpPr>
              <p:cNvPr id="10296" name="ZoneTexte 39">
                <a:extLst>
                  <a:ext uri="{FF2B5EF4-FFF2-40B4-BE49-F238E27FC236}">
                    <a16:creationId xmlns:a16="http://schemas.microsoft.com/office/drawing/2014/main" xmlns="" id="{708BBB02-76F8-4D40-82D6-45EC31AED0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21102" y="2181070"/>
                <a:ext cx="35458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fr-FR" altLang="fr-FR" sz="1200" b="1">
                    <a:solidFill>
                      <a:srgbClr val="000066"/>
                    </a:solidFill>
                    <a:cs typeface="Arial" panose="020B0604020202020204" pitchFamily="34" charset="0"/>
                  </a:rPr>
                  <a:t>93</a:t>
                </a:r>
              </a:p>
            </p:txBody>
          </p:sp>
          <p:sp>
            <p:nvSpPr>
              <p:cNvPr id="10297" name="ZoneTexte 40">
                <a:extLst>
                  <a:ext uri="{FF2B5EF4-FFF2-40B4-BE49-F238E27FC236}">
                    <a16:creationId xmlns:a16="http://schemas.microsoft.com/office/drawing/2014/main" xmlns="" id="{36ACD8E6-84DC-4150-8853-DE10EC6DDC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6020" y="2251521"/>
                <a:ext cx="35458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fr-FR" altLang="fr-FR" sz="1200" b="1">
                    <a:solidFill>
                      <a:srgbClr val="000066"/>
                    </a:solidFill>
                    <a:cs typeface="Arial" panose="020B0604020202020204" pitchFamily="34" charset="0"/>
                  </a:rPr>
                  <a:t>90</a:t>
                </a:r>
              </a:p>
            </p:txBody>
          </p:sp>
          <p:sp>
            <p:nvSpPr>
              <p:cNvPr id="10298" name="ZoneTexte 41">
                <a:extLst>
                  <a:ext uri="{FF2B5EF4-FFF2-40B4-BE49-F238E27FC236}">
                    <a16:creationId xmlns:a16="http://schemas.microsoft.com/office/drawing/2014/main" xmlns="" id="{5E5D8DDB-2E71-4CC9-8507-D1B2E4B228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751" y="3552296"/>
                <a:ext cx="35458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r" defTabSz="914400" eaLnBrk="1" hangingPunct="1"/>
                <a:r>
                  <a:rPr lang="fr-FR" altLang="fr-FR" sz="1200">
                    <a:solidFill>
                      <a:srgbClr val="000066"/>
                    </a:solidFill>
                    <a:cs typeface="Arial" panose="020B0604020202020204" pitchFamily="34" charset="0"/>
                  </a:rPr>
                  <a:t>20</a:t>
                </a:r>
              </a:p>
            </p:txBody>
          </p:sp>
          <p:sp>
            <p:nvSpPr>
              <p:cNvPr id="10299" name="ZoneTexte 42">
                <a:extLst>
                  <a:ext uri="{FF2B5EF4-FFF2-40B4-BE49-F238E27FC236}">
                    <a16:creationId xmlns:a16="http://schemas.microsoft.com/office/drawing/2014/main" xmlns="" id="{6B35D5E0-D250-4C9D-9DC8-273F161E2B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751" y="3212807"/>
                <a:ext cx="35458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r" defTabSz="914400" eaLnBrk="1" hangingPunct="1"/>
                <a:r>
                  <a:rPr lang="fr-FR" altLang="fr-FR" sz="1200">
                    <a:solidFill>
                      <a:srgbClr val="000066"/>
                    </a:solidFill>
                    <a:cs typeface="Arial" panose="020B0604020202020204" pitchFamily="34" charset="0"/>
                  </a:rPr>
                  <a:t>40</a:t>
                </a:r>
              </a:p>
            </p:txBody>
          </p:sp>
          <p:sp>
            <p:nvSpPr>
              <p:cNvPr id="10300" name="ZoneTexte 43">
                <a:extLst>
                  <a:ext uri="{FF2B5EF4-FFF2-40B4-BE49-F238E27FC236}">
                    <a16:creationId xmlns:a16="http://schemas.microsoft.com/office/drawing/2014/main" xmlns="" id="{90C18C7A-5E53-42C5-9E32-691CCEE0960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751" y="2873318"/>
                <a:ext cx="35458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r" defTabSz="914400" eaLnBrk="1" hangingPunct="1"/>
                <a:r>
                  <a:rPr lang="fr-FR" altLang="fr-FR" sz="1200">
                    <a:solidFill>
                      <a:srgbClr val="000066"/>
                    </a:solidFill>
                    <a:cs typeface="Arial" panose="020B0604020202020204" pitchFamily="34" charset="0"/>
                  </a:rPr>
                  <a:t>60</a:t>
                </a:r>
              </a:p>
            </p:txBody>
          </p:sp>
          <p:sp>
            <p:nvSpPr>
              <p:cNvPr id="10301" name="ZoneTexte 44">
                <a:extLst>
                  <a:ext uri="{FF2B5EF4-FFF2-40B4-BE49-F238E27FC236}">
                    <a16:creationId xmlns:a16="http://schemas.microsoft.com/office/drawing/2014/main" xmlns="" id="{2C6B635C-DA5E-4A1A-B141-AA74E7C396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751" y="2533829"/>
                <a:ext cx="354584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r" defTabSz="914400" eaLnBrk="1" hangingPunct="1"/>
                <a:r>
                  <a:rPr lang="fr-FR" altLang="fr-FR" sz="1200">
                    <a:solidFill>
                      <a:srgbClr val="000066"/>
                    </a:solidFill>
                    <a:cs typeface="Arial" panose="020B0604020202020204" pitchFamily="34" charset="0"/>
                  </a:rPr>
                  <a:t>80</a:t>
                </a:r>
              </a:p>
            </p:txBody>
          </p:sp>
          <p:sp>
            <p:nvSpPr>
              <p:cNvPr id="10302" name="ZoneTexte 45">
                <a:extLst>
                  <a:ext uri="{FF2B5EF4-FFF2-40B4-BE49-F238E27FC236}">
                    <a16:creationId xmlns:a16="http://schemas.microsoft.com/office/drawing/2014/main" xmlns="" id="{B07BFCBF-FB68-4278-9F2C-BA129C1219D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792" y="2194340"/>
                <a:ext cx="439543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r" defTabSz="914400" eaLnBrk="1" hangingPunct="1"/>
                <a:r>
                  <a:rPr lang="fr-FR" altLang="fr-FR" sz="1200">
                    <a:solidFill>
                      <a:srgbClr val="000066"/>
                    </a:solidFill>
                    <a:cs typeface="Arial" panose="020B0604020202020204" pitchFamily="34" charset="0"/>
                  </a:rPr>
                  <a:t>100</a:t>
                </a:r>
              </a:p>
            </p:txBody>
          </p:sp>
          <p:sp>
            <p:nvSpPr>
              <p:cNvPr id="10303" name="ZoneTexte 46">
                <a:extLst>
                  <a:ext uri="{FF2B5EF4-FFF2-40B4-BE49-F238E27FC236}">
                    <a16:creationId xmlns:a16="http://schemas.microsoft.com/office/drawing/2014/main" xmlns="" id="{495FA643-9100-499A-A6F7-29A646BA05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6503" y="4633972"/>
                <a:ext cx="153919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fr-FR" altLang="fr-FR" sz="1400">
                    <a:solidFill>
                      <a:srgbClr val="000066"/>
                    </a:solidFill>
                    <a:cs typeface="Arial" panose="020B0604020202020204" pitchFamily="34" charset="0"/>
                  </a:rPr>
                  <a:t>Difference : - 3.0% </a:t>
                </a:r>
              </a:p>
              <a:p>
                <a:pPr defTabSz="914400" eaLnBrk="1" hangingPunct="1"/>
                <a:r>
                  <a:rPr lang="fr-FR" altLang="fr-FR" sz="1400">
                    <a:solidFill>
                      <a:srgbClr val="000066"/>
                    </a:solidFill>
                    <a:cs typeface="Arial" panose="020B0604020202020204" pitchFamily="34" charset="0"/>
                  </a:rPr>
                  <a:t>(95%CI : - 8.2 to 2.0)</a:t>
                </a:r>
              </a:p>
            </p:txBody>
          </p:sp>
        </p:grpSp>
        <p:sp>
          <p:nvSpPr>
            <p:cNvPr id="10267" name="ZoneTexte 47">
              <a:extLst>
                <a:ext uri="{FF2B5EF4-FFF2-40B4-BE49-F238E27FC236}">
                  <a16:creationId xmlns:a16="http://schemas.microsoft.com/office/drawing/2014/main" xmlns="" id="{37E5C5DF-7210-498E-84DB-667EFF1A54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1936750"/>
              <a:ext cx="34448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%</a:t>
              </a:r>
            </a:p>
          </p:txBody>
        </p:sp>
      </p:grpSp>
      <p:sp>
        <p:nvSpPr>
          <p:cNvPr id="10268" name="ZoneTexte 48">
            <a:extLst>
              <a:ext uri="{FF2B5EF4-FFF2-40B4-BE49-F238E27FC236}">
                <a16:creationId xmlns:a16="http://schemas.microsoft.com/office/drawing/2014/main" xmlns="" id="{AFCE1958-A14C-4E4A-86B7-B156032FA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3638" y="33338"/>
            <a:ext cx="3270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defTabSz="914400" eaLnBrk="1" hangingPunct="1"/>
            <a:r>
              <a:rPr lang="fr-FR" altLang="fr-FR" sz="1000" b="1">
                <a:solidFill>
                  <a:srgbClr val="FFFFFF"/>
                </a:solidFill>
                <a:cs typeface="Arial" panose="020B0604020202020204" pitchFamily="34" charset="0"/>
              </a:rPr>
              <a:t>88</a:t>
            </a:r>
          </a:p>
        </p:txBody>
      </p:sp>
      <p:sp>
        <p:nvSpPr>
          <p:cNvPr id="10269" name="ZoneTexte 49">
            <a:extLst>
              <a:ext uri="{FF2B5EF4-FFF2-40B4-BE49-F238E27FC236}">
                <a16:creationId xmlns:a16="http://schemas.microsoft.com/office/drawing/2014/main" xmlns="" id="{534CE40B-D604-4612-A105-3BEA3EB16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6925" y="1317625"/>
            <a:ext cx="2403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fr-FR" altLang="fr-FR" sz="2000" b="1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protocol analysis</a:t>
            </a:r>
          </a:p>
        </p:txBody>
      </p:sp>
      <p:sp>
        <p:nvSpPr>
          <p:cNvPr id="51" name="Espace réservé du contenu 2">
            <a:extLst>
              <a:ext uri="{FF2B5EF4-FFF2-40B4-BE49-F238E27FC236}">
                <a16:creationId xmlns:a16="http://schemas.microsoft.com/office/drawing/2014/main" xmlns="" id="{8E91DE6A-722F-4BB4-BA22-E65193E639EA}"/>
              </a:ext>
            </a:extLst>
          </p:cNvPr>
          <p:cNvSpPr>
            <a:spLocks/>
          </p:cNvSpPr>
          <p:nvPr/>
        </p:nvSpPr>
        <p:spPr bwMode="auto">
          <a:xfrm>
            <a:off x="5257800" y="1773238"/>
            <a:ext cx="3851275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lvl="1" algn="l" defTabSz="914400">
              <a:spcBef>
                <a:spcPct val="20000"/>
              </a:spcBef>
              <a:buClr>
                <a:srgbClr val="CC3300"/>
              </a:buClr>
              <a:defRPr/>
            </a:pPr>
            <a:r>
              <a:rPr lang="en-GB" sz="16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HIV RNA &lt; 50 c/mL at W48</a:t>
            </a:r>
          </a:p>
          <a:p>
            <a:pPr marL="450850" lvl="1" indent="-18415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  <a:defRPr/>
            </a:pPr>
            <a:r>
              <a:rPr lang="en-GB" sz="14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TAF/FTC : 99.1%</a:t>
            </a:r>
          </a:p>
          <a:p>
            <a:pPr marL="450850" lvl="1" indent="-18415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  <a:defRPr/>
            </a:pPr>
            <a:r>
              <a:rPr lang="en-GB" sz="14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ABC/3TC : 99.1%</a:t>
            </a:r>
          </a:p>
          <a:p>
            <a:pPr marL="450850" lvl="1" indent="-18415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  <a:defRPr/>
            </a:pPr>
            <a:r>
              <a:rPr lang="en-GB" sz="14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Difference : 0.0% (95% CI: -2.5 to 2.3)</a:t>
            </a:r>
          </a:p>
        </p:txBody>
      </p:sp>
      <p:sp>
        <p:nvSpPr>
          <p:cNvPr id="10271" name="Rectangle 2">
            <a:extLst>
              <a:ext uri="{FF2B5EF4-FFF2-40B4-BE49-F238E27FC236}">
                <a16:creationId xmlns:a16="http://schemas.microsoft.com/office/drawing/2014/main" xmlns="" id="{E884B7F5-D372-4C4A-8F06-7B3B626D25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/>
              <a:t>GS-US-1717 </a:t>
            </a:r>
            <a:r>
              <a:rPr lang="fr-FR" altLang="fr-FR" dirty="0" err="1"/>
              <a:t>Study</a:t>
            </a:r>
            <a:r>
              <a:rPr lang="fr-FR" altLang="fr-FR" dirty="0"/>
              <a:t>: Switch ABC/3TC to TAF/FTC</a:t>
            </a:r>
          </a:p>
        </p:txBody>
      </p:sp>
      <p:sp>
        <p:nvSpPr>
          <p:cNvPr id="10272" name="Text Box 3">
            <a:extLst>
              <a:ext uri="{FF2B5EF4-FFF2-40B4-BE49-F238E27FC236}">
                <a16:creationId xmlns:a16="http://schemas.microsoft.com/office/drawing/2014/main" xmlns="" id="{1CDC5429-79B6-4CAC-9249-0DDBB01D5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075" y="6583363"/>
            <a:ext cx="3717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fr-FR" sz="1200" i="1" dirty="0">
                <a:solidFill>
                  <a:srgbClr val="CC0000"/>
                </a:solidFill>
              </a:rPr>
              <a:t>Winston A, Lancet HIV.2018 ; 5:e162-71</a:t>
            </a:r>
            <a:endParaRPr lang="en-US" altLang="fr-FR" sz="1200" i="1" dirty="0">
              <a:solidFill>
                <a:srgbClr val="CC0000"/>
              </a:solidFill>
            </a:endParaRPr>
          </a:p>
        </p:txBody>
      </p:sp>
      <p:sp>
        <p:nvSpPr>
          <p:cNvPr id="10273" name="AutoShape 162">
            <a:extLst>
              <a:ext uri="{FF2B5EF4-FFF2-40B4-BE49-F238E27FC236}">
                <a16:creationId xmlns:a16="http://schemas.microsoft.com/office/drawing/2014/main" xmlns="" id="{5C7388ED-8D47-41DF-B25A-07AF77464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GS-US-1717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>
            <a:extLst>
              <a:ext uri="{FF2B5EF4-FFF2-40B4-BE49-F238E27FC236}">
                <a16:creationId xmlns:a16="http://schemas.microsoft.com/office/drawing/2014/main" xmlns="" id="{28F7D22C-C076-4F30-A0AE-4062C9B431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62241"/>
              </p:ext>
            </p:extLst>
          </p:nvPr>
        </p:nvGraphicFramePr>
        <p:xfrm>
          <a:off x="323850" y="1584325"/>
          <a:ext cx="8496300" cy="3807816"/>
        </p:xfrm>
        <a:graphic>
          <a:graphicData uri="http://schemas.openxmlformats.org/drawingml/2006/table">
            <a:tbl>
              <a:tblPr/>
              <a:tblGrid>
                <a:gridCol w="5256213">
                  <a:extLst>
                    <a:ext uri="{9D8B030D-6E8A-4147-A177-3AD203B41FA5}">
                      <a16:colId xmlns:a16="http://schemas.microsoft.com/office/drawing/2014/main" xmlns="" val="2553982674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xmlns="" val="1571668616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xmlns="" val="1101085860"/>
                    </a:ext>
                  </a:extLst>
                </a:gridCol>
              </a:tblGrid>
              <a:tr h="2794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1" marR="90001" marT="47352" marB="473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TAF/FTC</a:t>
                      </a:r>
                    </a:p>
                  </a:txBody>
                  <a:tcPr marL="90001" marR="90001" marT="47352" marB="47352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DA10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ABC/3TC</a:t>
                      </a:r>
                    </a:p>
                  </a:txBody>
                  <a:tcPr marL="90001" marR="90001" marT="47352" marB="47352" anchor="b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1095852"/>
                  </a:ext>
                </a:extLst>
              </a:tr>
              <a:tr h="194945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Adverse events ≥ 5% in either arm,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Nasopharyngitis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Upper respiratory tract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Diarrhea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Arthralgia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Cough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Back pain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Urinary tract infection</a:t>
                      </a:r>
                    </a:p>
                  </a:txBody>
                  <a:tcPr marL="90001" marR="90001" marT="47352" marB="473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13</a:t>
                      </a:r>
                      <a:b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9</a:t>
                      </a:r>
                      <a:b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9</a:t>
                      </a:r>
                      <a:b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7</a:t>
                      </a:r>
                      <a:b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6</a:t>
                      </a:r>
                      <a:b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6</a:t>
                      </a:r>
                      <a:b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5</a:t>
                      </a:r>
                      <a:b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5</a:t>
                      </a:r>
                      <a:b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</a:t>
                      </a:r>
                    </a:p>
                  </a:txBody>
                  <a:tcPr marL="90001" marR="90001" marT="47352" marB="473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fr-FR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11</a:t>
                      </a:r>
                      <a:b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12</a:t>
                      </a:r>
                      <a:b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9</a:t>
                      </a:r>
                      <a:b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5</a:t>
                      </a:r>
                      <a:b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7</a:t>
                      </a:r>
                      <a:b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5</a:t>
                      </a:r>
                      <a:b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  <a:b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6</a:t>
                      </a:r>
                      <a:b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5</a:t>
                      </a:r>
                    </a:p>
                  </a:txBody>
                  <a:tcPr marL="90001" marR="90001" marT="47352" marB="473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8011596"/>
                  </a:ext>
                </a:extLst>
              </a:tr>
              <a:tr h="2794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Adverse events leading to drug discontinuation, N (%)</a:t>
                      </a:r>
                    </a:p>
                  </a:txBody>
                  <a:tcPr marL="90001" marR="90001" marT="47352" marB="473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12 (4) *</a:t>
                      </a:r>
                    </a:p>
                  </a:txBody>
                  <a:tcPr marL="90001" marR="90001" marT="47352" marB="473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9 (3) **</a:t>
                      </a:r>
                    </a:p>
                  </a:txBody>
                  <a:tcPr marL="90001" marR="90001" marT="47352" marB="473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6221538"/>
                  </a:ext>
                </a:extLst>
              </a:tr>
              <a:tr h="1206500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Grade 3-4 laboratory abnormalities ≥ 2% in either arm, %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LDL-cholesterol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Hyperbilirubinemia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Creakine kinase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Amylase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Hypercholesterolemia</a:t>
                      </a:r>
                    </a:p>
                  </a:txBody>
                  <a:tcPr marL="90001" marR="90001" marT="47352" marB="473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5</a:t>
                      </a:r>
                      <a:b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5</a:t>
                      </a:r>
                      <a:b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  <a:b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  <a:b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</a:t>
                      </a:r>
                    </a:p>
                  </a:txBody>
                  <a:tcPr marL="90001" marR="90001" marT="47352" marB="473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5</a:t>
                      </a:r>
                      <a:br>
                        <a:rPr kumimoji="0" lang="en-US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3</a:t>
                      </a:r>
                      <a:br>
                        <a:rPr kumimoji="0" lang="en-US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4</a:t>
                      </a:r>
                      <a:br>
                        <a:rPr kumimoji="0" lang="en-US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</a:t>
                      </a:r>
                      <a:br>
                        <a:rPr kumimoji="0" lang="en-US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kumimoji="0" lang="en-US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2</a:t>
                      </a:r>
                    </a:p>
                  </a:txBody>
                  <a:tcPr marL="90001" marR="90001" marT="47352" marB="4735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1356740"/>
                  </a:ext>
                </a:extLst>
              </a:tr>
            </a:tbl>
          </a:graphicData>
        </a:graphic>
      </p:graphicFrame>
      <p:sp>
        <p:nvSpPr>
          <p:cNvPr id="16" name="Espace réservé du contenu 2">
            <a:extLst>
              <a:ext uri="{FF2B5EF4-FFF2-40B4-BE49-F238E27FC236}">
                <a16:creationId xmlns:a16="http://schemas.microsoft.com/office/drawing/2014/main" xmlns="" id="{CA2A268D-8CC9-40D9-A178-6617AE0B34D7}"/>
              </a:ext>
            </a:extLst>
          </p:cNvPr>
          <p:cNvSpPr txBox="1">
            <a:spLocks/>
          </p:cNvSpPr>
          <p:nvPr/>
        </p:nvSpPr>
        <p:spPr bwMode="auto">
          <a:xfrm>
            <a:off x="3476625" y="1196975"/>
            <a:ext cx="21463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marL="0" indent="0" algn="ctr" defTabSz="914400">
              <a:lnSpc>
                <a:spcPts val="2280"/>
              </a:lnSpc>
              <a:spcBef>
                <a:spcPts val="0"/>
              </a:spcBef>
              <a:buFont typeface="Wingdings" pitchFamily="-1" charset="2"/>
              <a:buNone/>
              <a:defRPr/>
            </a:pPr>
            <a:r>
              <a:rPr lang="en-GB" sz="2400" b="1" kern="0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</a:t>
            </a:r>
            <a:endParaRPr lang="en-GB" sz="1800" kern="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312" name="ZoneTexte 5">
            <a:extLst>
              <a:ext uri="{FF2B5EF4-FFF2-40B4-BE49-F238E27FC236}">
                <a16:creationId xmlns:a16="http://schemas.microsoft.com/office/drawing/2014/main" xmlns="" id="{5E0B3456-11F3-4F70-A64E-1E9973CF3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405060"/>
            <a:ext cx="90360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 eaLnBrk="1" hangingPunct="1"/>
            <a:r>
              <a:rPr lang="fr-FR" altLang="fr-FR" sz="1200" dirty="0">
                <a:solidFill>
                  <a:srgbClr val="002060"/>
                </a:solidFill>
              </a:rPr>
              <a:t>* </a:t>
            </a:r>
            <a:r>
              <a:rPr lang="fr-FR" altLang="fr-FR" sz="1200" b="1" dirty="0" err="1">
                <a:solidFill>
                  <a:srgbClr val="002060"/>
                </a:solidFill>
              </a:rPr>
              <a:t>Considered</a:t>
            </a:r>
            <a:r>
              <a:rPr lang="fr-FR" altLang="fr-FR" sz="1200" b="1" dirty="0">
                <a:solidFill>
                  <a:srgbClr val="002060"/>
                </a:solidFill>
              </a:rPr>
              <a:t> </a:t>
            </a:r>
            <a:r>
              <a:rPr lang="fr-FR" altLang="fr-FR" sz="1200" b="1" dirty="0" err="1">
                <a:solidFill>
                  <a:srgbClr val="002060"/>
                </a:solidFill>
              </a:rPr>
              <a:t>related</a:t>
            </a:r>
            <a:r>
              <a:rPr lang="fr-FR" altLang="fr-FR" sz="1200" b="1" dirty="0">
                <a:solidFill>
                  <a:srgbClr val="002060"/>
                </a:solidFill>
              </a:rPr>
              <a:t> to </a:t>
            </a:r>
            <a:r>
              <a:rPr lang="fr-FR" altLang="fr-FR" sz="1200" b="1" dirty="0" err="1">
                <a:solidFill>
                  <a:srgbClr val="002060"/>
                </a:solidFill>
              </a:rPr>
              <a:t>study</a:t>
            </a:r>
            <a:r>
              <a:rPr lang="fr-FR" altLang="fr-FR" sz="1200" b="1" dirty="0">
                <a:solidFill>
                  <a:srgbClr val="002060"/>
                </a:solidFill>
              </a:rPr>
              <a:t> </a:t>
            </a:r>
            <a:r>
              <a:rPr lang="fr-FR" altLang="fr-FR" sz="1200" b="1" dirty="0" err="1">
                <a:solidFill>
                  <a:srgbClr val="002060"/>
                </a:solidFill>
              </a:rPr>
              <a:t>drug</a:t>
            </a:r>
            <a:r>
              <a:rPr lang="fr-FR" altLang="fr-FR" sz="1200" b="1" dirty="0">
                <a:solidFill>
                  <a:srgbClr val="002060"/>
                </a:solidFill>
              </a:rPr>
              <a:t> (n = 8) </a:t>
            </a:r>
            <a:r>
              <a:rPr lang="fr-FR" altLang="fr-FR" sz="1200" dirty="0">
                <a:solidFill>
                  <a:srgbClr val="002060"/>
                </a:solidFill>
              </a:rPr>
              <a:t>: abdominal distension + </a:t>
            </a:r>
            <a:r>
              <a:rPr lang="fr-FR" altLang="fr-FR" sz="1200" dirty="0" err="1">
                <a:solidFill>
                  <a:srgbClr val="002060"/>
                </a:solidFill>
              </a:rPr>
              <a:t>myalgia</a:t>
            </a:r>
            <a:r>
              <a:rPr lang="fr-FR" altLang="fr-FR" sz="1200" dirty="0">
                <a:solidFill>
                  <a:srgbClr val="002060"/>
                </a:solidFill>
              </a:rPr>
              <a:t>, </a:t>
            </a:r>
            <a:r>
              <a:rPr lang="fr-FR" altLang="fr-FR" sz="1200" dirty="0" err="1">
                <a:solidFill>
                  <a:srgbClr val="002060"/>
                </a:solidFill>
              </a:rPr>
              <a:t>nausea</a:t>
            </a:r>
            <a:r>
              <a:rPr lang="fr-FR" altLang="fr-FR" sz="1200" dirty="0">
                <a:solidFill>
                  <a:srgbClr val="002060"/>
                </a:solidFill>
              </a:rPr>
              <a:t> + </a:t>
            </a:r>
            <a:r>
              <a:rPr lang="fr-FR" altLang="fr-FR" sz="1200" dirty="0" err="1">
                <a:solidFill>
                  <a:srgbClr val="002060"/>
                </a:solidFill>
              </a:rPr>
              <a:t>vomiting</a:t>
            </a:r>
            <a:r>
              <a:rPr lang="fr-FR" altLang="fr-FR" sz="1200" dirty="0">
                <a:solidFill>
                  <a:srgbClr val="002060"/>
                </a:solidFill>
              </a:rPr>
              <a:t> + </a:t>
            </a:r>
            <a:r>
              <a:rPr lang="fr-FR" altLang="fr-FR" sz="1200" dirty="0" err="1">
                <a:solidFill>
                  <a:srgbClr val="002060"/>
                </a:solidFill>
              </a:rPr>
              <a:t>dehydration</a:t>
            </a:r>
            <a:r>
              <a:rPr lang="fr-FR" altLang="fr-FR" sz="1200" dirty="0">
                <a:solidFill>
                  <a:srgbClr val="002060"/>
                </a:solidFill>
              </a:rPr>
              <a:t>, </a:t>
            </a:r>
            <a:r>
              <a:rPr lang="fr-FR" altLang="fr-FR" sz="1200" dirty="0" err="1">
                <a:solidFill>
                  <a:srgbClr val="002060"/>
                </a:solidFill>
              </a:rPr>
              <a:t>nausea</a:t>
            </a:r>
            <a:r>
              <a:rPr lang="fr-FR" altLang="fr-FR" sz="1200" dirty="0">
                <a:solidFill>
                  <a:srgbClr val="002060"/>
                </a:solidFill>
              </a:rPr>
              <a:t> + feeling </a:t>
            </a:r>
            <a:r>
              <a:rPr lang="fr-FR" altLang="fr-FR" sz="1200" dirty="0" err="1">
                <a:solidFill>
                  <a:srgbClr val="002060"/>
                </a:solidFill>
              </a:rPr>
              <a:t>jittery</a:t>
            </a:r>
            <a:r>
              <a:rPr lang="fr-FR" altLang="fr-FR" sz="1200" dirty="0">
                <a:solidFill>
                  <a:srgbClr val="002060"/>
                </a:solidFill>
              </a:rPr>
              <a:t> + </a:t>
            </a:r>
            <a:r>
              <a:rPr lang="fr-FR" altLang="fr-FR" sz="1200" dirty="0" err="1">
                <a:solidFill>
                  <a:srgbClr val="002060"/>
                </a:solidFill>
              </a:rPr>
              <a:t>decrease</a:t>
            </a:r>
            <a:r>
              <a:rPr lang="fr-FR" altLang="fr-FR" sz="1200" dirty="0">
                <a:solidFill>
                  <a:srgbClr val="002060"/>
                </a:solidFill>
              </a:rPr>
              <a:t> </a:t>
            </a:r>
            <a:r>
              <a:rPr lang="fr-FR" altLang="fr-FR" sz="1200" dirty="0" err="1">
                <a:solidFill>
                  <a:srgbClr val="002060"/>
                </a:solidFill>
              </a:rPr>
              <a:t>appetite</a:t>
            </a:r>
            <a:r>
              <a:rPr lang="fr-FR" altLang="fr-FR" sz="1200" dirty="0">
                <a:solidFill>
                  <a:srgbClr val="002060"/>
                </a:solidFill>
              </a:rPr>
              <a:t>, </a:t>
            </a:r>
            <a:r>
              <a:rPr lang="fr-FR" altLang="fr-FR" sz="1200" dirty="0" err="1">
                <a:solidFill>
                  <a:srgbClr val="002060"/>
                </a:solidFill>
              </a:rPr>
              <a:t>anxiety</a:t>
            </a:r>
            <a:r>
              <a:rPr lang="fr-FR" altLang="fr-FR" sz="1200" dirty="0">
                <a:solidFill>
                  <a:srgbClr val="002060"/>
                </a:solidFill>
              </a:rPr>
              <a:t>, </a:t>
            </a:r>
            <a:r>
              <a:rPr lang="fr-FR" altLang="fr-FR" sz="1200" dirty="0" err="1">
                <a:solidFill>
                  <a:srgbClr val="002060"/>
                </a:solidFill>
              </a:rPr>
              <a:t>Brugada</a:t>
            </a:r>
            <a:r>
              <a:rPr lang="fr-FR" altLang="fr-FR" sz="1200" dirty="0">
                <a:solidFill>
                  <a:srgbClr val="002060"/>
                </a:solidFill>
              </a:rPr>
              <a:t> syndrome, </a:t>
            </a:r>
            <a:r>
              <a:rPr lang="fr-FR" altLang="fr-FR" sz="1200" dirty="0" err="1">
                <a:solidFill>
                  <a:srgbClr val="002060"/>
                </a:solidFill>
              </a:rPr>
              <a:t>increased</a:t>
            </a:r>
            <a:r>
              <a:rPr lang="fr-FR" altLang="fr-FR" sz="1200" dirty="0">
                <a:solidFill>
                  <a:srgbClr val="002060"/>
                </a:solidFill>
              </a:rPr>
              <a:t> </a:t>
            </a:r>
            <a:r>
              <a:rPr lang="fr-FR" altLang="fr-FR" sz="1200" dirty="0" err="1">
                <a:solidFill>
                  <a:srgbClr val="002060"/>
                </a:solidFill>
              </a:rPr>
              <a:t>creatinine</a:t>
            </a:r>
            <a:r>
              <a:rPr lang="fr-FR" altLang="fr-FR" sz="1200" dirty="0">
                <a:solidFill>
                  <a:srgbClr val="002060"/>
                </a:solidFill>
              </a:rPr>
              <a:t>, </a:t>
            </a:r>
            <a:r>
              <a:rPr lang="fr-FR" altLang="fr-FR" sz="1200" dirty="0" err="1">
                <a:solidFill>
                  <a:srgbClr val="002060"/>
                </a:solidFill>
              </a:rPr>
              <a:t>burning</a:t>
            </a:r>
            <a:r>
              <a:rPr lang="fr-FR" altLang="fr-FR" sz="1200" dirty="0">
                <a:solidFill>
                  <a:srgbClr val="002060"/>
                </a:solidFill>
              </a:rPr>
              <a:t> sensation + </a:t>
            </a:r>
            <a:r>
              <a:rPr lang="fr-FR" altLang="fr-FR" sz="1200" dirty="0" err="1">
                <a:solidFill>
                  <a:srgbClr val="002060"/>
                </a:solidFill>
              </a:rPr>
              <a:t>headache</a:t>
            </a:r>
            <a:r>
              <a:rPr lang="fr-FR" altLang="fr-FR" sz="1200" dirty="0">
                <a:solidFill>
                  <a:srgbClr val="002060"/>
                </a:solidFill>
              </a:rPr>
              <a:t> + </a:t>
            </a:r>
            <a:r>
              <a:rPr lang="fr-FR" altLang="fr-FR" sz="1200" dirty="0" err="1">
                <a:solidFill>
                  <a:srgbClr val="002060"/>
                </a:solidFill>
              </a:rPr>
              <a:t>paresthesia</a:t>
            </a:r>
            <a:r>
              <a:rPr lang="fr-FR" altLang="fr-FR" sz="1200" dirty="0">
                <a:solidFill>
                  <a:srgbClr val="002060"/>
                </a:solidFill>
              </a:rPr>
              <a:t>, vision </a:t>
            </a:r>
            <a:r>
              <a:rPr lang="fr-FR" altLang="fr-FR" sz="1200" dirty="0" err="1">
                <a:solidFill>
                  <a:srgbClr val="002060"/>
                </a:solidFill>
              </a:rPr>
              <a:t>blurred</a:t>
            </a:r>
            <a:r>
              <a:rPr lang="fr-FR" altLang="fr-FR" sz="1200" dirty="0">
                <a:solidFill>
                  <a:srgbClr val="002060"/>
                </a:solidFill>
              </a:rPr>
              <a:t> + </a:t>
            </a:r>
            <a:r>
              <a:rPr lang="fr-FR" altLang="fr-FR" sz="1200" dirty="0" err="1">
                <a:solidFill>
                  <a:srgbClr val="002060"/>
                </a:solidFill>
              </a:rPr>
              <a:t>visual</a:t>
            </a:r>
            <a:r>
              <a:rPr lang="fr-FR" altLang="fr-FR" sz="1200" dirty="0">
                <a:solidFill>
                  <a:srgbClr val="002060"/>
                </a:solidFill>
              </a:rPr>
              <a:t> </a:t>
            </a:r>
            <a:r>
              <a:rPr lang="fr-FR" altLang="fr-FR" sz="1200" dirty="0" err="1">
                <a:solidFill>
                  <a:srgbClr val="002060"/>
                </a:solidFill>
              </a:rPr>
              <a:t>field</a:t>
            </a:r>
            <a:r>
              <a:rPr lang="fr-FR" altLang="fr-FR" sz="1200" dirty="0">
                <a:solidFill>
                  <a:srgbClr val="002060"/>
                </a:solidFill>
              </a:rPr>
              <a:t> </a:t>
            </a:r>
            <a:r>
              <a:rPr lang="fr-FR" altLang="fr-FR" sz="1200" dirty="0" err="1">
                <a:solidFill>
                  <a:srgbClr val="002060"/>
                </a:solidFill>
              </a:rPr>
              <a:t>defect</a:t>
            </a:r>
            <a:r>
              <a:rPr lang="fr-FR" altLang="fr-FR" sz="1200" dirty="0">
                <a:solidFill>
                  <a:srgbClr val="002060"/>
                </a:solidFill>
              </a:rPr>
              <a:t> + </a:t>
            </a:r>
            <a:r>
              <a:rPr lang="fr-FR" altLang="fr-FR" sz="1200" dirty="0" err="1">
                <a:solidFill>
                  <a:srgbClr val="002060"/>
                </a:solidFill>
              </a:rPr>
              <a:t>eye</a:t>
            </a:r>
            <a:r>
              <a:rPr lang="fr-FR" altLang="fr-FR" sz="1200" dirty="0">
                <a:solidFill>
                  <a:srgbClr val="002060"/>
                </a:solidFill>
              </a:rPr>
              <a:t> pain ; </a:t>
            </a:r>
            <a:r>
              <a:rPr lang="fr-FR" altLang="fr-FR" sz="1200" b="1" dirty="0">
                <a:solidFill>
                  <a:srgbClr val="002060"/>
                </a:solidFill>
              </a:rPr>
              <a:t>not </a:t>
            </a:r>
            <a:r>
              <a:rPr lang="fr-FR" altLang="fr-FR" sz="1200" b="1" dirty="0" err="1">
                <a:solidFill>
                  <a:srgbClr val="002060"/>
                </a:solidFill>
              </a:rPr>
              <a:t>related</a:t>
            </a:r>
            <a:r>
              <a:rPr lang="fr-FR" altLang="fr-FR" sz="1200" b="1" dirty="0">
                <a:solidFill>
                  <a:srgbClr val="002060"/>
                </a:solidFill>
              </a:rPr>
              <a:t> to </a:t>
            </a:r>
            <a:r>
              <a:rPr lang="fr-FR" altLang="fr-FR" sz="1200" b="1" dirty="0" err="1">
                <a:solidFill>
                  <a:srgbClr val="002060"/>
                </a:solidFill>
              </a:rPr>
              <a:t>study</a:t>
            </a:r>
            <a:r>
              <a:rPr lang="fr-FR" altLang="fr-FR" sz="1200" b="1" dirty="0">
                <a:solidFill>
                  <a:srgbClr val="002060"/>
                </a:solidFill>
              </a:rPr>
              <a:t> </a:t>
            </a:r>
            <a:r>
              <a:rPr lang="fr-FR" altLang="fr-FR" sz="1200" b="1" dirty="0" err="1">
                <a:solidFill>
                  <a:srgbClr val="002060"/>
                </a:solidFill>
              </a:rPr>
              <a:t>drug</a:t>
            </a:r>
            <a:r>
              <a:rPr lang="fr-FR" altLang="fr-FR" sz="1200" b="1" dirty="0">
                <a:solidFill>
                  <a:srgbClr val="002060"/>
                </a:solidFill>
              </a:rPr>
              <a:t> : </a:t>
            </a:r>
            <a:r>
              <a:rPr lang="fr-FR" altLang="fr-FR" sz="1200" dirty="0" err="1">
                <a:solidFill>
                  <a:srgbClr val="002060"/>
                </a:solidFill>
              </a:rPr>
              <a:t>cough</a:t>
            </a:r>
            <a:r>
              <a:rPr lang="fr-FR" altLang="fr-FR" sz="1200" dirty="0">
                <a:solidFill>
                  <a:srgbClr val="002060"/>
                </a:solidFill>
              </a:rPr>
              <a:t>, </a:t>
            </a:r>
            <a:r>
              <a:rPr lang="fr-FR" altLang="fr-FR" sz="1200" dirty="0" err="1">
                <a:solidFill>
                  <a:srgbClr val="002060"/>
                </a:solidFill>
              </a:rPr>
              <a:t>tuberculosis</a:t>
            </a:r>
            <a:r>
              <a:rPr lang="fr-FR" altLang="fr-FR" sz="1200" dirty="0">
                <a:solidFill>
                  <a:srgbClr val="002060"/>
                </a:solidFill>
              </a:rPr>
              <a:t>, </a:t>
            </a:r>
            <a:r>
              <a:rPr lang="fr-FR" altLang="fr-FR" sz="1200" dirty="0" err="1">
                <a:solidFill>
                  <a:srgbClr val="002060"/>
                </a:solidFill>
              </a:rPr>
              <a:t>sudden</a:t>
            </a:r>
            <a:r>
              <a:rPr lang="fr-FR" altLang="fr-FR" sz="1200" dirty="0">
                <a:solidFill>
                  <a:srgbClr val="002060"/>
                </a:solidFill>
              </a:rPr>
              <a:t> </a:t>
            </a:r>
            <a:r>
              <a:rPr lang="fr-FR" altLang="fr-FR" sz="1200" dirty="0" err="1">
                <a:solidFill>
                  <a:srgbClr val="002060"/>
                </a:solidFill>
              </a:rPr>
              <a:t>cardiac</a:t>
            </a:r>
            <a:r>
              <a:rPr lang="fr-FR" altLang="fr-FR" sz="1200" dirty="0">
                <a:solidFill>
                  <a:srgbClr val="002060"/>
                </a:solidFill>
              </a:rPr>
              <a:t> </a:t>
            </a:r>
            <a:r>
              <a:rPr lang="fr-FR" altLang="fr-FR" sz="1200" dirty="0" err="1">
                <a:solidFill>
                  <a:srgbClr val="002060"/>
                </a:solidFill>
              </a:rPr>
              <a:t>death</a:t>
            </a:r>
            <a:r>
              <a:rPr lang="fr-FR" altLang="fr-FR" sz="1200" dirty="0">
                <a:solidFill>
                  <a:srgbClr val="002060"/>
                </a:solidFill>
              </a:rPr>
              <a:t>, </a:t>
            </a:r>
            <a:r>
              <a:rPr lang="fr-FR" altLang="fr-FR" sz="1200" dirty="0" err="1">
                <a:solidFill>
                  <a:srgbClr val="002060"/>
                </a:solidFill>
              </a:rPr>
              <a:t>neutropenia</a:t>
            </a:r>
            <a:endParaRPr lang="fr-FR" altLang="fr-FR" sz="1200" dirty="0">
              <a:solidFill>
                <a:srgbClr val="002060"/>
              </a:solidFill>
            </a:endParaRPr>
          </a:p>
          <a:p>
            <a:pPr algn="l" eaLnBrk="1" hangingPunct="1"/>
            <a:r>
              <a:rPr lang="fr-FR" altLang="fr-FR" sz="1200" dirty="0">
                <a:solidFill>
                  <a:srgbClr val="002060"/>
                </a:solidFill>
              </a:rPr>
              <a:t>** </a:t>
            </a:r>
            <a:r>
              <a:rPr lang="fr-FR" altLang="fr-FR" sz="1200" b="1" dirty="0" err="1">
                <a:solidFill>
                  <a:srgbClr val="002060"/>
                </a:solidFill>
              </a:rPr>
              <a:t>Considered</a:t>
            </a:r>
            <a:r>
              <a:rPr lang="fr-FR" altLang="fr-FR" sz="1200" b="1" dirty="0">
                <a:solidFill>
                  <a:srgbClr val="002060"/>
                </a:solidFill>
              </a:rPr>
              <a:t> </a:t>
            </a:r>
            <a:r>
              <a:rPr lang="fr-FR" altLang="fr-FR" sz="1200" b="1" dirty="0" err="1">
                <a:solidFill>
                  <a:srgbClr val="002060"/>
                </a:solidFill>
              </a:rPr>
              <a:t>related</a:t>
            </a:r>
            <a:r>
              <a:rPr lang="fr-FR" altLang="fr-FR" sz="1200" b="1" dirty="0">
                <a:solidFill>
                  <a:srgbClr val="002060"/>
                </a:solidFill>
              </a:rPr>
              <a:t> to </a:t>
            </a:r>
            <a:r>
              <a:rPr lang="fr-FR" altLang="fr-FR" sz="1200" b="1" dirty="0" err="1">
                <a:solidFill>
                  <a:srgbClr val="002060"/>
                </a:solidFill>
              </a:rPr>
              <a:t>study</a:t>
            </a:r>
            <a:r>
              <a:rPr lang="fr-FR" altLang="fr-FR" sz="1200" b="1" dirty="0">
                <a:solidFill>
                  <a:srgbClr val="002060"/>
                </a:solidFill>
              </a:rPr>
              <a:t> </a:t>
            </a:r>
            <a:r>
              <a:rPr lang="fr-FR" altLang="fr-FR" sz="1200" b="1" dirty="0" err="1">
                <a:solidFill>
                  <a:srgbClr val="002060"/>
                </a:solidFill>
              </a:rPr>
              <a:t>drug</a:t>
            </a:r>
            <a:r>
              <a:rPr lang="fr-FR" altLang="fr-FR" sz="1200" b="1" dirty="0">
                <a:solidFill>
                  <a:srgbClr val="002060"/>
                </a:solidFill>
              </a:rPr>
              <a:t> (n = 8) </a:t>
            </a:r>
            <a:r>
              <a:rPr lang="fr-FR" altLang="fr-FR" sz="1200" dirty="0">
                <a:solidFill>
                  <a:srgbClr val="002060"/>
                </a:solidFill>
              </a:rPr>
              <a:t>: affective </a:t>
            </a:r>
            <a:r>
              <a:rPr lang="fr-FR" altLang="fr-FR" sz="1200" dirty="0" err="1">
                <a:solidFill>
                  <a:srgbClr val="002060"/>
                </a:solidFill>
              </a:rPr>
              <a:t>disorder</a:t>
            </a:r>
            <a:r>
              <a:rPr lang="fr-FR" altLang="fr-FR" sz="1200" dirty="0">
                <a:solidFill>
                  <a:srgbClr val="002060"/>
                </a:solidFill>
              </a:rPr>
              <a:t>, panic </a:t>
            </a:r>
            <a:r>
              <a:rPr lang="fr-FR" altLang="fr-FR" sz="1200" dirty="0" err="1">
                <a:solidFill>
                  <a:srgbClr val="002060"/>
                </a:solidFill>
              </a:rPr>
              <a:t>attack</a:t>
            </a:r>
            <a:r>
              <a:rPr lang="fr-FR" altLang="fr-FR" sz="1200" dirty="0">
                <a:solidFill>
                  <a:srgbClr val="002060"/>
                </a:solidFill>
              </a:rPr>
              <a:t>, </a:t>
            </a:r>
            <a:r>
              <a:rPr lang="fr-FR" altLang="fr-FR" sz="1200" dirty="0" err="1">
                <a:solidFill>
                  <a:srgbClr val="002060"/>
                </a:solidFill>
              </a:rPr>
              <a:t>depression</a:t>
            </a:r>
            <a:r>
              <a:rPr lang="fr-FR" altLang="fr-FR" sz="1200" dirty="0">
                <a:solidFill>
                  <a:srgbClr val="002060"/>
                </a:solidFill>
              </a:rPr>
              <a:t> + </a:t>
            </a:r>
            <a:r>
              <a:rPr lang="fr-FR" altLang="fr-FR" sz="1200" dirty="0" err="1">
                <a:solidFill>
                  <a:srgbClr val="002060"/>
                </a:solidFill>
              </a:rPr>
              <a:t>bone</a:t>
            </a:r>
            <a:r>
              <a:rPr lang="fr-FR" altLang="fr-FR" sz="1200" dirty="0">
                <a:solidFill>
                  <a:srgbClr val="002060"/>
                </a:solidFill>
              </a:rPr>
              <a:t> pain + </a:t>
            </a:r>
            <a:r>
              <a:rPr lang="fr-FR" altLang="fr-FR" sz="1200" dirty="0" err="1">
                <a:solidFill>
                  <a:srgbClr val="002060"/>
                </a:solidFill>
              </a:rPr>
              <a:t>arthralgia</a:t>
            </a:r>
            <a:r>
              <a:rPr lang="fr-FR" altLang="fr-FR" sz="1200" dirty="0">
                <a:solidFill>
                  <a:srgbClr val="002060"/>
                </a:solidFill>
              </a:rPr>
              <a:t>, </a:t>
            </a:r>
            <a:r>
              <a:rPr lang="fr-FR" altLang="fr-FR" sz="1200" dirty="0" err="1">
                <a:solidFill>
                  <a:srgbClr val="002060"/>
                </a:solidFill>
              </a:rPr>
              <a:t>dermatitis</a:t>
            </a:r>
            <a:r>
              <a:rPr lang="fr-FR" altLang="fr-FR" sz="1200" dirty="0">
                <a:solidFill>
                  <a:srgbClr val="002060"/>
                </a:solidFill>
              </a:rPr>
              <a:t> + </a:t>
            </a:r>
            <a:r>
              <a:rPr lang="fr-FR" altLang="fr-FR" sz="1200" dirty="0" err="1">
                <a:solidFill>
                  <a:srgbClr val="002060"/>
                </a:solidFill>
              </a:rPr>
              <a:t>pruritus</a:t>
            </a:r>
            <a:r>
              <a:rPr lang="fr-FR" altLang="fr-FR" sz="1200" dirty="0">
                <a:solidFill>
                  <a:srgbClr val="002060"/>
                </a:solidFill>
              </a:rPr>
              <a:t>, rash + </a:t>
            </a:r>
            <a:r>
              <a:rPr lang="fr-FR" altLang="fr-FR" sz="1200" dirty="0" err="1">
                <a:solidFill>
                  <a:srgbClr val="002060"/>
                </a:solidFill>
              </a:rPr>
              <a:t>pruritus</a:t>
            </a:r>
            <a:r>
              <a:rPr lang="fr-FR" altLang="fr-FR" sz="1200" dirty="0">
                <a:solidFill>
                  <a:srgbClr val="002060"/>
                </a:solidFill>
              </a:rPr>
              <a:t>, </a:t>
            </a:r>
            <a:r>
              <a:rPr lang="fr-FR" altLang="fr-FR" sz="1200" dirty="0" err="1">
                <a:solidFill>
                  <a:srgbClr val="002060"/>
                </a:solidFill>
              </a:rPr>
              <a:t>diarrhea</a:t>
            </a:r>
            <a:r>
              <a:rPr lang="fr-FR" altLang="fr-FR" sz="1200" dirty="0">
                <a:solidFill>
                  <a:srgbClr val="002060"/>
                </a:solidFill>
              </a:rPr>
              <a:t>, </a:t>
            </a:r>
            <a:r>
              <a:rPr lang="fr-FR" altLang="fr-FR" sz="1200" dirty="0" err="1">
                <a:solidFill>
                  <a:srgbClr val="002060"/>
                </a:solidFill>
              </a:rPr>
              <a:t>myalgia</a:t>
            </a:r>
            <a:r>
              <a:rPr lang="fr-FR" altLang="fr-FR" sz="1200" dirty="0">
                <a:solidFill>
                  <a:srgbClr val="002060"/>
                </a:solidFill>
              </a:rPr>
              <a:t> + </a:t>
            </a:r>
            <a:r>
              <a:rPr lang="fr-FR" altLang="fr-FR" sz="1200" dirty="0" err="1">
                <a:solidFill>
                  <a:srgbClr val="002060"/>
                </a:solidFill>
              </a:rPr>
              <a:t>dysesthesia</a:t>
            </a:r>
            <a:r>
              <a:rPr lang="fr-FR" altLang="fr-FR" sz="1200" dirty="0">
                <a:solidFill>
                  <a:srgbClr val="002060"/>
                </a:solidFill>
              </a:rPr>
              <a:t>, </a:t>
            </a:r>
            <a:r>
              <a:rPr lang="fr-FR" altLang="fr-FR" sz="1200" dirty="0" err="1">
                <a:solidFill>
                  <a:srgbClr val="002060"/>
                </a:solidFill>
              </a:rPr>
              <a:t>tinnitus</a:t>
            </a:r>
            <a:r>
              <a:rPr lang="fr-FR" altLang="fr-FR" sz="1200" dirty="0">
                <a:solidFill>
                  <a:srgbClr val="002060"/>
                </a:solidFill>
              </a:rPr>
              <a:t> + dry </a:t>
            </a:r>
            <a:r>
              <a:rPr lang="fr-FR" altLang="fr-FR" sz="1200" dirty="0" err="1">
                <a:solidFill>
                  <a:srgbClr val="002060"/>
                </a:solidFill>
              </a:rPr>
              <a:t>mouth</a:t>
            </a:r>
            <a:r>
              <a:rPr lang="fr-FR" altLang="fr-FR" sz="1200" dirty="0">
                <a:solidFill>
                  <a:srgbClr val="002060"/>
                </a:solidFill>
              </a:rPr>
              <a:t> + </a:t>
            </a:r>
            <a:r>
              <a:rPr lang="fr-FR" altLang="fr-FR" sz="1200" dirty="0" err="1">
                <a:solidFill>
                  <a:srgbClr val="002060"/>
                </a:solidFill>
              </a:rPr>
              <a:t>dyspnea</a:t>
            </a:r>
            <a:r>
              <a:rPr lang="fr-FR" altLang="fr-FR" sz="1200" dirty="0">
                <a:solidFill>
                  <a:srgbClr val="002060"/>
                </a:solidFill>
              </a:rPr>
              <a:t> ; </a:t>
            </a:r>
            <a:r>
              <a:rPr lang="fr-FR" altLang="fr-FR" sz="1200" b="1" dirty="0">
                <a:solidFill>
                  <a:srgbClr val="002060"/>
                </a:solidFill>
              </a:rPr>
              <a:t>not </a:t>
            </a:r>
            <a:r>
              <a:rPr lang="fr-FR" altLang="fr-FR" sz="1200" b="1" dirty="0" err="1">
                <a:solidFill>
                  <a:srgbClr val="002060"/>
                </a:solidFill>
              </a:rPr>
              <a:t>related</a:t>
            </a:r>
            <a:r>
              <a:rPr lang="fr-FR" altLang="fr-FR" sz="1200" b="1" dirty="0">
                <a:solidFill>
                  <a:srgbClr val="002060"/>
                </a:solidFill>
              </a:rPr>
              <a:t> to </a:t>
            </a:r>
            <a:r>
              <a:rPr lang="fr-FR" altLang="fr-FR" sz="1200" b="1" dirty="0" err="1">
                <a:solidFill>
                  <a:srgbClr val="002060"/>
                </a:solidFill>
              </a:rPr>
              <a:t>study</a:t>
            </a:r>
            <a:r>
              <a:rPr lang="fr-FR" altLang="fr-FR" sz="1200" b="1" dirty="0">
                <a:solidFill>
                  <a:srgbClr val="002060"/>
                </a:solidFill>
              </a:rPr>
              <a:t> </a:t>
            </a:r>
            <a:r>
              <a:rPr lang="fr-FR" altLang="fr-FR" sz="1200" b="1" dirty="0" err="1">
                <a:solidFill>
                  <a:srgbClr val="002060"/>
                </a:solidFill>
              </a:rPr>
              <a:t>drug</a:t>
            </a:r>
            <a:r>
              <a:rPr lang="fr-FR" altLang="fr-FR" sz="1200" b="1" dirty="0">
                <a:solidFill>
                  <a:srgbClr val="002060"/>
                </a:solidFill>
              </a:rPr>
              <a:t> </a:t>
            </a:r>
            <a:r>
              <a:rPr lang="fr-FR" altLang="fr-FR" sz="1200" dirty="0">
                <a:solidFill>
                  <a:srgbClr val="002060"/>
                </a:solidFill>
              </a:rPr>
              <a:t>: </a:t>
            </a:r>
            <a:r>
              <a:rPr lang="fr-FR" altLang="fr-FR" sz="1200" dirty="0" err="1">
                <a:solidFill>
                  <a:srgbClr val="002060"/>
                </a:solidFill>
              </a:rPr>
              <a:t>depression</a:t>
            </a:r>
            <a:r>
              <a:rPr lang="fr-FR" altLang="fr-FR" sz="1200" dirty="0">
                <a:solidFill>
                  <a:srgbClr val="002060"/>
                </a:solidFill>
              </a:rPr>
              <a:t> + suicide </a:t>
            </a:r>
            <a:r>
              <a:rPr lang="fr-FR" altLang="fr-FR" sz="1200" dirty="0" err="1">
                <a:solidFill>
                  <a:srgbClr val="002060"/>
                </a:solidFill>
              </a:rPr>
              <a:t>attempt</a:t>
            </a:r>
            <a:endParaRPr lang="fr-FR" altLang="fr-FR" sz="1200" dirty="0">
              <a:solidFill>
                <a:srgbClr val="002060"/>
              </a:solidFill>
            </a:endParaRPr>
          </a:p>
        </p:txBody>
      </p:sp>
      <p:sp>
        <p:nvSpPr>
          <p:cNvPr id="12314" name="Text Box 3">
            <a:extLst>
              <a:ext uri="{FF2B5EF4-FFF2-40B4-BE49-F238E27FC236}">
                <a16:creationId xmlns:a16="http://schemas.microsoft.com/office/drawing/2014/main" xmlns="" id="{5A15FA6C-F822-4A87-A863-B2BD56E4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075" y="6583363"/>
            <a:ext cx="3717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fr-FR" sz="1200" i="1" dirty="0">
                <a:solidFill>
                  <a:srgbClr val="CC0000"/>
                </a:solidFill>
              </a:rPr>
              <a:t>Winston A, Lancet HIV.2018 ; 5:e162-71</a:t>
            </a:r>
            <a:endParaRPr lang="en-US" altLang="fr-FR" sz="1200" i="1" dirty="0">
              <a:solidFill>
                <a:srgbClr val="CC0000"/>
              </a:solidFill>
            </a:endParaRPr>
          </a:p>
        </p:txBody>
      </p:sp>
      <p:sp>
        <p:nvSpPr>
          <p:cNvPr id="12315" name="AutoShape 162">
            <a:extLst>
              <a:ext uri="{FF2B5EF4-FFF2-40B4-BE49-F238E27FC236}">
                <a16:creationId xmlns:a16="http://schemas.microsoft.com/office/drawing/2014/main" xmlns="" id="{BE4BC7A8-F2B3-4B24-8698-D91E67737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GS-US-1717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xmlns="" id="{ED2EDD54-F684-42FE-830F-552C61B68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altLang="fr-FR" sz="3000" dirty="0"/>
              <a:t>GS-US-1717 </a:t>
            </a:r>
            <a:r>
              <a:rPr lang="fr-FR" altLang="fr-FR" sz="3000" dirty="0" err="1"/>
              <a:t>Study</a:t>
            </a:r>
            <a:r>
              <a:rPr lang="fr-FR" altLang="fr-FR" sz="3000" dirty="0"/>
              <a:t>: Switch ABC/3TC to TAF/FTC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oneTexte 7">
            <a:extLst>
              <a:ext uri="{FF2B5EF4-FFF2-40B4-BE49-F238E27FC236}">
                <a16:creationId xmlns:a16="http://schemas.microsoft.com/office/drawing/2014/main" xmlns="" id="{4982A39D-497F-456B-BAEA-4753F8F41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1263" y="4168775"/>
            <a:ext cx="4714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fr-FR" altLang="fr-FR" sz="1800" b="1" dirty="0" err="1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Median</a:t>
            </a:r>
            <a:r>
              <a:rPr lang="fr-FR" altLang="fr-FR" sz="1800" b="1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changes in </a:t>
            </a:r>
            <a:r>
              <a:rPr lang="fr-FR" altLang="fr-FR" sz="1800" b="1" dirty="0" err="1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fasting</a:t>
            </a:r>
            <a:r>
              <a:rPr lang="fr-FR" altLang="fr-FR" sz="1800" b="1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altLang="fr-FR" sz="1800" b="1" dirty="0" err="1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lipids</a:t>
            </a:r>
            <a:r>
              <a:rPr lang="fr-FR" altLang="fr-FR" sz="1800" b="1" dirty="0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at W48, mg/</a:t>
            </a:r>
            <a:r>
              <a:rPr lang="fr-FR" altLang="fr-FR" sz="1800" b="1" dirty="0" err="1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dL</a:t>
            </a:r>
            <a:endParaRPr lang="fr-FR" altLang="fr-FR" sz="1800" b="1" dirty="0">
              <a:solidFill>
                <a:srgbClr val="CC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38" name="ZoneTexte 8">
            <a:extLst>
              <a:ext uri="{FF2B5EF4-FFF2-40B4-BE49-F238E27FC236}">
                <a16:creationId xmlns:a16="http://schemas.microsoft.com/office/drawing/2014/main" xmlns="" id="{F3735476-2464-4C78-916B-972D875CE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1225550"/>
            <a:ext cx="57419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fr-FR" altLang="fr-FR" sz="1800" b="1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Median changes in creatinine clearance (Q1, Q3), mL/min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xmlns="" id="{82011EB4-80C9-44AF-967A-3A31E90DF917}"/>
              </a:ext>
            </a:extLst>
          </p:cNvPr>
          <p:cNvGrpSpPr/>
          <p:nvPr/>
        </p:nvGrpSpPr>
        <p:grpSpPr>
          <a:xfrm>
            <a:off x="539750" y="1595629"/>
            <a:ext cx="5246688" cy="2338196"/>
            <a:chOff x="539750" y="1595629"/>
            <a:chExt cx="5246688" cy="2338196"/>
          </a:xfrm>
        </p:grpSpPr>
        <p:sp>
          <p:nvSpPr>
            <p:cNvPr id="120" name="AutoShape 165">
              <a:extLst>
                <a:ext uri="{FF2B5EF4-FFF2-40B4-BE49-F238E27FC236}">
                  <a16:creationId xmlns:a16="http://schemas.microsoft.com/office/drawing/2014/main" xmlns="" id="{31BE5DF5-A004-4129-8889-C7195EACA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0737" y="1595629"/>
              <a:ext cx="2786063" cy="35401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fr-FR" sz="2800">
                <a:solidFill>
                  <a:srgbClr val="000066"/>
                </a:solidFill>
              </a:endParaRPr>
            </a:p>
          </p:txBody>
        </p:sp>
        <p:sp>
          <p:nvSpPr>
            <p:cNvPr id="14339" name="Oval 78">
              <a:extLst>
                <a:ext uri="{FF2B5EF4-FFF2-40B4-BE49-F238E27FC236}">
                  <a16:creationId xmlns:a16="http://schemas.microsoft.com/office/drawing/2014/main" xmlns="" id="{08DB1BCC-CDBC-49B8-92E2-4569D125D3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488" y="1747838"/>
              <a:ext cx="109537" cy="109537"/>
            </a:xfrm>
            <a:prstGeom prst="ellipse">
              <a:avLst/>
            </a:prstGeom>
            <a:solidFill>
              <a:srgbClr val="457F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endParaRPr lang="fr-FR" altLang="fr-FR" sz="120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340" name="Oval 79">
              <a:extLst>
                <a:ext uri="{FF2B5EF4-FFF2-40B4-BE49-F238E27FC236}">
                  <a16:creationId xmlns:a16="http://schemas.microsoft.com/office/drawing/2014/main" xmlns="" id="{5A5307C6-E737-49F1-AC3F-12C289E028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9075" y="1749425"/>
              <a:ext cx="109538" cy="109538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endParaRPr lang="fr-FR" altLang="fr-FR" sz="120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341" name="Line 80">
              <a:extLst>
                <a:ext uri="{FF2B5EF4-FFF2-40B4-BE49-F238E27FC236}">
                  <a16:creationId xmlns:a16="http://schemas.microsoft.com/office/drawing/2014/main" xmlns="" id="{AEFE7C3C-5B91-4125-89C8-8C5974BCB3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4600" y="1803400"/>
              <a:ext cx="338138" cy="0"/>
            </a:xfrm>
            <a:prstGeom prst="line">
              <a:avLst/>
            </a:prstGeom>
            <a:noFill/>
            <a:ln w="15875">
              <a:solidFill>
                <a:srgbClr val="457F1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42" name="Line 81">
              <a:extLst>
                <a:ext uri="{FF2B5EF4-FFF2-40B4-BE49-F238E27FC236}">
                  <a16:creationId xmlns:a16="http://schemas.microsoft.com/office/drawing/2014/main" xmlns="" id="{DDCC0E62-3F77-474C-B09C-CA23E9895D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3188" y="1804988"/>
              <a:ext cx="338137" cy="0"/>
            </a:xfrm>
            <a:prstGeom prst="line">
              <a:avLst/>
            </a:prstGeom>
            <a:noFill/>
            <a:ln w="15875">
              <a:solidFill>
                <a:srgbClr val="7F7F7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43" name="ZoneTexte 13">
              <a:extLst>
                <a:ext uri="{FF2B5EF4-FFF2-40B4-BE49-F238E27FC236}">
                  <a16:creationId xmlns:a16="http://schemas.microsoft.com/office/drawing/2014/main" xmlns="" id="{584D5FF0-F746-4BDE-8A0B-A027D596B8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8925" y="1638300"/>
              <a:ext cx="91916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TAF/FTC</a:t>
              </a:r>
            </a:p>
          </p:txBody>
        </p:sp>
        <p:sp>
          <p:nvSpPr>
            <p:cNvPr id="14344" name="ZoneTexte 14">
              <a:extLst>
                <a:ext uri="{FF2B5EF4-FFF2-40B4-BE49-F238E27FC236}">
                  <a16:creationId xmlns:a16="http://schemas.microsoft.com/office/drawing/2014/main" xmlns="" id="{1A8F430F-ECA2-45E4-87AB-1291330235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57513" y="1638300"/>
              <a:ext cx="9620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400" b="1">
                  <a:solidFill>
                    <a:srgbClr val="000066"/>
                  </a:solidFill>
                  <a:cs typeface="Arial" panose="020B0604020202020204" pitchFamily="34" charset="0"/>
                </a:rPr>
                <a:t>ABC/3TC</a:t>
              </a:r>
            </a:p>
          </p:txBody>
        </p:sp>
        <p:sp>
          <p:nvSpPr>
            <p:cNvPr id="14345" name="Line 5">
              <a:extLst>
                <a:ext uri="{FF2B5EF4-FFF2-40B4-BE49-F238E27FC236}">
                  <a16:creationId xmlns:a16="http://schemas.microsoft.com/office/drawing/2014/main" xmlns="" id="{24BA60D1-3A8A-40CF-B3B8-A47C69D60E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1550" y="3417888"/>
              <a:ext cx="2786063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46" name="Line 6">
              <a:extLst>
                <a:ext uri="{FF2B5EF4-FFF2-40B4-BE49-F238E27FC236}">
                  <a16:creationId xmlns:a16="http://schemas.microsoft.com/office/drawing/2014/main" xmlns="" id="{18204D94-B1B0-4E25-9CB4-0B2BC3785A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1550" y="2757488"/>
              <a:ext cx="2786063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47" name="Line 7">
              <a:extLst>
                <a:ext uri="{FF2B5EF4-FFF2-40B4-BE49-F238E27FC236}">
                  <a16:creationId xmlns:a16="http://schemas.microsoft.com/office/drawing/2014/main" xmlns="" id="{B510F6E8-5334-41A6-9DF8-01A5AA8ED2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71550" y="1920875"/>
              <a:ext cx="0" cy="157162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48" name="Line 9">
              <a:extLst>
                <a:ext uri="{FF2B5EF4-FFF2-40B4-BE49-F238E27FC236}">
                  <a16:creationId xmlns:a16="http://schemas.microsoft.com/office/drawing/2014/main" xmlns="" id="{127B0F2F-62AC-4E88-B617-B2A5F64D1C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6463" y="2079625"/>
              <a:ext cx="65087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49" name="Line 10">
              <a:extLst>
                <a:ext uri="{FF2B5EF4-FFF2-40B4-BE49-F238E27FC236}">
                  <a16:creationId xmlns:a16="http://schemas.microsoft.com/office/drawing/2014/main" xmlns="" id="{63576210-394B-479C-8E14-FD0A95A141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6463" y="2757488"/>
              <a:ext cx="65087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50" name="Line 11">
              <a:extLst>
                <a:ext uri="{FF2B5EF4-FFF2-40B4-BE49-F238E27FC236}">
                  <a16:creationId xmlns:a16="http://schemas.microsoft.com/office/drawing/2014/main" xmlns="" id="{CDC241F9-B722-4D08-AAF9-6ED833C4AE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6463" y="3417888"/>
              <a:ext cx="65087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51" name="Line 12">
              <a:extLst>
                <a:ext uri="{FF2B5EF4-FFF2-40B4-BE49-F238E27FC236}">
                  <a16:creationId xmlns:a16="http://schemas.microsoft.com/office/drawing/2014/main" xmlns="" id="{27D7AB71-BDF2-4C84-B7A6-E36929AAFE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71550" y="3417888"/>
              <a:ext cx="0" cy="73025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52" name="Line 24">
              <a:extLst>
                <a:ext uri="{FF2B5EF4-FFF2-40B4-BE49-F238E27FC236}">
                  <a16:creationId xmlns:a16="http://schemas.microsoft.com/office/drawing/2014/main" xmlns="" id="{1F11F3A6-1122-40E9-AEE6-AFA50C23FF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6075" y="2352675"/>
              <a:ext cx="61913" cy="0"/>
            </a:xfrm>
            <a:prstGeom prst="line">
              <a:avLst/>
            </a:prstGeom>
            <a:noFill/>
            <a:ln w="14288">
              <a:solidFill>
                <a:srgbClr val="7F7F7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53" name="Line 25">
              <a:extLst>
                <a:ext uri="{FF2B5EF4-FFF2-40B4-BE49-F238E27FC236}">
                  <a16:creationId xmlns:a16="http://schemas.microsoft.com/office/drawing/2014/main" xmlns="" id="{8C3330C0-8DCC-4A99-A8CC-1786CC3AA1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16075" y="3316288"/>
              <a:ext cx="61913" cy="0"/>
            </a:xfrm>
            <a:prstGeom prst="line">
              <a:avLst/>
            </a:prstGeom>
            <a:noFill/>
            <a:ln w="14288">
              <a:solidFill>
                <a:srgbClr val="7F7F7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54" name="Line 26">
              <a:extLst>
                <a:ext uri="{FF2B5EF4-FFF2-40B4-BE49-F238E27FC236}">
                  <a16:creationId xmlns:a16="http://schemas.microsoft.com/office/drawing/2014/main" xmlns="" id="{D2D0C315-3698-470F-B229-F6D7DD1F72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6238" y="2352675"/>
              <a:ext cx="0" cy="963613"/>
            </a:xfrm>
            <a:prstGeom prst="line">
              <a:avLst/>
            </a:prstGeom>
            <a:noFill/>
            <a:ln w="14288">
              <a:solidFill>
                <a:srgbClr val="7F7F7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55" name="Line 27">
              <a:extLst>
                <a:ext uri="{FF2B5EF4-FFF2-40B4-BE49-F238E27FC236}">
                  <a16:creationId xmlns:a16="http://schemas.microsoft.com/office/drawing/2014/main" xmlns="" id="{334406B0-FC46-4E38-897E-80A7B9EB4D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9063" y="2311400"/>
              <a:ext cx="61912" cy="0"/>
            </a:xfrm>
            <a:prstGeom prst="line">
              <a:avLst/>
            </a:prstGeom>
            <a:noFill/>
            <a:ln w="14288">
              <a:solidFill>
                <a:srgbClr val="7F7F7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56" name="Line 28">
              <a:extLst>
                <a:ext uri="{FF2B5EF4-FFF2-40B4-BE49-F238E27FC236}">
                  <a16:creationId xmlns:a16="http://schemas.microsoft.com/office/drawing/2014/main" xmlns="" id="{7D6C655B-7F6D-431E-8DE6-87529C2E72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9063" y="3228975"/>
              <a:ext cx="61912" cy="0"/>
            </a:xfrm>
            <a:prstGeom prst="line">
              <a:avLst/>
            </a:prstGeom>
            <a:noFill/>
            <a:ln w="14288">
              <a:solidFill>
                <a:srgbClr val="7F7F7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57" name="Line 29">
              <a:extLst>
                <a:ext uri="{FF2B5EF4-FFF2-40B4-BE49-F238E27FC236}">
                  <a16:creationId xmlns:a16="http://schemas.microsoft.com/office/drawing/2014/main" xmlns="" id="{BA0FD9BB-BAE9-49D6-9798-33F64C0B83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9225" y="2311400"/>
              <a:ext cx="0" cy="917575"/>
            </a:xfrm>
            <a:prstGeom prst="line">
              <a:avLst/>
            </a:prstGeom>
            <a:noFill/>
            <a:ln w="14288">
              <a:solidFill>
                <a:srgbClr val="7F7F7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58" name="Line 30">
              <a:extLst>
                <a:ext uri="{FF2B5EF4-FFF2-40B4-BE49-F238E27FC236}">
                  <a16:creationId xmlns:a16="http://schemas.microsoft.com/office/drawing/2014/main" xmlns="" id="{0F500DC2-BBCB-4C66-9594-EDDD394C1B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9988" y="2335213"/>
              <a:ext cx="60325" cy="0"/>
            </a:xfrm>
            <a:prstGeom prst="line">
              <a:avLst/>
            </a:prstGeom>
            <a:noFill/>
            <a:ln w="14288">
              <a:solidFill>
                <a:srgbClr val="7F7F7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0" name="Line 31">
              <a:extLst>
                <a:ext uri="{FF2B5EF4-FFF2-40B4-BE49-F238E27FC236}">
                  <a16:creationId xmlns:a16="http://schemas.microsoft.com/office/drawing/2014/main" xmlns="" id="{249AE875-E498-48DE-8FE0-F4018DDF58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9988" y="3170238"/>
              <a:ext cx="60325" cy="0"/>
            </a:xfrm>
            <a:prstGeom prst="line">
              <a:avLst/>
            </a:prstGeom>
            <a:noFill/>
            <a:ln w="14288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>
                <a:defRPr/>
              </a:pPr>
              <a:endParaRPr lang="fr-FR" sz="1200">
                <a:solidFill>
                  <a:srgbClr val="0000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4360" name="Line 32">
              <a:extLst>
                <a:ext uri="{FF2B5EF4-FFF2-40B4-BE49-F238E27FC236}">
                  <a16:creationId xmlns:a16="http://schemas.microsoft.com/office/drawing/2014/main" xmlns="" id="{02216D67-8B65-44CC-ACFE-A992B1F4F2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8563" y="2335213"/>
              <a:ext cx="0" cy="835025"/>
            </a:xfrm>
            <a:prstGeom prst="line">
              <a:avLst/>
            </a:prstGeom>
            <a:noFill/>
            <a:ln w="14288">
              <a:solidFill>
                <a:srgbClr val="7F7F7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61" name="Line 33">
              <a:extLst>
                <a:ext uri="{FF2B5EF4-FFF2-40B4-BE49-F238E27FC236}">
                  <a16:creationId xmlns:a16="http://schemas.microsoft.com/office/drawing/2014/main" xmlns="" id="{D145E91B-D215-4E62-BAB8-EABD761C00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79650" y="2311400"/>
              <a:ext cx="63500" cy="0"/>
            </a:xfrm>
            <a:prstGeom prst="line">
              <a:avLst/>
            </a:prstGeom>
            <a:noFill/>
            <a:ln w="14288">
              <a:solidFill>
                <a:srgbClr val="7F7F7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62" name="Line 34">
              <a:extLst>
                <a:ext uri="{FF2B5EF4-FFF2-40B4-BE49-F238E27FC236}">
                  <a16:creationId xmlns:a16="http://schemas.microsoft.com/office/drawing/2014/main" xmlns="" id="{2565AF0A-1F92-4208-A20B-F928838102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79650" y="3228975"/>
              <a:ext cx="63500" cy="0"/>
            </a:xfrm>
            <a:prstGeom prst="line">
              <a:avLst/>
            </a:prstGeom>
            <a:noFill/>
            <a:ln w="14288">
              <a:solidFill>
                <a:srgbClr val="7F7F7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63" name="Line 35">
              <a:extLst>
                <a:ext uri="{FF2B5EF4-FFF2-40B4-BE49-F238E27FC236}">
                  <a16:creationId xmlns:a16="http://schemas.microsoft.com/office/drawing/2014/main" xmlns="" id="{75ED4FC4-CCBE-453C-924C-A39E5F9829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9813" y="2311400"/>
              <a:ext cx="0" cy="917575"/>
            </a:xfrm>
            <a:prstGeom prst="line">
              <a:avLst/>
            </a:prstGeom>
            <a:noFill/>
            <a:ln w="14288">
              <a:solidFill>
                <a:srgbClr val="7F7F7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64" name="Line 36">
              <a:extLst>
                <a:ext uri="{FF2B5EF4-FFF2-40B4-BE49-F238E27FC236}">
                  <a16:creationId xmlns:a16="http://schemas.microsoft.com/office/drawing/2014/main" xmlns="" id="{C74D722D-843D-494D-BBEC-52C5D04208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2750" y="2335213"/>
              <a:ext cx="63500" cy="0"/>
            </a:xfrm>
            <a:prstGeom prst="line">
              <a:avLst/>
            </a:prstGeom>
            <a:noFill/>
            <a:ln w="14288">
              <a:solidFill>
                <a:srgbClr val="7F7F7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65" name="Line 37">
              <a:extLst>
                <a:ext uri="{FF2B5EF4-FFF2-40B4-BE49-F238E27FC236}">
                  <a16:creationId xmlns:a16="http://schemas.microsoft.com/office/drawing/2014/main" xmlns="" id="{73801FDA-5034-4302-A89C-7F2161FEFA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2750" y="3349625"/>
              <a:ext cx="63500" cy="0"/>
            </a:xfrm>
            <a:prstGeom prst="line">
              <a:avLst/>
            </a:prstGeom>
            <a:noFill/>
            <a:ln w="14288">
              <a:solidFill>
                <a:srgbClr val="7F7F7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66" name="Line 38">
              <a:extLst>
                <a:ext uri="{FF2B5EF4-FFF2-40B4-BE49-F238E27FC236}">
                  <a16:creationId xmlns:a16="http://schemas.microsoft.com/office/drawing/2014/main" xmlns="" id="{21C3F241-9828-4AD6-94D7-C354DEE4F3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2913" y="2335213"/>
              <a:ext cx="0" cy="1014412"/>
            </a:xfrm>
            <a:prstGeom prst="line">
              <a:avLst/>
            </a:prstGeom>
            <a:noFill/>
            <a:ln w="14288">
              <a:solidFill>
                <a:srgbClr val="7F7F7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67" name="Line 39">
              <a:extLst>
                <a:ext uri="{FF2B5EF4-FFF2-40B4-BE49-F238E27FC236}">
                  <a16:creationId xmlns:a16="http://schemas.microsoft.com/office/drawing/2014/main" xmlns="" id="{AC7F2D8F-BB7E-4D5A-8214-C5C451504C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7913" y="2319338"/>
              <a:ext cx="61912" cy="0"/>
            </a:xfrm>
            <a:prstGeom prst="line">
              <a:avLst/>
            </a:prstGeom>
            <a:noFill/>
            <a:ln w="14288">
              <a:solidFill>
                <a:srgbClr val="7F7F7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68" name="Line 40">
              <a:extLst>
                <a:ext uri="{FF2B5EF4-FFF2-40B4-BE49-F238E27FC236}">
                  <a16:creationId xmlns:a16="http://schemas.microsoft.com/office/drawing/2014/main" xmlns="" id="{CB01AB5A-2319-4612-8EDA-AE0E085042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7913" y="3333750"/>
              <a:ext cx="61912" cy="0"/>
            </a:xfrm>
            <a:prstGeom prst="line">
              <a:avLst/>
            </a:prstGeom>
            <a:noFill/>
            <a:ln w="14288">
              <a:solidFill>
                <a:srgbClr val="7F7F7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69" name="Line 41">
              <a:extLst>
                <a:ext uri="{FF2B5EF4-FFF2-40B4-BE49-F238E27FC236}">
                  <a16:creationId xmlns:a16="http://schemas.microsoft.com/office/drawing/2014/main" xmlns="" id="{6F99FE85-AA69-412D-A486-9539F409DB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6488" y="2319338"/>
              <a:ext cx="0" cy="1014412"/>
            </a:xfrm>
            <a:prstGeom prst="line">
              <a:avLst/>
            </a:prstGeom>
            <a:noFill/>
            <a:ln w="14288">
              <a:solidFill>
                <a:srgbClr val="7F7F7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70" name="Line 42">
              <a:extLst>
                <a:ext uri="{FF2B5EF4-FFF2-40B4-BE49-F238E27FC236}">
                  <a16:creationId xmlns:a16="http://schemas.microsoft.com/office/drawing/2014/main" xmlns="" id="{B2A3EDF2-83E9-43B7-88C6-C06C85CF4A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1725" y="2097088"/>
              <a:ext cx="61913" cy="0"/>
            </a:xfrm>
            <a:prstGeom prst="line">
              <a:avLst/>
            </a:prstGeom>
            <a:noFill/>
            <a:ln w="14288">
              <a:solidFill>
                <a:srgbClr val="3DA10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71" name="Line 43">
              <a:extLst>
                <a:ext uri="{FF2B5EF4-FFF2-40B4-BE49-F238E27FC236}">
                  <a16:creationId xmlns:a16="http://schemas.microsoft.com/office/drawing/2014/main" xmlns="" id="{3C40DB4E-C90F-4918-AF02-0547C1BA5A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1725" y="3148013"/>
              <a:ext cx="61913" cy="0"/>
            </a:xfrm>
            <a:prstGeom prst="line">
              <a:avLst/>
            </a:prstGeom>
            <a:noFill/>
            <a:ln w="14288">
              <a:solidFill>
                <a:srgbClr val="3DA10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72" name="Line 44">
              <a:extLst>
                <a:ext uri="{FF2B5EF4-FFF2-40B4-BE49-F238E27FC236}">
                  <a16:creationId xmlns:a16="http://schemas.microsoft.com/office/drawing/2014/main" xmlns="" id="{A4BF9484-4902-49F8-9755-45668FE510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70300" y="2097088"/>
              <a:ext cx="0" cy="1050925"/>
            </a:xfrm>
            <a:prstGeom prst="line">
              <a:avLst/>
            </a:prstGeom>
            <a:noFill/>
            <a:ln w="14288">
              <a:solidFill>
                <a:srgbClr val="3DA10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73" name="Line 45">
              <a:extLst>
                <a:ext uri="{FF2B5EF4-FFF2-40B4-BE49-F238E27FC236}">
                  <a16:creationId xmlns:a16="http://schemas.microsoft.com/office/drawing/2014/main" xmlns="" id="{23554785-C5DD-4E99-A9A2-730959B67D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8625" y="2149475"/>
              <a:ext cx="63500" cy="0"/>
            </a:xfrm>
            <a:prstGeom prst="line">
              <a:avLst/>
            </a:prstGeom>
            <a:noFill/>
            <a:ln w="14288">
              <a:solidFill>
                <a:srgbClr val="3DA10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74" name="Line 46">
              <a:extLst>
                <a:ext uri="{FF2B5EF4-FFF2-40B4-BE49-F238E27FC236}">
                  <a16:creationId xmlns:a16="http://schemas.microsoft.com/office/drawing/2014/main" xmlns="" id="{F2343635-DB2B-4CAE-9556-B69A4DE31E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8625" y="3163888"/>
              <a:ext cx="63500" cy="0"/>
            </a:xfrm>
            <a:prstGeom prst="line">
              <a:avLst/>
            </a:prstGeom>
            <a:noFill/>
            <a:ln w="14288">
              <a:solidFill>
                <a:srgbClr val="3DA10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75" name="Line 47">
              <a:extLst>
                <a:ext uri="{FF2B5EF4-FFF2-40B4-BE49-F238E27FC236}">
                  <a16:creationId xmlns:a16="http://schemas.microsoft.com/office/drawing/2014/main" xmlns="" id="{4F165CD6-4419-4319-929E-D74A95FF96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98788" y="2149475"/>
              <a:ext cx="0" cy="1014413"/>
            </a:xfrm>
            <a:prstGeom prst="line">
              <a:avLst/>
            </a:prstGeom>
            <a:noFill/>
            <a:ln w="14288">
              <a:solidFill>
                <a:srgbClr val="3DA10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76" name="Line 48">
              <a:extLst>
                <a:ext uri="{FF2B5EF4-FFF2-40B4-BE49-F238E27FC236}">
                  <a16:creationId xmlns:a16="http://schemas.microsoft.com/office/drawing/2014/main" xmlns="" id="{87A1274D-A520-4413-BE4C-E9199660E5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0288" y="2233613"/>
              <a:ext cx="61912" cy="0"/>
            </a:xfrm>
            <a:prstGeom prst="line">
              <a:avLst/>
            </a:prstGeom>
            <a:noFill/>
            <a:ln w="14288">
              <a:solidFill>
                <a:srgbClr val="3DA10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77" name="Line 49">
              <a:extLst>
                <a:ext uri="{FF2B5EF4-FFF2-40B4-BE49-F238E27FC236}">
                  <a16:creationId xmlns:a16="http://schemas.microsoft.com/office/drawing/2014/main" xmlns="" id="{C52C6A81-7733-4B31-A0D5-555DDC4C32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0288" y="3170238"/>
              <a:ext cx="61912" cy="0"/>
            </a:xfrm>
            <a:prstGeom prst="line">
              <a:avLst/>
            </a:prstGeom>
            <a:noFill/>
            <a:ln w="14288">
              <a:solidFill>
                <a:srgbClr val="3DA10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78" name="Line 50">
              <a:extLst>
                <a:ext uri="{FF2B5EF4-FFF2-40B4-BE49-F238E27FC236}">
                  <a16:creationId xmlns:a16="http://schemas.microsoft.com/office/drawing/2014/main" xmlns="" id="{23523CD1-23ED-4F97-8781-4FE7BD1402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28863" y="2233613"/>
              <a:ext cx="0" cy="936625"/>
            </a:xfrm>
            <a:prstGeom prst="line">
              <a:avLst/>
            </a:prstGeom>
            <a:noFill/>
            <a:ln w="14288">
              <a:solidFill>
                <a:srgbClr val="3DA10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79" name="Line 51">
              <a:extLst>
                <a:ext uri="{FF2B5EF4-FFF2-40B4-BE49-F238E27FC236}">
                  <a16:creationId xmlns:a16="http://schemas.microsoft.com/office/drawing/2014/main" xmlns="" id="{3A825F1C-9C03-4C68-A037-9BF6F0CBAA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5125" y="2200275"/>
              <a:ext cx="63500" cy="0"/>
            </a:xfrm>
            <a:prstGeom prst="line">
              <a:avLst/>
            </a:prstGeom>
            <a:noFill/>
            <a:ln w="14288">
              <a:solidFill>
                <a:srgbClr val="3DA10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0" name="Line 52">
              <a:extLst>
                <a:ext uri="{FF2B5EF4-FFF2-40B4-BE49-F238E27FC236}">
                  <a16:creationId xmlns:a16="http://schemas.microsoft.com/office/drawing/2014/main" xmlns="" id="{2BF3FF01-51ED-4A98-90CD-5DDFB561BB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5125" y="3200400"/>
              <a:ext cx="63500" cy="0"/>
            </a:xfrm>
            <a:prstGeom prst="line">
              <a:avLst/>
            </a:prstGeom>
            <a:noFill/>
            <a:ln w="14288">
              <a:solidFill>
                <a:srgbClr val="3DA10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1" name="Line 53">
              <a:extLst>
                <a:ext uri="{FF2B5EF4-FFF2-40B4-BE49-F238E27FC236}">
                  <a16:creationId xmlns:a16="http://schemas.microsoft.com/office/drawing/2014/main" xmlns="" id="{3015DFBC-86F5-4260-9191-5342BC5F48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65288" y="2200275"/>
              <a:ext cx="0" cy="1000125"/>
            </a:xfrm>
            <a:prstGeom prst="line">
              <a:avLst/>
            </a:prstGeom>
            <a:noFill/>
            <a:ln w="14288">
              <a:solidFill>
                <a:srgbClr val="3DA10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2" name="Line 54">
              <a:extLst>
                <a:ext uri="{FF2B5EF4-FFF2-40B4-BE49-F238E27FC236}">
                  <a16:creationId xmlns:a16="http://schemas.microsoft.com/office/drawing/2014/main" xmlns="" id="{47E2876A-F134-4BD6-9334-1F6BE9483B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9225" y="2200275"/>
              <a:ext cx="60325" cy="0"/>
            </a:xfrm>
            <a:prstGeom prst="line">
              <a:avLst/>
            </a:prstGeom>
            <a:noFill/>
            <a:ln w="14288">
              <a:solidFill>
                <a:srgbClr val="3DA10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3" name="Line 55">
              <a:extLst>
                <a:ext uri="{FF2B5EF4-FFF2-40B4-BE49-F238E27FC236}">
                  <a16:creationId xmlns:a16="http://schemas.microsoft.com/office/drawing/2014/main" xmlns="" id="{111223C4-A89E-4CE6-AA85-5519052788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9225" y="3108325"/>
              <a:ext cx="60325" cy="0"/>
            </a:xfrm>
            <a:prstGeom prst="line">
              <a:avLst/>
            </a:prstGeom>
            <a:noFill/>
            <a:ln w="14288">
              <a:solidFill>
                <a:srgbClr val="3DA10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4" name="Line 56">
              <a:extLst>
                <a:ext uri="{FF2B5EF4-FFF2-40B4-BE49-F238E27FC236}">
                  <a16:creationId xmlns:a16="http://schemas.microsoft.com/office/drawing/2014/main" xmlns="" id="{3A552FF6-0ABC-4B62-B0A3-8317631094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0975" y="2200275"/>
              <a:ext cx="0" cy="908050"/>
            </a:xfrm>
            <a:prstGeom prst="line">
              <a:avLst/>
            </a:prstGeom>
            <a:noFill/>
            <a:ln w="14288">
              <a:solidFill>
                <a:srgbClr val="3DA10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5" name="Line 57">
              <a:extLst>
                <a:ext uri="{FF2B5EF4-FFF2-40B4-BE49-F238E27FC236}">
                  <a16:creationId xmlns:a16="http://schemas.microsoft.com/office/drawing/2014/main" xmlns="" id="{CC8F818A-DDAC-49F3-AE7D-07DEDDD339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2688" y="2233613"/>
              <a:ext cx="61912" cy="0"/>
            </a:xfrm>
            <a:prstGeom prst="line">
              <a:avLst/>
            </a:prstGeom>
            <a:noFill/>
            <a:ln w="14288">
              <a:solidFill>
                <a:srgbClr val="3DA10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6" name="Line 58">
              <a:extLst>
                <a:ext uri="{FF2B5EF4-FFF2-40B4-BE49-F238E27FC236}">
                  <a16:creationId xmlns:a16="http://schemas.microsoft.com/office/drawing/2014/main" xmlns="" id="{4C28B148-7BF0-45FB-8BE0-8F7CF6373D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2688" y="3197225"/>
              <a:ext cx="61912" cy="0"/>
            </a:xfrm>
            <a:prstGeom prst="line">
              <a:avLst/>
            </a:prstGeom>
            <a:noFill/>
            <a:ln w="14288">
              <a:solidFill>
                <a:srgbClr val="3DA10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7" name="Line 59">
              <a:extLst>
                <a:ext uri="{FF2B5EF4-FFF2-40B4-BE49-F238E27FC236}">
                  <a16:creationId xmlns:a16="http://schemas.microsoft.com/office/drawing/2014/main" xmlns="" id="{446EDC5D-4B31-42D9-95F6-9D048D074D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2850" y="2233613"/>
              <a:ext cx="0" cy="963612"/>
            </a:xfrm>
            <a:prstGeom prst="line">
              <a:avLst/>
            </a:prstGeom>
            <a:noFill/>
            <a:ln w="14288">
              <a:solidFill>
                <a:srgbClr val="3DA10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8" name="Freeform 60">
              <a:extLst>
                <a:ext uri="{FF2B5EF4-FFF2-40B4-BE49-F238E27FC236}">
                  <a16:creationId xmlns:a16="http://schemas.microsoft.com/office/drawing/2014/main" xmlns="" id="{D4101444-6C07-4DED-B5FA-1A1DD54CE9E2}"/>
                </a:ext>
              </a:extLst>
            </p:cNvPr>
            <p:cNvSpPr>
              <a:spLocks/>
            </p:cNvSpPr>
            <p:nvPr/>
          </p:nvSpPr>
          <p:spPr bwMode="auto">
            <a:xfrm>
              <a:off x="992188" y="2587625"/>
              <a:ext cx="2678112" cy="169863"/>
            </a:xfrm>
            <a:custGeom>
              <a:avLst/>
              <a:gdLst>
                <a:gd name="T0" fmla="*/ 0 w 2053"/>
                <a:gd name="T1" fmla="*/ 2147483647 h 118"/>
                <a:gd name="T2" fmla="*/ 2147483647 w 2053"/>
                <a:gd name="T3" fmla="*/ 2147483647 h 118"/>
                <a:gd name="T4" fmla="*/ 2147483647 w 2053"/>
                <a:gd name="T5" fmla="*/ 0 h 118"/>
                <a:gd name="T6" fmla="*/ 2147483647 w 2053"/>
                <a:gd name="T7" fmla="*/ 2147483647 h 118"/>
                <a:gd name="T8" fmla="*/ 2147483647 w 2053"/>
                <a:gd name="T9" fmla="*/ 2147483647 h 118"/>
                <a:gd name="T10" fmla="*/ 2147483647 w 2053"/>
                <a:gd name="T11" fmla="*/ 2147483647 h 118"/>
                <a:gd name="T12" fmla="*/ 2147483647 w 2053"/>
                <a:gd name="T13" fmla="*/ 2147483647 h 1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53" h="118">
                  <a:moveTo>
                    <a:pt x="0" y="118"/>
                  </a:moveTo>
                  <a:lnTo>
                    <a:pt x="169" y="75"/>
                  </a:lnTo>
                  <a:lnTo>
                    <a:pt x="341" y="0"/>
                  </a:lnTo>
                  <a:lnTo>
                    <a:pt x="516" y="60"/>
                  </a:lnTo>
                  <a:lnTo>
                    <a:pt x="1025" y="79"/>
                  </a:lnTo>
                  <a:lnTo>
                    <a:pt x="1538" y="79"/>
                  </a:lnTo>
                  <a:lnTo>
                    <a:pt x="2053" y="60"/>
                  </a:lnTo>
                </a:path>
              </a:pathLst>
            </a:custGeom>
            <a:noFill/>
            <a:ln w="19050" cap="flat">
              <a:solidFill>
                <a:srgbClr val="3DA10D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0" name="Freeform 61">
              <a:extLst>
                <a:ext uri="{FF2B5EF4-FFF2-40B4-BE49-F238E27FC236}">
                  <a16:creationId xmlns:a16="http://schemas.microsoft.com/office/drawing/2014/main" xmlns="" id="{0038E31A-B3E2-416F-9C4B-6ADC534CEE1C}"/>
                </a:ext>
              </a:extLst>
            </p:cNvPr>
            <p:cNvSpPr>
              <a:spLocks/>
            </p:cNvSpPr>
            <p:nvPr/>
          </p:nvSpPr>
          <p:spPr bwMode="auto">
            <a:xfrm>
              <a:off x="992188" y="2757488"/>
              <a:ext cx="2654300" cy="100012"/>
            </a:xfrm>
            <a:custGeom>
              <a:avLst/>
              <a:gdLst>
                <a:gd name="T0" fmla="*/ 0 w 2035"/>
                <a:gd name="T1" fmla="*/ 0 h 69"/>
                <a:gd name="T2" fmla="*/ 158 w 2035"/>
                <a:gd name="T3" fmla="*/ 29 h 69"/>
                <a:gd name="T4" fmla="*/ 341 w 2035"/>
                <a:gd name="T5" fmla="*/ 52 h 69"/>
                <a:gd name="T6" fmla="*/ 501 w 2035"/>
                <a:gd name="T7" fmla="*/ 59 h 69"/>
                <a:gd name="T8" fmla="*/ 1010 w 2035"/>
                <a:gd name="T9" fmla="*/ 29 h 69"/>
                <a:gd name="T10" fmla="*/ 1526 w 2035"/>
                <a:gd name="T11" fmla="*/ 69 h 69"/>
                <a:gd name="T12" fmla="*/ 2035 w 2035"/>
                <a:gd name="T13" fmla="*/ 48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35" h="69">
                  <a:moveTo>
                    <a:pt x="0" y="0"/>
                  </a:moveTo>
                  <a:lnTo>
                    <a:pt x="158" y="29"/>
                  </a:lnTo>
                  <a:lnTo>
                    <a:pt x="341" y="52"/>
                  </a:lnTo>
                  <a:lnTo>
                    <a:pt x="501" y="59"/>
                  </a:lnTo>
                  <a:lnTo>
                    <a:pt x="1010" y="29"/>
                  </a:lnTo>
                  <a:lnTo>
                    <a:pt x="1526" y="69"/>
                  </a:lnTo>
                  <a:lnTo>
                    <a:pt x="2035" y="48"/>
                  </a:lnTo>
                </a:path>
              </a:pathLst>
            </a:custGeom>
            <a:noFill/>
            <a:ln w="19050" cap="flat">
              <a:solidFill>
                <a:schemeClr val="bg1">
                  <a:lumMod val="5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defTabSz="914400">
                <a:defRPr/>
              </a:pPr>
              <a:endParaRPr lang="fr-FR" sz="1200">
                <a:solidFill>
                  <a:srgbClr val="0000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4390" name="Oval 62">
              <a:extLst>
                <a:ext uri="{FF2B5EF4-FFF2-40B4-BE49-F238E27FC236}">
                  <a16:creationId xmlns:a16="http://schemas.microsoft.com/office/drawing/2014/main" xmlns="" id="{0F5FC3F2-366F-4E19-9BF5-8EEE043B51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588" y="2560638"/>
              <a:ext cx="76200" cy="82550"/>
            </a:xfrm>
            <a:prstGeom prst="ellipse">
              <a:avLst/>
            </a:prstGeom>
            <a:solidFill>
              <a:srgbClr val="3DA1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endParaRPr lang="fr-FR" altLang="fr-FR" sz="120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391" name="Oval 63">
              <a:extLst>
                <a:ext uri="{FF2B5EF4-FFF2-40B4-BE49-F238E27FC236}">
                  <a16:creationId xmlns:a16="http://schemas.microsoft.com/office/drawing/2014/main" xmlns="" id="{A6C50BD2-08D4-4DF8-9EC9-0B7C52AF6D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7188" y="2632075"/>
              <a:ext cx="76200" cy="84138"/>
            </a:xfrm>
            <a:prstGeom prst="ellipse">
              <a:avLst/>
            </a:prstGeom>
            <a:solidFill>
              <a:srgbClr val="3DA1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endParaRPr lang="fr-FR" altLang="fr-FR" sz="120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392" name="Oval 64">
              <a:extLst>
                <a:ext uri="{FF2B5EF4-FFF2-40B4-BE49-F238E27FC236}">
                  <a16:creationId xmlns:a16="http://schemas.microsoft.com/office/drawing/2014/main" xmlns="" id="{CB8F72C5-5733-4450-9CFD-DE8AD98DE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4750" y="2654300"/>
              <a:ext cx="76200" cy="82550"/>
            </a:xfrm>
            <a:prstGeom prst="ellipse">
              <a:avLst/>
            </a:prstGeom>
            <a:solidFill>
              <a:srgbClr val="3DA1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endParaRPr lang="fr-FR" altLang="fr-FR" sz="120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393" name="Oval 65">
              <a:extLst>
                <a:ext uri="{FF2B5EF4-FFF2-40B4-BE49-F238E27FC236}">
                  <a16:creationId xmlns:a16="http://schemas.microsoft.com/office/drawing/2014/main" xmlns="" id="{86BAFE05-51D4-4DA3-82B9-7D065E5CE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088" y="2716213"/>
              <a:ext cx="77787" cy="84137"/>
            </a:xfrm>
            <a:prstGeom prst="ellipse">
              <a:avLst/>
            </a:prstGeom>
            <a:solidFill>
              <a:srgbClr val="3DA1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endParaRPr lang="fr-FR" altLang="fr-FR" sz="120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394" name="Oval 66">
              <a:extLst>
                <a:ext uri="{FF2B5EF4-FFF2-40B4-BE49-F238E27FC236}">
                  <a16:creationId xmlns:a16="http://schemas.microsoft.com/office/drawing/2014/main" xmlns="" id="{3823EE12-3E5A-49A9-A6C7-852D7CEF29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2350" y="2655888"/>
              <a:ext cx="74613" cy="84137"/>
            </a:xfrm>
            <a:prstGeom prst="ellipse">
              <a:avLst/>
            </a:prstGeom>
            <a:solidFill>
              <a:srgbClr val="3DA1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endParaRPr lang="fr-FR" altLang="fr-FR" sz="120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395" name="Oval 67">
              <a:extLst>
                <a:ext uri="{FF2B5EF4-FFF2-40B4-BE49-F238E27FC236}">
                  <a16:creationId xmlns:a16="http://schemas.microsoft.com/office/drawing/2014/main" xmlns="" id="{BDEA0A07-DFAD-4510-A0EB-78521FD1A3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0688" y="2654300"/>
              <a:ext cx="76200" cy="82550"/>
            </a:xfrm>
            <a:prstGeom prst="ellipse">
              <a:avLst/>
            </a:prstGeom>
            <a:solidFill>
              <a:srgbClr val="3DA1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endParaRPr lang="fr-FR" altLang="fr-FR" sz="120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396" name="Oval 68">
              <a:extLst>
                <a:ext uri="{FF2B5EF4-FFF2-40B4-BE49-F238E27FC236}">
                  <a16:creationId xmlns:a16="http://schemas.microsoft.com/office/drawing/2014/main" xmlns="" id="{1361C951-01CB-4629-B44A-B095460E8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2200" y="2632075"/>
              <a:ext cx="77788" cy="84138"/>
            </a:xfrm>
            <a:prstGeom prst="ellipse">
              <a:avLst/>
            </a:prstGeom>
            <a:solidFill>
              <a:srgbClr val="3DA1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endParaRPr lang="fr-FR" altLang="fr-FR" sz="120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8" name="Oval 69">
              <a:extLst>
                <a:ext uri="{FF2B5EF4-FFF2-40B4-BE49-F238E27FC236}">
                  <a16:creationId xmlns:a16="http://schemas.microsoft.com/office/drawing/2014/main" xmlns="" id="{79081F19-CD54-4A18-81A7-D369FC96E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9975" y="2784475"/>
              <a:ext cx="74613" cy="841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xtLst/>
          </p:spPr>
          <p:txBody>
            <a:bodyPr/>
            <a:lstStyle/>
            <a:p>
              <a:pPr defTabSz="914400">
                <a:defRPr/>
              </a:pPr>
              <a:endParaRPr lang="fr-FR" sz="1200">
                <a:solidFill>
                  <a:srgbClr val="0000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69" name="Oval 70">
              <a:extLst>
                <a:ext uri="{FF2B5EF4-FFF2-40B4-BE49-F238E27FC236}">
                  <a16:creationId xmlns:a16="http://schemas.microsoft.com/office/drawing/2014/main" xmlns="" id="{5345EA45-CC23-4703-A93F-CA01507B2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4813" y="2816225"/>
              <a:ext cx="76200" cy="8255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defTabSz="914400">
                <a:defRPr/>
              </a:pPr>
              <a:endParaRPr lang="fr-FR" sz="1200">
                <a:solidFill>
                  <a:srgbClr val="0000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70" name="Oval 71">
              <a:extLst>
                <a:ext uri="{FF2B5EF4-FFF2-40B4-BE49-F238E27FC236}">
                  <a16:creationId xmlns:a16="http://schemas.microsoft.com/office/drawing/2014/main" xmlns="" id="{7815BDD4-46F9-41F5-8272-ED7D9EA619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1713" y="2757488"/>
              <a:ext cx="76200" cy="85725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xtLst/>
          </p:spPr>
          <p:txBody>
            <a:bodyPr/>
            <a:lstStyle/>
            <a:p>
              <a:pPr defTabSz="914400">
                <a:defRPr/>
              </a:pPr>
              <a:endParaRPr lang="fr-FR" sz="1200">
                <a:solidFill>
                  <a:srgbClr val="0000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71" name="Oval 72">
              <a:extLst>
                <a:ext uri="{FF2B5EF4-FFF2-40B4-BE49-F238E27FC236}">
                  <a16:creationId xmlns:a16="http://schemas.microsoft.com/office/drawing/2014/main" xmlns="" id="{5B8BE238-4995-43C2-A4E4-71AB5AF1A8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8138" y="2800350"/>
              <a:ext cx="76200" cy="841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xtLst/>
          </p:spPr>
          <p:txBody>
            <a:bodyPr/>
            <a:lstStyle/>
            <a:p>
              <a:pPr defTabSz="914400">
                <a:defRPr/>
              </a:pPr>
              <a:endParaRPr lang="fr-FR" sz="1200">
                <a:solidFill>
                  <a:srgbClr val="0000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72" name="Oval 73">
              <a:extLst>
                <a:ext uri="{FF2B5EF4-FFF2-40B4-BE49-F238E27FC236}">
                  <a16:creationId xmlns:a16="http://schemas.microsoft.com/office/drawing/2014/main" xmlns="" id="{6E4A035D-B20E-40DA-84F0-11453A0CF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1125" y="2784475"/>
              <a:ext cx="76200" cy="841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xtLst/>
          </p:spPr>
          <p:txBody>
            <a:bodyPr/>
            <a:lstStyle/>
            <a:p>
              <a:pPr defTabSz="914400">
                <a:defRPr/>
              </a:pPr>
              <a:endParaRPr lang="fr-FR" sz="1200">
                <a:solidFill>
                  <a:srgbClr val="0000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73" name="Oval 74">
              <a:extLst>
                <a:ext uri="{FF2B5EF4-FFF2-40B4-BE49-F238E27FC236}">
                  <a16:creationId xmlns:a16="http://schemas.microsoft.com/office/drawing/2014/main" xmlns="" id="{CDB9D4BA-CF49-4410-AF70-81E04BB7F8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0463" y="2757488"/>
              <a:ext cx="76200" cy="85725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xtLst/>
          </p:spPr>
          <p:txBody>
            <a:bodyPr/>
            <a:lstStyle/>
            <a:p>
              <a:pPr defTabSz="914400">
                <a:defRPr/>
              </a:pPr>
              <a:endParaRPr lang="fr-FR" sz="1200">
                <a:solidFill>
                  <a:srgbClr val="0000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4403" name="ZoneTexte 73">
              <a:extLst>
                <a:ext uri="{FF2B5EF4-FFF2-40B4-BE49-F238E27FC236}">
                  <a16:creationId xmlns:a16="http://schemas.microsoft.com/office/drawing/2014/main" xmlns="" id="{67CE5C61-6A18-4024-BB9D-CBACA8DEAE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6613" y="3475038"/>
              <a:ext cx="269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4404" name="ZoneTexte 74">
              <a:extLst>
                <a:ext uri="{FF2B5EF4-FFF2-40B4-BE49-F238E27FC236}">
                  <a16:creationId xmlns:a16="http://schemas.microsoft.com/office/drawing/2014/main" xmlns="" id="{18E9BA97-CACC-45AB-9EFC-9091CB75CB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9075" y="3475038"/>
              <a:ext cx="35401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12</a:t>
              </a:r>
            </a:p>
          </p:txBody>
        </p:sp>
        <p:sp>
          <p:nvSpPr>
            <p:cNvPr id="14405" name="ZoneTexte 75">
              <a:extLst>
                <a:ext uri="{FF2B5EF4-FFF2-40B4-BE49-F238E27FC236}">
                  <a16:creationId xmlns:a16="http://schemas.microsoft.com/office/drawing/2014/main" xmlns="" id="{C14E37E0-4F67-4F3D-8D51-8A305DCB18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3763" y="3475038"/>
              <a:ext cx="354012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24</a:t>
              </a:r>
            </a:p>
          </p:txBody>
        </p:sp>
        <p:sp>
          <p:nvSpPr>
            <p:cNvPr id="14406" name="ZoneTexte 76">
              <a:extLst>
                <a:ext uri="{FF2B5EF4-FFF2-40B4-BE49-F238E27FC236}">
                  <a16:creationId xmlns:a16="http://schemas.microsoft.com/office/drawing/2014/main" xmlns="" id="{3BA313D7-92DE-410A-8772-C19EF71CD5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0513" y="3475038"/>
              <a:ext cx="354012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36</a:t>
              </a:r>
            </a:p>
          </p:txBody>
        </p:sp>
        <p:sp>
          <p:nvSpPr>
            <p:cNvPr id="14407" name="ZoneTexte 77">
              <a:extLst>
                <a:ext uri="{FF2B5EF4-FFF2-40B4-BE49-F238E27FC236}">
                  <a16:creationId xmlns:a16="http://schemas.microsoft.com/office/drawing/2014/main" xmlns="" id="{BCE2AB22-CA3C-44A5-A04A-82F8EB12A6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5200" y="3475038"/>
              <a:ext cx="35401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48</a:t>
              </a:r>
            </a:p>
          </p:txBody>
        </p:sp>
        <p:sp>
          <p:nvSpPr>
            <p:cNvPr id="14408" name="ZoneTexte 78">
              <a:extLst>
                <a:ext uri="{FF2B5EF4-FFF2-40B4-BE49-F238E27FC236}">
                  <a16:creationId xmlns:a16="http://schemas.microsoft.com/office/drawing/2014/main" xmlns="" id="{637C4AF8-4AD3-4B49-AF90-9A94B9590E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9750" y="3284538"/>
              <a:ext cx="406400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r"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-10</a:t>
              </a:r>
            </a:p>
          </p:txBody>
        </p:sp>
        <p:sp>
          <p:nvSpPr>
            <p:cNvPr id="14409" name="ZoneTexte 79">
              <a:extLst>
                <a:ext uri="{FF2B5EF4-FFF2-40B4-BE49-F238E27FC236}">
                  <a16:creationId xmlns:a16="http://schemas.microsoft.com/office/drawing/2014/main" xmlns="" id="{2612B8FE-2E96-4159-BDA0-958D62531F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275" y="2611438"/>
              <a:ext cx="2698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r"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4410" name="ZoneTexte 80">
              <a:extLst>
                <a:ext uri="{FF2B5EF4-FFF2-40B4-BE49-F238E27FC236}">
                  <a16:creationId xmlns:a16="http://schemas.microsoft.com/office/drawing/2014/main" xmlns="" id="{14BC05D1-5803-4648-8494-848AA23D90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550" y="1947863"/>
              <a:ext cx="3556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r"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14411" name="Rectangle 81">
              <a:extLst>
                <a:ext uri="{FF2B5EF4-FFF2-40B4-BE49-F238E27FC236}">
                  <a16:creationId xmlns:a16="http://schemas.microsoft.com/office/drawing/2014/main" xmlns="" id="{506518F4-A819-49E6-B059-1DF6E0A18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1750" y="2390775"/>
              <a:ext cx="1190625" cy="323850"/>
            </a:xfrm>
            <a:prstGeom prst="rect">
              <a:avLst/>
            </a:prstGeom>
            <a:solidFill>
              <a:srgbClr val="3DA1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400">
                  <a:solidFill>
                    <a:srgbClr val="FFFFFF"/>
                  </a:solidFill>
                  <a:cs typeface="Arial" panose="020B0604020202020204" pitchFamily="34" charset="0"/>
                </a:rPr>
                <a:t>1.3 mL/min</a:t>
              </a:r>
            </a:p>
          </p:txBody>
        </p:sp>
        <p:sp>
          <p:nvSpPr>
            <p:cNvPr id="14412" name="Rectangle 82">
              <a:extLst>
                <a:ext uri="{FF2B5EF4-FFF2-40B4-BE49-F238E27FC236}">
                  <a16:creationId xmlns:a16="http://schemas.microsoft.com/office/drawing/2014/main" xmlns="" id="{CC60C16D-730D-4FF4-825B-BDFFEE441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1750" y="2735263"/>
              <a:ext cx="1190625" cy="323850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400">
                  <a:solidFill>
                    <a:srgbClr val="FFFFFF"/>
                  </a:solidFill>
                  <a:cs typeface="Arial" panose="020B0604020202020204" pitchFamily="34" charset="0"/>
                </a:rPr>
                <a:t>- 1.1 mL/min</a:t>
              </a:r>
            </a:p>
          </p:txBody>
        </p:sp>
        <p:sp>
          <p:nvSpPr>
            <p:cNvPr id="14413" name="ZoneTexte 83">
              <a:extLst>
                <a:ext uri="{FF2B5EF4-FFF2-40B4-BE49-F238E27FC236}">
                  <a16:creationId xmlns:a16="http://schemas.microsoft.com/office/drawing/2014/main" xmlns="" id="{21AA3CFF-4BFA-4052-8E8A-C5FC8C187B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41900" y="2546350"/>
              <a:ext cx="744538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p = 0.05</a:t>
              </a:r>
            </a:p>
          </p:txBody>
        </p:sp>
        <p:sp>
          <p:nvSpPr>
            <p:cNvPr id="14414" name="ZoneTexte 84">
              <a:extLst>
                <a:ext uri="{FF2B5EF4-FFF2-40B4-BE49-F238E27FC236}">
                  <a16:creationId xmlns:a16="http://schemas.microsoft.com/office/drawing/2014/main" xmlns="" id="{02864E21-7266-4CD2-B82D-8F38B089EC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4538" y="3656013"/>
              <a:ext cx="652462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Weeks</a:t>
              </a:r>
            </a:p>
          </p:txBody>
        </p:sp>
      </p:grpSp>
      <p:grpSp>
        <p:nvGrpSpPr>
          <p:cNvPr id="14415" name="Grouper 85">
            <a:extLst>
              <a:ext uri="{FF2B5EF4-FFF2-40B4-BE49-F238E27FC236}">
                <a16:creationId xmlns:a16="http://schemas.microsoft.com/office/drawing/2014/main" xmlns="" id="{ED3CB74A-5FAA-4A45-97BD-C7381638879A}"/>
              </a:ext>
            </a:extLst>
          </p:cNvPr>
          <p:cNvGrpSpPr>
            <a:grpSpLocks/>
          </p:cNvGrpSpPr>
          <p:nvPr/>
        </p:nvGrpSpPr>
        <p:grpSpPr bwMode="auto">
          <a:xfrm>
            <a:off x="2176463" y="4575175"/>
            <a:ext cx="4856162" cy="1901825"/>
            <a:chOff x="1666143" y="4354480"/>
            <a:chExt cx="4855307" cy="2331546"/>
          </a:xfrm>
        </p:grpSpPr>
        <p:sp>
          <p:nvSpPr>
            <p:cNvPr id="14425" name="Line 14">
              <a:extLst>
                <a:ext uri="{FF2B5EF4-FFF2-40B4-BE49-F238E27FC236}">
                  <a16:creationId xmlns:a16="http://schemas.microsoft.com/office/drawing/2014/main" xmlns="" id="{EC7E76A7-1233-4318-B819-86B768FFF4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850" y="4602164"/>
              <a:ext cx="0" cy="189230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426" name="Line 15">
              <a:extLst>
                <a:ext uri="{FF2B5EF4-FFF2-40B4-BE49-F238E27FC236}">
                  <a16:creationId xmlns:a16="http://schemas.microsoft.com/office/drawing/2014/main" xmlns="" id="{2AEBEBC5-AC78-4A3F-B2A5-74CC3EE1E3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8825" y="5594352"/>
              <a:ext cx="73025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427" name="Line 16">
              <a:extLst>
                <a:ext uri="{FF2B5EF4-FFF2-40B4-BE49-F238E27FC236}">
                  <a16:creationId xmlns:a16="http://schemas.microsoft.com/office/drawing/2014/main" xmlns="" id="{14D63BCE-FE6B-4300-88F6-218A6E23B8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8825" y="4602164"/>
              <a:ext cx="73025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428" name="Line 17">
              <a:extLst>
                <a:ext uri="{FF2B5EF4-FFF2-40B4-BE49-F238E27FC236}">
                  <a16:creationId xmlns:a16="http://schemas.microsoft.com/office/drawing/2014/main" xmlns="" id="{F6921D5C-23A3-4B20-9DBB-0AE091CB50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8825" y="6494464"/>
              <a:ext cx="73025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429" name="Rectangle 18">
              <a:extLst>
                <a:ext uri="{FF2B5EF4-FFF2-40B4-BE49-F238E27FC236}">
                  <a16:creationId xmlns:a16="http://schemas.microsoft.com/office/drawing/2014/main" xmlns="" id="{5A6C4A4D-C6F7-4C38-A93C-59360FA122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7100" y="5594352"/>
              <a:ext cx="444500" cy="107950"/>
            </a:xfrm>
            <a:prstGeom prst="rect">
              <a:avLst/>
            </a:prstGeom>
            <a:solidFill>
              <a:srgbClr val="3DA1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endParaRPr lang="fr-FR" altLang="fr-FR" sz="120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430" name="Rectangle 19">
              <a:extLst>
                <a:ext uri="{FF2B5EF4-FFF2-40B4-BE49-F238E27FC236}">
                  <a16:creationId xmlns:a16="http://schemas.microsoft.com/office/drawing/2014/main" xmlns="" id="{7F8A1C1B-D5E8-4B3C-8789-EB57FB571A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7875" y="5421777"/>
              <a:ext cx="446088" cy="174625"/>
            </a:xfrm>
            <a:prstGeom prst="rect">
              <a:avLst/>
            </a:prstGeom>
            <a:solidFill>
              <a:srgbClr val="3DA1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endParaRPr lang="fr-FR" altLang="fr-FR" sz="120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" name="Rectangle 20">
              <a:extLst>
                <a:ext uri="{FF2B5EF4-FFF2-40B4-BE49-F238E27FC236}">
                  <a16:creationId xmlns:a16="http://schemas.microsoft.com/office/drawing/2014/main" xmlns="" id="{98469C6F-49E3-455E-A9FB-BDA047A8A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2283" y="5312010"/>
              <a:ext cx="449184" cy="28414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>
                <a:defRPr/>
              </a:pPr>
              <a:endParaRPr lang="fr-FR" sz="1200">
                <a:solidFill>
                  <a:srgbClr val="0000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4432" name="Rectangle 21">
              <a:extLst>
                <a:ext uri="{FF2B5EF4-FFF2-40B4-BE49-F238E27FC236}">
                  <a16:creationId xmlns:a16="http://schemas.microsoft.com/office/drawing/2014/main" xmlns="" id="{B29ECE0A-5D42-461F-B2DC-3F8540EE6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425" y="5594352"/>
              <a:ext cx="449263" cy="207963"/>
            </a:xfrm>
            <a:prstGeom prst="rect">
              <a:avLst/>
            </a:prstGeom>
            <a:solidFill>
              <a:srgbClr val="3DA1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endParaRPr lang="fr-FR" altLang="fr-FR" sz="120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" name="Rectangle 22">
              <a:extLst>
                <a:ext uri="{FF2B5EF4-FFF2-40B4-BE49-F238E27FC236}">
                  <a16:creationId xmlns:a16="http://schemas.microsoft.com/office/drawing/2014/main" xmlns="" id="{E929ED16-910A-45F0-A903-4022CCD2AA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5980" y="5409320"/>
              <a:ext cx="446008" cy="19851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>
                <a:defRPr/>
              </a:pPr>
              <a:endParaRPr lang="fr-FR" sz="1200">
                <a:solidFill>
                  <a:srgbClr val="0000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" name="Rectangle 23">
              <a:extLst>
                <a:ext uri="{FF2B5EF4-FFF2-40B4-BE49-F238E27FC236}">
                  <a16:creationId xmlns:a16="http://schemas.microsoft.com/office/drawing/2014/main" xmlns="" id="{ABB790FA-3DAB-4702-B9F5-791A423048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4448" y="5206915"/>
              <a:ext cx="449183" cy="3892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>
                <a:defRPr/>
              </a:pPr>
              <a:endParaRPr lang="fr-FR" sz="1200">
                <a:solidFill>
                  <a:srgbClr val="000066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4435" name="Line 13">
              <a:extLst>
                <a:ext uri="{FF2B5EF4-FFF2-40B4-BE49-F238E27FC236}">
                  <a16:creationId xmlns:a16="http://schemas.microsoft.com/office/drawing/2014/main" xmlns="" id="{D2648B72-96ED-4C97-B074-E1CD53B082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850" y="5594352"/>
              <a:ext cx="4419600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436" name="ZoneTexte 97">
              <a:extLst>
                <a:ext uri="{FF2B5EF4-FFF2-40B4-BE49-F238E27FC236}">
                  <a16:creationId xmlns:a16="http://schemas.microsoft.com/office/drawing/2014/main" xmlns="" id="{F7B7069C-FC83-4798-A3D7-696FB26A6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9457" y="5720988"/>
              <a:ext cx="320922" cy="339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-1</a:t>
              </a:r>
            </a:p>
          </p:txBody>
        </p:sp>
        <p:sp>
          <p:nvSpPr>
            <p:cNvPr id="14437" name="ZoneTexte 98">
              <a:extLst>
                <a:ext uri="{FF2B5EF4-FFF2-40B4-BE49-F238E27FC236}">
                  <a16:creationId xmlns:a16="http://schemas.microsoft.com/office/drawing/2014/main" xmlns="" id="{789728ED-2210-49B2-8030-5F03842208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2397" y="5431917"/>
              <a:ext cx="269626" cy="339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r"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4438" name="ZoneTexte 99">
              <a:extLst>
                <a:ext uri="{FF2B5EF4-FFF2-40B4-BE49-F238E27FC236}">
                  <a16:creationId xmlns:a16="http://schemas.microsoft.com/office/drawing/2014/main" xmlns="" id="{D7880819-1F56-4DDC-BA6C-53E9EFE0F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0219" y="4980208"/>
              <a:ext cx="269625" cy="339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4439" name="ZoneTexte 100">
              <a:extLst>
                <a:ext uri="{FF2B5EF4-FFF2-40B4-BE49-F238E27FC236}">
                  <a16:creationId xmlns:a16="http://schemas.microsoft.com/office/drawing/2014/main" xmlns="" id="{C33864E5-693C-4992-8F2A-41BA57DA55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99976" y="5095955"/>
              <a:ext cx="269625" cy="339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4440" name="ZoneTexte 101">
              <a:extLst>
                <a:ext uri="{FF2B5EF4-FFF2-40B4-BE49-F238E27FC236}">
                  <a16:creationId xmlns:a16="http://schemas.microsoft.com/office/drawing/2014/main" xmlns="" id="{828CCA8C-D25A-4747-8866-98FA93E825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1389" y="4910760"/>
              <a:ext cx="269625" cy="339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4441" name="ZoneTexte 102">
              <a:extLst>
                <a:ext uri="{FF2B5EF4-FFF2-40B4-BE49-F238E27FC236}">
                  <a16:creationId xmlns:a16="http://schemas.microsoft.com/office/drawing/2014/main" xmlns="" id="{672A449A-A812-44E5-A30A-312548E651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73923" y="5813586"/>
              <a:ext cx="320922" cy="339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-2</a:t>
              </a:r>
            </a:p>
          </p:txBody>
        </p:sp>
        <p:sp>
          <p:nvSpPr>
            <p:cNvPr id="14442" name="ZoneTexte 103">
              <a:extLst>
                <a:ext uri="{FF2B5EF4-FFF2-40B4-BE49-F238E27FC236}">
                  <a16:creationId xmlns:a16="http://schemas.microsoft.com/office/drawing/2014/main" xmlns="" id="{54D95570-2D86-4F53-A81C-F9C25776C1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62558" y="5084381"/>
              <a:ext cx="269625" cy="339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4443" name="ZoneTexte 104">
              <a:extLst>
                <a:ext uri="{FF2B5EF4-FFF2-40B4-BE49-F238E27FC236}">
                  <a16:creationId xmlns:a16="http://schemas.microsoft.com/office/drawing/2014/main" xmlns="" id="{FDC9AEAA-FC5D-4548-B0CC-8549F94324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87591" y="5258002"/>
              <a:ext cx="269625" cy="339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4444" name="ZoneTexte 105">
              <a:extLst>
                <a:ext uri="{FF2B5EF4-FFF2-40B4-BE49-F238E27FC236}">
                  <a16:creationId xmlns:a16="http://schemas.microsoft.com/office/drawing/2014/main" xmlns="" id="{5FBE8789-430D-4FF9-A108-08F5D61A95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50579" y="5258002"/>
              <a:ext cx="269625" cy="339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4445" name="ZoneTexte 106">
              <a:extLst>
                <a:ext uri="{FF2B5EF4-FFF2-40B4-BE49-F238E27FC236}">
                  <a16:creationId xmlns:a16="http://schemas.microsoft.com/office/drawing/2014/main" xmlns="" id="{8C613ABD-CE14-4A5C-A261-AEC817CB99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66143" y="6346316"/>
              <a:ext cx="405880" cy="339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r"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-10</a:t>
              </a:r>
            </a:p>
          </p:txBody>
        </p:sp>
        <p:sp>
          <p:nvSpPr>
            <p:cNvPr id="14446" name="ZoneTexte 107">
              <a:extLst>
                <a:ext uri="{FF2B5EF4-FFF2-40B4-BE49-F238E27FC236}">
                  <a16:creationId xmlns:a16="http://schemas.microsoft.com/office/drawing/2014/main" xmlns="" id="{47CEBDF3-A1D9-40E5-BA22-7610898B9B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7439" y="4471218"/>
              <a:ext cx="354584" cy="339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r"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14447" name="ZoneTexte 108">
              <a:extLst>
                <a:ext uri="{FF2B5EF4-FFF2-40B4-BE49-F238E27FC236}">
                  <a16:creationId xmlns:a16="http://schemas.microsoft.com/office/drawing/2014/main" xmlns="" id="{436DFA6F-E7EA-4694-BAF0-4167A1F903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9891" y="4354480"/>
              <a:ext cx="928860" cy="56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Total</a:t>
              </a:r>
            </a:p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cholesterol</a:t>
              </a:r>
            </a:p>
          </p:txBody>
        </p:sp>
        <p:sp>
          <p:nvSpPr>
            <p:cNvPr id="14448" name="ZoneTexte 109">
              <a:extLst>
                <a:ext uri="{FF2B5EF4-FFF2-40B4-BE49-F238E27FC236}">
                  <a16:creationId xmlns:a16="http://schemas.microsoft.com/office/drawing/2014/main" xmlns="" id="{0CF469BF-C2E0-4986-AC0A-4C74E24856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47910" y="4354480"/>
              <a:ext cx="928860" cy="56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LDL-</a:t>
              </a:r>
              <a:b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</a:br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cholesterol</a:t>
              </a:r>
            </a:p>
          </p:txBody>
        </p:sp>
        <p:sp>
          <p:nvSpPr>
            <p:cNvPr id="14449" name="ZoneTexte 110">
              <a:extLst>
                <a:ext uri="{FF2B5EF4-FFF2-40B4-BE49-F238E27FC236}">
                  <a16:creationId xmlns:a16="http://schemas.microsoft.com/office/drawing/2014/main" xmlns="" id="{70B32D16-6556-4610-A5CB-140B30DDE6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35930" y="4354480"/>
              <a:ext cx="928860" cy="56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HDL-</a:t>
              </a:r>
              <a:b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</a:br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cholesterol</a:t>
              </a:r>
            </a:p>
          </p:txBody>
        </p:sp>
        <p:sp>
          <p:nvSpPr>
            <p:cNvPr id="14450" name="ZoneTexte 111">
              <a:extLst>
                <a:ext uri="{FF2B5EF4-FFF2-40B4-BE49-F238E27FC236}">
                  <a16:creationId xmlns:a16="http://schemas.microsoft.com/office/drawing/2014/main" xmlns="" id="{CFE5FB6D-17A9-4D88-A965-EBBE0B6651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48457" y="4354480"/>
              <a:ext cx="1056700" cy="339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Triglycerides</a:t>
              </a:r>
            </a:p>
          </p:txBody>
        </p:sp>
        <p:sp>
          <p:nvSpPr>
            <p:cNvPr id="14451" name="ZoneTexte 112">
              <a:extLst>
                <a:ext uri="{FF2B5EF4-FFF2-40B4-BE49-F238E27FC236}">
                  <a16:creationId xmlns:a16="http://schemas.microsoft.com/office/drawing/2014/main" xmlns="" id="{C0EDDD27-155D-4702-9A7E-C45D80BEC6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3909" y="6139873"/>
              <a:ext cx="745141" cy="339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p = 0.18</a:t>
              </a:r>
            </a:p>
          </p:txBody>
        </p:sp>
        <p:sp>
          <p:nvSpPr>
            <p:cNvPr id="14452" name="ZoneTexte 113">
              <a:extLst>
                <a:ext uri="{FF2B5EF4-FFF2-40B4-BE49-F238E27FC236}">
                  <a16:creationId xmlns:a16="http://schemas.microsoft.com/office/drawing/2014/main" xmlns="" id="{96F11780-A923-46DF-90F8-75DCEFED2B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10522" y="6139873"/>
              <a:ext cx="745141" cy="339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p = 0.54</a:t>
              </a:r>
            </a:p>
          </p:txBody>
        </p:sp>
        <p:sp>
          <p:nvSpPr>
            <p:cNvPr id="14453" name="ZoneTexte 114">
              <a:extLst>
                <a:ext uri="{FF2B5EF4-FFF2-40B4-BE49-F238E27FC236}">
                  <a16:creationId xmlns:a16="http://schemas.microsoft.com/office/drawing/2014/main" xmlns="" id="{100C7E8B-BFE1-4836-A200-BF45DE7CF7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2187" y="6139873"/>
              <a:ext cx="745010" cy="339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p = 0.48</a:t>
              </a:r>
            </a:p>
          </p:txBody>
        </p:sp>
        <p:sp>
          <p:nvSpPr>
            <p:cNvPr id="14454" name="ZoneTexte 115">
              <a:extLst>
                <a:ext uri="{FF2B5EF4-FFF2-40B4-BE49-F238E27FC236}">
                  <a16:creationId xmlns:a16="http://schemas.microsoft.com/office/drawing/2014/main" xmlns="" id="{08B1B023-F2AD-41CA-ABAB-6E786AF1E2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4716" y="6139873"/>
              <a:ext cx="830580" cy="339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200">
                  <a:solidFill>
                    <a:srgbClr val="000066"/>
                  </a:solidFill>
                  <a:cs typeface="Arial" panose="020B0604020202020204" pitchFamily="34" charset="0"/>
                </a:rPr>
                <a:t>p &lt; 0.001</a:t>
              </a:r>
            </a:p>
          </p:txBody>
        </p:sp>
      </p:grpSp>
      <p:sp>
        <p:nvSpPr>
          <p:cNvPr id="14416" name="ZoneTexte 116">
            <a:extLst>
              <a:ext uri="{FF2B5EF4-FFF2-40B4-BE49-F238E27FC236}">
                <a16:creationId xmlns:a16="http://schemas.microsoft.com/office/drawing/2014/main" xmlns="" id="{E91325BA-6CBF-4679-9133-1B467A044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8038" y="2060575"/>
            <a:ext cx="3178175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l" defTabSz="914400" eaLnBrk="1" hangingPunct="1">
              <a:buFont typeface="Arial" panose="020B0604020202020204" pitchFamily="34" charset="0"/>
              <a:buChar char="•"/>
            </a:pPr>
            <a:r>
              <a:rPr lang="en-US" altLang="fr-FR" sz="1600" b="1">
                <a:solidFill>
                  <a:srgbClr val="CC3300"/>
                </a:solidFill>
                <a:cs typeface="Calibri" panose="020F0502020204030204" pitchFamily="34" charset="0"/>
              </a:rPr>
              <a:t>No difference between groups in changes at W48:</a:t>
            </a:r>
          </a:p>
          <a:p>
            <a:pPr lvl="1" algn="l" defTabSz="914400" eaLnBrk="1" hangingPunct="1">
              <a:buClr>
                <a:srgbClr val="0070C0"/>
              </a:buClr>
              <a:buFontTx/>
              <a:buChar char="-"/>
            </a:pPr>
            <a:r>
              <a:rPr lang="en-US" altLang="fr-FR" sz="1400">
                <a:solidFill>
                  <a:srgbClr val="2D2D8A"/>
                </a:solidFill>
                <a:cs typeface="Calibri" panose="020F0502020204030204" pitchFamily="34" charset="0"/>
              </a:rPr>
              <a:t>in renal biomarkers (urine RBP:creatinine and B2M:creatinine ratios)</a:t>
            </a:r>
          </a:p>
          <a:p>
            <a:pPr lvl="1" algn="l" defTabSz="914400" eaLnBrk="1" hangingPunct="1">
              <a:buClr>
                <a:srgbClr val="0070C0"/>
              </a:buClr>
              <a:buFontTx/>
              <a:buChar char="-"/>
            </a:pPr>
            <a:r>
              <a:rPr lang="en-US" altLang="fr-FR" sz="1400">
                <a:solidFill>
                  <a:srgbClr val="2D2D8A"/>
                </a:solidFill>
                <a:cs typeface="Calibri" panose="020F0502020204030204" pitchFamily="34" charset="0"/>
              </a:rPr>
              <a:t>in bone mineral density</a:t>
            </a:r>
          </a:p>
          <a:p>
            <a:pPr lvl="1" algn="l" defTabSz="914400" eaLnBrk="1" hangingPunct="1">
              <a:buClr>
                <a:srgbClr val="0070C0"/>
              </a:buClr>
              <a:buFontTx/>
              <a:buChar char="-"/>
            </a:pPr>
            <a:r>
              <a:rPr lang="en-US" altLang="fr-FR" sz="1400">
                <a:solidFill>
                  <a:srgbClr val="2D2D8A"/>
                </a:solidFill>
                <a:cs typeface="Calibri" panose="020F0502020204030204" pitchFamily="34" charset="0"/>
              </a:rPr>
              <a:t>(hip and lumbar spine)</a:t>
            </a:r>
          </a:p>
        </p:txBody>
      </p:sp>
      <p:sp>
        <p:nvSpPr>
          <p:cNvPr id="14417" name="ZoneTexte 117">
            <a:extLst>
              <a:ext uri="{FF2B5EF4-FFF2-40B4-BE49-F238E27FC236}">
                <a16:creationId xmlns:a16="http://schemas.microsoft.com/office/drawing/2014/main" xmlns="" id="{95F274C3-916C-4E78-AF7F-A1C110030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83638" y="33338"/>
            <a:ext cx="3270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defTabSz="914400" eaLnBrk="1" hangingPunct="1"/>
            <a:r>
              <a:rPr lang="fr-FR" altLang="fr-FR" sz="1000" b="1">
                <a:solidFill>
                  <a:srgbClr val="FFFFFF"/>
                </a:solidFill>
                <a:cs typeface="Arial" panose="020B0604020202020204" pitchFamily="34" charset="0"/>
              </a:rPr>
              <a:t>89</a:t>
            </a:r>
          </a:p>
        </p:txBody>
      </p:sp>
      <p:sp>
        <p:nvSpPr>
          <p:cNvPr id="14418" name="Rectangle 2">
            <a:extLst>
              <a:ext uri="{FF2B5EF4-FFF2-40B4-BE49-F238E27FC236}">
                <a16:creationId xmlns:a16="http://schemas.microsoft.com/office/drawing/2014/main" xmlns="" id="{327C3EB8-1A0C-4EAF-A6B4-F7F334E797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/>
              <a:t>GS-US-1717 </a:t>
            </a:r>
            <a:r>
              <a:rPr lang="fr-FR" altLang="fr-FR" dirty="0" err="1"/>
              <a:t>Study</a:t>
            </a:r>
            <a:r>
              <a:rPr lang="fr-FR" altLang="fr-FR" dirty="0"/>
              <a:t>: Switch ABC/3TC to TAF/FTC</a:t>
            </a:r>
          </a:p>
        </p:txBody>
      </p:sp>
      <p:sp>
        <p:nvSpPr>
          <p:cNvPr id="14419" name="Text Box 3">
            <a:extLst>
              <a:ext uri="{FF2B5EF4-FFF2-40B4-BE49-F238E27FC236}">
                <a16:creationId xmlns:a16="http://schemas.microsoft.com/office/drawing/2014/main" xmlns="" id="{114564CE-26C7-4E12-87A8-A15B2DAC8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075" y="6583363"/>
            <a:ext cx="3717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fr-FR" sz="1200" i="1" dirty="0">
                <a:solidFill>
                  <a:srgbClr val="CC0000"/>
                </a:solidFill>
              </a:rPr>
              <a:t>Winston A, Lancet HIV.2018 ; 5:e162-71</a:t>
            </a:r>
            <a:endParaRPr lang="en-US" altLang="fr-FR" sz="1200" i="1" dirty="0">
              <a:solidFill>
                <a:srgbClr val="CC0000"/>
              </a:solidFill>
            </a:endParaRPr>
          </a:p>
        </p:txBody>
      </p:sp>
      <p:sp>
        <p:nvSpPr>
          <p:cNvPr id="14420" name="AutoShape 162">
            <a:extLst>
              <a:ext uri="{FF2B5EF4-FFF2-40B4-BE49-F238E27FC236}">
                <a16:creationId xmlns:a16="http://schemas.microsoft.com/office/drawing/2014/main" xmlns="" id="{17048465-39A2-440A-A4B2-E46AE491D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GS-US-1717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xmlns="" id="{971F02B6-6B63-4590-8BF7-C0777E9A5402}"/>
              </a:ext>
            </a:extLst>
          </p:cNvPr>
          <p:cNvGrpSpPr/>
          <p:nvPr/>
        </p:nvGrpSpPr>
        <p:grpSpPr>
          <a:xfrm>
            <a:off x="789363" y="4233068"/>
            <a:ext cx="1299787" cy="650082"/>
            <a:chOff x="789363" y="4233068"/>
            <a:chExt cx="1299787" cy="650082"/>
          </a:xfrm>
        </p:grpSpPr>
        <p:sp>
          <p:nvSpPr>
            <p:cNvPr id="121" name="AutoShape 165">
              <a:extLst>
                <a:ext uri="{FF2B5EF4-FFF2-40B4-BE49-F238E27FC236}">
                  <a16:creationId xmlns:a16="http://schemas.microsoft.com/office/drawing/2014/main" xmlns="" id="{6DF5D9C1-4302-4F4F-B05A-90DE09C74A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363" y="4233068"/>
              <a:ext cx="1299787" cy="62785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fr-FR" sz="2800">
                <a:solidFill>
                  <a:srgbClr val="000066"/>
                </a:solidFill>
              </a:endParaRPr>
            </a:p>
          </p:txBody>
        </p:sp>
        <p:sp>
          <p:nvSpPr>
            <p:cNvPr id="14421" name="Rectangle 14">
              <a:extLst>
                <a:ext uri="{FF2B5EF4-FFF2-40B4-BE49-F238E27FC236}">
                  <a16:creationId xmlns:a16="http://schemas.microsoft.com/office/drawing/2014/main" xmlns="" id="{FA1B7036-FE0A-4621-B1F3-F69391589A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138" y="4349750"/>
              <a:ext cx="141287" cy="141288"/>
            </a:xfrm>
            <a:prstGeom prst="rect">
              <a:avLst/>
            </a:prstGeom>
            <a:solidFill>
              <a:srgbClr val="457F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endParaRPr lang="fr-FR" altLang="fr-FR" sz="180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422" name="Rectangle 15">
              <a:extLst>
                <a:ext uri="{FF2B5EF4-FFF2-40B4-BE49-F238E27FC236}">
                  <a16:creationId xmlns:a16="http://schemas.microsoft.com/office/drawing/2014/main" xmlns="" id="{2FBCA2F9-8E2E-426C-B229-190DB8C2D8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4725" y="4657725"/>
              <a:ext cx="141288" cy="141288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endParaRPr lang="fr-FR" altLang="fr-FR" sz="180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423" name="ZoneTexte 16">
              <a:extLst>
                <a:ext uri="{FF2B5EF4-FFF2-40B4-BE49-F238E27FC236}">
                  <a16:creationId xmlns:a16="http://schemas.microsoft.com/office/drawing/2014/main" xmlns="" id="{4D257172-FE39-436E-A201-EDFC4AFA08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3950" y="4267200"/>
              <a:ext cx="92075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400" b="1">
                  <a:solidFill>
                    <a:srgbClr val="2D2D8A"/>
                  </a:solidFill>
                  <a:cs typeface="Arial" panose="020B0604020202020204" pitchFamily="34" charset="0"/>
                </a:rPr>
                <a:t>TAF/FTC </a:t>
              </a:r>
            </a:p>
          </p:txBody>
        </p:sp>
        <p:sp>
          <p:nvSpPr>
            <p:cNvPr id="14424" name="ZoneTexte 17">
              <a:extLst>
                <a:ext uri="{FF2B5EF4-FFF2-40B4-BE49-F238E27FC236}">
                  <a16:creationId xmlns:a16="http://schemas.microsoft.com/office/drawing/2014/main" xmlns="" id="{C320D333-37B5-426A-A2E6-B8F7A75058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7125" y="4575175"/>
              <a:ext cx="9620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fr-FR" altLang="fr-FR" sz="1400" b="1">
                  <a:solidFill>
                    <a:srgbClr val="2D2D8A"/>
                  </a:solidFill>
                  <a:cs typeface="Arial" panose="020B0604020202020204" pitchFamily="34" charset="0"/>
                </a:rPr>
                <a:t>ABC/3TC</a:t>
              </a:r>
            </a:p>
          </p:txBody>
        </p:sp>
      </p:grp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u contenu 2">
            <a:extLst>
              <a:ext uri="{FF2B5EF4-FFF2-40B4-BE49-F238E27FC236}">
                <a16:creationId xmlns:a16="http://schemas.microsoft.com/office/drawing/2014/main" xmlns="" id="{EB64EDE8-081B-49A7-AC5D-2BEFD2573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238" y="1409700"/>
            <a:ext cx="7905750" cy="4611688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altLang="fr-FR" sz="2800" b="1">
                <a:latin typeface="Calibri" panose="020F0502020204030204" pitchFamily="34" charset="0"/>
              </a:rPr>
              <a:t>Conclusion</a:t>
            </a:r>
            <a:br>
              <a:rPr lang="en-US" altLang="fr-FR" sz="2800" b="1">
                <a:latin typeface="Calibri" panose="020F0502020204030204" pitchFamily="34" charset="0"/>
              </a:rPr>
            </a:br>
            <a:endParaRPr lang="en-US" altLang="fr-FR" sz="2800" b="1">
              <a:latin typeface="Calibri" panose="020F0502020204030204" pitchFamily="34" charset="0"/>
            </a:endParaRPr>
          </a:p>
          <a:p>
            <a:pPr lvl="1">
              <a:spcBef>
                <a:spcPts val="300"/>
              </a:spcBef>
            </a:pPr>
            <a:r>
              <a:rPr lang="en-US" altLang="fr-FR" sz="2000"/>
              <a:t>Switch from ABC/3TC to TAF/FTC was non inferior to ABC/3TC in maintaining virologic suppression in combination with a variety of third agents</a:t>
            </a:r>
          </a:p>
          <a:p>
            <a:pPr lvl="1">
              <a:spcBef>
                <a:spcPts val="300"/>
              </a:spcBef>
            </a:pPr>
            <a:r>
              <a:rPr lang="en-US" altLang="fr-FR" sz="2000"/>
              <a:t>No differences of TAF/FTC vs ABC/3TC in</a:t>
            </a:r>
          </a:p>
          <a:p>
            <a:pPr lvl="2">
              <a:spcBef>
                <a:spcPts val="300"/>
              </a:spcBef>
            </a:pPr>
            <a:r>
              <a:rPr lang="en-US" altLang="fr-FR" sz="2000"/>
              <a:t>Renal biomarkers</a:t>
            </a:r>
          </a:p>
          <a:p>
            <a:pPr lvl="2">
              <a:spcBef>
                <a:spcPts val="300"/>
              </a:spcBef>
            </a:pPr>
            <a:r>
              <a:rPr lang="en-US" altLang="fr-FR" sz="2000"/>
              <a:t>Bone mineral density</a:t>
            </a:r>
          </a:p>
          <a:p>
            <a:pPr lvl="2">
              <a:spcBef>
                <a:spcPts val="300"/>
              </a:spcBef>
            </a:pPr>
            <a:r>
              <a:rPr lang="en-US" altLang="fr-FR" sz="2000"/>
              <a:t>Fasting lipids</a:t>
            </a:r>
          </a:p>
          <a:p>
            <a:pPr lvl="1">
              <a:spcBef>
                <a:spcPts val="300"/>
              </a:spcBef>
            </a:pPr>
            <a:r>
              <a:rPr lang="en-US" altLang="fr-FR" sz="2000"/>
              <a:t>In virologically suppressed patients with creatinine clearance &gt; 50 mL/min, TAF/FTC provides an alternative backbone to ABC/3TC with similar effects on kidney and bone </a:t>
            </a: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18D00B70-4E11-47CE-B0A8-6CB4FD922A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GS-US-1717 Study: Switch ABC/3TC to TAF/FTC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xmlns="" id="{F65548BE-9256-4EBC-BDD7-492F867AE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075" y="6583363"/>
            <a:ext cx="3717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r>
              <a:rPr lang="en-US" altLang="fr-FR" sz="1200" i="1">
                <a:solidFill>
                  <a:srgbClr val="CC0000"/>
                </a:solidFill>
              </a:rPr>
              <a:t>Winston A, Lancet HIV.2018 ; 5:e162-71</a:t>
            </a:r>
            <a:endParaRPr lang="en-US" altLang="fr-FR" sz="1200" i="1" dirty="0">
              <a:solidFill>
                <a:srgbClr val="CC0000"/>
              </a:solidFill>
            </a:endParaRPr>
          </a:p>
        </p:txBody>
      </p:sp>
      <p:sp>
        <p:nvSpPr>
          <p:cNvPr id="16388" name="AutoShape 162">
            <a:extLst>
              <a:ext uri="{FF2B5EF4-FFF2-40B4-BE49-F238E27FC236}">
                <a16:creationId xmlns:a16="http://schemas.microsoft.com/office/drawing/2014/main" xmlns="" id="{97C8D839-CA8E-4E14-B4F9-970163859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GS-US-1717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10400</TotalTime>
  <Words>808</Words>
  <Application>Microsoft Office PowerPoint</Application>
  <PresentationFormat>Affichage à l'écran (4:3)</PresentationFormat>
  <Paragraphs>225</Paragraphs>
  <Slides>7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ARV_trials_2012</vt:lpstr>
      <vt:lpstr>Switch ABC/3TC to TAF/FTC</vt:lpstr>
      <vt:lpstr>GS-US-1717 Study: Switch ABC/3TC to TAF/FTC</vt:lpstr>
      <vt:lpstr>GS-US-1717 Study: Switch ABC/3TC to TAF/FTC</vt:lpstr>
      <vt:lpstr>GS-US-1717 Study: Switch ABC/3TC to TAF/FTC</vt:lpstr>
      <vt:lpstr>GS-US-1717 Study: Switch ABC/3TC to TAF/FTC</vt:lpstr>
      <vt:lpstr>GS-US-1717 Study: Switch ABC/3TC to TAF/FTC</vt:lpstr>
      <vt:lpstr>GS-US-1717 Study: Switch ABC/3TC to TAF/FTC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2012</dc:title>
  <dc:subject>AEI - www.aei.fr</dc:subject>
  <dc:creator>Pedro Cahn, Anton Poszniak, François Raffi</dc:creator>
  <cp:lastModifiedBy>Utilisateur</cp:lastModifiedBy>
  <cp:revision>431</cp:revision>
  <dcterms:created xsi:type="dcterms:W3CDTF">2012-09-21T09:08:27Z</dcterms:created>
  <dcterms:modified xsi:type="dcterms:W3CDTF">2018-05-11T08:29:07Z</dcterms:modified>
</cp:coreProperties>
</file>