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94" r:id="rId2"/>
    <p:sldId id="409" r:id="rId3"/>
    <p:sldId id="410" r:id="rId4"/>
    <p:sldId id="421" r:id="rId5"/>
    <p:sldId id="412" r:id="rId6"/>
    <p:sldId id="413" r:id="rId7"/>
    <p:sldId id="414" r:id="rId8"/>
    <p:sldId id="490" r:id="rId9"/>
    <p:sldId id="491" r:id="rId10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0548E17-91E6-4942-B745-50826AC2FE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4233098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8DFDD91-F162-499C-BB56-96F854921C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8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prstClr val="black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300">
                <a:solidFill>
                  <a:prstClr val="black"/>
                </a:solidFill>
              </a:rPr>
              <a:pPr algn="r" eaLnBrk="1" hangingPunct="1"/>
              <a:t>1</a:t>
            </a:fld>
            <a:endParaRPr lang="fr-FR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C972D64-22F6-417D-B930-7A00F6E9206F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A81FBE8-2D0B-4DC6-9A73-4D68F5E718CA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BCF892E-F272-444B-B0BB-BC6F35936EFE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D21FF23-720C-44A4-8A93-B9694F5171AA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5C35A58-ADB9-427C-85C8-BB1E33B18F82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234D2DE-EE15-42C1-BF63-8D9F6538BDAB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02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80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482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55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6307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Primary: non inferiority in the proportion of patients with HIV-1 RNA &lt; 50 c/mL at W48 of the maintenance phase (intent-to-treat, exposed analysis), 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-12%, 90% power 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Secondary: treatment failure, CD4, fasting lipids, adverse events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34860" name="Group 44"/>
          <p:cNvGraphicFramePr>
            <a:graphicFrameLocks noGrp="1"/>
          </p:cNvGraphicFramePr>
          <p:nvPr/>
        </p:nvGraphicFramePr>
        <p:xfrm>
          <a:off x="6040438" y="2405063"/>
          <a:ext cx="2587625" cy="639996"/>
        </p:xfrm>
        <a:graphic>
          <a:graphicData uri="http://schemas.openxmlformats.org/drawingml/2006/table">
            <a:tbl>
              <a:tblPr/>
              <a:tblGrid>
                <a:gridCol w="2587625"/>
              </a:tblGrid>
              <a:tr h="639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ATV/r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ABC/3TC</a:t>
                      </a: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6040438" y="3413125"/>
          <a:ext cx="2587625" cy="639996"/>
        </p:xfrm>
        <a:graphic>
          <a:graphicData uri="http://schemas.openxmlformats.org/drawingml/2006/table">
            <a:tbl>
              <a:tblPr/>
              <a:tblGrid>
                <a:gridCol w="2587625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Switch to ATV 400 mg qd + continue ABC/3TC</a:t>
                      </a: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</a:tbl>
          </a:graphicData>
        </a:graphic>
      </p:graphicFrame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1020763" y="4171950"/>
            <a:ext cx="7918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 Randomisation if 2 consecutive HIV-1 RNA &lt; 50 c/mL prior to W36 ; randomisation</a:t>
            </a:r>
          </a:p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stratified on baseline viral load (&lt; 100.000 or ≥ 100.000 c/mL)</a:t>
            </a:r>
          </a:p>
        </p:txBody>
      </p:sp>
      <p:sp>
        <p:nvSpPr>
          <p:cNvPr id="411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  <p:cxnSp>
        <p:nvCxnSpPr>
          <p:cNvPr id="4116" name="Connecteur droit 66"/>
          <p:cNvCxnSpPr>
            <a:cxnSpLocks noChangeShapeType="1"/>
          </p:cNvCxnSpPr>
          <p:nvPr/>
        </p:nvCxnSpPr>
        <p:spPr bwMode="auto">
          <a:xfrm rot="5400000">
            <a:off x="5433219" y="2428081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7" name="Oval 170"/>
          <p:cNvSpPr>
            <a:spLocks noChangeArrowheads="1"/>
          </p:cNvSpPr>
          <p:nvPr/>
        </p:nvSpPr>
        <p:spPr bwMode="auto">
          <a:xfrm>
            <a:off x="4862513" y="1214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8" name="AutoShape 162"/>
          <p:cNvSpPr>
            <a:spLocks noChangeArrowheads="1"/>
          </p:cNvSpPr>
          <p:nvPr/>
        </p:nvSpPr>
        <p:spPr bwMode="auto">
          <a:xfrm>
            <a:off x="79375" y="2332038"/>
            <a:ext cx="2312988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HLA-B*5701-negative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≥ 1000 c/mL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Any CD4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HBs Ag-negative</a:t>
            </a:r>
          </a:p>
        </p:txBody>
      </p:sp>
      <p:cxnSp>
        <p:nvCxnSpPr>
          <p:cNvPr id="4119" name="AutoShape 60"/>
          <p:cNvCxnSpPr>
            <a:cxnSpLocks noChangeShapeType="1"/>
          </p:cNvCxnSpPr>
          <p:nvPr/>
        </p:nvCxnSpPr>
        <p:spPr bwMode="auto">
          <a:xfrm rot="10800000" flipH="1" flipV="1">
            <a:off x="6005513" y="272573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0" name="Line 63"/>
          <p:cNvSpPr>
            <a:spLocks noChangeShapeType="1"/>
          </p:cNvSpPr>
          <p:nvPr/>
        </p:nvSpPr>
        <p:spPr bwMode="auto">
          <a:xfrm>
            <a:off x="4432300" y="3197225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1" name="Rectangle 9"/>
          <p:cNvSpPr>
            <a:spLocks noChangeArrowheads="1"/>
          </p:cNvSpPr>
          <p:nvPr/>
        </p:nvSpPr>
        <p:spPr bwMode="auto">
          <a:xfrm>
            <a:off x="5249863" y="337343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210</a:t>
            </a:r>
          </a:p>
        </p:txBody>
      </p:sp>
      <p:sp>
        <p:nvSpPr>
          <p:cNvPr id="4122" name="Rectangle 8"/>
          <p:cNvSpPr>
            <a:spLocks noChangeArrowheads="1"/>
          </p:cNvSpPr>
          <p:nvPr/>
        </p:nvSpPr>
        <p:spPr bwMode="auto">
          <a:xfrm>
            <a:off x="5249863" y="273367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209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386763" y="13604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W84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4" name="Line 172"/>
          <p:cNvSpPr>
            <a:spLocks noChangeShapeType="1"/>
          </p:cNvSpPr>
          <p:nvPr/>
        </p:nvSpPr>
        <p:spPr bwMode="auto">
          <a:xfrm>
            <a:off x="8669338" y="19002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aphicFrame>
        <p:nvGraphicFramePr>
          <p:cNvPr id="34859" name="Group 43"/>
          <p:cNvGraphicFramePr>
            <a:graphicFrameLocks noGrp="1"/>
          </p:cNvGraphicFramePr>
          <p:nvPr/>
        </p:nvGraphicFramePr>
        <p:xfrm>
          <a:off x="2779713" y="2941638"/>
          <a:ext cx="2219325" cy="530312"/>
        </p:xfrm>
        <a:graphic>
          <a:graphicData uri="http://schemas.openxmlformats.org/drawingml/2006/table">
            <a:tbl>
              <a:tblPr/>
              <a:tblGrid>
                <a:gridCol w="221932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 300/100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ABC/3TC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fdc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131" name="Line 63"/>
          <p:cNvSpPr>
            <a:spLocks noChangeShapeType="1"/>
          </p:cNvSpPr>
          <p:nvPr/>
        </p:nvSpPr>
        <p:spPr bwMode="auto">
          <a:xfrm>
            <a:off x="5048250" y="3197225"/>
            <a:ext cx="1905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2" name="Line 63"/>
          <p:cNvSpPr>
            <a:spLocks noChangeShapeType="1"/>
          </p:cNvSpPr>
          <p:nvPr/>
        </p:nvSpPr>
        <p:spPr bwMode="auto">
          <a:xfrm>
            <a:off x="2366963" y="3197225"/>
            <a:ext cx="4127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3" name="Rectangle 21"/>
          <p:cNvSpPr>
            <a:spLocks noChangeArrowheads="1"/>
          </p:cNvSpPr>
          <p:nvPr/>
        </p:nvSpPr>
        <p:spPr bwMode="auto">
          <a:xfrm>
            <a:off x="3000375" y="1535113"/>
            <a:ext cx="1700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Induction phase</a:t>
            </a:r>
          </a:p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36 weeks</a:t>
            </a:r>
          </a:p>
        </p:txBody>
      </p:sp>
      <p:sp>
        <p:nvSpPr>
          <p:cNvPr id="4134" name="Rectangle 22"/>
          <p:cNvSpPr>
            <a:spLocks noChangeArrowheads="1"/>
          </p:cNvSpPr>
          <p:nvPr/>
        </p:nvSpPr>
        <p:spPr bwMode="auto">
          <a:xfrm>
            <a:off x="6346825" y="1535113"/>
            <a:ext cx="20685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Maintenance phase</a:t>
            </a:r>
          </a:p>
          <a:p>
            <a:pPr defTabSz="914400"/>
            <a:r>
              <a:rPr lang="en-GB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48 weeks</a:t>
            </a:r>
          </a:p>
        </p:txBody>
      </p:sp>
      <p:sp>
        <p:nvSpPr>
          <p:cNvPr id="4135" name="Line 63"/>
          <p:cNvSpPr>
            <a:spLocks noChangeShapeType="1"/>
          </p:cNvSpPr>
          <p:nvPr/>
        </p:nvSpPr>
        <p:spPr bwMode="auto">
          <a:xfrm>
            <a:off x="2693988" y="2297113"/>
            <a:ext cx="26717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6" name="Line 63"/>
          <p:cNvSpPr>
            <a:spLocks noChangeShapeType="1"/>
          </p:cNvSpPr>
          <p:nvPr/>
        </p:nvSpPr>
        <p:spPr bwMode="auto">
          <a:xfrm>
            <a:off x="6005513" y="2268538"/>
            <a:ext cx="26717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7" name="Rectangle 8"/>
          <p:cNvSpPr>
            <a:spLocks noChangeArrowheads="1"/>
          </p:cNvSpPr>
          <p:nvPr/>
        </p:nvSpPr>
        <p:spPr bwMode="auto">
          <a:xfrm>
            <a:off x="2328863" y="246062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515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26" name="Group 86"/>
          <p:cNvGraphicFramePr>
            <a:graphicFrameLocks noGrp="1"/>
          </p:cNvGraphicFramePr>
          <p:nvPr>
            <p:ph idx="1"/>
          </p:nvPr>
        </p:nvGraphicFramePr>
        <p:xfrm>
          <a:off x="527050" y="1773238"/>
          <a:ext cx="8064500" cy="4041773"/>
        </p:xfrm>
        <a:graphic>
          <a:graphicData uri="http://schemas.openxmlformats.org/drawingml/2006/table">
            <a:tbl>
              <a:tblPr/>
              <a:tblGrid>
                <a:gridCol w="825500"/>
                <a:gridCol w="4359275"/>
                <a:gridCol w="1511300"/>
                <a:gridCol w="1368425"/>
              </a:tblGrid>
              <a:tr h="6705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209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210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323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Class C AIDS events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C co-infection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47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HIV-1 RNA at baseline of induction phase,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log</a:t>
                      </a:r>
                      <a:r>
                        <a:rPr kumimoji="0" lang="en-GB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c/mL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5.06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47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baseline of induction phase, median/mm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between W36 and W84, n (%)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 (11.5%)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 (7.6%)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virologic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failure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0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517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517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76313" y="1100138"/>
            <a:ext cx="7177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 of the maintenance phase</a:t>
            </a:r>
          </a:p>
        </p:txBody>
      </p:sp>
      <p:grpSp>
        <p:nvGrpSpPr>
          <p:cNvPr id="6147" name="Groupe 39"/>
          <p:cNvGrpSpPr>
            <a:grpSpLocks/>
          </p:cNvGrpSpPr>
          <p:nvPr/>
        </p:nvGrpSpPr>
        <p:grpSpPr bwMode="auto">
          <a:xfrm>
            <a:off x="969963" y="2133600"/>
            <a:ext cx="2092325" cy="368300"/>
            <a:chOff x="969963" y="2133600"/>
            <a:chExt cx="2092325" cy="368300"/>
          </a:xfrm>
        </p:grpSpPr>
        <p:sp>
          <p:nvSpPr>
            <p:cNvPr id="6197" name="AutoShape 165"/>
            <p:cNvSpPr>
              <a:spLocks noChangeArrowheads="1"/>
            </p:cNvSpPr>
            <p:nvPr/>
          </p:nvSpPr>
          <p:spPr bwMode="auto">
            <a:xfrm>
              <a:off x="969963" y="2155825"/>
              <a:ext cx="2092325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98" name="Rectangle 3"/>
            <p:cNvSpPr>
              <a:spLocks noChangeArrowheads="1"/>
            </p:cNvSpPr>
            <p:nvPr/>
          </p:nvSpPr>
          <p:spPr bwMode="auto">
            <a:xfrm>
              <a:off x="1111250" y="2254250"/>
              <a:ext cx="177800" cy="144463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99" name="Rectangle 4"/>
            <p:cNvSpPr>
              <a:spLocks noChangeArrowheads="1"/>
            </p:cNvSpPr>
            <p:nvPr/>
          </p:nvSpPr>
          <p:spPr bwMode="auto">
            <a:xfrm>
              <a:off x="2165350" y="2252663"/>
              <a:ext cx="177800" cy="144462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200" name="ZoneTexte 84"/>
            <p:cNvSpPr txBox="1">
              <a:spLocks noChangeArrowheads="1"/>
            </p:cNvSpPr>
            <p:nvPr/>
          </p:nvSpPr>
          <p:spPr bwMode="auto">
            <a:xfrm>
              <a:off x="1255713" y="2133600"/>
              <a:ext cx="749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ATV/r</a:t>
              </a:r>
            </a:p>
          </p:txBody>
        </p:sp>
        <p:sp>
          <p:nvSpPr>
            <p:cNvPr id="6201" name="ZoneTexte 85"/>
            <p:cNvSpPr txBox="1">
              <a:spLocks noChangeArrowheads="1"/>
            </p:cNvSpPr>
            <p:nvPr/>
          </p:nvSpPr>
          <p:spPr bwMode="auto">
            <a:xfrm>
              <a:off x="2346325" y="2135188"/>
              <a:ext cx="56991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</a:t>
              </a:r>
            </a:p>
          </p:txBody>
        </p:sp>
      </p:grpSp>
      <p:grpSp>
        <p:nvGrpSpPr>
          <p:cNvPr id="6148" name="Group 38"/>
          <p:cNvGrpSpPr>
            <a:grpSpLocks/>
          </p:cNvGrpSpPr>
          <p:nvPr/>
        </p:nvGrpSpPr>
        <p:grpSpPr bwMode="auto">
          <a:xfrm>
            <a:off x="874713" y="2486025"/>
            <a:ext cx="2184400" cy="3336925"/>
            <a:chOff x="551" y="1566"/>
            <a:chExt cx="1376" cy="2102"/>
          </a:xfrm>
        </p:grpSpPr>
        <p:sp>
          <p:nvSpPr>
            <p:cNvPr id="6175" name="Rectangle 7"/>
            <p:cNvSpPr>
              <a:spLocks noChangeArrowheads="1"/>
            </p:cNvSpPr>
            <p:nvPr/>
          </p:nvSpPr>
          <p:spPr bwMode="auto">
            <a:xfrm>
              <a:off x="996" y="2132"/>
              <a:ext cx="372" cy="1307"/>
            </a:xfrm>
            <a:prstGeom prst="rect">
              <a:avLst/>
            </a:prstGeom>
            <a:solidFill>
              <a:srgbClr val="800080"/>
            </a:solidFill>
            <a:ln w="8001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76" name="Rectangle 9"/>
            <p:cNvSpPr>
              <a:spLocks noChangeArrowheads="1"/>
            </p:cNvSpPr>
            <p:nvPr/>
          </p:nvSpPr>
          <p:spPr bwMode="auto">
            <a:xfrm>
              <a:off x="1362" y="2075"/>
              <a:ext cx="372" cy="1364"/>
            </a:xfrm>
            <a:prstGeom prst="rect">
              <a:avLst/>
            </a:prstGeom>
            <a:solidFill>
              <a:srgbClr val="9999FF"/>
            </a:solidFill>
            <a:ln w="7938">
              <a:solidFill>
                <a:srgbClr val="9999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77" name="Line 12"/>
            <p:cNvSpPr>
              <a:spLocks noChangeShapeType="1"/>
            </p:cNvSpPr>
            <p:nvPr/>
          </p:nvSpPr>
          <p:spPr bwMode="auto">
            <a:xfrm>
              <a:off x="777" y="3433"/>
              <a:ext cx="11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Rectangle 22"/>
            <p:cNvSpPr>
              <a:spLocks noChangeArrowheads="1"/>
            </p:cNvSpPr>
            <p:nvPr/>
          </p:nvSpPr>
          <p:spPr bwMode="auto">
            <a:xfrm>
              <a:off x="1081" y="1979"/>
              <a:ext cx="2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800080"/>
                  </a:solidFill>
                </a:rPr>
                <a:t>81</a:t>
              </a:r>
              <a:endParaRPr lang="en-GB" sz="4000">
                <a:solidFill>
                  <a:srgbClr val="800080"/>
                </a:solidFill>
              </a:endParaRPr>
            </a:p>
          </p:txBody>
        </p:sp>
        <p:sp>
          <p:nvSpPr>
            <p:cNvPr id="6179" name="Rectangle 24"/>
            <p:cNvSpPr>
              <a:spLocks noChangeArrowheads="1"/>
            </p:cNvSpPr>
            <p:nvPr/>
          </p:nvSpPr>
          <p:spPr bwMode="auto">
            <a:xfrm>
              <a:off x="1443" y="1921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9999FF"/>
                  </a:solidFill>
                </a:rPr>
                <a:t>86</a:t>
              </a:r>
              <a:endParaRPr lang="en-GB" sz="4000">
                <a:solidFill>
                  <a:srgbClr val="9999FF"/>
                </a:solidFill>
              </a:endParaRPr>
            </a:p>
          </p:txBody>
        </p:sp>
        <p:sp>
          <p:nvSpPr>
            <p:cNvPr id="6180" name="Text Box 57"/>
            <p:cNvSpPr txBox="1">
              <a:spLocks noChangeArrowheads="1"/>
            </p:cNvSpPr>
            <p:nvPr/>
          </p:nvSpPr>
          <p:spPr bwMode="auto">
            <a:xfrm>
              <a:off x="783" y="3456"/>
              <a:ext cx="11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ITT-e (TLOVR)</a:t>
              </a:r>
            </a:p>
          </p:txBody>
        </p:sp>
        <p:sp>
          <p:nvSpPr>
            <p:cNvPr id="6181" name="Line 150"/>
            <p:cNvSpPr>
              <a:spLocks noChangeShapeType="1"/>
            </p:cNvSpPr>
            <p:nvPr/>
          </p:nvSpPr>
          <p:spPr bwMode="auto">
            <a:xfrm flipV="1">
              <a:off x="1902" y="3431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2" name="Text Box 76"/>
            <p:cNvSpPr txBox="1">
              <a:spLocks noChangeArrowheads="1"/>
            </p:cNvSpPr>
            <p:nvPr/>
          </p:nvSpPr>
          <p:spPr bwMode="auto">
            <a:xfrm>
              <a:off x="639" y="156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83" name="Line 141"/>
            <p:cNvSpPr>
              <a:spLocks noChangeShapeType="1"/>
            </p:cNvSpPr>
            <p:nvPr/>
          </p:nvSpPr>
          <p:spPr bwMode="auto">
            <a:xfrm>
              <a:off x="825" y="1832"/>
              <a:ext cx="0" cy="159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Line 142"/>
            <p:cNvSpPr>
              <a:spLocks noChangeShapeType="1"/>
            </p:cNvSpPr>
            <p:nvPr/>
          </p:nvSpPr>
          <p:spPr bwMode="auto">
            <a:xfrm>
              <a:off x="783" y="3431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5" name="Line 143"/>
            <p:cNvSpPr>
              <a:spLocks noChangeShapeType="1"/>
            </p:cNvSpPr>
            <p:nvPr/>
          </p:nvSpPr>
          <p:spPr bwMode="auto">
            <a:xfrm>
              <a:off x="783" y="3111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Line 144"/>
            <p:cNvSpPr>
              <a:spLocks noChangeShapeType="1"/>
            </p:cNvSpPr>
            <p:nvPr/>
          </p:nvSpPr>
          <p:spPr bwMode="auto">
            <a:xfrm>
              <a:off x="783" y="2790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7" name="Line 145"/>
            <p:cNvSpPr>
              <a:spLocks noChangeShapeType="1"/>
            </p:cNvSpPr>
            <p:nvPr/>
          </p:nvSpPr>
          <p:spPr bwMode="auto">
            <a:xfrm>
              <a:off x="783" y="2474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Line 146"/>
            <p:cNvSpPr>
              <a:spLocks noChangeShapeType="1"/>
            </p:cNvSpPr>
            <p:nvPr/>
          </p:nvSpPr>
          <p:spPr bwMode="auto">
            <a:xfrm>
              <a:off x="783" y="2153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9" name="Line 147"/>
            <p:cNvSpPr>
              <a:spLocks noChangeShapeType="1"/>
            </p:cNvSpPr>
            <p:nvPr/>
          </p:nvSpPr>
          <p:spPr bwMode="auto">
            <a:xfrm>
              <a:off x="783" y="1832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0" name="Line 149"/>
            <p:cNvSpPr>
              <a:spLocks noChangeShapeType="1"/>
            </p:cNvSpPr>
            <p:nvPr/>
          </p:nvSpPr>
          <p:spPr bwMode="auto">
            <a:xfrm flipV="1">
              <a:off x="825" y="3431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1" name="Rectangle 159"/>
            <p:cNvSpPr>
              <a:spLocks noChangeArrowheads="1"/>
            </p:cNvSpPr>
            <p:nvPr/>
          </p:nvSpPr>
          <p:spPr bwMode="auto">
            <a:xfrm>
              <a:off x="675" y="336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92" name="Rectangle 160"/>
            <p:cNvSpPr>
              <a:spLocks noChangeArrowheads="1"/>
            </p:cNvSpPr>
            <p:nvPr/>
          </p:nvSpPr>
          <p:spPr bwMode="auto">
            <a:xfrm>
              <a:off x="613" y="3047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93" name="Rectangle 161"/>
            <p:cNvSpPr>
              <a:spLocks noChangeArrowheads="1"/>
            </p:cNvSpPr>
            <p:nvPr/>
          </p:nvSpPr>
          <p:spPr bwMode="auto">
            <a:xfrm>
              <a:off x="613" y="2727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94" name="Rectangle 162"/>
            <p:cNvSpPr>
              <a:spLocks noChangeArrowheads="1"/>
            </p:cNvSpPr>
            <p:nvPr/>
          </p:nvSpPr>
          <p:spPr bwMode="auto">
            <a:xfrm>
              <a:off x="613" y="2411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95" name="Rectangle 163"/>
            <p:cNvSpPr>
              <a:spLocks noChangeArrowheads="1"/>
            </p:cNvSpPr>
            <p:nvPr/>
          </p:nvSpPr>
          <p:spPr bwMode="auto">
            <a:xfrm>
              <a:off x="613" y="2090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96" name="Rectangle 164"/>
            <p:cNvSpPr>
              <a:spLocks noChangeArrowheads="1"/>
            </p:cNvSpPr>
            <p:nvPr/>
          </p:nvSpPr>
          <p:spPr bwMode="auto">
            <a:xfrm>
              <a:off x="551" y="1769"/>
              <a:ext cx="1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</p:grpSp>
      <p:sp>
        <p:nvSpPr>
          <p:cNvPr id="6149" name="ZoneTexte 11"/>
          <p:cNvSpPr txBox="1">
            <a:spLocks noChangeArrowheads="1"/>
          </p:cNvSpPr>
          <p:nvPr/>
        </p:nvSpPr>
        <p:spPr bwMode="auto">
          <a:xfrm>
            <a:off x="860425" y="1676400"/>
            <a:ext cx="25622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2400" b="1">
                <a:solidFill>
                  <a:srgbClr val="0066FF"/>
                </a:solidFill>
                <a:latin typeface="Calibri" pitchFamily="34" charset="0"/>
              </a:rPr>
              <a:t>HIV RNA &lt; 50 c/mL</a:t>
            </a:r>
          </a:p>
        </p:txBody>
      </p:sp>
      <p:sp>
        <p:nvSpPr>
          <p:cNvPr id="6150" name="ZoneTexte 11"/>
          <p:cNvSpPr txBox="1">
            <a:spLocks noChangeArrowheads="1"/>
          </p:cNvSpPr>
          <p:nvPr/>
        </p:nvSpPr>
        <p:spPr bwMode="auto">
          <a:xfrm>
            <a:off x="5114925" y="1676400"/>
            <a:ext cx="22653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2400" b="1">
                <a:solidFill>
                  <a:srgbClr val="0066FF"/>
                </a:solidFill>
                <a:latin typeface="Calibri" pitchFamily="34" charset="0"/>
              </a:rPr>
              <a:t>Other endpoints</a:t>
            </a:r>
          </a:p>
        </p:txBody>
      </p:sp>
      <p:sp>
        <p:nvSpPr>
          <p:cNvPr id="6151" name="ZoneTexte 86"/>
          <p:cNvSpPr txBox="1">
            <a:spLocks noChangeArrowheads="1"/>
          </p:cNvSpPr>
          <p:nvPr/>
        </p:nvSpPr>
        <p:spPr bwMode="auto">
          <a:xfrm>
            <a:off x="1296988" y="5843588"/>
            <a:ext cx="17113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95% CI </a:t>
            </a:r>
            <a:br>
              <a:rPr lang="en-GB" sz="1600">
                <a:solidFill>
                  <a:srgbClr val="000066"/>
                </a:solidFill>
              </a:rPr>
            </a:br>
            <a:r>
              <a:rPr lang="en-GB" sz="1600">
                <a:solidFill>
                  <a:srgbClr val="000066"/>
                </a:solidFill>
              </a:rPr>
              <a:t>for the </a:t>
            </a:r>
            <a:r>
              <a:rPr lang="en-GB" sz="1600">
                <a:solidFill>
                  <a:srgbClr val="000066"/>
                </a:solidFill>
                <a:cs typeface="Arial" charset="0"/>
                <a:sym typeface="Symbol" pitchFamily="18" charset="2"/>
              </a:rPr>
              <a:t>difference</a:t>
            </a:r>
            <a:r>
              <a:rPr lang="en-GB" sz="1600">
                <a:solidFill>
                  <a:srgbClr val="000066"/>
                </a:solidFill>
                <a:cs typeface="Arial" charset="0"/>
              </a:rPr>
              <a:t/>
            </a:r>
            <a:br>
              <a:rPr lang="en-GB" sz="1600">
                <a:solidFill>
                  <a:srgbClr val="000066"/>
                </a:solidFill>
                <a:cs typeface="Arial" charset="0"/>
              </a:rPr>
            </a:br>
            <a:r>
              <a:rPr lang="en-GB" sz="1600">
                <a:solidFill>
                  <a:srgbClr val="000066"/>
                </a:solidFill>
                <a:cs typeface="Arial" charset="0"/>
              </a:rPr>
              <a:t>= -1.75 ; 12.48</a:t>
            </a:r>
          </a:p>
        </p:txBody>
      </p:sp>
      <p:sp>
        <p:nvSpPr>
          <p:cNvPr id="615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615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6154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  <p:sp>
        <p:nvSpPr>
          <p:cNvPr id="6155" name="Espace réservé du contenu 2"/>
          <p:cNvSpPr>
            <a:spLocks/>
          </p:cNvSpPr>
          <p:nvPr/>
        </p:nvSpPr>
        <p:spPr bwMode="auto">
          <a:xfrm>
            <a:off x="3984625" y="2171700"/>
            <a:ext cx="51165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1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HIV-1 RNA &lt; 50 c/mL at W48 of the maintenance phase according to baseline plasma viral load</a:t>
            </a:r>
          </a:p>
        </p:txBody>
      </p:sp>
      <p:graphicFrame>
        <p:nvGraphicFramePr>
          <p:cNvPr id="39" name="Tableau 38"/>
          <p:cNvGraphicFramePr>
            <a:graphicFrameLocks noGrp="1"/>
          </p:cNvGraphicFramePr>
          <p:nvPr/>
        </p:nvGraphicFramePr>
        <p:xfrm>
          <a:off x="4495800" y="3124200"/>
          <a:ext cx="3810000" cy="1114425"/>
        </p:xfrm>
        <a:graphic>
          <a:graphicData uri="http://schemas.openxmlformats.org/drawingml/2006/table">
            <a:tbl>
              <a:tblPr/>
              <a:tblGrid>
                <a:gridCol w="2335213"/>
                <a:gridCol w="788987"/>
                <a:gridCol w="685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Baseline HIV-1 RNA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ATV/r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ATV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100.000 c/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mL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&gt; 100.000 c/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mL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4" name="Espace réservé du contenu 2"/>
          <p:cNvSpPr>
            <a:spLocks/>
          </p:cNvSpPr>
          <p:nvPr/>
        </p:nvSpPr>
        <p:spPr bwMode="auto">
          <a:xfrm>
            <a:off x="3984625" y="4533900"/>
            <a:ext cx="5116513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1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Per-protocol virologic failure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(confirmed HIV-1 RNA </a:t>
            </a:r>
            <a:r>
              <a:rPr lang="en-GB" u="sng">
                <a:solidFill>
                  <a:srgbClr val="000066"/>
                </a:solidFill>
              </a:rPr>
              <a:t>&gt;</a:t>
            </a:r>
            <a:r>
              <a:rPr lang="en-GB">
                <a:solidFill>
                  <a:srgbClr val="000066"/>
                </a:solidFill>
              </a:rPr>
              <a:t> 400 c/mL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after achieving &lt; 400 c/mL)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1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ATV/r, N = 7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1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ATV, N = 1</a:t>
            </a:r>
          </a:p>
          <a:p>
            <a:pPr marL="800100" lvl="1" indent="-342900" algn="l" defTabSz="914400" eaLnBrk="0" hangingPunct="0">
              <a:lnSpc>
                <a:spcPct val="90000"/>
              </a:lnSpc>
              <a:spcBef>
                <a:spcPct val="1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 major PI-resistance mutations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at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116" name="Group 228"/>
          <p:cNvGraphicFramePr>
            <a:graphicFrameLocks noGrp="1"/>
          </p:cNvGraphicFramePr>
          <p:nvPr>
            <p:ph idx="1"/>
          </p:nvPr>
        </p:nvGraphicFramePr>
        <p:xfrm>
          <a:off x="736600" y="2057400"/>
          <a:ext cx="7634288" cy="4068924"/>
        </p:xfrm>
        <a:graphic>
          <a:graphicData uri="http://schemas.openxmlformats.org/drawingml/2006/table">
            <a:tbl>
              <a:tblPr/>
              <a:tblGrid>
                <a:gridCol w="598488"/>
                <a:gridCol w="3667125"/>
                <a:gridCol w="1800225"/>
                <a:gridCol w="1568450"/>
              </a:tblGrid>
              <a:tr h="33830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31087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 events (maintenance phase)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 (14%)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 (10%)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Hyperbilirubinemia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 (10%)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 (4%)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Serious adverse events (Baseline to W84)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 events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 (3%)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(&lt; 1%)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Suspected ABC hypersensitivity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Cerebrovascular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accident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Peripheral vascular disorder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Diarrhoea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Headache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Hyperbilirubinemia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Nausea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Vomiting</a:t>
                      </a: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9" name="Text Box 2"/>
          <p:cNvSpPr txBox="1">
            <a:spLocks noChangeArrowheads="1"/>
          </p:cNvSpPr>
          <p:nvPr/>
        </p:nvSpPr>
        <p:spPr bwMode="auto">
          <a:xfrm>
            <a:off x="703263" y="1228725"/>
            <a:ext cx="7723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Grades 2 to 4 drug-related adverse events (frequency ≥ 3%) </a:t>
            </a:r>
          </a:p>
          <a:p>
            <a:pPr defTabSz="914400" eaLnBrk="1" hangingPunct="1">
              <a:lnSpc>
                <a:spcPct val="80000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and serious adverse events (intent-to-treat exposed)</a:t>
            </a:r>
          </a:p>
        </p:txBody>
      </p:sp>
      <p:sp>
        <p:nvSpPr>
          <p:cNvPr id="724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724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724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177" name="Group 265"/>
          <p:cNvGraphicFramePr>
            <a:graphicFrameLocks noGrp="1"/>
          </p:cNvGraphicFramePr>
          <p:nvPr>
            <p:ph idx="1"/>
          </p:nvPr>
        </p:nvGraphicFramePr>
        <p:xfrm>
          <a:off x="755650" y="2117725"/>
          <a:ext cx="7608888" cy="4297540"/>
        </p:xfrm>
        <a:graphic>
          <a:graphicData uri="http://schemas.openxmlformats.org/drawingml/2006/table">
            <a:tbl>
              <a:tblPr/>
              <a:tblGrid>
                <a:gridCol w="2062163"/>
                <a:gridCol w="1400175"/>
                <a:gridCol w="568325"/>
                <a:gridCol w="914400"/>
                <a:gridCol w="585787"/>
                <a:gridCol w="990600"/>
                <a:gridCol w="1087438"/>
              </a:tblGrid>
              <a:tr h="335256">
                <a:tc rowSpan="2"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ATV/r, N = 209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ATV, N = 210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7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04777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 cholesterol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Baseline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 0.001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36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84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LDL cholesterol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Baseline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36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84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HDL cholesterol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Baseline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36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84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Triglycerides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Baseline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 0.001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36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47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Week 84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95" name="Text Box 2"/>
          <p:cNvSpPr txBox="1">
            <a:spLocks noChangeArrowheads="1"/>
          </p:cNvSpPr>
          <p:nvPr/>
        </p:nvSpPr>
        <p:spPr bwMode="auto">
          <a:xfrm>
            <a:off x="1882775" y="1150938"/>
            <a:ext cx="53625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Fasting lipids (mg/dL), observed analysis </a:t>
            </a:r>
          </a:p>
          <a:p>
            <a:pPr defTabSz="914400" eaLnBrk="1" hangingPunct="1">
              <a:lnSpc>
                <a:spcPts val="2763"/>
              </a:lnSpc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(intent-to-treat exposed)</a:t>
            </a:r>
          </a:p>
        </p:txBody>
      </p:sp>
      <p:sp>
        <p:nvSpPr>
          <p:cNvPr id="82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82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829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ATV + ABC/3TC </a:t>
            </a:r>
          </a:p>
          <a:p>
            <a:pPr lvl="2"/>
            <a:r>
              <a:rPr lang="en-GB" sz="2000" smtClean="0">
                <a:ea typeface="ＭＳ Ｐゴシック" pitchFamily="-1" charset="-128"/>
              </a:rPr>
              <a:t>Is potent and well tolerated in patients who have achieved initial virologic suppression on a 36 weeks induction regimen of </a:t>
            </a:r>
            <a:br>
              <a:rPr lang="en-GB" sz="2000" smtClean="0">
                <a:ea typeface="ＭＳ Ｐゴシック" pitchFamily="-1" charset="-128"/>
              </a:rPr>
            </a:br>
            <a:r>
              <a:rPr lang="en-GB" sz="2000" smtClean="0">
                <a:ea typeface="ＭＳ Ｐゴシック" pitchFamily="-1" charset="-128"/>
              </a:rPr>
              <a:t>ATV/r + ABC/3TC</a:t>
            </a:r>
          </a:p>
          <a:p>
            <a:pPr lvl="2"/>
            <a:r>
              <a:rPr lang="en-GB" sz="2000" smtClean="0">
                <a:ea typeface="ＭＳ Ｐゴシック" pitchFamily="-1" charset="-128"/>
              </a:rPr>
              <a:t>Represents a viable treatment simplification strategy</a:t>
            </a:r>
          </a:p>
          <a:p>
            <a:pPr lvl="2">
              <a:buFontTx/>
              <a:buNone/>
            </a:pPr>
            <a:endParaRPr lang="en-GB" sz="2000" smtClean="0">
              <a:ea typeface="ＭＳ Ｐゴシック" pitchFamily="-1" charset="-128"/>
            </a:endParaRPr>
          </a:p>
          <a:p>
            <a:pPr lvl="1"/>
            <a:r>
              <a:rPr lang="en-GB" sz="2400" smtClean="0">
                <a:ea typeface="ＭＳ Ｐゴシック" pitchFamily="-1" charset="-128"/>
              </a:rPr>
              <a:t>Limitations</a:t>
            </a:r>
          </a:p>
          <a:p>
            <a:pPr lvl="2"/>
            <a:r>
              <a:rPr lang="en-GB" sz="2000" smtClean="0">
                <a:ea typeface="ＭＳ Ｐゴシック" pitchFamily="-1" charset="-128"/>
              </a:rPr>
              <a:t>Such a strategy is restricted to NRTI backbone such as ABC/3TC</a:t>
            </a:r>
            <a:br>
              <a:rPr lang="en-GB" sz="2000" smtClean="0">
                <a:ea typeface="ＭＳ Ｐゴシック" pitchFamily="-1" charset="-128"/>
              </a:rPr>
            </a:br>
            <a:r>
              <a:rPr lang="en-GB" sz="2000" smtClean="0">
                <a:ea typeface="ＭＳ Ｐゴシック" pitchFamily="-1" charset="-128"/>
              </a:rPr>
              <a:t>(TDF may lead to decrease in ATV levels and is therefore not recommended)</a:t>
            </a:r>
          </a:p>
          <a:p>
            <a:pPr lvl="2"/>
            <a:r>
              <a:rPr lang="en-GB" sz="2000" smtClean="0">
                <a:ea typeface="ＭＳ Ｐゴシック" pitchFamily="-1" charset="-128"/>
              </a:rPr>
              <a:t>Unboosted ATV may offer less forgiveness than ritonavir-boosted ATV</a:t>
            </a:r>
          </a:p>
        </p:txBody>
      </p:sp>
      <p:sp>
        <p:nvSpPr>
          <p:cNvPr id="921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Squires K, AIDS 2010;24:2019-27 </a:t>
            </a:r>
          </a:p>
        </p:txBody>
      </p:sp>
      <p:sp>
        <p:nvSpPr>
          <p:cNvPr id="922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sp>
        <p:nvSpPr>
          <p:cNvPr id="922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ARIES Study: Switch ATV/r to ATV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6330950" y="6569075"/>
            <a:ext cx="280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fr-FR" sz="1200" i="1">
                <a:solidFill>
                  <a:srgbClr val="CC0000"/>
                </a:solidFill>
              </a:rPr>
              <a:t>Squires K, IAS 2011, Abs. MOPE215</a:t>
            </a:r>
          </a:p>
        </p:txBody>
      </p:sp>
      <p:sp>
        <p:nvSpPr>
          <p:cNvPr id="101380" name="ZoneTexte 3"/>
          <p:cNvSpPr txBox="1">
            <a:spLocks noChangeArrowheads="1"/>
          </p:cNvSpPr>
          <p:nvPr/>
        </p:nvSpPr>
        <p:spPr bwMode="auto">
          <a:xfrm>
            <a:off x="495300" y="1219200"/>
            <a:ext cx="3589338" cy="4000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HIV RNA &lt; 50 c/</a:t>
            </a:r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 at W144, ITT</a:t>
            </a:r>
          </a:p>
        </p:txBody>
      </p:sp>
      <p:grpSp>
        <p:nvGrpSpPr>
          <p:cNvPr id="10244" name="Groupe 47"/>
          <p:cNvGrpSpPr>
            <a:grpSpLocks/>
          </p:cNvGrpSpPr>
          <p:nvPr/>
        </p:nvGrpSpPr>
        <p:grpSpPr bwMode="auto">
          <a:xfrm>
            <a:off x="42863" y="1905000"/>
            <a:ext cx="4481512" cy="3935413"/>
            <a:chOff x="42863" y="1905000"/>
            <a:chExt cx="4481512" cy="3935413"/>
          </a:xfrm>
        </p:grpSpPr>
        <p:sp>
          <p:nvSpPr>
            <p:cNvPr id="10268" name="ZoneTexte 22"/>
            <p:cNvSpPr txBox="1">
              <a:spLocks noChangeArrowheads="1"/>
            </p:cNvSpPr>
            <p:nvPr/>
          </p:nvSpPr>
          <p:spPr bwMode="auto">
            <a:xfrm>
              <a:off x="58738" y="5351463"/>
              <a:ext cx="4318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 b="1">
                  <a:solidFill>
                    <a:srgbClr val="00206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0269" name="ZoneTexte 22"/>
            <p:cNvSpPr txBox="1">
              <a:spLocks noChangeArrowheads="1"/>
            </p:cNvSpPr>
            <p:nvPr/>
          </p:nvSpPr>
          <p:spPr bwMode="auto">
            <a:xfrm>
              <a:off x="900113" y="5502275"/>
              <a:ext cx="99853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TLOVR</a:t>
              </a:r>
            </a:p>
          </p:txBody>
        </p:sp>
        <p:sp>
          <p:nvSpPr>
            <p:cNvPr id="10270" name="ZoneTexte 22"/>
            <p:cNvSpPr txBox="1">
              <a:spLocks noChangeArrowheads="1"/>
            </p:cNvSpPr>
            <p:nvPr/>
          </p:nvSpPr>
          <p:spPr bwMode="auto">
            <a:xfrm>
              <a:off x="1957388" y="5502275"/>
              <a:ext cx="11430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M/D = F</a:t>
              </a:r>
            </a:p>
          </p:txBody>
        </p:sp>
        <p:sp>
          <p:nvSpPr>
            <p:cNvPr id="10271" name="ZoneTexte 22"/>
            <p:cNvSpPr txBox="1">
              <a:spLocks noChangeArrowheads="1"/>
            </p:cNvSpPr>
            <p:nvPr/>
          </p:nvSpPr>
          <p:spPr bwMode="auto">
            <a:xfrm>
              <a:off x="3328988" y="5502275"/>
              <a:ext cx="11715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Observed</a:t>
              </a:r>
            </a:p>
          </p:txBody>
        </p:sp>
        <p:grpSp>
          <p:nvGrpSpPr>
            <p:cNvPr id="10272" name="Groupe 44"/>
            <p:cNvGrpSpPr>
              <a:grpSpLocks/>
            </p:cNvGrpSpPr>
            <p:nvPr/>
          </p:nvGrpSpPr>
          <p:grpSpPr bwMode="auto">
            <a:xfrm>
              <a:off x="42863" y="1905000"/>
              <a:ext cx="4481512" cy="3602038"/>
              <a:chOff x="42863" y="1905000"/>
              <a:chExt cx="4481512" cy="3602038"/>
            </a:xfrm>
          </p:grpSpPr>
          <p:sp>
            <p:nvSpPr>
              <p:cNvPr id="10279" name="ZoneTexte 32"/>
              <p:cNvSpPr txBox="1">
                <a:spLocks noChangeArrowheads="1"/>
              </p:cNvSpPr>
              <p:nvPr/>
            </p:nvSpPr>
            <p:spPr bwMode="auto">
              <a:xfrm>
                <a:off x="58738" y="4754563"/>
                <a:ext cx="431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20</a:t>
                </a:r>
              </a:p>
            </p:txBody>
          </p:sp>
          <p:sp>
            <p:nvSpPr>
              <p:cNvPr id="10280" name="ZoneTexte 34"/>
              <p:cNvSpPr txBox="1">
                <a:spLocks noChangeArrowheads="1"/>
              </p:cNvSpPr>
              <p:nvPr/>
            </p:nvSpPr>
            <p:spPr bwMode="auto">
              <a:xfrm>
                <a:off x="58738" y="3482975"/>
                <a:ext cx="431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60</a:t>
                </a:r>
              </a:p>
            </p:txBody>
          </p:sp>
          <p:sp>
            <p:nvSpPr>
              <p:cNvPr id="10281" name="ZoneTexte 36"/>
              <p:cNvSpPr txBox="1">
                <a:spLocks noChangeArrowheads="1"/>
              </p:cNvSpPr>
              <p:nvPr/>
            </p:nvSpPr>
            <p:spPr bwMode="auto">
              <a:xfrm>
                <a:off x="42863" y="2247900"/>
                <a:ext cx="447675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100</a:t>
                </a:r>
              </a:p>
            </p:txBody>
          </p:sp>
          <p:sp>
            <p:nvSpPr>
              <p:cNvPr id="10282" name="ZoneTexte 32"/>
              <p:cNvSpPr txBox="1">
                <a:spLocks noChangeArrowheads="1"/>
              </p:cNvSpPr>
              <p:nvPr/>
            </p:nvSpPr>
            <p:spPr bwMode="auto">
              <a:xfrm>
                <a:off x="58738" y="4100513"/>
                <a:ext cx="431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40</a:t>
                </a:r>
              </a:p>
            </p:txBody>
          </p:sp>
          <p:sp>
            <p:nvSpPr>
              <p:cNvPr id="10283" name="ZoneTexte 34"/>
              <p:cNvSpPr txBox="1">
                <a:spLocks noChangeArrowheads="1"/>
              </p:cNvSpPr>
              <p:nvPr/>
            </p:nvSpPr>
            <p:spPr bwMode="auto">
              <a:xfrm>
                <a:off x="58738" y="2844800"/>
                <a:ext cx="431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80</a:t>
                </a:r>
              </a:p>
            </p:txBody>
          </p:sp>
          <p:sp>
            <p:nvSpPr>
              <p:cNvPr id="10284" name="Line 77"/>
              <p:cNvSpPr>
                <a:spLocks noChangeShapeType="1"/>
              </p:cNvSpPr>
              <p:nvPr/>
            </p:nvSpPr>
            <p:spPr bwMode="auto">
              <a:xfrm flipH="1">
                <a:off x="474663" y="2376488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5" name="Line 79"/>
              <p:cNvSpPr>
                <a:spLocks noChangeShapeType="1"/>
              </p:cNvSpPr>
              <p:nvPr/>
            </p:nvSpPr>
            <p:spPr bwMode="auto">
              <a:xfrm flipH="1">
                <a:off x="474663" y="2962275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6" name="Line 81"/>
              <p:cNvSpPr>
                <a:spLocks noChangeShapeType="1"/>
              </p:cNvSpPr>
              <p:nvPr/>
            </p:nvSpPr>
            <p:spPr bwMode="auto">
              <a:xfrm flipH="1">
                <a:off x="474663" y="3609975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7" name="Line 83"/>
              <p:cNvSpPr>
                <a:spLocks noChangeShapeType="1"/>
              </p:cNvSpPr>
              <p:nvPr/>
            </p:nvSpPr>
            <p:spPr bwMode="auto">
              <a:xfrm flipH="1">
                <a:off x="474663" y="4243388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8" name="Line 85"/>
              <p:cNvSpPr>
                <a:spLocks noChangeShapeType="1"/>
              </p:cNvSpPr>
              <p:nvPr/>
            </p:nvSpPr>
            <p:spPr bwMode="auto">
              <a:xfrm flipH="1">
                <a:off x="474663" y="4881563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9" name="Line 86"/>
              <p:cNvSpPr>
                <a:spLocks noChangeShapeType="1"/>
              </p:cNvSpPr>
              <p:nvPr/>
            </p:nvSpPr>
            <p:spPr bwMode="auto">
              <a:xfrm flipH="1">
                <a:off x="474663" y="5491163"/>
                <a:ext cx="222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0" name="Rectangle 25"/>
              <p:cNvSpPr>
                <a:spLocks noChangeArrowheads="1"/>
              </p:cNvSpPr>
              <p:nvPr/>
            </p:nvSpPr>
            <p:spPr bwMode="auto">
              <a:xfrm>
                <a:off x="1012825" y="3062288"/>
                <a:ext cx="366713" cy="24288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1" name="Rectangle 26"/>
              <p:cNvSpPr>
                <a:spLocks noChangeArrowheads="1"/>
              </p:cNvSpPr>
              <p:nvPr/>
            </p:nvSpPr>
            <p:spPr bwMode="auto">
              <a:xfrm>
                <a:off x="1385888" y="3206750"/>
                <a:ext cx="366712" cy="228441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2" name="ZoneTexte 36"/>
              <p:cNvSpPr txBox="1">
                <a:spLocks noChangeArrowheads="1"/>
              </p:cNvSpPr>
              <p:nvPr/>
            </p:nvSpPr>
            <p:spPr bwMode="auto">
              <a:xfrm>
                <a:off x="1003300" y="3132138"/>
                <a:ext cx="392113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77</a:t>
                </a:r>
              </a:p>
            </p:txBody>
          </p:sp>
          <p:sp>
            <p:nvSpPr>
              <p:cNvPr id="10293" name="Freeform 74"/>
              <p:cNvSpPr>
                <a:spLocks/>
              </p:cNvSpPr>
              <p:nvPr/>
            </p:nvSpPr>
            <p:spPr bwMode="auto">
              <a:xfrm>
                <a:off x="496888" y="2322513"/>
                <a:ext cx="4027487" cy="3184525"/>
              </a:xfrm>
              <a:custGeom>
                <a:avLst/>
                <a:gdLst>
                  <a:gd name="T0" fmla="*/ 2147483647 w 12581"/>
                  <a:gd name="T1" fmla="*/ 2147483647 h 8559"/>
                  <a:gd name="T2" fmla="*/ 0 w 12581"/>
                  <a:gd name="T3" fmla="*/ 2147483647 h 8559"/>
                  <a:gd name="T4" fmla="*/ 0 w 12581"/>
                  <a:gd name="T5" fmla="*/ 0 h 8559"/>
                  <a:gd name="T6" fmla="*/ 0 60000 65536"/>
                  <a:gd name="T7" fmla="*/ 0 60000 65536"/>
                  <a:gd name="T8" fmla="*/ 0 60000 65536"/>
                  <a:gd name="T9" fmla="*/ 0 w 12581"/>
                  <a:gd name="T10" fmla="*/ 0 h 8559"/>
                  <a:gd name="T11" fmla="*/ 12581 w 12581"/>
                  <a:gd name="T12" fmla="*/ 8559 h 85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81" h="8559">
                    <a:moveTo>
                      <a:pt x="12581" y="8559"/>
                    </a:moveTo>
                    <a:lnTo>
                      <a:pt x="0" y="8559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4" name="Rectangle 42"/>
              <p:cNvSpPr>
                <a:spLocks noChangeArrowheads="1"/>
              </p:cNvSpPr>
              <p:nvPr/>
            </p:nvSpPr>
            <p:spPr bwMode="auto">
              <a:xfrm>
                <a:off x="2162175" y="3001963"/>
                <a:ext cx="365125" cy="2489200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5" name="Rectangle 43"/>
              <p:cNvSpPr>
                <a:spLocks noChangeArrowheads="1"/>
              </p:cNvSpPr>
              <p:nvPr/>
            </p:nvSpPr>
            <p:spPr bwMode="auto">
              <a:xfrm>
                <a:off x="2535238" y="3070225"/>
                <a:ext cx="366712" cy="2420938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6" name="Rectangle 44"/>
              <p:cNvSpPr>
                <a:spLocks noChangeArrowheads="1"/>
              </p:cNvSpPr>
              <p:nvPr/>
            </p:nvSpPr>
            <p:spPr bwMode="auto">
              <a:xfrm>
                <a:off x="3421063" y="2566988"/>
                <a:ext cx="366712" cy="29241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7" name="Rectangle 45"/>
              <p:cNvSpPr>
                <a:spLocks noChangeArrowheads="1"/>
              </p:cNvSpPr>
              <p:nvPr/>
            </p:nvSpPr>
            <p:spPr bwMode="auto">
              <a:xfrm>
                <a:off x="3794125" y="2635250"/>
                <a:ext cx="366713" cy="285591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98" name="ZoneTexte 36"/>
              <p:cNvSpPr txBox="1">
                <a:spLocks noChangeArrowheads="1"/>
              </p:cNvSpPr>
              <p:nvPr/>
            </p:nvSpPr>
            <p:spPr bwMode="auto">
              <a:xfrm>
                <a:off x="1368425" y="3268663"/>
                <a:ext cx="392113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73</a:t>
                </a:r>
              </a:p>
            </p:txBody>
          </p:sp>
          <p:sp>
            <p:nvSpPr>
              <p:cNvPr id="10299" name="ZoneTexte 36"/>
              <p:cNvSpPr txBox="1">
                <a:spLocks noChangeArrowheads="1"/>
              </p:cNvSpPr>
              <p:nvPr/>
            </p:nvSpPr>
            <p:spPr bwMode="auto">
              <a:xfrm>
                <a:off x="2522538" y="3132138"/>
                <a:ext cx="392112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78</a:t>
                </a:r>
              </a:p>
            </p:txBody>
          </p:sp>
          <p:sp>
            <p:nvSpPr>
              <p:cNvPr id="10300" name="ZoneTexte 36"/>
              <p:cNvSpPr txBox="1">
                <a:spLocks noChangeArrowheads="1"/>
              </p:cNvSpPr>
              <p:nvPr/>
            </p:nvSpPr>
            <p:spPr bwMode="auto">
              <a:xfrm>
                <a:off x="3768725" y="2697163"/>
                <a:ext cx="392113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92</a:t>
                </a:r>
              </a:p>
            </p:txBody>
          </p:sp>
          <p:sp>
            <p:nvSpPr>
              <p:cNvPr id="10301" name="ZoneTexte 36"/>
              <p:cNvSpPr txBox="1">
                <a:spLocks noChangeArrowheads="1"/>
              </p:cNvSpPr>
              <p:nvPr/>
            </p:nvSpPr>
            <p:spPr bwMode="auto">
              <a:xfrm>
                <a:off x="3421063" y="2636838"/>
                <a:ext cx="390525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94</a:t>
                </a:r>
              </a:p>
            </p:txBody>
          </p:sp>
          <p:sp>
            <p:nvSpPr>
              <p:cNvPr id="10302" name="ZoneTexte 36"/>
              <p:cNvSpPr txBox="1">
                <a:spLocks noChangeArrowheads="1"/>
              </p:cNvSpPr>
              <p:nvPr/>
            </p:nvSpPr>
            <p:spPr bwMode="auto">
              <a:xfrm>
                <a:off x="2135188" y="3063875"/>
                <a:ext cx="392112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600" b="1">
                    <a:solidFill>
                      <a:schemeClr val="bg1"/>
                    </a:solidFill>
                    <a:latin typeface="Calibri" pitchFamily="34" charset="0"/>
                  </a:rPr>
                  <a:t>80</a:t>
                </a:r>
              </a:p>
            </p:txBody>
          </p:sp>
          <p:sp>
            <p:nvSpPr>
              <p:cNvPr id="10303" name="ZoneTexte 36"/>
              <p:cNvSpPr txBox="1">
                <a:spLocks noChangeArrowheads="1"/>
              </p:cNvSpPr>
              <p:nvPr/>
            </p:nvSpPr>
            <p:spPr bwMode="auto">
              <a:xfrm>
                <a:off x="304800" y="1905000"/>
                <a:ext cx="19843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%</a:t>
                </a:r>
              </a:p>
            </p:txBody>
          </p:sp>
        </p:grpSp>
        <p:grpSp>
          <p:nvGrpSpPr>
            <p:cNvPr id="10273" name="Groupe 39"/>
            <p:cNvGrpSpPr>
              <a:grpSpLocks/>
            </p:cNvGrpSpPr>
            <p:nvPr/>
          </p:nvGrpSpPr>
          <p:grpSpPr bwMode="auto">
            <a:xfrm>
              <a:off x="1260475" y="2124075"/>
              <a:ext cx="2092325" cy="371475"/>
              <a:chOff x="969963" y="2133600"/>
              <a:chExt cx="2092325" cy="370920"/>
            </a:xfrm>
          </p:grpSpPr>
          <p:sp>
            <p:nvSpPr>
              <p:cNvPr id="10274" name="AutoShape 165"/>
              <p:cNvSpPr>
                <a:spLocks noChangeArrowheads="1"/>
              </p:cNvSpPr>
              <p:nvPr/>
            </p:nvSpPr>
            <p:spPr bwMode="auto">
              <a:xfrm>
                <a:off x="969963" y="2155825"/>
                <a:ext cx="2092325" cy="3365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 defTabSz="914400"/>
                <a:endParaRPr lang="en-GB" sz="28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75" name="Rectangle 3"/>
              <p:cNvSpPr>
                <a:spLocks noChangeArrowheads="1"/>
              </p:cNvSpPr>
              <p:nvPr/>
            </p:nvSpPr>
            <p:spPr bwMode="auto">
              <a:xfrm>
                <a:off x="1111250" y="2254250"/>
                <a:ext cx="177800" cy="14446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76" name="Rectangle 4"/>
              <p:cNvSpPr>
                <a:spLocks noChangeArrowheads="1"/>
              </p:cNvSpPr>
              <p:nvPr/>
            </p:nvSpPr>
            <p:spPr bwMode="auto">
              <a:xfrm>
                <a:off x="2165350" y="2252663"/>
                <a:ext cx="177800" cy="144462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0277" name="ZoneTexte 84"/>
              <p:cNvSpPr txBox="1">
                <a:spLocks noChangeArrowheads="1"/>
              </p:cNvSpPr>
              <p:nvPr/>
            </p:nvSpPr>
            <p:spPr bwMode="auto">
              <a:xfrm>
                <a:off x="1255713" y="2133600"/>
                <a:ext cx="72648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2060"/>
                    </a:solidFill>
                    <a:latin typeface="Calibri" pitchFamily="34" charset="0"/>
                  </a:rPr>
                  <a:t>ATV/r</a:t>
                </a:r>
              </a:p>
            </p:txBody>
          </p:sp>
          <p:sp>
            <p:nvSpPr>
              <p:cNvPr id="10278" name="ZoneTexte 85"/>
              <p:cNvSpPr txBox="1">
                <a:spLocks noChangeArrowheads="1"/>
              </p:cNvSpPr>
              <p:nvPr/>
            </p:nvSpPr>
            <p:spPr bwMode="auto">
              <a:xfrm>
                <a:off x="2346325" y="2135188"/>
                <a:ext cx="55617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2060"/>
                    </a:solidFill>
                    <a:latin typeface="Calibri" pitchFamily="34" charset="0"/>
                  </a:rPr>
                  <a:t>ATV</a:t>
                </a:r>
              </a:p>
            </p:txBody>
          </p:sp>
        </p:grpSp>
      </p:grpSp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4876800" y="1828800"/>
          <a:ext cx="4025900" cy="112749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054100"/>
              </a:tblGrid>
              <a:tr h="51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(N = 189)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(N = 180)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  <a:tr h="304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Grade 2 to 4 AE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13%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Hyperbilirubinemia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675" marB="45675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7" name="ZoneTexte 85"/>
          <p:cNvSpPr txBox="1">
            <a:spLocks noChangeArrowheads="1"/>
          </p:cNvSpPr>
          <p:nvPr/>
        </p:nvSpPr>
        <p:spPr bwMode="auto">
          <a:xfrm>
            <a:off x="4873625" y="1219200"/>
            <a:ext cx="4179888" cy="4000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Drug-related AE between  W36-W144</a:t>
            </a:r>
          </a:p>
        </p:txBody>
      </p:sp>
      <p:sp>
        <p:nvSpPr>
          <p:cNvPr id="10264" name="Rectangle 48"/>
          <p:cNvSpPr>
            <a:spLocks noChangeArrowheads="1"/>
          </p:cNvSpPr>
          <p:nvPr/>
        </p:nvSpPr>
        <p:spPr bwMode="auto">
          <a:xfrm>
            <a:off x="5181600" y="4267200"/>
            <a:ext cx="1911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58775" indent="-358775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fr-FR">
                <a:solidFill>
                  <a:srgbClr val="000066"/>
                </a:solidFill>
              </a:rPr>
              <a:t>ATV, N = 2</a:t>
            </a:r>
          </a:p>
          <a:p>
            <a:pPr marL="358775" indent="-358775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fr-FR">
                <a:solidFill>
                  <a:srgbClr val="000066"/>
                </a:solidFill>
              </a:rPr>
              <a:t>ATV/r, N = 1</a:t>
            </a:r>
          </a:p>
        </p:txBody>
      </p:sp>
      <p:sp>
        <p:nvSpPr>
          <p:cNvPr id="50" name="ZoneTexte 85"/>
          <p:cNvSpPr txBox="1">
            <a:spLocks noChangeArrowheads="1"/>
          </p:cNvSpPr>
          <p:nvPr/>
        </p:nvSpPr>
        <p:spPr bwMode="auto">
          <a:xfrm>
            <a:off x="4945063" y="3873500"/>
            <a:ext cx="3910012" cy="40005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Emergence of resistance mutations</a:t>
            </a:r>
          </a:p>
        </p:txBody>
      </p:sp>
      <p:sp>
        <p:nvSpPr>
          <p:cNvPr id="1026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ARIES Study: Switch ATV/r to ATV</a:t>
            </a:r>
          </a:p>
        </p:txBody>
      </p:sp>
      <p:sp>
        <p:nvSpPr>
          <p:cNvPr id="1026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ZoneTexte 3"/>
          <p:cNvSpPr txBox="1">
            <a:spLocks noChangeArrowheads="1"/>
          </p:cNvSpPr>
          <p:nvPr/>
        </p:nvSpPr>
        <p:spPr bwMode="auto">
          <a:xfrm>
            <a:off x="1763713" y="1104900"/>
            <a:ext cx="5038725" cy="46196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rPr>
              <a:t>Median values of fasting lipids, mg/dL</a:t>
            </a:r>
          </a:p>
        </p:txBody>
      </p:sp>
      <p:sp>
        <p:nvSpPr>
          <p:cNvPr id="11267" name="ZoneTexte 104"/>
          <p:cNvSpPr txBox="1">
            <a:spLocks noChangeArrowheads="1"/>
          </p:cNvSpPr>
          <p:nvPr/>
        </p:nvSpPr>
        <p:spPr bwMode="auto">
          <a:xfrm>
            <a:off x="852488" y="6265863"/>
            <a:ext cx="6594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>
                <a:solidFill>
                  <a:srgbClr val="002060"/>
                </a:solidFill>
              </a:rPr>
              <a:t>W0-W36: all patients received induction therapy with ABC/3TC + ATV/r</a:t>
            </a:r>
          </a:p>
        </p:txBody>
      </p:sp>
      <p:sp>
        <p:nvSpPr>
          <p:cNvPr id="1126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ARIES Study: Switch ATV/r to ATV</a:t>
            </a:r>
          </a:p>
        </p:txBody>
      </p:sp>
      <p:sp>
        <p:nvSpPr>
          <p:cNvPr id="1126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ARIES</a:t>
            </a:r>
          </a:p>
        </p:txBody>
      </p:sp>
      <p:grpSp>
        <p:nvGrpSpPr>
          <p:cNvPr id="11270" name="Groupe 109"/>
          <p:cNvGrpSpPr>
            <a:grpSpLocks/>
          </p:cNvGrpSpPr>
          <p:nvPr/>
        </p:nvGrpSpPr>
        <p:grpSpPr bwMode="auto">
          <a:xfrm>
            <a:off x="684213" y="1608138"/>
            <a:ext cx="6911975" cy="4738687"/>
            <a:chOff x="684213" y="1608138"/>
            <a:chExt cx="6911975" cy="4738687"/>
          </a:xfrm>
        </p:grpSpPr>
        <p:sp>
          <p:nvSpPr>
            <p:cNvPr id="11272" name="ZoneTexte 22"/>
            <p:cNvSpPr txBox="1">
              <a:spLocks noChangeArrowheads="1"/>
            </p:cNvSpPr>
            <p:nvPr/>
          </p:nvSpPr>
          <p:spPr bwMode="auto">
            <a:xfrm>
              <a:off x="3894138" y="6007100"/>
              <a:ext cx="97948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Weeks</a:t>
              </a:r>
            </a:p>
          </p:txBody>
        </p:sp>
        <p:sp>
          <p:nvSpPr>
            <p:cNvPr id="11273" name="ZoneTexte 36"/>
            <p:cNvSpPr txBox="1">
              <a:spLocks noChangeArrowheads="1"/>
            </p:cNvSpPr>
            <p:nvPr/>
          </p:nvSpPr>
          <p:spPr bwMode="auto">
            <a:xfrm>
              <a:off x="1193800" y="2041525"/>
              <a:ext cx="161131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Total cholesterol </a:t>
              </a:r>
            </a:p>
          </p:txBody>
        </p:sp>
        <p:sp>
          <p:nvSpPr>
            <p:cNvPr id="11274" name="ZoneTexte 36"/>
            <p:cNvSpPr txBox="1">
              <a:spLocks noChangeArrowheads="1"/>
            </p:cNvSpPr>
            <p:nvPr/>
          </p:nvSpPr>
          <p:spPr bwMode="auto">
            <a:xfrm>
              <a:off x="1433513" y="2278063"/>
              <a:ext cx="10668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 b="1">
                  <a:solidFill>
                    <a:srgbClr val="FF0000"/>
                  </a:solidFill>
                </a:rPr>
                <a:t>200 mg/dL</a:t>
              </a:r>
            </a:p>
          </p:txBody>
        </p:sp>
        <p:sp>
          <p:nvSpPr>
            <p:cNvPr id="11275" name="ZoneTexte 36"/>
            <p:cNvSpPr txBox="1">
              <a:spLocks noChangeArrowheads="1"/>
            </p:cNvSpPr>
            <p:nvPr/>
          </p:nvSpPr>
          <p:spPr bwMode="auto">
            <a:xfrm>
              <a:off x="3222625" y="3162300"/>
              <a:ext cx="78105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LDL-C</a:t>
              </a:r>
            </a:p>
          </p:txBody>
        </p:sp>
        <p:sp>
          <p:nvSpPr>
            <p:cNvPr id="11276" name="ZoneTexte 36"/>
            <p:cNvSpPr txBox="1">
              <a:spLocks noChangeArrowheads="1"/>
            </p:cNvSpPr>
            <p:nvPr/>
          </p:nvSpPr>
          <p:spPr bwMode="auto">
            <a:xfrm>
              <a:off x="4764088" y="4278313"/>
              <a:ext cx="812800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HDL-C</a:t>
              </a:r>
            </a:p>
          </p:txBody>
        </p:sp>
        <p:sp>
          <p:nvSpPr>
            <p:cNvPr id="11277" name="ZoneTexte 36"/>
            <p:cNvSpPr txBox="1">
              <a:spLocks noChangeArrowheads="1"/>
            </p:cNvSpPr>
            <p:nvPr/>
          </p:nvSpPr>
          <p:spPr bwMode="auto">
            <a:xfrm>
              <a:off x="6121400" y="2376488"/>
              <a:ext cx="13112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600" b="1">
                  <a:solidFill>
                    <a:srgbClr val="002060"/>
                  </a:solidFill>
                  <a:latin typeface="Calibri" pitchFamily="34" charset="0"/>
                </a:rPr>
                <a:t>Triglycerides</a:t>
              </a:r>
            </a:p>
          </p:txBody>
        </p:sp>
        <p:grpSp>
          <p:nvGrpSpPr>
            <p:cNvPr id="11278" name="Groupe 108"/>
            <p:cNvGrpSpPr>
              <a:grpSpLocks/>
            </p:cNvGrpSpPr>
            <p:nvPr/>
          </p:nvGrpSpPr>
          <p:grpSpPr bwMode="auto">
            <a:xfrm>
              <a:off x="684213" y="2432050"/>
              <a:ext cx="6911975" cy="3681413"/>
              <a:chOff x="684213" y="2432050"/>
              <a:chExt cx="6911975" cy="3681413"/>
            </a:xfrm>
          </p:grpSpPr>
          <p:sp>
            <p:nvSpPr>
              <p:cNvPr id="11287" name="Rectangle 117"/>
              <p:cNvSpPr>
                <a:spLocks noChangeArrowheads="1"/>
              </p:cNvSpPr>
              <p:nvPr/>
            </p:nvSpPr>
            <p:spPr bwMode="auto">
              <a:xfrm flipV="1">
                <a:off x="5932488" y="3392488"/>
                <a:ext cx="1541462" cy="508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288" name="Rectangle 118"/>
              <p:cNvSpPr>
                <a:spLocks noChangeArrowheads="1"/>
              </p:cNvSpPr>
              <p:nvPr/>
            </p:nvSpPr>
            <p:spPr bwMode="auto">
              <a:xfrm flipV="1">
                <a:off x="4413250" y="5122863"/>
                <a:ext cx="1541463" cy="5238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289" name="ZoneTexte 22"/>
              <p:cNvSpPr txBox="1">
                <a:spLocks noChangeArrowheads="1"/>
              </p:cNvSpPr>
              <p:nvPr/>
            </p:nvSpPr>
            <p:spPr bwMode="auto">
              <a:xfrm>
                <a:off x="923925" y="5632450"/>
                <a:ext cx="306388" cy="277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1290" name="ZoneTexte 32"/>
              <p:cNvSpPr txBox="1">
                <a:spLocks noChangeArrowheads="1"/>
              </p:cNvSpPr>
              <p:nvPr/>
            </p:nvSpPr>
            <p:spPr bwMode="auto">
              <a:xfrm>
                <a:off x="787400" y="4984750"/>
                <a:ext cx="442913" cy="277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40</a:t>
                </a:r>
              </a:p>
            </p:txBody>
          </p:sp>
          <p:sp>
            <p:nvSpPr>
              <p:cNvPr id="11291" name="ZoneTexte 34"/>
              <p:cNvSpPr txBox="1">
                <a:spLocks noChangeArrowheads="1"/>
              </p:cNvSpPr>
              <p:nvPr/>
            </p:nvSpPr>
            <p:spPr bwMode="auto">
              <a:xfrm>
                <a:off x="684213" y="3714750"/>
                <a:ext cx="5461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120</a:t>
                </a:r>
              </a:p>
            </p:txBody>
          </p:sp>
          <p:sp>
            <p:nvSpPr>
              <p:cNvPr id="11292" name="ZoneTexte 36"/>
              <p:cNvSpPr txBox="1">
                <a:spLocks noChangeArrowheads="1"/>
              </p:cNvSpPr>
              <p:nvPr/>
            </p:nvSpPr>
            <p:spPr bwMode="auto">
              <a:xfrm>
                <a:off x="684213" y="2432050"/>
                <a:ext cx="546100" cy="277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200</a:t>
                </a:r>
              </a:p>
            </p:txBody>
          </p:sp>
          <p:sp>
            <p:nvSpPr>
              <p:cNvPr id="11293" name="ZoneTexte 32"/>
              <p:cNvSpPr txBox="1">
                <a:spLocks noChangeArrowheads="1"/>
              </p:cNvSpPr>
              <p:nvPr/>
            </p:nvSpPr>
            <p:spPr bwMode="auto">
              <a:xfrm>
                <a:off x="787400" y="4322763"/>
                <a:ext cx="442913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80</a:t>
                </a:r>
              </a:p>
            </p:txBody>
          </p:sp>
          <p:sp>
            <p:nvSpPr>
              <p:cNvPr id="11294" name="ZoneTexte 34"/>
              <p:cNvSpPr txBox="1">
                <a:spLocks noChangeArrowheads="1"/>
              </p:cNvSpPr>
              <p:nvPr/>
            </p:nvSpPr>
            <p:spPr bwMode="auto">
              <a:xfrm>
                <a:off x="684213" y="3089275"/>
                <a:ext cx="546100" cy="277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002060"/>
                    </a:solidFill>
                    <a:latin typeface="Calibri" pitchFamily="34" charset="0"/>
                  </a:rPr>
                  <a:t>160</a:t>
                </a:r>
              </a:p>
            </p:txBody>
          </p:sp>
          <p:sp>
            <p:nvSpPr>
              <p:cNvPr id="11295" name="ZoneTexte 22"/>
              <p:cNvSpPr txBox="1">
                <a:spLocks noChangeArrowheads="1"/>
              </p:cNvSpPr>
              <p:nvPr/>
            </p:nvSpPr>
            <p:spPr bwMode="auto">
              <a:xfrm>
                <a:off x="1430338" y="5805488"/>
                <a:ext cx="334962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1296" name="ZoneTexte 22"/>
              <p:cNvSpPr txBox="1">
                <a:spLocks noChangeArrowheads="1"/>
              </p:cNvSpPr>
              <p:nvPr/>
            </p:nvSpPr>
            <p:spPr bwMode="auto">
              <a:xfrm>
                <a:off x="1905000" y="5805488"/>
                <a:ext cx="43973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36</a:t>
                </a:r>
              </a:p>
            </p:txBody>
          </p:sp>
          <p:sp>
            <p:nvSpPr>
              <p:cNvPr id="11297" name="Freeform 74"/>
              <p:cNvSpPr>
                <a:spLocks/>
              </p:cNvSpPr>
              <p:nvPr/>
            </p:nvSpPr>
            <p:spPr bwMode="auto">
              <a:xfrm>
                <a:off x="1257300" y="2606675"/>
                <a:ext cx="6242050" cy="3230563"/>
              </a:xfrm>
              <a:custGeom>
                <a:avLst/>
                <a:gdLst>
                  <a:gd name="T0" fmla="*/ 2147483647 w 12581"/>
                  <a:gd name="T1" fmla="*/ 2147483647 h 8559"/>
                  <a:gd name="T2" fmla="*/ 0 w 12581"/>
                  <a:gd name="T3" fmla="*/ 2147483647 h 8559"/>
                  <a:gd name="T4" fmla="*/ 0 w 12581"/>
                  <a:gd name="T5" fmla="*/ 0 h 8559"/>
                  <a:gd name="T6" fmla="*/ 0 60000 65536"/>
                  <a:gd name="T7" fmla="*/ 0 60000 65536"/>
                  <a:gd name="T8" fmla="*/ 0 60000 65536"/>
                  <a:gd name="T9" fmla="*/ 0 w 12581"/>
                  <a:gd name="T10" fmla="*/ 0 h 8559"/>
                  <a:gd name="T11" fmla="*/ 12581 w 12581"/>
                  <a:gd name="T12" fmla="*/ 8559 h 85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81" h="8559">
                    <a:moveTo>
                      <a:pt x="12581" y="8559"/>
                    </a:moveTo>
                    <a:lnTo>
                      <a:pt x="0" y="8559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298" name="Line 76"/>
              <p:cNvSpPr>
                <a:spLocks noChangeShapeType="1"/>
              </p:cNvSpPr>
              <p:nvPr/>
            </p:nvSpPr>
            <p:spPr bwMode="auto">
              <a:xfrm flipH="1">
                <a:off x="1209675" y="2940050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299" name="Line 77"/>
              <p:cNvSpPr>
                <a:spLocks noChangeShapeType="1"/>
              </p:cNvSpPr>
              <p:nvPr/>
            </p:nvSpPr>
            <p:spPr bwMode="auto">
              <a:xfrm flipH="1">
                <a:off x="1209675" y="2625725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0" name="Line 78"/>
              <p:cNvSpPr>
                <a:spLocks noChangeShapeType="1"/>
              </p:cNvSpPr>
              <p:nvPr/>
            </p:nvSpPr>
            <p:spPr bwMode="auto">
              <a:xfrm flipH="1">
                <a:off x="1209675" y="3586163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1" name="Line 79"/>
              <p:cNvSpPr>
                <a:spLocks noChangeShapeType="1"/>
              </p:cNvSpPr>
              <p:nvPr/>
            </p:nvSpPr>
            <p:spPr bwMode="auto">
              <a:xfrm flipH="1">
                <a:off x="1209675" y="3268663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2" name="Line 80"/>
              <p:cNvSpPr>
                <a:spLocks noChangeShapeType="1"/>
              </p:cNvSpPr>
              <p:nvPr/>
            </p:nvSpPr>
            <p:spPr bwMode="auto">
              <a:xfrm flipH="1">
                <a:off x="1209675" y="4214813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3" name="Line 81"/>
              <p:cNvSpPr>
                <a:spLocks noChangeShapeType="1"/>
              </p:cNvSpPr>
              <p:nvPr/>
            </p:nvSpPr>
            <p:spPr bwMode="auto">
              <a:xfrm flipH="1">
                <a:off x="1209675" y="3905250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4" name="Line 82"/>
              <p:cNvSpPr>
                <a:spLocks noChangeShapeType="1"/>
              </p:cNvSpPr>
              <p:nvPr/>
            </p:nvSpPr>
            <p:spPr bwMode="auto">
              <a:xfrm flipH="1">
                <a:off x="1209675" y="4860925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5" name="Line 83"/>
              <p:cNvSpPr>
                <a:spLocks noChangeShapeType="1"/>
              </p:cNvSpPr>
              <p:nvPr/>
            </p:nvSpPr>
            <p:spPr bwMode="auto">
              <a:xfrm flipH="1">
                <a:off x="1209675" y="4532313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6" name="Line 84"/>
              <p:cNvSpPr>
                <a:spLocks noChangeShapeType="1"/>
              </p:cNvSpPr>
              <p:nvPr/>
            </p:nvSpPr>
            <p:spPr bwMode="auto">
              <a:xfrm flipH="1">
                <a:off x="1209675" y="5491163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7" name="Line 85"/>
              <p:cNvSpPr>
                <a:spLocks noChangeShapeType="1"/>
              </p:cNvSpPr>
              <p:nvPr/>
            </p:nvSpPr>
            <p:spPr bwMode="auto">
              <a:xfrm flipH="1">
                <a:off x="1209675" y="5175250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8" name="Line 86"/>
              <p:cNvSpPr>
                <a:spLocks noChangeShapeType="1"/>
              </p:cNvSpPr>
              <p:nvPr/>
            </p:nvSpPr>
            <p:spPr bwMode="auto">
              <a:xfrm flipH="1">
                <a:off x="1209675" y="5837238"/>
                <a:ext cx="47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09" name="ZoneTexte 36"/>
              <p:cNvSpPr txBox="1">
                <a:spLocks noChangeArrowheads="1"/>
              </p:cNvSpPr>
              <p:nvPr/>
            </p:nvSpPr>
            <p:spPr bwMode="auto">
              <a:xfrm>
                <a:off x="3094038" y="3414713"/>
                <a:ext cx="1066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FF0000"/>
                    </a:solidFill>
                  </a:rPr>
                  <a:t>130 mg/dL</a:t>
                </a:r>
              </a:p>
            </p:txBody>
          </p:sp>
          <p:sp>
            <p:nvSpPr>
              <p:cNvPr id="11310" name="ZoneTexte 36"/>
              <p:cNvSpPr txBox="1">
                <a:spLocks noChangeArrowheads="1"/>
              </p:cNvSpPr>
              <p:nvPr/>
            </p:nvSpPr>
            <p:spPr bwMode="auto">
              <a:xfrm>
                <a:off x="4725988" y="4525963"/>
                <a:ext cx="960437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FF0000"/>
                    </a:solidFill>
                  </a:rPr>
                  <a:t>40 mg/dL</a:t>
                </a:r>
              </a:p>
            </p:txBody>
          </p:sp>
          <p:sp>
            <p:nvSpPr>
              <p:cNvPr id="11311" name="ZoneTexte 36"/>
              <p:cNvSpPr txBox="1">
                <a:spLocks noChangeArrowheads="1"/>
              </p:cNvSpPr>
              <p:nvPr/>
            </p:nvSpPr>
            <p:spPr bwMode="auto">
              <a:xfrm>
                <a:off x="6211888" y="2655888"/>
                <a:ext cx="10668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200" b="1">
                    <a:solidFill>
                      <a:srgbClr val="FF0000"/>
                    </a:solidFill>
                  </a:rPr>
                  <a:t>150 mg/dL</a:t>
                </a:r>
              </a:p>
            </p:txBody>
          </p:sp>
          <p:sp>
            <p:nvSpPr>
              <p:cNvPr id="11312" name="Rectangle 58"/>
              <p:cNvSpPr>
                <a:spLocks noChangeArrowheads="1"/>
              </p:cNvSpPr>
              <p:nvPr/>
            </p:nvSpPr>
            <p:spPr bwMode="auto">
              <a:xfrm>
                <a:off x="1371600" y="3368675"/>
                <a:ext cx="212725" cy="2468563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3" name="Rectangle 59"/>
              <p:cNvSpPr>
                <a:spLocks noChangeArrowheads="1"/>
              </p:cNvSpPr>
              <p:nvPr/>
            </p:nvSpPr>
            <p:spPr bwMode="auto">
              <a:xfrm>
                <a:off x="1595438" y="3368675"/>
                <a:ext cx="214312" cy="246856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4" name="Rectangle 64"/>
              <p:cNvSpPr>
                <a:spLocks noChangeArrowheads="1"/>
              </p:cNvSpPr>
              <p:nvPr/>
            </p:nvSpPr>
            <p:spPr bwMode="auto">
              <a:xfrm>
                <a:off x="1878013" y="2822575"/>
                <a:ext cx="212725" cy="3014663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5" name="Rectangle 65"/>
              <p:cNvSpPr>
                <a:spLocks noChangeArrowheads="1"/>
              </p:cNvSpPr>
              <p:nvPr/>
            </p:nvSpPr>
            <p:spPr bwMode="auto">
              <a:xfrm>
                <a:off x="2103438" y="2909888"/>
                <a:ext cx="214312" cy="2927350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6" name="Rectangle 66"/>
              <p:cNvSpPr>
                <a:spLocks noChangeArrowheads="1"/>
              </p:cNvSpPr>
              <p:nvPr/>
            </p:nvSpPr>
            <p:spPr bwMode="auto">
              <a:xfrm>
                <a:off x="2397125" y="2895600"/>
                <a:ext cx="212725" cy="2941638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7" name="Rectangle 67"/>
              <p:cNvSpPr>
                <a:spLocks noChangeArrowheads="1"/>
              </p:cNvSpPr>
              <p:nvPr/>
            </p:nvSpPr>
            <p:spPr bwMode="auto">
              <a:xfrm>
                <a:off x="2620963" y="2886075"/>
                <a:ext cx="214312" cy="295116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8" name="Rectangle 68"/>
              <p:cNvSpPr>
                <a:spLocks noChangeArrowheads="1"/>
              </p:cNvSpPr>
              <p:nvPr/>
            </p:nvSpPr>
            <p:spPr bwMode="auto">
              <a:xfrm>
                <a:off x="2924175" y="4411663"/>
                <a:ext cx="212725" cy="14255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19" name="Rectangle 69"/>
              <p:cNvSpPr>
                <a:spLocks noChangeArrowheads="1"/>
              </p:cNvSpPr>
              <p:nvPr/>
            </p:nvSpPr>
            <p:spPr bwMode="auto">
              <a:xfrm>
                <a:off x="3155950" y="4470400"/>
                <a:ext cx="212725" cy="1352550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0" name="Rectangle 70"/>
              <p:cNvSpPr>
                <a:spLocks noChangeArrowheads="1"/>
              </p:cNvSpPr>
              <p:nvPr/>
            </p:nvSpPr>
            <p:spPr bwMode="auto">
              <a:xfrm>
                <a:off x="3421063" y="4173538"/>
                <a:ext cx="212725" cy="1663700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1" name="Rectangle 71"/>
              <p:cNvSpPr>
                <a:spLocks noChangeArrowheads="1"/>
              </p:cNvSpPr>
              <p:nvPr/>
            </p:nvSpPr>
            <p:spPr bwMode="auto">
              <a:xfrm>
                <a:off x="3646488" y="4257675"/>
                <a:ext cx="212725" cy="157956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2" name="Rectangle 72"/>
              <p:cNvSpPr>
                <a:spLocks noChangeArrowheads="1"/>
              </p:cNvSpPr>
              <p:nvPr/>
            </p:nvSpPr>
            <p:spPr bwMode="auto">
              <a:xfrm>
                <a:off x="3933825" y="4271963"/>
                <a:ext cx="212725" cy="15652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3" name="Rectangle 73"/>
              <p:cNvSpPr>
                <a:spLocks noChangeArrowheads="1"/>
              </p:cNvSpPr>
              <p:nvPr/>
            </p:nvSpPr>
            <p:spPr bwMode="auto">
              <a:xfrm>
                <a:off x="4157663" y="4281488"/>
                <a:ext cx="214312" cy="1555750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4" name="Rectangle 74"/>
              <p:cNvSpPr>
                <a:spLocks noChangeArrowheads="1"/>
              </p:cNvSpPr>
              <p:nvPr/>
            </p:nvSpPr>
            <p:spPr bwMode="auto">
              <a:xfrm>
                <a:off x="4473575" y="5245100"/>
                <a:ext cx="212725" cy="592138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5" name="Rectangle 75"/>
              <p:cNvSpPr>
                <a:spLocks noChangeArrowheads="1"/>
              </p:cNvSpPr>
              <p:nvPr/>
            </p:nvSpPr>
            <p:spPr bwMode="auto">
              <a:xfrm>
                <a:off x="4699000" y="5219700"/>
                <a:ext cx="212725" cy="617538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6" name="Rectangle 76"/>
              <p:cNvSpPr>
                <a:spLocks noChangeArrowheads="1"/>
              </p:cNvSpPr>
              <p:nvPr/>
            </p:nvSpPr>
            <p:spPr bwMode="auto">
              <a:xfrm>
                <a:off x="4992688" y="5108575"/>
                <a:ext cx="212725" cy="728663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7" name="Rectangle 77"/>
              <p:cNvSpPr>
                <a:spLocks noChangeArrowheads="1"/>
              </p:cNvSpPr>
              <p:nvPr/>
            </p:nvSpPr>
            <p:spPr bwMode="auto">
              <a:xfrm>
                <a:off x="5216525" y="5141913"/>
                <a:ext cx="215900" cy="695325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8" name="Rectangle 78"/>
              <p:cNvSpPr>
                <a:spLocks noChangeArrowheads="1"/>
              </p:cNvSpPr>
              <p:nvPr/>
            </p:nvSpPr>
            <p:spPr bwMode="auto">
              <a:xfrm>
                <a:off x="5494338" y="5054600"/>
                <a:ext cx="212725" cy="782638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29" name="Rectangle 79"/>
              <p:cNvSpPr>
                <a:spLocks noChangeArrowheads="1"/>
              </p:cNvSpPr>
              <p:nvPr/>
            </p:nvSpPr>
            <p:spPr bwMode="auto">
              <a:xfrm>
                <a:off x="5719763" y="5029200"/>
                <a:ext cx="214312" cy="808038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0" name="Rectangle 80"/>
              <p:cNvSpPr>
                <a:spLocks noChangeArrowheads="1"/>
              </p:cNvSpPr>
              <p:nvPr/>
            </p:nvSpPr>
            <p:spPr bwMode="auto">
              <a:xfrm>
                <a:off x="6064250" y="3833813"/>
                <a:ext cx="212725" cy="200342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1" name="Rectangle 81"/>
              <p:cNvSpPr>
                <a:spLocks noChangeArrowheads="1"/>
              </p:cNvSpPr>
              <p:nvPr/>
            </p:nvSpPr>
            <p:spPr bwMode="auto">
              <a:xfrm>
                <a:off x="6289675" y="3897313"/>
                <a:ext cx="214313" cy="1939925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2" name="Rectangle 82"/>
              <p:cNvSpPr>
                <a:spLocks noChangeArrowheads="1"/>
              </p:cNvSpPr>
              <p:nvPr/>
            </p:nvSpPr>
            <p:spPr bwMode="auto">
              <a:xfrm>
                <a:off x="6551613" y="3255963"/>
                <a:ext cx="212725" cy="25812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3" name="Rectangle 83"/>
              <p:cNvSpPr>
                <a:spLocks noChangeArrowheads="1"/>
              </p:cNvSpPr>
              <p:nvPr/>
            </p:nvSpPr>
            <p:spPr bwMode="auto">
              <a:xfrm>
                <a:off x="6775450" y="3313113"/>
                <a:ext cx="215900" cy="2524125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4" name="Rectangle 84"/>
              <p:cNvSpPr>
                <a:spLocks noChangeArrowheads="1"/>
              </p:cNvSpPr>
              <p:nvPr/>
            </p:nvSpPr>
            <p:spPr bwMode="auto">
              <a:xfrm>
                <a:off x="7051675" y="3916363"/>
                <a:ext cx="214313" cy="1920875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5" name="Rectangle 85"/>
              <p:cNvSpPr>
                <a:spLocks noChangeArrowheads="1"/>
              </p:cNvSpPr>
              <p:nvPr/>
            </p:nvSpPr>
            <p:spPr bwMode="auto">
              <a:xfrm>
                <a:off x="7278688" y="3443288"/>
                <a:ext cx="212725" cy="2393950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36" name="ZoneTexte 36"/>
              <p:cNvSpPr txBox="1">
                <a:spLocks noChangeArrowheads="1"/>
              </p:cNvSpPr>
              <p:nvPr/>
            </p:nvSpPr>
            <p:spPr bwMode="auto">
              <a:xfrm>
                <a:off x="1236663" y="3359150"/>
                <a:ext cx="44450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152</a:t>
                </a:r>
              </a:p>
            </p:txBody>
          </p:sp>
          <p:sp>
            <p:nvSpPr>
              <p:cNvPr id="11337" name="ZoneTexte 36"/>
              <p:cNvSpPr txBox="1">
                <a:spLocks noChangeArrowheads="1"/>
              </p:cNvSpPr>
              <p:nvPr/>
            </p:nvSpPr>
            <p:spPr bwMode="auto">
              <a:xfrm>
                <a:off x="1463675" y="3352800"/>
                <a:ext cx="44450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153</a:t>
                </a:r>
              </a:p>
            </p:txBody>
          </p:sp>
          <p:sp>
            <p:nvSpPr>
              <p:cNvPr id="11338" name="ZoneTexte 36"/>
              <p:cNvSpPr txBox="1">
                <a:spLocks noChangeArrowheads="1"/>
              </p:cNvSpPr>
              <p:nvPr/>
            </p:nvSpPr>
            <p:spPr bwMode="auto">
              <a:xfrm>
                <a:off x="1741488" y="2817813"/>
                <a:ext cx="446087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186</a:t>
                </a:r>
              </a:p>
            </p:txBody>
          </p:sp>
          <p:sp>
            <p:nvSpPr>
              <p:cNvPr id="11339" name="ZoneTexte 36"/>
              <p:cNvSpPr txBox="1">
                <a:spLocks noChangeArrowheads="1"/>
              </p:cNvSpPr>
              <p:nvPr/>
            </p:nvSpPr>
            <p:spPr bwMode="auto">
              <a:xfrm>
                <a:off x="1973263" y="2909888"/>
                <a:ext cx="446087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181</a:t>
                </a:r>
              </a:p>
            </p:txBody>
          </p:sp>
          <p:sp>
            <p:nvSpPr>
              <p:cNvPr id="11340" name="ZoneTexte 36"/>
              <p:cNvSpPr txBox="1">
                <a:spLocks noChangeArrowheads="1"/>
              </p:cNvSpPr>
              <p:nvPr/>
            </p:nvSpPr>
            <p:spPr bwMode="auto">
              <a:xfrm>
                <a:off x="2270125" y="2947988"/>
                <a:ext cx="442913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182</a:t>
                </a:r>
              </a:p>
            </p:txBody>
          </p:sp>
          <p:sp>
            <p:nvSpPr>
              <p:cNvPr id="11341" name="ZoneTexte 36"/>
              <p:cNvSpPr txBox="1">
                <a:spLocks noChangeArrowheads="1"/>
              </p:cNvSpPr>
              <p:nvPr/>
            </p:nvSpPr>
            <p:spPr bwMode="auto">
              <a:xfrm>
                <a:off x="2490788" y="2860675"/>
                <a:ext cx="446087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183</a:t>
                </a:r>
              </a:p>
            </p:txBody>
          </p:sp>
          <p:sp>
            <p:nvSpPr>
              <p:cNvPr id="11342" name="ZoneTexte 36"/>
              <p:cNvSpPr txBox="1">
                <a:spLocks noChangeArrowheads="1"/>
              </p:cNvSpPr>
              <p:nvPr/>
            </p:nvSpPr>
            <p:spPr bwMode="auto">
              <a:xfrm>
                <a:off x="2836863" y="4418013"/>
                <a:ext cx="37147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88</a:t>
                </a:r>
              </a:p>
            </p:txBody>
          </p:sp>
          <p:sp>
            <p:nvSpPr>
              <p:cNvPr id="11343" name="ZoneTexte 36"/>
              <p:cNvSpPr txBox="1">
                <a:spLocks noChangeArrowheads="1"/>
              </p:cNvSpPr>
              <p:nvPr/>
            </p:nvSpPr>
            <p:spPr bwMode="auto">
              <a:xfrm>
                <a:off x="3084513" y="4478338"/>
                <a:ext cx="371475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85</a:t>
                </a:r>
              </a:p>
            </p:txBody>
          </p:sp>
          <p:sp>
            <p:nvSpPr>
              <p:cNvPr id="11344" name="ZoneTexte 36"/>
              <p:cNvSpPr txBox="1">
                <a:spLocks noChangeArrowheads="1"/>
              </p:cNvSpPr>
              <p:nvPr/>
            </p:nvSpPr>
            <p:spPr bwMode="auto">
              <a:xfrm>
                <a:off x="3300413" y="4184650"/>
                <a:ext cx="444500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104</a:t>
                </a:r>
              </a:p>
            </p:txBody>
          </p:sp>
          <p:sp>
            <p:nvSpPr>
              <p:cNvPr id="11345" name="ZoneTexte 36"/>
              <p:cNvSpPr txBox="1">
                <a:spLocks noChangeArrowheads="1"/>
              </p:cNvSpPr>
              <p:nvPr/>
            </p:nvSpPr>
            <p:spPr bwMode="auto">
              <a:xfrm>
                <a:off x="3559175" y="4297363"/>
                <a:ext cx="373063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99</a:t>
                </a:r>
              </a:p>
            </p:txBody>
          </p:sp>
          <p:sp>
            <p:nvSpPr>
              <p:cNvPr id="11346" name="ZoneTexte 36"/>
              <p:cNvSpPr txBox="1">
                <a:spLocks noChangeArrowheads="1"/>
              </p:cNvSpPr>
              <p:nvPr/>
            </p:nvSpPr>
            <p:spPr bwMode="auto">
              <a:xfrm>
                <a:off x="3849688" y="4294188"/>
                <a:ext cx="37306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98</a:t>
                </a:r>
              </a:p>
            </p:txBody>
          </p:sp>
          <p:sp>
            <p:nvSpPr>
              <p:cNvPr id="11347" name="ZoneTexte 36"/>
              <p:cNvSpPr txBox="1">
                <a:spLocks noChangeArrowheads="1"/>
              </p:cNvSpPr>
              <p:nvPr/>
            </p:nvSpPr>
            <p:spPr bwMode="auto">
              <a:xfrm>
                <a:off x="4097338" y="4294188"/>
                <a:ext cx="37306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98</a:t>
                </a:r>
              </a:p>
            </p:txBody>
          </p:sp>
          <p:sp>
            <p:nvSpPr>
              <p:cNvPr id="11348" name="ZoneTexte 36"/>
              <p:cNvSpPr txBox="1">
                <a:spLocks noChangeArrowheads="1"/>
              </p:cNvSpPr>
              <p:nvPr/>
            </p:nvSpPr>
            <p:spPr bwMode="auto">
              <a:xfrm>
                <a:off x="4373563" y="5229225"/>
                <a:ext cx="37147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37</a:t>
                </a:r>
              </a:p>
            </p:txBody>
          </p:sp>
          <p:sp>
            <p:nvSpPr>
              <p:cNvPr id="11349" name="ZoneTexte 36"/>
              <p:cNvSpPr txBox="1">
                <a:spLocks noChangeArrowheads="1"/>
              </p:cNvSpPr>
              <p:nvPr/>
            </p:nvSpPr>
            <p:spPr bwMode="auto">
              <a:xfrm>
                <a:off x="4618038" y="5184775"/>
                <a:ext cx="37147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39</a:t>
                </a:r>
              </a:p>
            </p:txBody>
          </p:sp>
          <p:sp>
            <p:nvSpPr>
              <p:cNvPr id="11350" name="ZoneTexte 36"/>
              <p:cNvSpPr txBox="1">
                <a:spLocks noChangeArrowheads="1"/>
              </p:cNvSpPr>
              <p:nvPr/>
            </p:nvSpPr>
            <p:spPr bwMode="auto">
              <a:xfrm>
                <a:off x="4911725" y="5086350"/>
                <a:ext cx="373063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46</a:t>
                </a:r>
              </a:p>
            </p:txBody>
          </p:sp>
          <p:sp>
            <p:nvSpPr>
              <p:cNvPr id="11351" name="ZoneTexte 36"/>
              <p:cNvSpPr txBox="1">
                <a:spLocks noChangeArrowheads="1"/>
              </p:cNvSpPr>
              <p:nvPr/>
            </p:nvSpPr>
            <p:spPr bwMode="auto">
              <a:xfrm>
                <a:off x="5135563" y="5126038"/>
                <a:ext cx="37306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45</a:t>
                </a:r>
              </a:p>
            </p:txBody>
          </p:sp>
          <p:sp>
            <p:nvSpPr>
              <p:cNvPr id="11352" name="ZoneTexte 36"/>
              <p:cNvSpPr txBox="1">
                <a:spLocks noChangeArrowheads="1"/>
              </p:cNvSpPr>
              <p:nvPr/>
            </p:nvSpPr>
            <p:spPr bwMode="auto">
              <a:xfrm>
                <a:off x="5395913" y="5043488"/>
                <a:ext cx="37306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49</a:t>
                </a:r>
              </a:p>
            </p:txBody>
          </p:sp>
          <p:sp>
            <p:nvSpPr>
              <p:cNvPr id="11353" name="ZoneTexte 36"/>
              <p:cNvSpPr txBox="1">
                <a:spLocks noChangeArrowheads="1"/>
              </p:cNvSpPr>
              <p:nvPr/>
            </p:nvSpPr>
            <p:spPr bwMode="auto">
              <a:xfrm>
                <a:off x="5632450" y="5005388"/>
                <a:ext cx="373063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51</a:t>
                </a:r>
              </a:p>
            </p:txBody>
          </p:sp>
          <p:sp>
            <p:nvSpPr>
              <p:cNvPr id="11354" name="ZoneTexte 36"/>
              <p:cNvSpPr txBox="1">
                <a:spLocks noChangeArrowheads="1"/>
              </p:cNvSpPr>
              <p:nvPr/>
            </p:nvSpPr>
            <p:spPr bwMode="auto">
              <a:xfrm>
                <a:off x="5930900" y="3860800"/>
                <a:ext cx="446088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127</a:t>
                </a:r>
              </a:p>
            </p:txBody>
          </p:sp>
          <p:sp>
            <p:nvSpPr>
              <p:cNvPr id="11355" name="ZoneTexte 36"/>
              <p:cNvSpPr txBox="1">
                <a:spLocks noChangeArrowheads="1"/>
              </p:cNvSpPr>
              <p:nvPr/>
            </p:nvSpPr>
            <p:spPr bwMode="auto">
              <a:xfrm>
                <a:off x="6156325" y="3905250"/>
                <a:ext cx="446088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123</a:t>
                </a:r>
              </a:p>
            </p:txBody>
          </p:sp>
          <p:sp>
            <p:nvSpPr>
              <p:cNvPr id="11356" name="ZoneTexte 36"/>
              <p:cNvSpPr txBox="1">
                <a:spLocks noChangeArrowheads="1"/>
              </p:cNvSpPr>
              <p:nvPr/>
            </p:nvSpPr>
            <p:spPr bwMode="auto">
              <a:xfrm>
                <a:off x="6423025" y="3262313"/>
                <a:ext cx="442913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163</a:t>
                </a:r>
              </a:p>
            </p:txBody>
          </p:sp>
          <p:sp>
            <p:nvSpPr>
              <p:cNvPr id="11357" name="ZoneTexte 36"/>
              <p:cNvSpPr txBox="1">
                <a:spLocks noChangeArrowheads="1"/>
              </p:cNvSpPr>
              <p:nvPr/>
            </p:nvSpPr>
            <p:spPr bwMode="auto">
              <a:xfrm>
                <a:off x="6661150" y="3360738"/>
                <a:ext cx="444500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160</a:t>
                </a:r>
              </a:p>
            </p:txBody>
          </p:sp>
          <p:sp>
            <p:nvSpPr>
              <p:cNvPr id="11358" name="ZoneTexte 36"/>
              <p:cNvSpPr txBox="1">
                <a:spLocks noChangeArrowheads="1"/>
              </p:cNvSpPr>
              <p:nvPr/>
            </p:nvSpPr>
            <p:spPr bwMode="auto">
              <a:xfrm>
                <a:off x="6935788" y="3910013"/>
                <a:ext cx="44291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121</a:t>
                </a:r>
              </a:p>
            </p:txBody>
          </p:sp>
          <p:sp>
            <p:nvSpPr>
              <p:cNvPr id="11359" name="ZoneTexte 36"/>
              <p:cNvSpPr txBox="1">
                <a:spLocks noChangeArrowheads="1"/>
              </p:cNvSpPr>
              <p:nvPr/>
            </p:nvSpPr>
            <p:spPr bwMode="auto">
              <a:xfrm>
                <a:off x="7153275" y="3476625"/>
                <a:ext cx="442913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000" b="1">
                    <a:solidFill>
                      <a:schemeClr val="bg1"/>
                    </a:solidFill>
                    <a:latin typeface="Calibri" pitchFamily="34" charset="0"/>
                  </a:rPr>
                  <a:t>151</a:t>
                </a:r>
              </a:p>
            </p:txBody>
          </p:sp>
          <p:sp>
            <p:nvSpPr>
              <p:cNvPr id="11360" name="Rectangle 115"/>
              <p:cNvSpPr>
                <a:spLocks noChangeArrowheads="1"/>
              </p:cNvSpPr>
              <p:nvPr/>
            </p:nvSpPr>
            <p:spPr bwMode="auto">
              <a:xfrm flipV="1">
                <a:off x="1304925" y="2578100"/>
                <a:ext cx="1541463" cy="5397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61" name="Rectangle 116"/>
              <p:cNvSpPr>
                <a:spLocks noChangeArrowheads="1"/>
              </p:cNvSpPr>
              <p:nvPr/>
            </p:nvSpPr>
            <p:spPr bwMode="auto">
              <a:xfrm flipV="1">
                <a:off x="2890838" y="3713163"/>
                <a:ext cx="1541462" cy="5397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1362" name="ZoneTexte 22"/>
              <p:cNvSpPr txBox="1">
                <a:spLocks noChangeArrowheads="1"/>
              </p:cNvSpPr>
              <p:nvPr/>
            </p:nvSpPr>
            <p:spPr bwMode="auto">
              <a:xfrm>
                <a:off x="2346325" y="5805488"/>
                <a:ext cx="5461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144</a:t>
                </a:r>
              </a:p>
            </p:txBody>
          </p:sp>
          <p:sp>
            <p:nvSpPr>
              <p:cNvPr id="11363" name="ZoneTexte 22"/>
              <p:cNvSpPr txBox="1">
                <a:spLocks noChangeArrowheads="1"/>
              </p:cNvSpPr>
              <p:nvPr/>
            </p:nvSpPr>
            <p:spPr bwMode="auto">
              <a:xfrm>
                <a:off x="2913063" y="5805488"/>
                <a:ext cx="4318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1364" name="ZoneTexte 22"/>
              <p:cNvSpPr txBox="1">
                <a:spLocks noChangeArrowheads="1"/>
              </p:cNvSpPr>
              <p:nvPr/>
            </p:nvSpPr>
            <p:spPr bwMode="auto">
              <a:xfrm>
                <a:off x="3435350" y="5805488"/>
                <a:ext cx="441325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36</a:t>
                </a:r>
              </a:p>
            </p:txBody>
          </p:sp>
          <p:sp>
            <p:nvSpPr>
              <p:cNvPr id="11365" name="ZoneTexte 22"/>
              <p:cNvSpPr txBox="1">
                <a:spLocks noChangeArrowheads="1"/>
              </p:cNvSpPr>
              <p:nvPr/>
            </p:nvSpPr>
            <p:spPr bwMode="auto">
              <a:xfrm>
                <a:off x="3876675" y="5805488"/>
                <a:ext cx="5461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144</a:t>
                </a:r>
              </a:p>
            </p:txBody>
          </p:sp>
          <p:sp>
            <p:nvSpPr>
              <p:cNvPr id="11366" name="ZoneTexte 22"/>
              <p:cNvSpPr txBox="1">
                <a:spLocks noChangeArrowheads="1"/>
              </p:cNvSpPr>
              <p:nvPr/>
            </p:nvSpPr>
            <p:spPr bwMode="auto">
              <a:xfrm>
                <a:off x="4522788" y="5805488"/>
                <a:ext cx="334962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1367" name="ZoneTexte 22"/>
              <p:cNvSpPr txBox="1">
                <a:spLocks noChangeArrowheads="1"/>
              </p:cNvSpPr>
              <p:nvPr/>
            </p:nvSpPr>
            <p:spPr bwMode="auto">
              <a:xfrm>
                <a:off x="4997450" y="5805488"/>
                <a:ext cx="43973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36</a:t>
                </a:r>
              </a:p>
            </p:txBody>
          </p:sp>
          <p:sp>
            <p:nvSpPr>
              <p:cNvPr id="11368" name="ZoneTexte 22"/>
              <p:cNvSpPr txBox="1">
                <a:spLocks noChangeArrowheads="1"/>
              </p:cNvSpPr>
              <p:nvPr/>
            </p:nvSpPr>
            <p:spPr bwMode="auto">
              <a:xfrm>
                <a:off x="5438775" y="5805488"/>
                <a:ext cx="5461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144</a:t>
                </a:r>
              </a:p>
            </p:txBody>
          </p:sp>
          <p:sp>
            <p:nvSpPr>
              <p:cNvPr id="11369" name="ZoneTexte 22"/>
              <p:cNvSpPr txBox="1">
                <a:spLocks noChangeArrowheads="1"/>
              </p:cNvSpPr>
              <p:nvPr/>
            </p:nvSpPr>
            <p:spPr bwMode="auto">
              <a:xfrm>
                <a:off x="6048375" y="5805488"/>
                <a:ext cx="334963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1370" name="ZoneTexte 22"/>
              <p:cNvSpPr txBox="1">
                <a:spLocks noChangeArrowheads="1"/>
              </p:cNvSpPr>
              <p:nvPr/>
            </p:nvSpPr>
            <p:spPr bwMode="auto">
              <a:xfrm>
                <a:off x="6523038" y="5805488"/>
                <a:ext cx="439737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36</a:t>
                </a:r>
              </a:p>
            </p:txBody>
          </p:sp>
          <p:sp>
            <p:nvSpPr>
              <p:cNvPr id="11371" name="ZoneTexte 22"/>
              <p:cNvSpPr txBox="1">
                <a:spLocks noChangeArrowheads="1"/>
              </p:cNvSpPr>
              <p:nvPr/>
            </p:nvSpPr>
            <p:spPr bwMode="auto">
              <a:xfrm>
                <a:off x="6964363" y="5805488"/>
                <a:ext cx="5461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 b="1">
                    <a:solidFill>
                      <a:srgbClr val="002060"/>
                    </a:solidFill>
                    <a:latin typeface="Calibri" pitchFamily="34" charset="0"/>
                  </a:rPr>
                  <a:t>144</a:t>
                </a:r>
              </a:p>
            </p:txBody>
          </p:sp>
          <p:cxnSp>
            <p:nvCxnSpPr>
              <p:cNvPr id="102" name="Connecteur droit 101"/>
              <p:cNvCxnSpPr/>
              <p:nvPr/>
            </p:nvCxnSpPr>
            <p:spPr bwMode="auto">
              <a:xfrm rot="5400000" flipH="1" flipV="1">
                <a:off x="1221581" y="4177507"/>
                <a:ext cx="3330575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Connecteur droit 102"/>
              <p:cNvCxnSpPr/>
              <p:nvPr/>
            </p:nvCxnSpPr>
            <p:spPr bwMode="auto">
              <a:xfrm rot="5400000" flipH="1" flipV="1">
                <a:off x="2767013" y="4176713"/>
                <a:ext cx="3330575" cy="317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" name="Connecteur droit 103"/>
              <p:cNvCxnSpPr/>
              <p:nvPr/>
            </p:nvCxnSpPr>
            <p:spPr bwMode="auto">
              <a:xfrm rot="5400000" flipH="1" flipV="1">
                <a:off x="4352131" y="4177507"/>
                <a:ext cx="3330575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279" name="Groupe 112"/>
            <p:cNvGrpSpPr>
              <a:grpSpLocks/>
            </p:cNvGrpSpPr>
            <p:nvPr/>
          </p:nvGrpSpPr>
          <p:grpSpPr bwMode="auto">
            <a:xfrm>
              <a:off x="1619250" y="1608138"/>
              <a:ext cx="5432425" cy="369887"/>
              <a:chOff x="3344401" y="1781681"/>
              <a:chExt cx="5431826" cy="369332"/>
            </a:xfrm>
          </p:grpSpPr>
          <p:sp>
            <p:nvSpPr>
              <p:cNvPr id="11280" name="AutoShape 165"/>
              <p:cNvSpPr>
                <a:spLocks noChangeArrowheads="1"/>
              </p:cNvSpPr>
              <p:nvPr/>
            </p:nvSpPr>
            <p:spPr bwMode="auto">
              <a:xfrm>
                <a:off x="3344401" y="1803906"/>
                <a:ext cx="5431826" cy="3365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281" name="Rectangle 113"/>
              <p:cNvSpPr>
                <a:spLocks noChangeArrowheads="1"/>
              </p:cNvSpPr>
              <p:nvPr/>
            </p:nvSpPr>
            <p:spPr bwMode="auto">
              <a:xfrm>
                <a:off x="3483212" y="1942540"/>
                <a:ext cx="224692" cy="5224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/>
              </a:p>
            </p:txBody>
          </p:sp>
          <p:sp>
            <p:nvSpPr>
              <p:cNvPr id="11282" name="ZoneTexte 36"/>
              <p:cNvSpPr txBox="1">
                <a:spLocks noChangeArrowheads="1"/>
              </p:cNvSpPr>
              <p:nvPr/>
            </p:nvSpPr>
            <p:spPr bwMode="auto">
              <a:xfrm>
                <a:off x="3744512" y="1781681"/>
                <a:ext cx="201629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fr-FR" b="1">
                    <a:solidFill>
                      <a:srgbClr val="002060"/>
                    </a:solidFill>
                    <a:latin typeface="Calibri" pitchFamily="34" charset="0"/>
                  </a:rPr>
                  <a:t>NCEP thresholds</a:t>
                </a:r>
              </a:p>
            </p:txBody>
          </p:sp>
          <p:sp>
            <p:nvSpPr>
              <p:cNvPr id="11283" name="Rectangle 3"/>
              <p:cNvSpPr>
                <a:spLocks noChangeArrowheads="1"/>
              </p:cNvSpPr>
              <p:nvPr/>
            </p:nvSpPr>
            <p:spPr bwMode="auto">
              <a:xfrm>
                <a:off x="5827220" y="1902331"/>
                <a:ext cx="177800" cy="144463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284" name="Rectangle 4"/>
              <p:cNvSpPr>
                <a:spLocks noChangeArrowheads="1"/>
              </p:cNvSpPr>
              <p:nvPr/>
            </p:nvSpPr>
            <p:spPr bwMode="auto">
              <a:xfrm>
                <a:off x="6881320" y="1900744"/>
                <a:ext cx="177800" cy="144462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285" name="ZoneTexte 84"/>
              <p:cNvSpPr txBox="1">
                <a:spLocks noChangeArrowheads="1"/>
              </p:cNvSpPr>
              <p:nvPr/>
            </p:nvSpPr>
            <p:spPr bwMode="auto">
              <a:xfrm>
                <a:off x="5971683" y="1781681"/>
                <a:ext cx="7493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ATV/r</a:t>
                </a:r>
              </a:p>
            </p:txBody>
          </p:sp>
          <p:sp>
            <p:nvSpPr>
              <p:cNvPr id="11286" name="ZoneTexte 85"/>
              <p:cNvSpPr txBox="1">
                <a:spLocks noChangeArrowheads="1"/>
              </p:cNvSpPr>
              <p:nvPr/>
            </p:nvSpPr>
            <p:spPr bwMode="auto">
              <a:xfrm>
                <a:off x="7062295" y="1781681"/>
                <a:ext cx="171393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ATV (from W36)</a:t>
                </a:r>
              </a:p>
            </p:txBody>
          </p:sp>
        </p:grpSp>
      </p:grp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6330950" y="6569075"/>
            <a:ext cx="280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fr-FR" sz="1200" i="1">
                <a:solidFill>
                  <a:srgbClr val="CC0000"/>
                </a:solidFill>
              </a:rPr>
              <a:t>Squires K, IAS 2011, Abs. MOPE215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7906</TotalTime>
  <Words>838</Words>
  <Application>Microsoft Office PowerPoint</Application>
  <PresentationFormat>Affichage à l'écran (4:3)</PresentationFormat>
  <Paragraphs>345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ATV- or ATV/r-containing regimen</vt:lpstr>
      <vt:lpstr>ARIES Study: Switch ATV/r to ATV</vt:lpstr>
      <vt:lpstr>ARIES Study: Switch ATV/r to ATV</vt:lpstr>
      <vt:lpstr>ARIES Study: Switch ATV/r to ATV</vt:lpstr>
      <vt:lpstr>ARIES Study: Switch ATV/r to ATV</vt:lpstr>
      <vt:lpstr>ARIES Study: Switch ATV/r to ATV</vt:lpstr>
      <vt:lpstr>ARIES Study: Switch ATV/r to ATV</vt:lpstr>
      <vt:lpstr>ARIES Study: Switch ATV/r to ATV</vt:lpstr>
      <vt:lpstr>ARIES Study: Switch ATV/r to ATV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256</cp:revision>
  <dcterms:created xsi:type="dcterms:W3CDTF">2011-03-08T09:11:08Z</dcterms:created>
  <dcterms:modified xsi:type="dcterms:W3CDTF">2015-11-23T20:59:46Z</dcterms:modified>
  <cp:category>www.aei.fr</cp:category>
</cp:coreProperties>
</file>