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4" r:id="rId2"/>
    <p:sldId id="257" r:id="rId3"/>
    <p:sldId id="258" r:id="rId4"/>
    <p:sldId id="268" r:id="rId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2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CC"/>
    <a:srgbClr val="FFFFFF"/>
    <a:srgbClr val="DDDDDD"/>
    <a:srgbClr val="000066"/>
    <a:srgbClr val="FFCC99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831" autoAdjust="0"/>
  </p:normalViewPr>
  <p:slideViewPr>
    <p:cSldViewPr snapToGrid="0" snapToObjects="1">
      <p:cViewPr>
        <p:scale>
          <a:sx n="100" d="100"/>
          <a:sy n="100" d="100"/>
        </p:scale>
        <p:origin x="-1908" y="-29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274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835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5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31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DTG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ASPIRE </a:t>
            </a: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2210067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485224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961349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970874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951949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492103"/>
            <a:ext cx="4111624" cy="824400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DTG 50 mg + 3TC 300 mg QD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58032" y="2596224"/>
            <a:ext cx="79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44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45332" y="3990049"/>
            <a:ext cx="79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45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494573"/>
            <a:ext cx="4111625" cy="823912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Continuation of current 3-drug ARV regimen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20124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201246" y="4722175"/>
            <a:ext cx="8842880" cy="167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Endpoint: proportion with treatment failure (virologic failure, loss to follow-up, discontinuation/modification of treatment) at W24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Virologic failure: confirmed HIV RNA &gt; 50 c/mL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Non-inferiority of  DTG + 3TC (margin of 12%, 80% power)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410070" y="2283975"/>
            <a:ext cx="3131994" cy="237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triple ART ≥ 48 weeks with ≥ 2 HIV RNA &lt; 50 c/mL during past 48 weeks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Screening HIV RNA &lt; 20 c/mL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NRTI resistance mutation on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pre-treatment genotype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history of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67031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67031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2210067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Taiwo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BO. 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Infect Dis. 2017 Dec 26 (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99803"/>
              </p:ext>
            </p:extLst>
          </p:nvPr>
        </p:nvGraphicFramePr>
        <p:xfrm>
          <a:off x="383371" y="1663300"/>
          <a:ext cx="8278421" cy="4370615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3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9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11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57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Continuation triple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694 (533-1034)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646 (380-819)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333 (184-408)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228 (91-341)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Current antiretroviral therapy,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 / ABC/3TC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 / 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 /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rebound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Physician decision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81163" y="1331554"/>
            <a:ext cx="5181675" cy="28469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Taiwo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BO. 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Infect Dis. 2017 Dec 26 (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utoShape 165">
            <a:extLst>
              <a:ext uri="{FF2B5EF4-FFF2-40B4-BE49-F238E27FC236}">
                <a16:creationId xmlns:a16="http://schemas.microsoft.com/office/drawing/2014/main" xmlns="" id="{06A7A6F4-B934-4AE4-81AD-53A4A96C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299" y="1705290"/>
            <a:ext cx="3179250" cy="5927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47994"/>
            <a:ext cx="8420704" cy="127256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One confirmed virologic failure (DTG + 3TC arm)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HIV RNA (c/mL): W4: 21 ; W12: 48 ; W24: 375 confirmed at 235 ; W36 (on ABC/3TC + DRV/r): 264 ; W48: 85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At virologic failure (W24): no resistance mutation on RT or integrase ; therapeutic plasma concentration of DTG (3115 ng/mL)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One discontinuation for adverse event (DTG + 3TC arm): </a:t>
            </a:r>
            <a:r>
              <a:rPr lang="en-US" sz="1600" dirty="0">
                <a:solidFill>
                  <a:srgbClr val="00006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constipation grade 2 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xmlns="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893" y="1207492"/>
            <a:ext cx="5094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Virologic outcome at </a:t>
            </a:r>
            <a:r>
              <a:rPr lang="fr-FR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W</a:t>
            </a:r>
            <a:r>
              <a:rPr lang="da-DK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24 and W48(ITT, snapshot)</a:t>
            </a:r>
            <a:endParaRPr lang="fr-FR" b="1" dirty="0">
              <a:solidFill>
                <a:srgbClr val="CC3300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</p:txBody>
      </p:sp>
      <p:sp>
        <p:nvSpPr>
          <p:cNvPr id="81" name="Text Box 2">
            <a:extLst>
              <a:ext uri="{FF2B5EF4-FFF2-40B4-BE49-F238E27FC236}">
                <a16:creationId xmlns:a16="http://schemas.microsoft.com/office/drawing/2014/main" xmlns="" id="{C1D9A409-1D36-4332-888B-A45ACC1A4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735" y="1207492"/>
            <a:ext cx="2870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Primary endpoint: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Treatment failure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713780" y="3257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107</a:t>
            </a:r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xmlns="" id="{AE357726-13E2-48A6-8683-EC2A2635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793" y="1878910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90.9</a:t>
            </a:r>
          </a:p>
        </p:txBody>
      </p:sp>
      <p:sp>
        <p:nvSpPr>
          <p:cNvPr id="49" name="Rectangle 41">
            <a:extLst>
              <a:ext uri="{FF2B5EF4-FFF2-40B4-BE49-F238E27FC236}">
                <a16:creationId xmlns:a16="http://schemas.microsoft.com/office/drawing/2014/main" xmlns="" id="{7CA4FAF8-C071-446C-BB55-EB75C593F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912" y="4306595"/>
            <a:ext cx="5129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2.3</a:t>
            </a:r>
          </a:p>
        </p:txBody>
      </p:sp>
      <p:sp>
        <p:nvSpPr>
          <p:cNvPr id="50" name="Rectangle 42">
            <a:extLst>
              <a:ext uri="{FF2B5EF4-FFF2-40B4-BE49-F238E27FC236}">
                <a16:creationId xmlns:a16="http://schemas.microsoft.com/office/drawing/2014/main" xmlns="" id="{758BE853-1007-48D5-83BC-7E48CE916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620" y="4158747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6.8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xmlns="" id="{0CCF923C-3292-4D0E-9700-156C7B07E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425" y="1940961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88.9</a:t>
            </a:r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xmlns="" id="{EEF1DF7E-ADD5-4A6D-800F-472A3DFE7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71" y="430659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2.2</a:t>
            </a:r>
          </a:p>
        </p:txBody>
      </p:sp>
      <p:sp>
        <p:nvSpPr>
          <p:cNvPr id="53" name="Rectangle 45">
            <a:extLst>
              <a:ext uri="{FF2B5EF4-FFF2-40B4-BE49-F238E27FC236}">
                <a16:creationId xmlns:a16="http://schemas.microsoft.com/office/drawing/2014/main" xmlns="" id="{E98C6C8E-855A-4D2D-851B-00A9BA4AF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8631" y="403995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8.9</a:t>
            </a:r>
          </a:p>
        </p:txBody>
      </p:sp>
      <p:sp>
        <p:nvSpPr>
          <p:cNvPr id="71" name="Line 13">
            <a:extLst>
              <a:ext uri="{FF2B5EF4-FFF2-40B4-BE49-F238E27FC236}">
                <a16:creationId xmlns:a16="http://schemas.microsoft.com/office/drawing/2014/main" xmlns="" id="{672224A4-78D8-47BE-A303-918DE49508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9090" y="4544840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3" name="Freeform 15">
            <a:extLst>
              <a:ext uri="{FF2B5EF4-FFF2-40B4-BE49-F238E27FC236}">
                <a16:creationId xmlns:a16="http://schemas.microsoft.com/office/drawing/2014/main" xmlns="" id="{AFEA92DF-0E46-43B5-9C46-F71A01876A5A}"/>
              </a:ext>
            </a:extLst>
          </p:cNvPr>
          <p:cNvSpPr>
            <a:spLocks/>
          </p:cNvSpPr>
          <p:nvPr/>
        </p:nvSpPr>
        <p:spPr bwMode="auto">
          <a:xfrm>
            <a:off x="1587361" y="2113973"/>
            <a:ext cx="324000" cy="243086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3AC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4" name="Freeform 16">
            <a:extLst>
              <a:ext uri="{FF2B5EF4-FFF2-40B4-BE49-F238E27FC236}">
                <a16:creationId xmlns:a16="http://schemas.microsoft.com/office/drawing/2014/main" xmlns="" id="{5FF2E12B-8E49-441D-AB38-8EF7CDC6C870}"/>
              </a:ext>
            </a:extLst>
          </p:cNvPr>
          <p:cNvSpPr>
            <a:spLocks/>
          </p:cNvSpPr>
          <p:nvPr/>
        </p:nvSpPr>
        <p:spPr bwMode="auto">
          <a:xfrm>
            <a:off x="1957676" y="2161127"/>
            <a:ext cx="324000" cy="2383712"/>
          </a:xfrm>
          <a:custGeom>
            <a:avLst/>
            <a:gdLst>
              <a:gd name="T0" fmla="*/ 416 w 416"/>
              <a:gd name="T1" fmla="*/ 2463 h 2463"/>
              <a:gd name="T2" fmla="*/ 416 w 416"/>
              <a:gd name="T3" fmla="*/ 0 h 2463"/>
              <a:gd name="T4" fmla="*/ 0 w 416"/>
              <a:gd name="T5" fmla="*/ 0 h 2463"/>
              <a:gd name="T6" fmla="*/ 0 w 416"/>
              <a:gd name="T7" fmla="*/ 2463 h 2463"/>
              <a:gd name="T8" fmla="*/ 416 w 416"/>
              <a:gd name="T9" fmla="*/ 2463 h 2463"/>
              <a:gd name="T10" fmla="*/ 416 w 416"/>
              <a:gd name="T11" fmla="*/ 2463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2463">
                <a:moveTo>
                  <a:pt x="416" y="2463"/>
                </a:moveTo>
                <a:lnTo>
                  <a:pt x="416" y="0"/>
                </a:lnTo>
                <a:lnTo>
                  <a:pt x="0" y="0"/>
                </a:lnTo>
                <a:lnTo>
                  <a:pt x="0" y="2463"/>
                </a:lnTo>
                <a:lnTo>
                  <a:pt x="416" y="2463"/>
                </a:lnTo>
                <a:lnTo>
                  <a:pt x="416" y="2463"/>
                </a:lnTo>
                <a:close/>
              </a:path>
            </a:pathLst>
          </a:cu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5" name="Rectangle 17">
            <a:extLst>
              <a:ext uri="{FF2B5EF4-FFF2-40B4-BE49-F238E27FC236}">
                <a16:creationId xmlns:a16="http://schemas.microsoft.com/office/drawing/2014/main" xmlns="" id="{D37C26A1-4CB3-4633-BF5C-EBC199EA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25" y="4260746"/>
            <a:ext cx="323997" cy="284093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6" name="Rectangle 18">
            <a:extLst>
              <a:ext uri="{FF2B5EF4-FFF2-40B4-BE49-F238E27FC236}">
                <a16:creationId xmlns:a16="http://schemas.microsoft.com/office/drawing/2014/main" xmlns="" id="{7C62A18E-60FE-4A04-BF09-4650831C4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175" y="4377208"/>
            <a:ext cx="323997" cy="167630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7" name="Rectangle 20">
            <a:extLst>
              <a:ext uri="{FF2B5EF4-FFF2-40B4-BE49-F238E27FC236}">
                <a16:creationId xmlns:a16="http://schemas.microsoft.com/office/drawing/2014/main" xmlns="" id="{10D8B7BC-2A2D-4B51-BFAD-F5651B397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858" y="4488357"/>
            <a:ext cx="324000" cy="55229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xmlns="" id="{6F69F8AE-E19F-4A6A-BF98-1AF5A0EEB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792" y="4482033"/>
            <a:ext cx="324000" cy="61553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40">
            <a:extLst>
              <a:ext uri="{FF2B5EF4-FFF2-40B4-BE49-F238E27FC236}">
                <a16:creationId xmlns:a16="http://schemas.microsoft.com/office/drawing/2014/main" xmlns="" id="{16805058-CEF8-4A8B-8956-9B3D0E66F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89" y="1920118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93.2</a:t>
            </a:r>
          </a:p>
        </p:txBody>
      </p:sp>
      <p:sp>
        <p:nvSpPr>
          <p:cNvPr id="13" name="Rectangle 41">
            <a:extLst>
              <a:ext uri="{FF2B5EF4-FFF2-40B4-BE49-F238E27FC236}">
                <a16:creationId xmlns:a16="http://schemas.microsoft.com/office/drawing/2014/main" xmlns="" id="{06571AF6-F079-4F9F-9E3C-841B43C3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400" y="430659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2.3</a:t>
            </a:r>
          </a:p>
        </p:txBody>
      </p:sp>
      <p:sp>
        <p:nvSpPr>
          <p:cNvPr id="15" name="Rectangle 42">
            <a:extLst>
              <a:ext uri="{FF2B5EF4-FFF2-40B4-BE49-F238E27FC236}">
                <a16:creationId xmlns:a16="http://schemas.microsoft.com/office/drawing/2014/main" xmlns="" id="{21356830-016A-43DC-8294-3391982B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400" y="4196791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4.5</a:t>
            </a:r>
          </a:p>
        </p:txBody>
      </p:sp>
      <p:sp>
        <p:nvSpPr>
          <p:cNvPr id="16" name="Rectangle 43">
            <a:extLst>
              <a:ext uri="{FF2B5EF4-FFF2-40B4-BE49-F238E27FC236}">
                <a16:creationId xmlns:a16="http://schemas.microsoft.com/office/drawing/2014/main" xmlns="" id="{A4ABFFE5-59D1-4513-B648-2910998D9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503" y="1964010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91.1</a:t>
            </a:r>
          </a:p>
        </p:txBody>
      </p:sp>
      <p:sp>
        <p:nvSpPr>
          <p:cNvPr id="17" name="Rectangle 44">
            <a:extLst>
              <a:ext uri="{FF2B5EF4-FFF2-40B4-BE49-F238E27FC236}">
                <a16:creationId xmlns:a16="http://schemas.microsoft.com/office/drawing/2014/main" xmlns="" id="{3F7DD1C2-3420-4214-BC20-3B22A73B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336" y="4306595"/>
            <a:ext cx="913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0</a:t>
            </a:r>
          </a:p>
        </p:txBody>
      </p:sp>
      <p:sp>
        <p:nvSpPr>
          <p:cNvPr id="18" name="Rectangle 45">
            <a:extLst>
              <a:ext uri="{FF2B5EF4-FFF2-40B4-BE49-F238E27FC236}">
                <a16:creationId xmlns:a16="http://schemas.microsoft.com/office/drawing/2014/main" xmlns="" id="{D74C5BBD-F126-479A-8903-711FD617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043" y="4082106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8.9</a:t>
            </a:r>
          </a:p>
        </p:txBody>
      </p:sp>
      <p:sp>
        <p:nvSpPr>
          <p:cNvPr id="19" name="Rectangle 46">
            <a:extLst>
              <a:ext uri="{FF2B5EF4-FFF2-40B4-BE49-F238E27FC236}">
                <a16:creationId xmlns:a16="http://schemas.microsoft.com/office/drawing/2014/main" xmlns="" id="{72EBCEAB-36FC-4F91-8908-F4741294A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15" y="4435185"/>
            <a:ext cx="84960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" name="Rectangle 47">
            <a:extLst>
              <a:ext uri="{FF2B5EF4-FFF2-40B4-BE49-F238E27FC236}">
                <a16:creationId xmlns:a16="http://schemas.microsoft.com/office/drawing/2014/main" xmlns="" id="{3F35D438-5AC9-4259-B2D9-A5BBD58F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3906723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21" name="Rectangle 48">
            <a:extLst>
              <a:ext uri="{FF2B5EF4-FFF2-40B4-BE49-F238E27FC236}">
                <a16:creationId xmlns:a16="http://schemas.microsoft.com/office/drawing/2014/main" xmlns="" id="{BC3217EB-4D5D-47D2-B2E2-3B2F35099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3379755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40</a:t>
            </a:r>
          </a:p>
        </p:txBody>
      </p:sp>
      <p:sp>
        <p:nvSpPr>
          <p:cNvPr id="22" name="Rectangle 49">
            <a:extLst>
              <a:ext uri="{FF2B5EF4-FFF2-40B4-BE49-F238E27FC236}">
                <a16:creationId xmlns:a16="http://schemas.microsoft.com/office/drawing/2014/main" xmlns="" id="{324C082D-7124-4B7F-B1A4-C810A4946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2851294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60</a:t>
            </a: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xmlns="" id="{62BA00AF-05DA-4516-9C7D-AD4CDAFB5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2324325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80</a:t>
            </a:r>
          </a:p>
        </p:txBody>
      </p:sp>
      <p:sp>
        <p:nvSpPr>
          <p:cNvPr id="24" name="Rectangle 51">
            <a:extLst>
              <a:ext uri="{FF2B5EF4-FFF2-40B4-BE49-F238E27FC236}">
                <a16:creationId xmlns:a16="http://schemas.microsoft.com/office/drawing/2014/main" xmlns="" id="{C3310F05-4B3D-4A40-B163-771B8102E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98" y="1784549"/>
            <a:ext cx="254878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66"/>
                </a:solidFill>
                <a:latin typeface="Arial" charset="0"/>
                <a:cs typeface="Arial" charset="0"/>
              </a:rPr>
              <a:t>100</a:t>
            </a: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01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27" name="Rectangle 54">
            <a:extLst>
              <a:ext uri="{FF2B5EF4-FFF2-40B4-BE49-F238E27FC236}">
                <a16:creationId xmlns:a16="http://schemas.microsoft.com/office/drawing/2014/main" xmlns="" id="{A2B0C413-84C2-4703-8679-7703D4817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525" y="4807928"/>
            <a:ext cx="1461939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No 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virologic</a:t>
            </a: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 data</a:t>
            </a:r>
          </a:p>
        </p:txBody>
      </p:sp>
      <p:sp>
        <p:nvSpPr>
          <p:cNvPr id="28" name="Rectangle 57">
            <a:extLst>
              <a:ext uri="{FF2B5EF4-FFF2-40B4-BE49-F238E27FC236}">
                <a16:creationId xmlns:a16="http://schemas.microsoft.com/office/drawing/2014/main" xmlns="" id="{2A606F01-7BD7-427D-9DA4-8E5C4E35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25" y="1756477"/>
            <a:ext cx="15723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DTG + 3TC (N = 44)</a:t>
            </a:r>
          </a:p>
        </p:txBody>
      </p:sp>
      <p:sp>
        <p:nvSpPr>
          <p:cNvPr id="29" name="Rectangle 60">
            <a:extLst>
              <a:ext uri="{FF2B5EF4-FFF2-40B4-BE49-F238E27FC236}">
                <a16:creationId xmlns:a16="http://schemas.microsoft.com/office/drawing/2014/main" xmlns="" id="{A008EB5B-7388-43B3-B2A5-E77D97D09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25" y="2040490"/>
            <a:ext cx="27087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Continuation Triple ART</a:t>
            </a:r>
            <a:r>
              <a:rPr lang="fr-FR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(N = 45)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6456B6F2-1FC4-49F0-8F34-2CADA7ACCA0C}"/>
              </a:ext>
            </a:extLst>
          </p:cNvPr>
          <p:cNvSpPr txBox="1"/>
          <p:nvPr/>
        </p:nvSpPr>
        <p:spPr>
          <a:xfrm>
            <a:off x="389966" y="1613290"/>
            <a:ext cx="320922" cy="260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66"/>
                </a:solidFill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32" name="Line 9">
            <a:extLst>
              <a:ext uri="{FF2B5EF4-FFF2-40B4-BE49-F238E27FC236}">
                <a16:creationId xmlns:a16="http://schemas.microsoft.com/office/drawing/2014/main" xmlns="" id="{F6391AEB-0C67-426D-BDFE-6FB222D65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2416293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Line 10">
            <a:extLst>
              <a:ext uri="{FF2B5EF4-FFF2-40B4-BE49-F238E27FC236}">
                <a16:creationId xmlns:a16="http://schemas.microsoft.com/office/drawing/2014/main" xmlns="" id="{37A4ADF9-E895-4081-95F7-E460D728C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2947258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Line 11">
            <a:extLst>
              <a:ext uri="{FF2B5EF4-FFF2-40B4-BE49-F238E27FC236}">
                <a16:creationId xmlns:a16="http://schemas.microsoft.com/office/drawing/2014/main" xmlns="" id="{84587587-995C-4DE1-8CB3-A8D98FDBF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3479226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Line 12">
            <a:extLst>
              <a:ext uri="{FF2B5EF4-FFF2-40B4-BE49-F238E27FC236}">
                <a16:creationId xmlns:a16="http://schemas.microsoft.com/office/drawing/2014/main" xmlns="" id="{A853F88E-C094-4865-B318-84DAEFFF9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4011193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Line 13">
            <a:extLst>
              <a:ext uri="{FF2B5EF4-FFF2-40B4-BE49-F238E27FC236}">
                <a16:creationId xmlns:a16="http://schemas.microsoft.com/office/drawing/2014/main" xmlns="" id="{9077375D-D458-47B5-B3BF-08973186D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4544162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8" name="Line 14">
            <a:extLst>
              <a:ext uri="{FF2B5EF4-FFF2-40B4-BE49-F238E27FC236}">
                <a16:creationId xmlns:a16="http://schemas.microsoft.com/office/drawing/2014/main" xmlns="" id="{3A7EEF99-7CA6-4AAC-ACE5-1B461AA452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1884326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9" name="Freeform 15">
            <a:extLst>
              <a:ext uri="{FF2B5EF4-FFF2-40B4-BE49-F238E27FC236}">
                <a16:creationId xmlns:a16="http://schemas.microsoft.com/office/drawing/2014/main" xmlns="" id="{3F074221-B5F7-4CEE-B665-8D9CC4EA6D62}"/>
              </a:ext>
            </a:extLst>
          </p:cNvPr>
          <p:cNvSpPr>
            <a:spLocks/>
          </p:cNvSpPr>
          <p:nvPr/>
        </p:nvSpPr>
        <p:spPr bwMode="auto">
          <a:xfrm>
            <a:off x="739219" y="2104446"/>
            <a:ext cx="324000" cy="243086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3AC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0" name="Freeform 16">
            <a:extLst>
              <a:ext uri="{FF2B5EF4-FFF2-40B4-BE49-F238E27FC236}">
                <a16:creationId xmlns:a16="http://schemas.microsoft.com/office/drawing/2014/main" xmlns="" id="{22843EB7-E4E3-42D8-A2F3-5DA21B209578}"/>
              </a:ext>
            </a:extLst>
          </p:cNvPr>
          <p:cNvSpPr>
            <a:spLocks/>
          </p:cNvSpPr>
          <p:nvPr/>
        </p:nvSpPr>
        <p:spPr bwMode="auto">
          <a:xfrm>
            <a:off x="1123414" y="2151600"/>
            <a:ext cx="324000" cy="2383712"/>
          </a:xfrm>
          <a:custGeom>
            <a:avLst/>
            <a:gdLst>
              <a:gd name="T0" fmla="*/ 416 w 416"/>
              <a:gd name="T1" fmla="*/ 2463 h 2463"/>
              <a:gd name="T2" fmla="*/ 416 w 416"/>
              <a:gd name="T3" fmla="*/ 0 h 2463"/>
              <a:gd name="T4" fmla="*/ 0 w 416"/>
              <a:gd name="T5" fmla="*/ 0 h 2463"/>
              <a:gd name="T6" fmla="*/ 0 w 416"/>
              <a:gd name="T7" fmla="*/ 2463 h 2463"/>
              <a:gd name="T8" fmla="*/ 416 w 416"/>
              <a:gd name="T9" fmla="*/ 2463 h 2463"/>
              <a:gd name="T10" fmla="*/ 416 w 416"/>
              <a:gd name="T11" fmla="*/ 2463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2463">
                <a:moveTo>
                  <a:pt x="416" y="2463"/>
                </a:moveTo>
                <a:lnTo>
                  <a:pt x="416" y="0"/>
                </a:lnTo>
                <a:lnTo>
                  <a:pt x="0" y="0"/>
                </a:lnTo>
                <a:lnTo>
                  <a:pt x="0" y="2463"/>
                </a:lnTo>
                <a:lnTo>
                  <a:pt x="416" y="2463"/>
                </a:lnTo>
                <a:lnTo>
                  <a:pt x="416" y="2463"/>
                </a:lnTo>
                <a:close/>
              </a:path>
            </a:pathLst>
          </a:cu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xmlns="" id="{A867351B-6D25-4848-86E1-768FD51F6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3768" y="4288487"/>
            <a:ext cx="324000" cy="256352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Rectangle 18">
            <a:extLst>
              <a:ext uri="{FF2B5EF4-FFF2-40B4-BE49-F238E27FC236}">
                <a16:creationId xmlns:a16="http://schemas.microsoft.com/office/drawing/2014/main" xmlns="" id="{9898F734-CD95-4034-B258-0A8E1F12F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278" y="4412811"/>
            <a:ext cx="324000" cy="132028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4" name="Rectangle 20">
            <a:extLst>
              <a:ext uri="{FF2B5EF4-FFF2-40B4-BE49-F238E27FC236}">
                <a16:creationId xmlns:a16="http://schemas.microsoft.com/office/drawing/2014/main" xmlns="" id="{32112346-8958-40A5-83F3-38E505E3D50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540674" y="4500594"/>
            <a:ext cx="324000" cy="42993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xmlns="" id="{A829CDDE-3713-4CF9-857E-3BEB974C1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972" y="1785948"/>
            <a:ext cx="198614" cy="169266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6" name="Rectangle 22">
            <a:extLst>
              <a:ext uri="{FF2B5EF4-FFF2-40B4-BE49-F238E27FC236}">
                <a16:creationId xmlns:a16="http://schemas.microsoft.com/office/drawing/2014/main" xmlns="" id="{D035EE01-3101-487C-95A9-08D04FD66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972" y="2052013"/>
            <a:ext cx="198614" cy="169266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xmlns="" id="{2A6F42A3-2420-4B13-B81D-BF7126F6FD81}"/>
              </a:ext>
            </a:extLst>
          </p:cNvPr>
          <p:cNvSpPr>
            <a:spLocks/>
          </p:cNvSpPr>
          <p:nvPr/>
        </p:nvSpPr>
        <p:spPr bwMode="auto">
          <a:xfrm>
            <a:off x="590015" y="1868296"/>
            <a:ext cx="5256000" cy="2675867"/>
          </a:xfrm>
          <a:custGeom>
            <a:avLst/>
            <a:gdLst>
              <a:gd name="T0" fmla="*/ 3239 w 3239"/>
              <a:gd name="T1" fmla="*/ 2671 h 2671"/>
              <a:gd name="T2" fmla="*/ 0 w 3239"/>
              <a:gd name="T3" fmla="*/ 2671 h 2671"/>
              <a:gd name="T4" fmla="*/ 0 w 3239"/>
              <a:gd name="T5" fmla="*/ 0 h 2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9" h="2671">
                <a:moveTo>
                  <a:pt x="3239" y="2671"/>
                </a:moveTo>
                <a:lnTo>
                  <a:pt x="0" y="267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9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34" y="4807928"/>
            <a:ext cx="1603003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HIV RNA &lt; 50 c/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mL</a:t>
            </a:r>
            <a:endParaRPr lang="fr-FR" sz="1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82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584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3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53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84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72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5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829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86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395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7" name="Rectangle 52">
            <a:extLst>
              <a:ext uri="{FF2B5EF4-FFF2-40B4-BE49-F238E27FC236}">
                <a16:creationId xmlns:a16="http://schemas.microsoft.com/office/drawing/2014/main" xmlns="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968" y="4807928"/>
            <a:ext cx="1603003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HIV RNA &gt; 50 c/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mL</a:t>
            </a:r>
            <a:endParaRPr lang="fr-FR" sz="1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grpSp>
        <p:nvGrpSpPr>
          <p:cNvPr id="90" name="Group 42"/>
          <p:cNvGrpSpPr>
            <a:grpSpLocks/>
          </p:cNvGrpSpPr>
          <p:nvPr/>
        </p:nvGrpSpPr>
        <p:grpSpPr bwMode="auto">
          <a:xfrm>
            <a:off x="7039782" y="3851887"/>
            <a:ext cx="1187757" cy="59787"/>
            <a:chOff x="2766" y="1690"/>
            <a:chExt cx="448" cy="66"/>
          </a:xfrm>
        </p:grpSpPr>
        <p:sp>
          <p:nvSpPr>
            <p:cNvPr id="116" name="Line 43"/>
            <p:cNvSpPr>
              <a:spLocks noChangeShapeType="1"/>
            </p:cNvSpPr>
            <p:nvPr/>
          </p:nvSpPr>
          <p:spPr bwMode="auto">
            <a:xfrm>
              <a:off x="2768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44"/>
            <p:cNvSpPr>
              <a:spLocks noChangeShapeType="1"/>
            </p:cNvSpPr>
            <p:nvPr/>
          </p:nvSpPr>
          <p:spPr bwMode="auto">
            <a:xfrm>
              <a:off x="2766" y="1693"/>
              <a:ext cx="4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8" name="Line 45"/>
            <p:cNvSpPr>
              <a:spLocks noChangeShapeType="1"/>
            </p:cNvSpPr>
            <p:nvPr/>
          </p:nvSpPr>
          <p:spPr bwMode="auto">
            <a:xfrm>
              <a:off x="3212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91" name="Rectangle 90"/>
          <p:cNvSpPr/>
          <p:nvPr/>
        </p:nvSpPr>
        <p:spPr bwMode="auto">
          <a:xfrm>
            <a:off x="6568407" y="3280431"/>
            <a:ext cx="205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Difference : 0.2%</a:t>
            </a:r>
          </a:p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 (95% CI : - 9.8 to 10.2)</a:t>
            </a:r>
            <a:endParaRPr lang="en-GB" sz="1400" b="1" baseline="30000" dirty="0">
              <a:solidFill>
                <a:srgbClr val="00006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2" name="Rectangle 28"/>
          <p:cNvSpPr>
            <a:spLocks noChangeArrowheads="1"/>
          </p:cNvSpPr>
          <p:nvPr/>
        </p:nvSpPr>
        <p:spPr bwMode="auto">
          <a:xfrm>
            <a:off x="6770028" y="4401789"/>
            <a:ext cx="592138" cy="169266"/>
          </a:xfrm>
          <a:prstGeom prst="rect">
            <a:avLst/>
          </a:prstGeom>
          <a:solidFill>
            <a:srgbClr val="3AC5FF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3" name="Rectangle 29"/>
          <p:cNvSpPr>
            <a:spLocks noChangeArrowheads="1"/>
          </p:cNvSpPr>
          <p:nvPr/>
        </p:nvSpPr>
        <p:spPr bwMode="auto">
          <a:xfrm>
            <a:off x="7982909" y="4401789"/>
            <a:ext cx="592138" cy="169266"/>
          </a:xfrm>
          <a:prstGeom prst="rect">
            <a:avLst/>
          </a:prstGeom>
          <a:solidFill>
            <a:srgbClr val="CC3300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4" name="Rectangle 34"/>
          <p:cNvSpPr>
            <a:spLocks noChangeArrowheads="1"/>
          </p:cNvSpPr>
          <p:nvPr/>
        </p:nvSpPr>
        <p:spPr bwMode="auto">
          <a:xfrm>
            <a:off x="6922506" y="4168634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6.8</a:t>
            </a:r>
          </a:p>
        </p:txBody>
      </p:sp>
      <p:sp>
        <p:nvSpPr>
          <p:cNvPr id="95" name="Rectangle 36"/>
          <p:cNvSpPr>
            <a:spLocks noChangeArrowheads="1"/>
          </p:cNvSpPr>
          <p:nvPr/>
        </p:nvSpPr>
        <p:spPr bwMode="auto">
          <a:xfrm>
            <a:off x="8166278" y="4168634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6.7</a:t>
            </a:r>
          </a:p>
        </p:txBody>
      </p:sp>
      <p:sp>
        <p:nvSpPr>
          <p:cNvPr id="96" name="Rectangle 38"/>
          <p:cNvSpPr>
            <a:spLocks noChangeArrowheads="1"/>
          </p:cNvSpPr>
          <p:nvPr/>
        </p:nvSpPr>
        <p:spPr bwMode="auto">
          <a:xfrm>
            <a:off x="6241067" y="4492328"/>
            <a:ext cx="84960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sp>
        <p:nvSpPr>
          <p:cNvPr id="97" name="Rectangle 39"/>
          <p:cNvSpPr>
            <a:spLocks noChangeArrowheads="1"/>
          </p:cNvSpPr>
          <p:nvPr/>
        </p:nvSpPr>
        <p:spPr bwMode="auto">
          <a:xfrm>
            <a:off x="6148992" y="3992638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20</a:t>
            </a:r>
          </a:p>
        </p:txBody>
      </p:sp>
      <p:sp>
        <p:nvSpPr>
          <p:cNvPr id="98" name="Rectangle 40"/>
          <p:cNvSpPr>
            <a:spLocks noChangeArrowheads="1"/>
          </p:cNvSpPr>
          <p:nvPr/>
        </p:nvSpPr>
        <p:spPr bwMode="auto">
          <a:xfrm>
            <a:off x="6148992" y="3492949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40</a:t>
            </a:r>
          </a:p>
        </p:txBody>
      </p:sp>
      <p:sp>
        <p:nvSpPr>
          <p:cNvPr id="99" name="Rectangle 41"/>
          <p:cNvSpPr>
            <a:spLocks noChangeArrowheads="1"/>
          </p:cNvSpPr>
          <p:nvPr/>
        </p:nvSpPr>
        <p:spPr bwMode="auto">
          <a:xfrm>
            <a:off x="6148992" y="2988196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60</a:t>
            </a:r>
          </a:p>
        </p:txBody>
      </p:sp>
      <p:sp>
        <p:nvSpPr>
          <p:cNvPr id="100" name="Rectangle 42"/>
          <p:cNvSpPr>
            <a:spLocks noChangeArrowheads="1"/>
          </p:cNvSpPr>
          <p:nvPr/>
        </p:nvSpPr>
        <p:spPr bwMode="auto">
          <a:xfrm>
            <a:off x="6148992" y="2494887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80</a:t>
            </a:r>
          </a:p>
        </p:txBody>
      </p:sp>
      <p:sp>
        <p:nvSpPr>
          <p:cNvPr id="101" name="Rectangle 43"/>
          <p:cNvSpPr>
            <a:spLocks noChangeArrowheads="1"/>
          </p:cNvSpPr>
          <p:nvPr/>
        </p:nvSpPr>
        <p:spPr bwMode="auto">
          <a:xfrm>
            <a:off x="6055329" y="2000260"/>
            <a:ext cx="25487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100</a:t>
            </a:r>
          </a:p>
        </p:txBody>
      </p:sp>
      <p:sp>
        <p:nvSpPr>
          <p:cNvPr id="102" name="Line 6"/>
          <p:cNvSpPr>
            <a:spLocks noChangeShapeType="1"/>
          </p:cNvSpPr>
          <p:nvPr/>
        </p:nvSpPr>
        <p:spPr bwMode="auto">
          <a:xfrm flipV="1">
            <a:off x="6439961" y="2073617"/>
            <a:ext cx="0" cy="2560803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3" name="Line 7"/>
          <p:cNvSpPr>
            <a:spLocks noChangeShapeType="1"/>
          </p:cNvSpPr>
          <p:nvPr/>
        </p:nvSpPr>
        <p:spPr bwMode="auto">
          <a:xfrm>
            <a:off x="6369733" y="2077617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4" name="Line 7"/>
          <p:cNvSpPr>
            <a:spLocks noChangeShapeType="1"/>
          </p:cNvSpPr>
          <p:nvPr/>
        </p:nvSpPr>
        <p:spPr bwMode="auto">
          <a:xfrm>
            <a:off x="6369733" y="2571241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5" name="Line 7"/>
          <p:cNvSpPr>
            <a:spLocks noChangeShapeType="1"/>
          </p:cNvSpPr>
          <p:nvPr/>
        </p:nvSpPr>
        <p:spPr bwMode="auto">
          <a:xfrm>
            <a:off x="6369733" y="3064866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6" name="Line 7"/>
          <p:cNvSpPr>
            <a:spLocks noChangeShapeType="1"/>
          </p:cNvSpPr>
          <p:nvPr/>
        </p:nvSpPr>
        <p:spPr bwMode="auto">
          <a:xfrm>
            <a:off x="6369733" y="3566929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7" name="Line 7"/>
          <p:cNvSpPr>
            <a:spLocks noChangeShapeType="1"/>
          </p:cNvSpPr>
          <p:nvPr/>
        </p:nvSpPr>
        <p:spPr bwMode="auto">
          <a:xfrm>
            <a:off x="6369733" y="4064773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8" name="Line 7"/>
          <p:cNvSpPr>
            <a:spLocks noChangeShapeType="1"/>
          </p:cNvSpPr>
          <p:nvPr/>
        </p:nvSpPr>
        <p:spPr bwMode="auto">
          <a:xfrm>
            <a:off x="6369733" y="4571055"/>
            <a:ext cx="2508171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9" name="Line 7"/>
          <p:cNvSpPr>
            <a:spLocks noChangeShapeType="1"/>
          </p:cNvSpPr>
          <p:nvPr/>
        </p:nvSpPr>
        <p:spPr bwMode="auto">
          <a:xfrm rot="16200000">
            <a:off x="7625456" y="4604808"/>
            <a:ext cx="59229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0" name="Line 7"/>
          <p:cNvSpPr>
            <a:spLocks noChangeShapeType="1"/>
          </p:cNvSpPr>
          <p:nvPr/>
        </p:nvSpPr>
        <p:spPr bwMode="auto">
          <a:xfrm rot="16200000">
            <a:off x="8839576" y="4604808"/>
            <a:ext cx="59229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268898" y="1822003"/>
            <a:ext cx="320922" cy="260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  <a:latin typeface="+mn-lt"/>
              </a:rPr>
              <a:t>%</a:t>
            </a:r>
          </a:p>
        </p:txBody>
      </p:sp>
      <p:sp>
        <p:nvSpPr>
          <p:cNvPr id="119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12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89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Taiwo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BO. 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Infect Dis. 2017 Dec 26 (</a:t>
            </a:r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364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464</Words>
  <Application>Microsoft Office PowerPoint</Application>
  <PresentationFormat>Affichage à l'écran (4:3)</PresentationFormat>
  <Paragraphs>123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ARV_trials_2017</vt:lpstr>
      <vt:lpstr>Switch to DTG + 3TC</vt:lpstr>
      <vt:lpstr>ASPIRE Study: switch to DTG + 3TC</vt:lpstr>
      <vt:lpstr>Présentation PowerPoint</vt:lpstr>
      <vt:lpstr>ASPIRE Study: switch to DTG + 3TC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88</cp:revision>
  <dcterms:created xsi:type="dcterms:W3CDTF">2015-05-20T09:41:20Z</dcterms:created>
  <dcterms:modified xsi:type="dcterms:W3CDTF">2018-05-11T08:45:21Z</dcterms:modified>
</cp:coreProperties>
</file>