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354" r:id="rId3"/>
    <p:sldId id="335" r:id="rId4"/>
    <p:sldId id="336" r:id="rId5"/>
    <p:sldId id="337" r:id="rId6"/>
    <p:sldId id="351" r:id="rId7"/>
    <p:sldId id="338" r:id="rId8"/>
  </p:sldIdLst>
  <p:sldSz cx="9144000" cy="6858000" type="screen4x3"/>
  <p:notesSz cx="6858000" cy="9144000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000066"/>
    <a:srgbClr val="00CCFF"/>
    <a:srgbClr val="333399"/>
    <a:srgbClr val="FF9933"/>
    <a:srgbClr val="000099"/>
    <a:srgbClr val="CC3300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-1614" y="-78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80"/>
    </p:cViewPr>
  </p:sorterViewPr>
  <p:notesViewPr>
    <p:cSldViewPr snapToObjects="1">
      <p:cViewPr varScale="1">
        <p:scale>
          <a:sx n="50" d="100"/>
          <a:sy n="50" d="100"/>
        </p:scale>
        <p:origin x="-2628" y="-108"/>
      </p:cViewPr>
      <p:guideLst>
        <p:guide orient="horz" pos="2653"/>
        <p:guide pos="2160"/>
        <p:guide pos="391"/>
        <p:guide pos="365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</a:defRPr>
            </a:lvl1pPr>
          </a:lstStyle>
          <a:p>
            <a:pPr>
              <a:defRPr/>
            </a:pPr>
            <a:fld id="{15642E19-4081-4C21-ADD8-70DAA4B558AE}" type="datetime1">
              <a:rPr lang="fr-FR"/>
              <a:pPr>
                <a:defRPr/>
              </a:pPr>
              <a:t>23/11/2015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</a:defRPr>
            </a:lvl1pPr>
          </a:lstStyle>
          <a:p>
            <a:pPr>
              <a:defRPr/>
            </a:pPr>
            <a:fld id="{A022F839-A2BD-43BB-860D-B002B3E979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0739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</a:defRPr>
            </a:lvl1pPr>
          </a:lstStyle>
          <a:p>
            <a:pPr>
              <a:defRPr/>
            </a:pPr>
            <a:fld id="{0C93FC81-CC46-4348-A82E-40D35A066FAE}" type="datetime1">
              <a:rPr lang="fr-FR"/>
              <a:pPr>
                <a:defRPr/>
              </a:pPr>
              <a:t>23/11/2015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52513" y="4324350"/>
            <a:ext cx="4752975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1pPr>
            <a:lvl2pPr marL="742950" indent="-28575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2pPr>
            <a:lvl3pPr marL="11430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3pPr>
            <a:lvl4pPr marL="16002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4pPr>
            <a:lvl5pPr marL="2057400" indent="-228600" defTabSz="100012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65" charset="-128"/>
              </a:defRPr>
            </a:lvl9pPr>
          </a:lstStyle>
          <a:p>
            <a:pPr algn="l" eaLnBrk="1" hangingPunct="1">
              <a:defRPr/>
            </a:pPr>
            <a:r>
              <a:rPr lang="fr-FR" sz="1400" smtClean="0">
                <a:latin typeface="Trebuchet MS" pitchFamily="-65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9363" y="86042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" charset="0"/>
              </a:defRPr>
            </a:lvl1pPr>
          </a:lstStyle>
          <a:p>
            <a:pPr>
              <a:defRPr/>
            </a:pPr>
            <a:fld id="{3B08BAB4-FF2D-457F-946C-7453590237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2242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4" tIns="46147" rIns="92294" bIns="46147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300">
                <a:solidFill>
                  <a:prstClr val="black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024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74" tIns="42486" rIns="84974" bIns="42486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A695FB45-6D0F-4119-9758-CD2A160B3942}" type="slidenum">
              <a:rPr lang="fr-FR" sz="1200">
                <a:solidFill>
                  <a:prstClr val="black"/>
                </a:solidFill>
              </a:rPr>
              <a:pPr algn="r" eaLnBrk="1" hangingPunct="1"/>
              <a:t>1</a:t>
            </a:fld>
            <a:endParaRPr lang="fr-FR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-1" charset="-128"/>
            </a:endParaRPr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55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55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55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55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55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1551E9F1-5149-4BD6-9668-3E9327C70E03}" type="slidenum">
              <a:rPr lang="fr-FR" smtClean="0"/>
              <a:pPr eaLnBrk="1" hangingPunct="1"/>
              <a:t>3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54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06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21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0258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ea typeface="ＭＳ Ｐゴシック" pitchFamily="-1" charset="-128"/>
              </a:rPr>
              <a:t>Switch to ATV- </a:t>
            </a:r>
            <a:r>
              <a:rPr lang="en-US" sz="3200" dirty="0" smtClean="0">
                <a:ea typeface="ＭＳ Ｐゴシック" pitchFamily="-1" charset="-128"/>
              </a:rPr>
              <a:t>or </a:t>
            </a:r>
            <a:r>
              <a:rPr lang="en-US" sz="3200" dirty="0">
                <a:ea typeface="ＭＳ Ｐゴシック" pitchFamily="-1" charset="-128"/>
              </a:rPr>
              <a:t>ATV/r-containing regimen</a:t>
            </a:r>
            <a:endParaRPr lang="en-GB" sz="3200" dirty="0" smtClean="0">
              <a:ea typeface="ＭＳ Ｐゴシック" pitchFamily="-1" charset="-128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ATV/r-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ATAZIP</a:t>
            </a:r>
          </a:p>
          <a:p>
            <a:pPr marL="0" lvl="0" indent="0">
              <a:buNone/>
              <a:defRPr/>
            </a:pPr>
            <a:r>
              <a:rPr lang="en-US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to ATV ± r-containing </a:t>
            </a:r>
            <a:r>
              <a:rPr lang="en-US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 smtClean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SWAN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SLOAT </a:t>
            </a:r>
            <a:r>
              <a:rPr lang="fr-FR" sz="2800" b="1" dirty="0" err="1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 smtClean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marL="0" lvl="0" indent="0">
              <a:buNone/>
              <a:defRPr/>
            </a:pPr>
            <a:r>
              <a:rPr lang="fr-FR" sz="2800" b="1" dirty="0" smtClean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Switch 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to ATV-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containing</a:t>
            </a:r>
            <a:r>
              <a:rPr lang="fr-FR" sz="2800" b="1" dirty="0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 </a:t>
            </a:r>
            <a:r>
              <a:rPr lang="fr-FR" sz="2800" b="1" dirty="0" err="1">
                <a:solidFill>
                  <a:srgbClr val="333399"/>
                </a:solidFill>
                <a:latin typeface="Calibri" pitchFamily="-84" charset="0"/>
                <a:ea typeface="ＭＳ Ｐゴシック" pitchFamily="-84" charset="-128"/>
              </a:rPr>
              <a:t>regimen</a:t>
            </a:r>
            <a:endParaRPr lang="fr-FR" sz="2800" b="1" dirty="0">
              <a:solidFill>
                <a:srgbClr val="333399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ARIES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INDUMA </a:t>
            </a:r>
            <a:r>
              <a:rPr lang="fr-FR" sz="2800" b="1" dirty="0" err="1">
                <a:solidFill>
                  <a:srgbClr val="BFBFBF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BFBFBF"/>
              </a:solidFill>
              <a:latin typeface="Calibri" pitchFamily="-84" charset="0"/>
              <a:ea typeface="ＭＳ Ｐゴシック" pitchFamily="-84" charset="-128"/>
            </a:endParaRPr>
          </a:p>
          <a:p>
            <a:pPr lvl="0">
              <a:buFont typeface="Wingdings" pitchFamily="-65" charset="2"/>
              <a:buChar char="§"/>
              <a:defRPr/>
            </a:pPr>
            <a:r>
              <a:rPr lang="fr-FR" sz="2800" b="1" dirty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ASSURE </a:t>
            </a:r>
            <a:r>
              <a:rPr lang="fr-FR" sz="2800" b="1" dirty="0" err="1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Study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endParaRPr lang="fr-FR" sz="2800" b="1" dirty="0" smtClean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4655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6578600" cy="1106488"/>
          </a:xfrm>
        </p:spPr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ASSURE Study: switch ATV/r + TDF/FTC to ATV + ABC/3TC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34925" y="4876800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Primary endpoint</a:t>
            </a:r>
          </a:p>
          <a:p>
            <a:pPr marL="800100" lvl="1" indent="-342900" algn="l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Non inferiority in the proportion of patients with HIV RNA &lt; 50 c/mL at W24 (TLOVR algorithm), lower </a:t>
            </a:r>
            <a:r>
              <a:rPr lang="fr-FR">
                <a:solidFill>
                  <a:srgbClr val="000066"/>
                </a:solidFill>
              </a:rPr>
              <a:t>limit</a:t>
            </a:r>
            <a:r>
              <a:rPr lang="en-GB">
                <a:solidFill>
                  <a:srgbClr val="000066"/>
                </a:solidFill>
              </a:rPr>
              <a:t> of the 95% CI for the difference = - 12%</a:t>
            </a:r>
            <a:endParaRPr lang="en-GB" b="1">
              <a:solidFill>
                <a:srgbClr val="000066"/>
              </a:solidFill>
            </a:endParaRPr>
          </a:p>
        </p:txBody>
      </p:sp>
      <p:graphicFrame>
        <p:nvGraphicFramePr>
          <p:cNvPr id="6" name="Group 30"/>
          <p:cNvGraphicFramePr>
            <a:graphicFrameLocks noGrp="1"/>
          </p:cNvGraphicFramePr>
          <p:nvPr/>
        </p:nvGraphicFramePr>
        <p:xfrm>
          <a:off x="4562475" y="2454275"/>
          <a:ext cx="3476625" cy="436563"/>
        </p:xfrm>
        <a:graphic>
          <a:graphicData uri="http://schemas.openxmlformats.org/drawingml/2006/table">
            <a:tbl>
              <a:tblPr/>
              <a:tblGrid>
                <a:gridCol w="3476625"/>
              </a:tblGrid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ABC/3TC + ATV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39"/>
          <p:cNvGraphicFramePr>
            <a:graphicFrameLocks noGrp="1"/>
          </p:cNvGraphicFramePr>
          <p:nvPr/>
        </p:nvGraphicFramePr>
        <p:xfrm>
          <a:off x="4562475" y="3444875"/>
          <a:ext cx="3462338" cy="501650"/>
        </p:xfrm>
        <a:graphic>
          <a:graphicData uri="http://schemas.openxmlformats.org/drawingml/2006/table">
            <a:tbl>
              <a:tblPr/>
              <a:tblGrid>
                <a:gridCol w="3462338"/>
              </a:tblGrid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Continue TDF/FTC + ATV/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</a:tr>
            </a:tbl>
          </a:graphicData>
        </a:graphic>
      </p:graphicFrame>
      <p:sp>
        <p:nvSpPr>
          <p:cNvPr id="3089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Wohl D, ICAAC 2012, Abs H556c</a:t>
            </a:r>
          </a:p>
        </p:txBody>
      </p:sp>
      <p:sp>
        <p:nvSpPr>
          <p:cNvPr id="3090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ASSURE</a:t>
            </a:r>
          </a:p>
        </p:txBody>
      </p:sp>
      <p:cxnSp>
        <p:nvCxnSpPr>
          <p:cNvPr id="3091" name="Connecteur droit 66"/>
          <p:cNvCxnSpPr>
            <a:cxnSpLocks noChangeShapeType="1"/>
          </p:cNvCxnSpPr>
          <p:nvPr/>
        </p:nvCxnSpPr>
        <p:spPr bwMode="auto">
          <a:xfrm rot="5400000">
            <a:off x="3313907" y="249793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2" name="Oval 170"/>
          <p:cNvSpPr>
            <a:spLocks noChangeArrowheads="1"/>
          </p:cNvSpPr>
          <p:nvPr/>
        </p:nvSpPr>
        <p:spPr bwMode="auto">
          <a:xfrm>
            <a:off x="2743200" y="128428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3093" name="AutoShape 162"/>
          <p:cNvSpPr>
            <a:spLocks noChangeArrowheads="1"/>
          </p:cNvSpPr>
          <p:nvPr/>
        </p:nvSpPr>
        <p:spPr bwMode="auto">
          <a:xfrm>
            <a:off x="269875" y="2603500"/>
            <a:ext cx="2936875" cy="119221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296 patients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TDF/FTC + ATV/r* 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HIV RNA &lt; 75 c/mL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6 months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eCrCL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50 mL/min</a:t>
            </a:r>
          </a:p>
        </p:txBody>
      </p:sp>
      <p:cxnSp>
        <p:nvCxnSpPr>
          <p:cNvPr id="3094" name="AutoShape 60"/>
          <p:cNvCxnSpPr>
            <a:cxnSpLocks noChangeShapeType="1"/>
          </p:cNvCxnSpPr>
          <p:nvPr/>
        </p:nvCxnSpPr>
        <p:spPr bwMode="auto">
          <a:xfrm rot="10800000" flipH="1" flipV="1">
            <a:off x="4548188" y="2706688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5" name="Line 63"/>
          <p:cNvSpPr>
            <a:spLocks noChangeShapeType="1"/>
          </p:cNvSpPr>
          <p:nvPr/>
        </p:nvSpPr>
        <p:spPr bwMode="auto">
          <a:xfrm>
            <a:off x="3206750" y="3197225"/>
            <a:ext cx="5651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6" name="Rectangle 9"/>
          <p:cNvSpPr>
            <a:spLocks noChangeArrowheads="1"/>
          </p:cNvSpPr>
          <p:nvPr/>
        </p:nvSpPr>
        <p:spPr bwMode="auto">
          <a:xfrm>
            <a:off x="3822700" y="3373438"/>
            <a:ext cx="722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97</a:t>
            </a:r>
          </a:p>
        </p:txBody>
      </p:sp>
      <p:sp>
        <p:nvSpPr>
          <p:cNvPr id="3097" name="Rectangle 8"/>
          <p:cNvSpPr>
            <a:spLocks noChangeArrowheads="1"/>
          </p:cNvSpPr>
          <p:nvPr/>
        </p:nvSpPr>
        <p:spPr bwMode="auto">
          <a:xfrm>
            <a:off x="3770313" y="2379663"/>
            <a:ext cx="8270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199</a:t>
            </a:r>
          </a:p>
        </p:txBody>
      </p:sp>
      <p:sp>
        <p:nvSpPr>
          <p:cNvPr id="18" name="Oval 109"/>
          <p:cNvSpPr>
            <a:spLocks noChangeArrowheads="1"/>
          </p:cNvSpPr>
          <p:nvPr/>
        </p:nvSpPr>
        <p:spPr bwMode="auto">
          <a:xfrm>
            <a:off x="7785100" y="13604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" charset="0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" charset="0"/>
            </a:endParaRPr>
          </a:p>
        </p:txBody>
      </p:sp>
      <p:sp>
        <p:nvSpPr>
          <p:cNvPr id="3099" name="Line 172"/>
          <p:cNvSpPr>
            <a:spLocks noChangeShapeType="1"/>
          </p:cNvSpPr>
          <p:nvPr/>
        </p:nvSpPr>
        <p:spPr bwMode="auto">
          <a:xfrm>
            <a:off x="8067675" y="190023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0" name="ZoneTexte 19"/>
          <p:cNvSpPr txBox="1">
            <a:spLocks noChangeArrowheads="1"/>
          </p:cNvSpPr>
          <p:nvPr/>
        </p:nvSpPr>
        <p:spPr bwMode="auto">
          <a:xfrm>
            <a:off x="269875" y="4208463"/>
            <a:ext cx="6770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srgbClr val="000066"/>
                </a:solidFill>
              </a:rPr>
              <a:t>* Prior </a:t>
            </a:r>
            <a:r>
              <a:rPr lang="en-US" sz="1400">
                <a:solidFill>
                  <a:srgbClr val="000066"/>
                </a:solidFill>
              </a:rPr>
              <a:t>first or second regimen switch allowed for any reason except virologic failure</a:t>
            </a:r>
            <a:endParaRPr lang="fr-FR" sz="14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ChangeArrowheads="1"/>
          </p:cNvSpPr>
          <p:nvPr/>
        </p:nvSpPr>
        <p:spPr bwMode="auto">
          <a:xfrm>
            <a:off x="900113" y="1441450"/>
            <a:ext cx="75168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graphicFrame>
        <p:nvGraphicFramePr>
          <p:cNvPr id="6" name="Group 72"/>
          <p:cNvGraphicFramePr>
            <a:graphicFrameLocks noGrp="1"/>
          </p:cNvGraphicFramePr>
          <p:nvPr/>
        </p:nvGraphicFramePr>
        <p:xfrm>
          <a:off x="676275" y="1870075"/>
          <a:ext cx="7642225" cy="3768725"/>
        </p:xfrm>
        <a:graphic>
          <a:graphicData uri="http://schemas.openxmlformats.org/drawingml/2006/table">
            <a:tbl>
              <a:tblPr/>
              <a:tblGrid>
                <a:gridCol w="444500"/>
                <a:gridCol w="3146425"/>
                <a:gridCol w="1981200"/>
                <a:gridCol w="2070100"/>
              </a:tblGrid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ABC/3TC + ATV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TDF/FTC + ATV/r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0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(median)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492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Hepatitis C coinfection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Time on prior ART, days (median)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079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Discontinuation, n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19 (10%)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 (9%)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Lack of efficacy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Protocol deviation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Lost to follow-up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Withdrew consent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Investigator discretion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59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9093200" cy="1106488"/>
          </a:xfrm>
        </p:spPr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ASSURE Study: switch ATV/r + TDF/FTC </a:t>
            </a:r>
            <a:br>
              <a:rPr lang="fr-FR" smtClean="0">
                <a:ea typeface="ＭＳ Ｐゴシック" pitchFamily="-1" charset="-128"/>
              </a:rPr>
            </a:br>
            <a:r>
              <a:rPr lang="fr-FR" smtClean="0">
                <a:ea typeface="ＭＳ Ｐゴシック" pitchFamily="-1" charset="-128"/>
              </a:rPr>
              <a:t>to ATV + ABC/3TC</a:t>
            </a:r>
          </a:p>
        </p:txBody>
      </p:sp>
      <p:sp>
        <p:nvSpPr>
          <p:cNvPr id="4160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Wohl D, ICAAC 2012, Abs H556c</a:t>
            </a:r>
          </a:p>
        </p:txBody>
      </p:sp>
      <p:sp>
        <p:nvSpPr>
          <p:cNvPr id="4161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933700" y="1100138"/>
            <a:ext cx="3262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 at week 24</a:t>
            </a:r>
          </a:p>
        </p:txBody>
      </p:sp>
      <p:sp>
        <p:nvSpPr>
          <p:cNvPr id="5123" name="AutoShape 165"/>
          <p:cNvSpPr>
            <a:spLocks noChangeArrowheads="1"/>
          </p:cNvSpPr>
          <p:nvPr/>
        </p:nvSpPr>
        <p:spPr bwMode="auto">
          <a:xfrm>
            <a:off x="228600" y="1651000"/>
            <a:ext cx="4081463" cy="3365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algn="l" defTabSz="914400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423863" y="1749425"/>
            <a:ext cx="165100" cy="144463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defTabSz="914400"/>
            <a:endParaRPr lang="en-GB" sz="2400">
              <a:solidFill>
                <a:srgbClr val="000066"/>
              </a:solidFill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2405063" y="1747838"/>
            <a:ext cx="165100" cy="144462"/>
          </a:xfrm>
          <a:prstGeom prst="rect">
            <a:avLst/>
          </a:prstGeom>
          <a:solidFill>
            <a:srgbClr val="000090"/>
          </a:solidFill>
          <a:ln w="9525">
            <a:solidFill>
              <a:srgbClr val="00009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defTabSz="914400"/>
            <a:endParaRPr lang="en-GB" sz="2400">
              <a:solidFill>
                <a:srgbClr val="000066"/>
              </a:solidFill>
            </a:endParaRPr>
          </a:p>
        </p:txBody>
      </p:sp>
      <p:sp>
        <p:nvSpPr>
          <p:cNvPr id="5126" name="ZoneTexte 84"/>
          <p:cNvSpPr txBox="1">
            <a:spLocks noChangeArrowheads="1"/>
          </p:cNvSpPr>
          <p:nvPr/>
        </p:nvSpPr>
        <p:spPr bwMode="auto">
          <a:xfrm>
            <a:off x="576263" y="1628775"/>
            <a:ext cx="17954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 eaLnBrk="1" hangingPunct="1"/>
            <a:r>
              <a:rPr lang="en-GB" b="1">
                <a:solidFill>
                  <a:srgbClr val="000066"/>
                </a:solidFill>
                <a:latin typeface="Calibri" pitchFamily="34" charset="0"/>
              </a:rPr>
              <a:t>ATV + ABC/3TC</a:t>
            </a:r>
          </a:p>
        </p:txBody>
      </p:sp>
      <p:sp>
        <p:nvSpPr>
          <p:cNvPr id="5127" name="ZoneTexte 85"/>
          <p:cNvSpPr txBox="1">
            <a:spLocks noChangeArrowheads="1"/>
          </p:cNvSpPr>
          <p:nvPr/>
        </p:nvSpPr>
        <p:spPr bwMode="auto">
          <a:xfrm>
            <a:off x="2557463" y="1630363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defTabSz="914400" eaLnBrk="1" hangingPunct="1"/>
            <a:r>
              <a:rPr lang="en-GB" b="1">
                <a:solidFill>
                  <a:srgbClr val="000066"/>
                </a:solidFill>
                <a:latin typeface="Calibri" pitchFamily="34" charset="0"/>
              </a:rPr>
              <a:t>ATV/r + TDF/FTC</a:t>
            </a:r>
          </a:p>
        </p:txBody>
      </p:sp>
      <p:sp>
        <p:nvSpPr>
          <p:cNvPr id="16411" name="ZoneTexte 11"/>
          <p:cNvSpPr txBox="1">
            <a:spLocks noChangeArrowheads="1"/>
          </p:cNvSpPr>
          <p:nvPr/>
        </p:nvSpPr>
        <p:spPr bwMode="auto">
          <a:xfrm>
            <a:off x="5400675" y="1773238"/>
            <a:ext cx="2241550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>
              <a:lnSpc>
                <a:spcPct val="80000"/>
              </a:lnSpc>
              <a:defRPr/>
            </a:pPr>
            <a:r>
              <a:rPr lang="en-GB" sz="1600" b="1" dirty="0">
                <a:solidFill>
                  <a:srgbClr val="0066FF"/>
                </a:solidFill>
                <a:latin typeface="+mj-lt"/>
                <a:ea typeface="ＭＳ Ｐゴシック" pitchFamily="-65" charset="-128"/>
              </a:rPr>
              <a:t>Other endpoints at W24</a:t>
            </a:r>
          </a:p>
        </p:txBody>
      </p:sp>
      <p:graphicFrame>
        <p:nvGraphicFramePr>
          <p:cNvPr id="38" name="Tableau 37"/>
          <p:cNvGraphicFramePr>
            <a:graphicFrameLocks noGrp="1"/>
          </p:cNvGraphicFramePr>
          <p:nvPr/>
        </p:nvGraphicFramePr>
        <p:xfrm>
          <a:off x="4456113" y="2103438"/>
          <a:ext cx="4419600" cy="1482725"/>
        </p:xfrm>
        <a:graphic>
          <a:graphicData uri="http://schemas.openxmlformats.org/drawingml/2006/table">
            <a:tbl>
              <a:tblPr/>
              <a:tblGrid>
                <a:gridCol w="2291644"/>
                <a:gridCol w="1063978"/>
                <a:gridCol w="1063978"/>
              </a:tblGrid>
              <a:tr h="5182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ATV +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ABC/3TC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90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ATV/r + TDF/FTC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8222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smtClean="0">
                          <a:solidFill>
                            <a:srgbClr val="000066"/>
                          </a:solidFill>
                        </a:rPr>
                        <a:t>HIV-1 RNA &lt; 50 c/mL (snapshot)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85%*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89%*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22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CD4/mm</a:t>
                      </a:r>
                      <a:r>
                        <a:rPr kumimoji="0" lang="en-US" sz="1200" b="0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increase from baseline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48**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8**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147" name="Groupe 46"/>
          <p:cNvGrpSpPr>
            <a:grpSpLocks/>
          </p:cNvGrpSpPr>
          <p:nvPr/>
        </p:nvGrpSpPr>
        <p:grpSpPr bwMode="auto">
          <a:xfrm>
            <a:off x="-61913" y="2270125"/>
            <a:ext cx="4418013" cy="4037013"/>
            <a:chOff x="-61913" y="2270125"/>
            <a:chExt cx="4418013" cy="4037013"/>
          </a:xfrm>
        </p:grpSpPr>
        <p:sp>
          <p:nvSpPr>
            <p:cNvPr id="5175" name="Rectangle 7"/>
            <p:cNvSpPr>
              <a:spLocks noChangeArrowheads="1"/>
            </p:cNvSpPr>
            <p:nvPr/>
          </p:nvSpPr>
          <p:spPr bwMode="auto">
            <a:xfrm>
              <a:off x="1177925" y="2854325"/>
              <a:ext cx="590550" cy="2271713"/>
            </a:xfrm>
            <a:prstGeom prst="rect">
              <a:avLst/>
            </a:prstGeom>
            <a:solidFill>
              <a:srgbClr val="FF0000"/>
            </a:solidFill>
            <a:ln w="8001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5176" name="Rectangle 9"/>
            <p:cNvSpPr>
              <a:spLocks noChangeArrowheads="1"/>
            </p:cNvSpPr>
            <p:nvPr/>
          </p:nvSpPr>
          <p:spPr bwMode="auto">
            <a:xfrm>
              <a:off x="1758950" y="2854325"/>
              <a:ext cx="590550" cy="2271713"/>
            </a:xfrm>
            <a:prstGeom prst="rect">
              <a:avLst/>
            </a:prstGeom>
            <a:solidFill>
              <a:srgbClr val="000090"/>
            </a:solidFill>
            <a:ln w="7938">
              <a:solidFill>
                <a:srgbClr val="00009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5177" name="Line 12"/>
            <p:cNvSpPr>
              <a:spLocks noChangeShapeType="1"/>
            </p:cNvSpPr>
            <p:nvPr/>
          </p:nvSpPr>
          <p:spPr bwMode="auto">
            <a:xfrm>
              <a:off x="830263" y="5126038"/>
              <a:ext cx="33607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78" name="Rectangle 22"/>
            <p:cNvSpPr>
              <a:spLocks noChangeArrowheads="1"/>
            </p:cNvSpPr>
            <p:nvPr/>
          </p:nvSpPr>
          <p:spPr bwMode="auto">
            <a:xfrm>
              <a:off x="1312863" y="2646363"/>
              <a:ext cx="3206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87</a:t>
              </a:r>
              <a:endParaRPr lang="en-GB" sz="4000">
                <a:solidFill>
                  <a:srgbClr val="000066"/>
                </a:solidFill>
              </a:endParaRPr>
            </a:p>
          </p:txBody>
        </p:sp>
        <p:sp>
          <p:nvSpPr>
            <p:cNvPr id="5179" name="Rectangle 24"/>
            <p:cNvSpPr>
              <a:spLocks noChangeArrowheads="1"/>
            </p:cNvSpPr>
            <p:nvPr/>
          </p:nvSpPr>
          <p:spPr bwMode="auto">
            <a:xfrm>
              <a:off x="1887538" y="2646363"/>
              <a:ext cx="319087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87</a:t>
              </a:r>
              <a:endParaRPr lang="en-GB" sz="4000">
                <a:solidFill>
                  <a:srgbClr val="000066"/>
                </a:solidFill>
              </a:endParaRPr>
            </a:p>
          </p:txBody>
        </p:sp>
        <p:sp>
          <p:nvSpPr>
            <p:cNvPr id="5180" name="Text Box 57"/>
            <p:cNvSpPr txBox="1">
              <a:spLocks noChangeArrowheads="1"/>
            </p:cNvSpPr>
            <p:nvPr/>
          </p:nvSpPr>
          <p:spPr bwMode="auto">
            <a:xfrm>
              <a:off x="839788" y="5122863"/>
              <a:ext cx="18161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400" b="1">
                  <a:solidFill>
                    <a:srgbClr val="000066"/>
                  </a:solidFill>
                </a:rPr>
                <a:t>Per protocol</a:t>
              </a:r>
            </a:p>
            <a:p>
              <a:pPr defTabSz="914400" eaLnBrk="1" hangingPunct="1"/>
              <a:r>
                <a:rPr lang="en-GB" sz="1400" b="1">
                  <a:solidFill>
                    <a:srgbClr val="000066"/>
                  </a:solidFill>
                </a:rPr>
                <a:t>(TLOVR)</a:t>
              </a:r>
            </a:p>
          </p:txBody>
        </p:sp>
        <p:sp>
          <p:nvSpPr>
            <p:cNvPr id="5181" name="Line 150"/>
            <p:cNvSpPr>
              <a:spLocks noChangeShapeType="1"/>
            </p:cNvSpPr>
            <p:nvPr/>
          </p:nvSpPr>
          <p:spPr bwMode="auto">
            <a:xfrm flipV="1">
              <a:off x="2616200" y="5122863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2" name="Text Box 76"/>
            <p:cNvSpPr txBox="1">
              <a:spLocks noChangeArrowheads="1"/>
            </p:cNvSpPr>
            <p:nvPr/>
          </p:nvSpPr>
          <p:spPr bwMode="auto">
            <a:xfrm>
              <a:off x="-61913" y="2420938"/>
              <a:ext cx="533401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183" name="Line 141"/>
            <p:cNvSpPr>
              <a:spLocks noChangeShapeType="1"/>
            </p:cNvSpPr>
            <p:nvPr/>
          </p:nvSpPr>
          <p:spPr bwMode="auto">
            <a:xfrm>
              <a:off x="906463" y="2584450"/>
              <a:ext cx="0" cy="2538413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4" name="Line 142"/>
            <p:cNvSpPr>
              <a:spLocks noChangeShapeType="1"/>
            </p:cNvSpPr>
            <p:nvPr/>
          </p:nvSpPr>
          <p:spPr bwMode="auto">
            <a:xfrm>
              <a:off x="839788" y="5122863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5" name="Line 143"/>
            <p:cNvSpPr>
              <a:spLocks noChangeShapeType="1"/>
            </p:cNvSpPr>
            <p:nvPr/>
          </p:nvSpPr>
          <p:spPr bwMode="auto">
            <a:xfrm>
              <a:off x="839788" y="4614863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6" name="Line 144"/>
            <p:cNvSpPr>
              <a:spLocks noChangeShapeType="1"/>
            </p:cNvSpPr>
            <p:nvPr/>
          </p:nvSpPr>
          <p:spPr bwMode="auto">
            <a:xfrm>
              <a:off x="839788" y="4105275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7" name="Line 145"/>
            <p:cNvSpPr>
              <a:spLocks noChangeShapeType="1"/>
            </p:cNvSpPr>
            <p:nvPr/>
          </p:nvSpPr>
          <p:spPr bwMode="auto">
            <a:xfrm>
              <a:off x="839788" y="3603625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8" name="Line 146"/>
            <p:cNvSpPr>
              <a:spLocks noChangeShapeType="1"/>
            </p:cNvSpPr>
            <p:nvPr/>
          </p:nvSpPr>
          <p:spPr bwMode="auto">
            <a:xfrm>
              <a:off x="839788" y="3094038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9" name="Line 147"/>
            <p:cNvSpPr>
              <a:spLocks noChangeShapeType="1"/>
            </p:cNvSpPr>
            <p:nvPr/>
          </p:nvSpPr>
          <p:spPr bwMode="auto">
            <a:xfrm>
              <a:off x="839788" y="2584450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0" name="Line 149"/>
            <p:cNvSpPr>
              <a:spLocks noChangeShapeType="1"/>
            </p:cNvSpPr>
            <p:nvPr/>
          </p:nvSpPr>
          <p:spPr bwMode="auto">
            <a:xfrm flipV="1">
              <a:off x="906463" y="5122863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91" name="Rectangle 159"/>
            <p:cNvSpPr>
              <a:spLocks noChangeArrowheads="1"/>
            </p:cNvSpPr>
            <p:nvPr/>
          </p:nvSpPr>
          <p:spPr bwMode="auto">
            <a:xfrm>
              <a:off x="733425" y="5024438"/>
              <a:ext cx="8572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5192" name="Rectangle 160"/>
            <p:cNvSpPr>
              <a:spLocks noChangeArrowheads="1"/>
            </p:cNvSpPr>
            <p:nvPr/>
          </p:nvSpPr>
          <p:spPr bwMode="auto">
            <a:xfrm>
              <a:off x="649288" y="4513263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20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5193" name="Rectangle 161"/>
            <p:cNvSpPr>
              <a:spLocks noChangeArrowheads="1"/>
            </p:cNvSpPr>
            <p:nvPr/>
          </p:nvSpPr>
          <p:spPr bwMode="auto">
            <a:xfrm>
              <a:off x="649288" y="4005263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40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5194" name="Rectangle 162"/>
            <p:cNvSpPr>
              <a:spLocks noChangeArrowheads="1"/>
            </p:cNvSpPr>
            <p:nvPr/>
          </p:nvSpPr>
          <p:spPr bwMode="auto">
            <a:xfrm>
              <a:off x="649288" y="3503613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60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5195" name="Rectangle 163"/>
            <p:cNvSpPr>
              <a:spLocks noChangeArrowheads="1"/>
            </p:cNvSpPr>
            <p:nvPr/>
          </p:nvSpPr>
          <p:spPr bwMode="auto">
            <a:xfrm>
              <a:off x="649288" y="2994025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5196" name="Rectangle 164"/>
            <p:cNvSpPr>
              <a:spLocks noChangeArrowheads="1"/>
            </p:cNvSpPr>
            <p:nvPr/>
          </p:nvSpPr>
          <p:spPr bwMode="auto">
            <a:xfrm>
              <a:off x="563563" y="2484438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100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16410" name="ZoneTexte 11"/>
            <p:cNvSpPr txBox="1">
              <a:spLocks noChangeArrowheads="1"/>
            </p:cNvSpPr>
            <p:nvPr/>
          </p:nvSpPr>
          <p:spPr bwMode="auto">
            <a:xfrm>
              <a:off x="881063" y="2270125"/>
              <a:ext cx="1790700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lnSpc>
                  <a:spcPct val="80000"/>
                </a:lnSpc>
                <a:defRPr/>
              </a:pPr>
              <a:r>
                <a:rPr lang="en-GB" sz="1600" b="1" dirty="0">
                  <a:solidFill>
                    <a:srgbClr val="0066FF"/>
                  </a:solidFill>
                  <a:latin typeface="+mj-lt"/>
                  <a:ea typeface="ＭＳ Ｐゴシック" pitchFamily="-65" charset="-128"/>
                </a:rPr>
                <a:t>HIV RNA &lt; 50 c/</a:t>
              </a:r>
              <a:r>
                <a:rPr lang="en-GB" sz="1600" b="1" dirty="0" err="1">
                  <a:solidFill>
                    <a:srgbClr val="0066FF"/>
                  </a:solidFill>
                  <a:latin typeface="+mj-lt"/>
                  <a:ea typeface="ＭＳ Ｐゴシック" pitchFamily="-65" charset="-128"/>
                </a:rPr>
                <a:t>mL</a:t>
              </a:r>
              <a:endParaRPr lang="en-GB" sz="1600" b="1" dirty="0">
                <a:solidFill>
                  <a:srgbClr val="0066FF"/>
                </a:solidFill>
                <a:latin typeface="+mj-lt"/>
                <a:ea typeface="ＭＳ Ｐゴシック" pitchFamily="-65" charset="-128"/>
              </a:endParaRPr>
            </a:p>
          </p:txBody>
        </p:sp>
        <p:sp>
          <p:nvSpPr>
            <p:cNvPr id="5198" name="ZoneTexte 86"/>
            <p:cNvSpPr txBox="1">
              <a:spLocks noChangeArrowheads="1"/>
            </p:cNvSpPr>
            <p:nvPr/>
          </p:nvSpPr>
          <p:spPr bwMode="auto">
            <a:xfrm>
              <a:off x="893763" y="5661025"/>
              <a:ext cx="1711325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en-GB" sz="1200">
                  <a:solidFill>
                    <a:srgbClr val="000066"/>
                  </a:solidFill>
                </a:rPr>
                <a:t>95% CI </a:t>
              </a:r>
              <a:br>
                <a:rPr lang="en-GB" sz="1200">
                  <a:solidFill>
                    <a:srgbClr val="000066"/>
                  </a:solidFill>
                </a:rPr>
              </a:br>
              <a:r>
                <a:rPr lang="en-GB" sz="1200">
                  <a:solidFill>
                    <a:srgbClr val="000066"/>
                  </a:solidFill>
                </a:rPr>
                <a:t>for the </a:t>
              </a:r>
              <a:r>
                <a:rPr lang="en-GB" sz="1200">
                  <a:solidFill>
                    <a:srgbClr val="000066"/>
                  </a:solidFill>
                  <a:cs typeface="Arial" charset="0"/>
                  <a:sym typeface="Symbol" pitchFamily="18" charset="2"/>
                </a:rPr>
                <a:t>difference</a:t>
              </a: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/>
              </a:r>
              <a:br>
                <a:rPr lang="en-GB" sz="1200">
                  <a:solidFill>
                    <a:srgbClr val="000066"/>
                  </a:solidFill>
                  <a:cs typeface="Arial" charset="0"/>
                </a:rPr>
              </a:br>
              <a:r>
                <a:rPr lang="en-GB" sz="1200">
                  <a:solidFill>
                    <a:srgbClr val="000066"/>
                  </a:solidFill>
                  <a:cs typeface="Arial" charset="0"/>
                </a:rPr>
                <a:t>= - 7.97 ; 8.64</a:t>
              </a:r>
            </a:p>
          </p:txBody>
        </p:sp>
        <p:sp>
          <p:nvSpPr>
            <p:cNvPr id="5199" name="Rectangle 7"/>
            <p:cNvSpPr>
              <a:spLocks noChangeArrowheads="1"/>
            </p:cNvSpPr>
            <p:nvPr/>
          </p:nvSpPr>
          <p:spPr bwMode="auto">
            <a:xfrm>
              <a:off x="2895600" y="4992688"/>
              <a:ext cx="590550" cy="133350"/>
            </a:xfrm>
            <a:prstGeom prst="rect">
              <a:avLst/>
            </a:prstGeom>
            <a:solidFill>
              <a:srgbClr val="FF0000"/>
            </a:solidFill>
            <a:ln w="8001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5200" name="Rectangle 9"/>
            <p:cNvSpPr>
              <a:spLocks noChangeArrowheads="1"/>
            </p:cNvSpPr>
            <p:nvPr/>
          </p:nvSpPr>
          <p:spPr bwMode="auto">
            <a:xfrm>
              <a:off x="3476625" y="5072063"/>
              <a:ext cx="590550" cy="53975"/>
            </a:xfrm>
            <a:prstGeom prst="rect">
              <a:avLst/>
            </a:prstGeom>
            <a:solidFill>
              <a:srgbClr val="000090"/>
            </a:solidFill>
            <a:ln w="7938">
              <a:solidFill>
                <a:srgbClr val="00009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6433" name="ZoneTexte 11"/>
            <p:cNvSpPr txBox="1">
              <a:spLocks noChangeArrowheads="1"/>
            </p:cNvSpPr>
            <p:nvPr/>
          </p:nvSpPr>
          <p:spPr bwMode="auto">
            <a:xfrm>
              <a:off x="2700338" y="2270125"/>
              <a:ext cx="1655762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>
                <a:lnSpc>
                  <a:spcPct val="80000"/>
                </a:lnSpc>
                <a:defRPr/>
              </a:pPr>
              <a:r>
                <a:rPr lang="en-GB" sz="1600" b="1" dirty="0" err="1">
                  <a:solidFill>
                    <a:srgbClr val="0066FF"/>
                  </a:solidFill>
                  <a:latin typeface="+mj-lt"/>
                  <a:ea typeface="ＭＳ Ｐゴシック" pitchFamily="-65" charset="-128"/>
                </a:rPr>
                <a:t>Virologic</a:t>
              </a:r>
              <a:r>
                <a:rPr lang="en-GB" sz="1600" b="1" dirty="0">
                  <a:solidFill>
                    <a:srgbClr val="0066FF"/>
                  </a:solidFill>
                  <a:latin typeface="+mj-lt"/>
                  <a:ea typeface="ＭＳ Ｐゴシック" pitchFamily="-65" charset="-128"/>
                </a:rPr>
                <a:t> failure</a:t>
              </a:r>
            </a:p>
          </p:txBody>
        </p:sp>
        <p:sp>
          <p:nvSpPr>
            <p:cNvPr id="5202" name="Rectangle 22"/>
            <p:cNvSpPr>
              <a:spLocks noChangeArrowheads="1"/>
            </p:cNvSpPr>
            <p:nvPr/>
          </p:nvSpPr>
          <p:spPr bwMode="auto">
            <a:xfrm>
              <a:off x="3048000" y="4779963"/>
              <a:ext cx="3206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3</a:t>
              </a:r>
              <a:endParaRPr lang="en-GB" sz="4000">
                <a:solidFill>
                  <a:srgbClr val="000066"/>
                </a:solidFill>
              </a:endParaRPr>
            </a:p>
          </p:txBody>
        </p:sp>
        <p:sp>
          <p:nvSpPr>
            <p:cNvPr id="5203" name="Rectangle 24"/>
            <p:cNvSpPr>
              <a:spLocks noChangeArrowheads="1"/>
            </p:cNvSpPr>
            <p:nvPr/>
          </p:nvSpPr>
          <p:spPr bwMode="auto">
            <a:xfrm>
              <a:off x="3622675" y="4868863"/>
              <a:ext cx="3190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1</a:t>
              </a:r>
              <a:endParaRPr lang="en-GB" sz="4000">
                <a:solidFill>
                  <a:srgbClr val="000066"/>
                </a:solidFill>
              </a:endParaRPr>
            </a:p>
          </p:txBody>
        </p:sp>
        <p:sp>
          <p:nvSpPr>
            <p:cNvPr id="5204" name="ZoneTexte 45"/>
            <p:cNvSpPr txBox="1">
              <a:spLocks noChangeArrowheads="1"/>
            </p:cNvSpPr>
            <p:nvPr/>
          </p:nvSpPr>
          <p:spPr bwMode="auto">
            <a:xfrm>
              <a:off x="2874963" y="5122863"/>
              <a:ext cx="61753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400" b="1">
                  <a:solidFill>
                    <a:srgbClr val="000066"/>
                  </a:solidFill>
                </a:rPr>
                <a:t>N = 6</a:t>
              </a:r>
            </a:p>
          </p:txBody>
        </p:sp>
        <p:sp>
          <p:nvSpPr>
            <p:cNvPr id="5205" name="ZoneTexte 46"/>
            <p:cNvSpPr txBox="1">
              <a:spLocks noChangeArrowheads="1"/>
            </p:cNvSpPr>
            <p:nvPr/>
          </p:nvSpPr>
          <p:spPr bwMode="auto">
            <a:xfrm>
              <a:off x="3470275" y="5122863"/>
              <a:ext cx="61753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400" b="1">
                  <a:solidFill>
                    <a:srgbClr val="000066"/>
                  </a:solidFill>
                </a:rPr>
                <a:t>N = 1</a:t>
              </a:r>
            </a:p>
          </p:txBody>
        </p:sp>
      </p:grpSp>
      <p:sp>
        <p:nvSpPr>
          <p:cNvPr id="16438" name="ZoneTexte 47"/>
          <p:cNvSpPr txBox="1">
            <a:spLocks noChangeArrowheads="1"/>
          </p:cNvSpPr>
          <p:nvPr/>
        </p:nvSpPr>
        <p:spPr bwMode="auto">
          <a:xfrm>
            <a:off x="4456113" y="3657600"/>
            <a:ext cx="44053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sz="1050" dirty="0">
                <a:solidFill>
                  <a:srgbClr val="000066"/>
                </a:solidFill>
                <a:ea typeface="ＭＳ Ｐゴシック" pitchFamily="-65" charset="-128"/>
              </a:rPr>
              <a:t>* </a:t>
            </a:r>
            <a:r>
              <a:rPr lang="fr-FR" sz="1050" dirty="0" err="1">
                <a:solidFill>
                  <a:srgbClr val="000066"/>
                </a:solidFill>
                <a:ea typeface="ＭＳ Ｐゴシック" pitchFamily="-65" charset="-128"/>
              </a:rPr>
              <a:t>Adjusted</a:t>
            </a:r>
            <a:r>
              <a:rPr lang="fr-FR" sz="1050" dirty="0">
                <a:solidFill>
                  <a:srgbClr val="000066"/>
                </a:solidFill>
                <a:ea typeface="ＭＳ Ｐゴシック" pitchFamily="-65" charset="-128"/>
              </a:rPr>
              <a:t> </a:t>
            </a:r>
            <a:r>
              <a:rPr lang="fr-FR" sz="1050" dirty="0" err="1">
                <a:solidFill>
                  <a:srgbClr val="000066"/>
                </a:solidFill>
                <a:ea typeface="ＭＳ Ｐゴシック" pitchFamily="-65" charset="-128"/>
              </a:rPr>
              <a:t>difference</a:t>
            </a:r>
            <a:r>
              <a:rPr lang="fr-FR" sz="1050" dirty="0">
                <a:solidFill>
                  <a:srgbClr val="000066"/>
                </a:solidFill>
                <a:ea typeface="ＭＳ Ｐゴシック" pitchFamily="-65" charset="-128"/>
              </a:rPr>
              <a:t> (95% CI) : - 3.74% (-11.8%, 4.35%) ; ** p = 0.013</a:t>
            </a:r>
          </a:p>
        </p:txBody>
      </p:sp>
      <p:graphicFrame>
        <p:nvGraphicFramePr>
          <p:cNvPr id="51" name="Table 3"/>
          <p:cNvGraphicFramePr>
            <a:graphicFrameLocks noGrp="1"/>
          </p:cNvGraphicFramePr>
          <p:nvPr/>
        </p:nvGraphicFramePr>
        <p:xfrm>
          <a:off x="4500563" y="4765675"/>
          <a:ext cx="4302125" cy="1711325"/>
        </p:xfrm>
        <a:graphic>
          <a:graphicData uri="http://schemas.openxmlformats.org/drawingml/2006/table">
            <a:tbl>
              <a:tblPr/>
              <a:tblGrid>
                <a:gridCol w="1411287"/>
                <a:gridCol w="1409700"/>
                <a:gridCol w="1481138"/>
              </a:tblGrid>
              <a:tr h="3397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Treatment group</a:t>
                      </a:r>
                    </a:p>
                  </a:txBody>
                  <a:tcPr marL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NRTI mutations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" charset="0"/>
                          <a:ea typeface="ＭＳ Ｐゴシック" pitchFamily="-1" charset="-128"/>
                        </a:rPr>
                        <a:t>PI mutations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TDF/FTC + ATV/r</a:t>
                      </a:r>
                      <a:endParaRPr kumimoji="0" lang="en-US" sz="12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I62V, L10I, V771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ABC/3TC + ATV</a:t>
                      </a:r>
                    </a:p>
                  </a:txBody>
                  <a:tcPr marL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None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D60E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ABC/3TC + ATV</a:t>
                      </a:r>
                      <a:endParaRPr kumimoji="0" lang="en-US" sz="1200" b="0" i="0" u="none" strike="noStrike" cap="none" normalizeH="0" baseline="30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1" charset="-128"/>
                      </a:endParaRPr>
                    </a:p>
                  </a:txBody>
                  <a:tcPr marL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M41L, L74V, M184V, L210W and T215Y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1" charset="-128"/>
                        </a:rPr>
                        <a:t>L10F, K20I, M46I, I54V, I62V, L63P, A71T, G73T, I84V, and L90M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461" name="ZoneTexte 51"/>
          <p:cNvSpPr txBox="1">
            <a:spLocks noChangeArrowheads="1"/>
          </p:cNvSpPr>
          <p:nvPr/>
        </p:nvSpPr>
        <p:spPr bwMode="auto">
          <a:xfrm>
            <a:off x="4932363" y="4052888"/>
            <a:ext cx="317817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600" b="1">
                <a:solidFill>
                  <a:srgbClr val="0066FF"/>
                </a:solidFill>
                <a:latin typeface="+mj-lt"/>
                <a:ea typeface="ＭＳ Ｐゴシック" pitchFamily="-65" charset="-128"/>
              </a:rPr>
              <a:t>Resistance analysis in subjects with</a:t>
            </a:r>
          </a:p>
          <a:p>
            <a:pPr>
              <a:defRPr/>
            </a:pPr>
            <a:r>
              <a:rPr lang="fr-FR" sz="1600" b="1">
                <a:solidFill>
                  <a:srgbClr val="0066FF"/>
                </a:solidFill>
                <a:latin typeface="+mj-lt"/>
                <a:ea typeface="ＭＳ Ｐゴシック" pitchFamily="-65" charset="-128"/>
              </a:rPr>
              <a:t> 2 consecutive RNA &gt; 400 c/mL</a:t>
            </a:r>
          </a:p>
        </p:txBody>
      </p:sp>
      <p:sp>
        <p:nvSpPr>
          <p:cNvPr id="517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6578600" cy="1106488"/>
          </a:xfrm>
        </p:spPr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ASSURE Study: switch ATV/r + TDF/FTC to ATV + ABC/3TC</a:t>
            </a:r>
          </a:p>
        </p:txBody>
      </p:sp>
      <p:sp>
        <p:nvSpPr>
          <p:cNvPr id="517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Wohl D, ICAAC 2012, Abs H556c</a:t>
            </a:r>
          </a:p>
        </p:txBody>
      </p:sp>
      <p:sp>
        <p:nvSpPr>
          <p:cNvPr id="5174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933700" y="1100138"/>
            <a:ext cx="32623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 at week 48</a:t>
            </a:r>
          </a:p>
        </p:txBody>
      </p:sp>
      <p:sp>
        <p:nvSpPr>
          <p:cNvPr id="6147" name="ZoneTexte 11"/>
          <p:cNvSpPr txBox="1">
            <a:spLocks noChangeArrowheads="1"/>
          </p:cNvSpPr>
          <p:nvPr/>
        </p:nvSpPr>
        <p:spPr bwMode="auto">
          <a:xfrm>
            <a:off x="5400675" y="1773238"/>
            <a:ext cx="2241550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>
              <a:lnSpc>
                <a:spcPct val="80000"/>
              </a:lnSpc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</a:rPr>
              <a:t>Other endpoints at W48</a:t>
            </a:r>
          </a:p>
        </p:txBody>
      </p:sp>
      <p:graphicFrame>
        <p:nvGraphicFramePr>
          <p:cNvPr id="38" name="Tableau 37"/>
          <p:cNvGraphicFramePr>
            <a:graphicFrameLocks noGrp="1"/>
          </p:cNvGraphicFramePr>
          <p:nvPr/>
        </p:nvGraphicFramePr>
        <p:xfrm>
          <a:off x="4456113" y="2103438"/>
          <a:ext cx="4419600" cy="1482725"/>
        </p:xfrm>
        <a:graphic>
          <a:graphicData uri="http://schemas.openxmlformats.org/drawingml/2006/table">
            <a:tbl>
              <a:tblPr/>
              <a:tblGrid>
                <a:gridCol w="2291644"/>
                <a:gridCol w="1063978"/>
                <a:gridCol w="1063978"/>
              </a:tblGrid>
              <a:tr h="51828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ATV + 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ABC/3TC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ATV/r + TDF/FTC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8222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noProof="0" smtClean="0">
                          <a:solidFill>
                            <a:srgbClr val="000066"/>
                          </a:solidFill>
                        </a:rPr>
                        <a:t>HIV-1 RNA &lt; 50 c/mL (snapshot)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77.4%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81.4%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22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CD4/mm</a:t>
                      </a:r>
                      <a:r>
                        <a:rPr kumimoji="0" lang="en-US" sz="1200" b="0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increase </a:t>
                      </a:r>
                      <a:b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from baseline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90*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47*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6" name="ZoneTexte 47"/>
          <p:cNvSpPr txBox="1">
            <a:spLocks noChangeArrowheads="1"/>
          </p:cNvSpPr>
          <p:nvPr/>
        </p:nvSpPr>
        <p:spPr bwMode="auto">
          <a:xfrm>
            <a:off x="4456113" y="3657600"/>
            <a:ext cx="83978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000">
                <a:solidFill>
                  <a:srgbClr val="000066"/>
                </a:solidFill>
              </a:rPr>
              <a:t>* p = 0.026</a:t>
            </a:r>
          </a:p>
        </p:txBody>
      </p:sp>
      <p:sp>
        <p:nvSpPr>
          <p:cNvPr id="6167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6578600" cy="1106488"/>
          </a:xfrm>
        </p:spPr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ASSURE Study: switch ATV/r + TDF/FTC to ATV + ABC/3TC</a:t>
            </a:r>
          </a:p>
        </p:txBody>
      </p:sp>
      <p:sp>
        <p:nvSpPr>
          <p:cNvPr id="6168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Wohl D, ICAAC 2013, Abs H665</a:t>
            </a:r>
          </a:p>
        </p:txBody>
      </p:sp>
      <p:sp>
        <p:nvSpPr>
          <p:cNvPr id="6169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ASSURE</a:t>
            </a:r>
          </a:p>
        </p:txBody>
      </p:sp>
      <p:grpSp>
        <p:nvGrpSpPr>
          <p:cNvPr id="6170" name="Groupe 42"/>
          <p:cNvGrpSpPr>
            <a:grpSpLocks/>
          </p:cNvGrpSpPr>
          <p:nvPr/>
        </p:nvGrpSpPr>
        <p:grpSpPr bwMode="auto">
          <a:xfrm>
            <a:off x="-61913" y="1628775"/>
            <a:ext cx="4518026" cy="4238625"/>
            <a:chOff x="-61913" y="1628775"/>
            <a:chExt cx="4518026" cy="4238625"/>
          </a:xfrm>
        </p:grpSpPr>
        <p:sp>
          <p:nvSpPr>
            <p:cNvPr id="6172" name="AutoShape 165"/>
            <p:cNvSpPr>
              <a:spLocks noChangeArrowheads="1"/>
            </p:cNvSpPr>
            <p:nvPr/>
          </p:nvSpPr>
          <p:spPr bwMode="auto">
            <a:xfrm>
              <a:off x="228600" y="1651000"/>
              <a:ext cx="4081463" cy="33655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73" name="Rectangle 3"/>
            <p:cNvSpPr>
              <a:spLocks noChangeArrowheads="1"/>
            </p:cNvSpPr>
            <p:nvPr/>
          </p:nvSpPr>
          <p:spPr bwMode="auto">
            <a:xfrm>
              <a:off x="423863" y="1749425"/>
              <a:ext cx="165100" cy="1444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74" name="Rectangle 4"/>
            <p:cNvSpPr>
              <a:spLocks noChangeArrowheads="1"/>
            </p:cNvSpPr>
            <p:nvPr/>
          </p:nvSpPr>
          <p:spPr bwMode="auto">
            <a:xfrm>
              <a:off x="2405063" y="1747838"/>
              <a:ext cx="165100" cy="144462"/>
            </a:xfrm>
            <a:prstGeom prst="rect">
              <a:avLst/>
            </a:prstGeom>
            <a:solidFill>
              <a:srgbClr val="000090"/>
            </a:solidFill>
            <a:ln w="9525">
              <a:solidFill>
                <a:srgbClr val="00009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6175" name="ZoneTexte 84"/>
            <p:cNvSpPr txBox="1">
              <a:spLocks noChangeArrowheads="1"/>
            </p:cNvSpPr>
            <p:nvPr/>
          </p:nvSpPr>
          <p:spPr bwMode="auto">
            <a:xfrm>
              <a:off x="576263" y="1628775"/>
              <a:ext cx="179546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ATV + ABC/3TC</a:t>
              </a:r>
            </a:p>
          </p:txBody>
        </p:sp>
        <p:sp>
          <p:nvSpPr>
            <p:cNvPr id="6176" name="ZoneTexte 85"/>
            <p:cNvSpPr txBox="1">
              <a:spLocks noChangeArrowheads="1"/>
            </p:cNvSpPr>
            <p:nvPr/>
          </p:nvSpPr>
          <p:spPr bwMode="auto">
            <a:xfrm>
              <a:off x="2557463" y="1630363"/>
              <a:ext cx="18986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algn="l"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ATV/r + TDF/FTC</a:t>
              </a:r>
            </a:p>
          </p:txBody>
        </p:sp>
        <p:sp>
          <p:nvSpPr>
            <p:cNvPr id="6177" name="Rectangle 7"/>
            <p:cNvSpPr>
              <a:spLocks noChangeArrowheads="1"/>
            </p:cNvSpPr>
            <p:nvPr/>
          </p:nvSpPr>
          <p:spPr bwMode="auto">
            <a:xfrm>
              <a:off x="1177925" y="3398838"/>
              <a:ext cx="590550" cy="1947862"/>
            </a:xfrm>
            <a:prstGeom prst="rect">
              <a:avLst/>
            </a:prstGeom>
            <a:solidFill>
              <a:srgbClr val="FF0000"/>
            </a:solidFill>
            <a:ln w="8001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78" name="Rectangle 9"/>
            <p:cNvSpPr>
              <a:spLocks noChangeArrowheads="1"/>
            </p:cNvSpPr>
            <p:nvPr/>
          </p:nvSpPr>
          <p:spPr bwMode="auto">
            <a:xfrm>
              <a:off x="1758950" y="3314700"/>
              <a:ext cx="590550" cy="2032000"/>
            </a:xfrm>
            <a:prstGeom prst="rect">
              <a:avLst/>
            </a:prstGeom>
            <a:solidFill>
              <a:srgbClr val="000090"/>
            </a:solidFill>
            <a:ln w="7938">
              <a:solidFill>
                <a:srgbClr val="00009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179" name="Line 12"/>
            <p:cNvSpPr>
              <a:spLocks noChangeShapeType="1"/>
            </p:cNvSpPr>
            <p:nvPr/>
          </p:nvSpPr>
          <p:spPr bwMode="auto">
            <a:xfrm>
              <a:off x="830263" y="5346700"/>
              <a:ext cx="336073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0" name="Rectangle 22"/>
            <p:cNvSpPr>
              <a:spLocks noChangeArrowheads="1"/>
            </p:cNvSpPr>
            <p:nvPr/>
          </p:nvSpPr>
          <p:spPr bwMode="auto">
            <a:xfrm>
              <a:off x="1295400" y="3128963"/>
              <a:ext cx="4460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76.4</a:t>
              </a:r>
              <a:endParaRPr lang="en-GB" sz="4000">
                <a:solidFill>
                  <a:srgbClr val="000066"/>
                </a:solidFill>
              </a:endParaRPr>
            </a:p>
          </p:txBody>
        </p:sp>
        <p:sp>
          <p:nvSpPr>
            <p:cNvPr id="6181" name="Rectangle 24"/>
            <p:cNvSpPr>
              <a:spLocks noChangeArrowheads="1"/>
            </p:cNvSpPr>
            <p:nvPr/>
          </p:nvSpPr>
          <p:spPr bwMode="auto">
            <a:xfrm>
              <a:off x="1828800" y="3052763"/>
              <a:ext cx="4619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79.4</a:t>
              </a:r>
              <a:endParaRPr lang="en-GB" sz="4000">
                <a:solidFill>
                  <a:srgbClr val="000066"/>
                </a:solidFill>
              </a:endParaRPr>
            </a:p>
          </p:txBody>
        </p:sp>
        <p:sp>
          <p:nvSpPr>
            <p:cNvPr id="6182" name="Text Box 57"/>
            <p:cNvSpPr txBox="1">
              <a:spLocks noChangeArrowheads="1"/>
            </p:cNvSpPr>
            <p:nvPr/>
          </p:nvSpPr>
          <p:spPr bwMode="auto">
            <a:xfrm>
              <a:off x="839788" y="5343525"/>
              <a:ext cx="18161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400" b="1">
                  <a:solidFill>
                    <a:srgbClr val="000066"/>
                  </a:solidFill>
                </a:rPr>
                <a:t>Per protocol</a:t>
              </a:r>
            </a:p>
            <a:p>
              <a:pPr defTabSz="914400" eaLnBrk="1" hangingPunct="1"/>
              <a:r>
                <a:rPr lang="en-GB" sz="1400" b="1">
                  <a:solidFill>
                    <a:srgbClr val="000066"/>
                  </a:solidFill>
                </a:rPr>
                <a:t>(TLOVR)</a:t>
              </a:r>
            </a:p>
          </p:txBody>
        </p:sp>
        <p:sp>
          <p:nvSpPr>
            <p:cNvPr id="6183" name="Line 150"/>
            <p:cNvSpPr>
              <a:spLocks noChangeShapeType="1"/>
            </p:cNvSpPr>
            <p:nvPr/>
          </p:nvSpPr>
          <p:spPr bwMode="auto">
            <a:xfrm flipV="1">
              <a:off x="2616200" y="5343525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4" name="Text Box 76"/>
            <p:cNvSpPr txBox="1">
              <a:spLocks noChangeArrowheads="1"/>
            </p:cNvSpPr>
            <p:nvPr/>
          </p:nvSpPr>
          <p:spPr bwMode="auto">
            <a:xfrm>
              <a:off x="-61913" y="2420938"/>
              <a:ext cx="533401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185" name="Line 141"/>
            <p:cNvSpPr>
              <a:spLocks noChangeShapeType="1"/>
            </p:cNvSpPr>
            <p:nvPr/>
          </p:nvSpPr>
          <p:spPr bwMode="auto">
            <a:xfrm>
              <a:off x="906463" y="2805113"/>
              <a:ext cx="0" cy="2538412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6" name="Line 142"/>
            <p:cNvSpPr>
              <a:spLocks noChangeShapeType="1"/>
            </p:cNvSpPr>
            <p:nvPr/>
          </p:nvSpPr>
          <p:spPr bwMode="auto">
            <a:xfrm>
              <a:off x="839788" y="5343525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7" name="Line 143"/>
            <p:cNvSpPr>
              <a:spLocks noChangeShapeType="1"/>
            </p:cNvSpPr>
            <p:nvPr/>
          </p:nvSpPr>
          <p:spPr bwMode="auto">
            <a:xfrm>
              <a:off x="839788" y="4835525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8" name="Line 144"/>
            <p:cNvSpPr>
              <a:spLocks noChangeShapeType="1"/>
            </p:cNvSpPr>
            <p:nvPr/>
          </p:nvSpPr>
          <p:spPr bwMode="auto">
            <a:xfrm>
              <a:off x="839788" y="4325938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9" name="Line 145"/>
            <p:cNvSpPr>
              <a:spLocks noChangeShapeType="1"/>
            </p:cNvSpPr>
            <p:nvPr/>
          </p:nvSpPr>
          <p:spPr bwMode="auto">
            <a:xfrm>
              <a:off x="839788" y="3824288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0" name="Line 146"/>
            <p:cNvSpPr>
              <a:spLocks noChangeShapeType="1"/>
            </p:cNvSpPr>
            <p:nvPr/>
          </p:nvSpPr>
          <p:spPr bwMode="auto">
            <a:xfrm>
              <a:off x="839788" y="3314700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1" name="Line 147"/>
            <p:cNvSpPr>
              <a:spLocks noChangeShapeType="1"/>
            </p:cNvSpPr>
            <p:nvPr/>
          </p:nvSpPr>
          <p:spPr bwMode="auto">
            <a:xfrm>
              <a:off x="839788" y="2805113"/>
              <a:ext cx="666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2" name="Line 149"/>
            <p:cNvSpPr>
              <a:spLocks noChangeShapeType="1"/>
            </p:cNvSpPr>
            <p:nvPr/>
          </p:nvSpPr>
          <p:spPr bwMode="auto">
            <a:xfrm flipV="1">
              <a:off x="906463" y="5343525"/>
              <a:ext cx="0" cy="508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3" name="Rectangle 159"/>
            <p:cNvSpPr>
              <a:spLocks noChangeArrowheads="1"/>
            </p:cNvSpPr>
            <p:nvPr/>
          </p:nvSpPr>
          <p:spPr bwMode="auto">
            <a:xfrm>
              <a:off x="733425" y="5245100"/>
              <a:ext cx="8572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194" name="Rectangle 160"/>
            <p:cNvSpPr>
              <a:spLocks noChangeArrowheads="1"/>
            </p:cNvSpPr>
            <p:nvPr/>
          </p:nvSpPr>
          <p:spPr bwMode="auto">
            <a:xfrm>
              <a:off x="649288" y="4733925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20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195" name="Rectangle 161"/>
            <p:cNvSpPr>
              <a:spLocks noChangeArrowheads="1"/>
            </p:cNvSpPr>
            <p:nvPr/>
          </p:nvSpPr>
          <p:spPr bwMode="auto">
            <a:xfrm>
              <a:off x="649288" y="4225925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40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196" name="Rectangle 162"/>
            <p:cNvSpPr>
              <a:spLocks noChangeArrowheads="1"/>
            </p:cNvSpPr>
            <p:nvPr/>
          </p:nvSpPr>
          <p:spPr bwMode="auto">
            <a:xfrm>
              <a:off x="649288" y="3724275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60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197" name="Rectangle 163"/>
            <p:cNvSpPr>
              <a:spLocks noChangeArrowheads="1"/>
            </p:cNvSpPr>
            <p:nvPr/>
          </p:nvSpPr>
          <p:spPr bwMode="auto">
            <a:xfrm>
              <a:off x="649288" y="3214688"/>
              <a:ext cx="169862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198" name="Rectangle 164"/>
            <p:cNvSpPr>
              <a:spLocks noChangeArrowheads="1"/>
            </p:cNvSpPr>
            <p:nvPr/>
          </p:nvSpPr>
          <p:spPr bwMode="auto">
            <a:xfrm>
              <a:off x="563563" y="2705100"/>
              <a:ext cx="255587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 defTabSz="914400"/>
              <a:r>
                <a:rPr lang="en-GB" sz="1200">
                  <a:solidFill>
                    <a:srgbClr val="000066"/>
                  </a:solidFill>
                </a:rPr>
                <a:t>100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2" name="ZoneTexte 11"/>
            <p:cNvSpPr txBox="1">
              <a:spLocks noChangeArrowheads="1"/>
            </p:cNvSpPr>
            <p:nvPr/>
          </p:nvSpPr>
          <p:spPr bwMode="auto">
            <a:xfrm>
              <a:off x="1516063" y="2325688"/>
              <a:ext cx="1973262" cy="311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>
                <a:lnSpc>
                  <a:spcPct val="80000"/>
                </a:lnSpc>
                <a:defRPr/>
              </a:pPr>
              <a:r>
                <a:rPr lang="en-GB" b="1" dirty="0">
                  <a:solidFill>
                    <a:srgbClr val="0066FF"/>
                  </a:solidFill>
                  <a:latin typeface="+mj-lt"/>
                  <a:ea typeface="ＭＳ Ｐゴシック" pitchFamily="-65" charset="-128"/>
                </a:rPr>
                <a:t>HIV RNA &lt; 50 c/</a:t>
              </a:r>
              <a:r>
                <a:rPr lang="en-GB" b="1" dirty="0" err="1">
                  <a:solidFill>
                    <a:srgbClr val="0066FF"/>
                  </a:solidFill>
                  <a:latin typeface="+mj-lt"/>
                  <a:ea typeface="ＭＳ Ｐゴシック" pitchFamily="-65" charset="-128"/>
                </a:rPr>
                <a:t>mL</a:t>
              </a:r>
              <a:endParaRPr lang="en-GB" b="1" dirty="0">
                <a:solidFill>
                  <a:srgbClr val="0066FF"/>
                </a:solidFill>
                <a:latin typeface="+mj-lt"/>
                <a:ea typeface="ＭＳ Ｐゴシック" pitchFamily="-65" charset="-128"/>
              </a:endParaRPr>
            </a:p>
          </p:txBody>
        </p:sp>
        <p:sp>
          <p:nvSpPr>
            <p:cNvPr id="6200" name="Rectangle 7"/>
            <p:cNvSpPr>
              <a:spLocks noChangeArrowheads="1"/>
            </p:cNvSpPr>
            <p:nvPr/>
          </p:nvSpPr>
          <p:spPr bwMode="auto">
            <a:xfrm>
              <a:off x="2895600" y="3008313"/>
              <a:ext cx="590550" cy="2338387"/>
            </a:xfrm>
            <a:prstGeom prst="rect">
              <a:avLst/>
            </a:prstGeom>
            <a:solidFill>
              <a:srgbClr val="FF0000"/>
            </a:solidFill>
            <a:ln w="8001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201" name="Rectangle 9"/>
            <p:cNvSpPr>
              <a:spLocks noChangeArrowheads="1"/>
            </p:cNvSpPr>
            <p:nvPr/>
          </p:nvSpPr>
          <p:spPr bwMode="auto">
            <a:xfrm>
              <a:off x="3476625" y="2805113"/>
              <a:ext cx="590550" cy="2541587"/>
            </a:xfrm>
            <a:prstGeom prst="rect">
              <a:avLst/>
            </a:prstGeom>
            <a:solidFill>
              <a:srgbClr val="000090"/>
            </a:solidFill>
            <a:ln w="7938">
              <a:solidFill>
                <a:srgbClr val="00009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202" name="Text Box 57"/>
            <p:cNvSpPr txBox="1">
              <a:spLocks noChangeArrowheads="1"/>
            </p:cNvSpPr>
            <p:nvPr/>
          </p:nvSpPr>
          <p:spPr bwMode="auto">
            <a:xfrm>
              <a:off x="2590800" y="5402263"/>
              <a:ext cx="18161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400" b="1">
                  <a:solidFill>
                    <a:srgbClr val="000066"/>
                  </a:solidFill>
                </a:rPr>
                <a:t>Observed</a:t>
              </a:r>
            </a:p>
          </p:txBody>
        </p:sp>
        <p:sp>
          <p:nvSpPr>
            <p:cNvPr id="6203" name="Rectangle 22"/>
            <p:cNvSpPr>
              <a:spLocks noChangeArrowheads="1"/>
            </p:cNvSpPr>
            <p:nvPr/>
          </p:nvSpPr>
          <p:spPr bwMode="auto">
            <a:xfrm>
              <a:off x="2952750" y="2747963"/>
              <a:ext cx="4460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91.1</a:t>
              </a:r>
              <a:endParaRPr lang="en-GB" sz="4000">
                <a:solidFill>
                  <a:srgbClr val="000066"/>
                </a:solidFill>
              </a:endParaRPr>
            </a:p>
          </p:txBody>
        </p:sp>
        <p:sp>
          <p:nvSpPr>
            <p:cNvPr id="6204" name="Rectangle 24"/>
            <p:cNvSpPr>
              <a:spLocks noChangeArrowheads="1"/>
            </p:cNvSpPr>
            <p:nvPr/>
          </p:nvSpPr>
          <p:spPr bwMode="auto">
            <a:xfrm>
              <a:off x="3500438" y="2533650"/>
              <a:ext cx="461962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96.3</a:t>
              </a:r>
              <a:endParaRPr lang="en-GB" sz="4000">
                <a:solidFill>
                  <a:srgbClr val="000066"/>
                </a:solidFill>
              </a:endParaRPr>
            </a:p>
          </p:txBody>
        </p:sp>
      </p:grpSp>
      <p:sp>
        <p:nvSpPr>
          <p:cNvPr id="22587" name="ZoneTexte 49"/>
          <p:cNvSpPr txBox="1">
            <a:spLocks noChangeArrowheads="1"/>
          </p:cNvSpPr>
          <p:nvPr/>
        </p:nvSpPr>
        <p:spPr bwMode="auto">
          <a:xfrm>
            <a:off x="4705350" y="4373563"/>
            <a:ext cx="29813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dirty="0" err="1">
                <a:solidFill>
                  <a:srgbClr val="002060"/>
                </a:solidFill>
              </a:rPr>
              <a:t>Confirmed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virologic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failure</a:t>
            </a:r>
            <a:endParaRPr lang="fr-FR" dirty="0">
              <a:solidFill>
                <a:srgbClr val="002060"/>
              </a:solidFill>
            </a:endParaRPr>
          </a:p>
          <a:p>
            <a:pPr marL="358775" indent="-358775" algn="l">
              <a:buClr>
                <a:srgbClr val="CC3300"/>
              </a:buClr>
              <a:buFont typeface="Arial" charset="0"/>
              <a:buChar char="•"/>
              <a:defRPr/>
            </a:pPr>
            <a:r>
              <a:rPr lang="fr-FR" dirty="0">
                <a:solidFill>
                  <a:srgbClr val="002060"/>
                </a:solidFill>
              </a:rPr>
              <a:t> ATV + ABC/3TC : 2%</a:t>
            </a:r>
          </a:p>
          <a:p>
            <a:pPr marL="358775" indent="-358775" algn="l">
              <a:buClr>
                <a:srgbClr val="CC3300"/>
              </a:buClr>
              <a:buFont typeface="Arial" charset="0"/>
              <a:buChar char="•"/>
              <a:defRPr/>
            </a:pPr>
            <a:r>
              <a:rPr lang="fr-FR" dirty="0">
                <a:solidFill>
                  <a:srgbClr val="002060"/>
                </a:solidFill>
              </a:rPr>
              <a:t> ATV/r + TDF/FTC : 1%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3"/>
          <p:cNvSpPr>
            <a:spLocks noGrp="1"/>
          </p:cNvSpPr>
          <p:nvPr>
            <p:ph idx="1"/>
          </p:nvPr>
        </p:nvSpPr>
        <p:spPr>
          <a:xfrm>
            <a:off x="457200" y="1173163"/>
            <a:ext cx="8686800" cy="5303837"/>
          </a:xfrm>
        </p:spPr>
        <p:txBody>
          <a:bodyPr/>
          <a:lstStyle/>
          <a:p>
            <a:r>
              <a:rPr lang="en-US" sz="2400" b="1" smtClean="0">
                <a:latin typeface="Calibri" pitchFamily="34" charset="0"/>
                <a:ea typeface="ＭＳ Ｐゴシック" pitchFamily="-1" charset="-128"/>
              </a:rPr>
              <a:t>Safety</a:t>
            </a:r>
            <a:endParaRPr lang="en-US" sz="2400" smtClean="0">
              <a:ea typeface="ＭＳ Ｐゴシック" pitchFamily="-1" charset="-128"/>
            </a:endParaRPr>
          </a:p>
          <a:p>
            <a:pPr lvl="1"/>
            <a:r>
              <a:rPr lang="en-US" sz="2000" smtClean="0">
                <a:ea typeface="ＭＳ Ｐゴシック" pitchFamily="-1" charset="-128"/>
              </a:rPr>
              <a:t>Similar nature and rate of Grade 2-4 clinical adverse events</a:t>
            </a:r>
            <a:br>
              <a:rPr lang="en-US" sz="2000" smtClean="0">
                <a:ea typeface="ＭＳ Ｐゴシック" pitchFamily="-1" charset="-128"/>
              </a:rPr>
            </a:br>
            <a:endParaRPr lang="en-US" sz="2000" smtClean="0">
              <a:ea typeface="ＭＳ Ｐゴシック" pitchFamily="-1" charset="-128"/>
            </a:endParaRPr>
          </a:p>
          <a:p>
            <a:pPr lvl="1"/>
            <a:r>
              <a:rPr lang="en-US" sz="2000" smtClean="0">
                <a:ea typeface="ＭＳ Ｐゴシック" pitchFamily="-1" charset="-128"/>
              </a:rPr>
              <a:t>Grade 2-4 adverse event leading to study withdrawal</a:t>
            </a:r>
          </a:p>
          <a:p>
            <a:pPr lvl="2"/>
            <a:r>
              <a:rPr lang="en-US" sz="1800" smtClean="0">
                <a:ea typeface="ＭＳ Ｐゴシック" pitchFamily="-1" charset="-128"/>
              </a:rPr>
              <a:t>ATV + ABC/3TC, n = 8 (rash = 2, nausea = 3, vomiting = 2) ; </a:t>
            </a:r>
          </a:p>
          <a:p>
            <a:pPr lvl="2"/>
            <a:r>
              <a:rPr lang="en-US" sz="1800" smtClean="0">
                <a:ea typeface="ＭＳ Ｐゴシック" pitchFamily="-1" charset="-128"/>
              </a:rPr>
              <a:t>ATV/r + TDF/FTC, n = 2</a:t>
            </a:r>
            <a:r>
              <a:rPr lang="en-US" sz="2000" smtClean="0">
                <a:ea typeface="ＭＳ Ｐゴシック" pitchFamily="-1" charset="-128"/>
              </a:rPr>
              <a:t/>
            </a:r>
            <a:br>
              <a:rPr lang="en-US" sz="2000" smtClean="0">
                <a:ea typeface="ＭＳ Ｐゴシック" pitchFamily="-1" charset="-128"/>
              </a:rPr>
            </a:br>
            <a:endParaRPr lang="en-US" sz="2000" smtClean="0">
              <a:ea typeface="ＭＳ Ｐゴシック" pitchFamily="-1" charset="-128"/>
            </a:endParaRPr>
          </a:p>
          <a:p>
            <a:pPr lvl="1"/>
            <a:r>
              <a:rPr lang="en-US" sz="2000" smtClean="0">
                <a:ea typeface="ＭＳ Ｐゴシック" pitchFamily="-1" charset="-128"/>
              </a:rPr>
              <a:t>Grade 3-4 laboratory abnormalities</a:t>
            </a:r>
          </a:p>
          <a:p>
            <a:pPr lvl="2"/>
            <a:r>
              <a:rPr lang="en-US" sz="1800" smtClean="0">
                <a:ea typeface="ＭＳ Ｐゴシック" pitchFamily="-1" charset="-128"/>
              </a:rPr>
              <a:t>ATV + ABC/3TC : 19% (hyperbilirubinemia 6%)</a:t>
            </a:r>
          </a:p>
          <a:p>
            <a:pPr lvl="2"/>
            <a:r>
              <a:rPr lang="en-US" sz="1800" smtClean="0">
                <a:ea typeface="ＭＳ Ｐゴシック" pitchFamily="-1" charset="-128"/>
              </a:rPr>
              <a:t>ATV/r + TDF/FTC : 36% (hyperbilirubinemia 29%) </a:t>
            </a:r>
            <a:br>
              <a:rPr lang="en-US" sz="1800" smtClean="0">
                <a:ea typeface="ＭＳ Ｐゴシック" pitchFamily="-1" charset="-128"/>
              </a:rPr>
            </a:br>
            <a:r>
              <a:rPr lang="en-US" sz="1800" smtClean="0">
                <a:ea typeface="ＭＳ Ｐゴシック" pitchFamily="-1" charset="-128"/>
              </a:rPr>
              <a:t>[p &lt; 0.001 vs ATV + ABC/3TC]</a:t>
            </a:r>
            <a:r>
              <a:rPr lang="en-US" sz="2000" smtClean="0">
                <a:ea typeface="ＭＳ Ｐゴシック" pitchFamily="-1" charset="-128"/>
              </a:rPr>
              <a:t/>
            </a:r>
            <a:br>
              <a:rPr lang="en-US" sz="2000" smtClean="0">
                <a:ea typeface="ＭＳ Ｐゴシック" pitchFamily="-1" charset="-128"/>
              </a:rPr>
            </a:br>
            <a:endParaRPr lang="en-US" sz="2000" smtClean="0">
              <a:ea typeface="ＭＳ Ｐゴシック" pitchFamily="-1" charset="-128"/>
            </a:endParaRPr>
          </a:p>
          <a:p>
            <a:pPr lvl="1"/>
            <a:r>
              <a:rPr lang="en-US" sz="2000" smtClean="0">
                <a:ea typeface="ＭＳ Ｐゴシック" pitchFamily="-1" charset="-128"/>
              </a:rPr>
              <a:t>Significant improvements observed in bone biomarkers (BAP, PTH, C­telopeptide, and osteocalcin), renal urine </a:t>
            </a:r>
            <a:r>
              <a:rPr lang="en-US" sz="2000" smtClean="0">
                <a:latin typeface="Symbol" pitchFamily="18" charset="2"/>
                <a:ea typeface="ＭＳ Ｐゴシック" pitchFamily="-1" charset="-128"/>
              </a:rPr>
              <a:t>b</a:t>
            </a:r>
            <a:r>
              <a:rPr lang="en-US" sz="2000" smtClean="0">
                <a:ea typeface="ＭＳ Ｐゴシック" pitchFamily="-1" charset="-128"/>
              </a:rPr>
              <a:t>2 microglobulin/ creatinine ratio in the ATV + ABC/3TC group </a:t>
            </a:r>
          </a:p>
          <a:p>
            <a:pPr lvl="1"/>
            <a:endParaRPr lang="en-US" smtClean="0">
              <a:ea typeface="ＭＳ Ｐゴシック" pitchFamily="-1" charset="-128"/>
            </a:endParaRPr>
          </a:p>
        </p:txBody>
      </p:sp>
      <p:sp>
        <p:nvSpPr>
          <p:cNvPr id="7171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6578600" cy="1106488"/>
          </a:xfrm>
        </p:spPr>
        <p:txBody>
          <a:bodyPr/>
          <a:lstStyle/>
          <a:p>
            <a:r>
              <a:rPr lang="fr-FR" smtClean="0">
                <a:ea typeface="ＭＳ Ｐゴシック" pitchFamily="-1" charset="-128"/>
              </a:rPr>
              <a:t>ASSURE Study: switch ATV/r + TDF/FTC to ATV + ABC/3TC</a:t>
            </a:r>
          </a:p>
        </p:txBody>
      </p:sp>
      <p:sp>
        <p:nvSpPr>
          <p:cNvPr id="7172" name="ZoneTexte 69"/>
          <p:cNvSpPr txBox="1">
            <a:spLocks noChangeArrowheads="1"/>
          </p:cNvSpPr>
          <p:nvPr/>
        </p:nvSpPr>
        <p:spPr bwMode="auto">
          <a:xfrm>
            <a:off x="4495800" y="6542088"/>
            <a:ext cx="46053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Wohl D, ICAAC 2012, Abs H556c ; ICAAC 2013, Abs. H665</a:t>
            </a:r>
          </a:p>
        </p:txBody>
      </p:sp>
      <p:sp>
        <p:nvSpPr>
          <p:cNvPr id="7173" name="AutoShape 162"/>
          <p:cNvSpPr>
            <a:spLocks noChangeArrowheads="1"/>
          </p:cNvSpPr>
          <p:nvPr/>
        </p:nvSpPr>
        <p:spPr bwMode="auto">
          <a:xfrm>
            <a:off x="0" y="6570663"/>
            <a:ext cx="900113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ASSURE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3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559</Words>
  <Application>Microsoft Office PowerPoint</Application>
  <PresentationFormat>Affichage à l'écran (4:3)</PresentationFormat>
  <Paragraphs>167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ARV_trials_2013</vt:lpstr>
      <vt:lpstr>ARV_trials_2012</vt:lpstr>
      <vt:lpstr>Switch to ATV- or ATV/r-containing regimen</vt:lpstr>
      <vt:lpstr>ASSURE Study: switch ATV/r + TDF/FTC to ATV + ABC/3TC</vt:lpstr>
      <vt:lpstr>ASSURE Study: switch ATV/r + TDF/FTC  to ATV + ABC/3TC</vt:lpstr>
      <vt:lpstr>ASSURE Study: switch ATV/r + TDF/FTC to ATV + ABC/3TC</vt:lpstr>
      <vt:lpstr>ASSURE Study: switch ATV/r + TDF/FTC to ATV + ABC/3TC</vt:lpstr>
      <vt:lpstr>ASSURE Study: switch ATV/r + TDF/FTC to ATV + ABC/3TC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2011</dc:title>
  <dc:subject>AEI - www.AEI.fr</dc:subject>
  <dc:creator>Pedro Cahn, Anton Posniak, François Raffi</dc:creator>
  <cp:lastModifiedBy>Utilisateur</cp:lastModifiedBy>
  <cp:revision>377</cp:revision>
  <dcterms:created xsi:type="dcterms:W3CDTF">2013-09-27T12:06:04Z</dcterms:created>
  <dcterms:modified xsi:type="dcterms:W3CDTF">2015-11-23T20:59:56Z</dcterms:modified>
</cp:coreProperties>
</file>