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488" r:id="rId2"/>
    <p:sldId id="360" r:id="rId3"/>
    <p:sldId id="370" r:id="rId4"/>
    <p:sldId id="371" r:id="rId5"/>
    <p:sldId id="372" r:id="rId6"/>
    <p:sldId id="373" r:id="rId7"/>
    <p:sldId id="374" r:id="rId8"/>
  </p:sldIdLst>
  <p:sldSz cx="9144000" cy="6858000" type="screen4x3"/>
  <p:notesSz cx="7099300" cy="10234613"/>
  <p:defaultTextStyle>
    <a:defPPr>
      <a:defRPr lang="fr-FR"/>
    </a:defPPr>
    <a:lvl1pPr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1pPr>
    <a:lvl2pPr marL="4572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2pPr>
    <a:lvl3pPr marL="9144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3pPr>
    <a:lvl4pPr marL="13716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4pPr>
    <a:lvl5pPr marL="18288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BFBF"/>
    <a:srgbClr val="CC3300"/>
    <a:srgbClr val="333399"/>
    <a:srgbClr val="993300"/>
    <a:srgbClr val="339900"/>
    <a:srgbClr val="660033"/>
    <a:srgbClr val="DDDDDD"/>
    <a:srgbClr val="CC6600"/>
    <a:srgbClr val="800080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107" d="100"/>
          <a:sy n="107" d="100"/>
        </p:scale>
        <p:origin x="-1614" y="-78"/>
      </p:cViewPr>
      <p:guideLst>
        <p:guide orient="horz" pos="4319"/>
        <p:guide pos="22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33348"/>
    </p:cViewPr>
  </p:sorterViewPr>
  <p:notesViewPr>
    <p:cSldViewPr snapToObjects="1">
      <p:cViewPr varScale="1">
        <p:scale>
          <a:sx n="87" d="100"/>
          <a:sy n="87" d="100"/>
        </p:scale>
        <p:origin x="-3720" y="-84"/>
      </p:cViewPr>
      <p:guideLst>
        <p:guide orient="horz" pos="2969"/>
        <p:guide pos="2236"/>
        <p:guide pos="422"/>
        <p:guide pos="378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7.xml"/><Relationship Id="rId1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>
              <a:defRPr sz="1300">
                <a:latin typeface="Calibri" pitchFamily="34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pitchFamily="34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313133BA-26A8-4CEE-AC5B-E1E176706F0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17412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438525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311" tIns="54156" rIns="108311" bIns="54156"/>
          <a:lstStyle>
            <a:lvl1pPr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l" eaLnBrk="1" hangingPunct="1"/>
            <a:r>
              <a:rPr lang="fr-FR" sz="1500">
                <a:latin typeface="Trebuchet MS" pitchFamily="34" charset="0"/>
              </a:rPr>
              <a:t>ARV-trials.com</a:t>
            </a:r>
          </a:p>
        </p:txBody>
      </p:sp>
    </p:spTree>
    <p:extLst>
      <p:ext uri="{BB962C8B-B14F-4D97-AF65-F5344CB8AC3E}">
        <p14:creationId xmlns:p14="http://schemas.microsoft.com/office/powerpoint/2010/main" val="21951325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1089025" y="4840288"/>
            <a:ext cx="4921250" cy="4605337"/>
          </a:xfrm>
          <a:prstGeom prst="rect">
            <a:avLst/>
          </a:prstGeom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>
              <a:defRPr sz="1300">
                <a:latin typeface="Calibri" pitchFamily="34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438525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311" tIns="54156" rIns="108311" bIns="54156"/>
          <a:lstStyle>
            <a:lvl1pPr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l" eaLnBrk="1" hangingPunct="1"/>
            <a:r>
              <a:rPr lang="fr-FR" sz="1500">
                <a:latin typeface="Trebuchet MS" pitchFamily="34" charset="0"/>
              </a:rPr>
              <a:t>ARV-trial.com</a:t>
            </a:r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2713" y="9629775"/>
            <a:ext cx="3182937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446" tIns="51723" rIns="103446" bIns="51723" numCol="1" anchor="b" anchorCtr="0" compatLnSpc="1">
            <a:prstTxWarp prst="textNoShape">
              <a:avLst/>
            </a:prstTxWarp>
          </a:bodyPr>
          <a:lstStyle>
            <a:lvl1pPr algn="r" defTabSz="1035187">
              <a:defRPr sz="1400">
                <a:latin typeface="Arial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359C1D74-750C-4D27-8295-0128349322A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97337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ＭＳ Ｐゴシック" pitchFamily="29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>
              <a:ea typeface="ＭＳ Ｐゴシック" pitchFamily="-1" charset="-128"/>
            </a:endParaRPr>
          </a:p>
        </p:txBody>
      </p:sp>
      <p:sp>
        <p:nvSpPr>
          <p:cNvPr id="1024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83" tIns="49991" rIns="99983" bIns="49991"/>
          <a:lstStyle>
            <a:lvl1pPr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r>
              <a:rPr lang="fr-FR" sz="1400">
                <a:latin typeface="Trebuchet MS" pitchFamily="34" charset="0"/>
              </a:rPr>
              <a:t>ARV-trial.com</a:t>
            </a:r>
          </a:p>
        </p:txBody>
      </p:sp>
      <p:sp>
        <p:nvSpPr>
          <p:cNvPr id="10245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53" tIns="46025" rIns="92053" bIns="46025" anchor="b"/>
          <a:lstStyle>
            <a:lvl1pPr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92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92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92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92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eaLnBrk="1" hangingPunct="1"/>
            <a:fld id="{A695FB45-6D0F-4119-9758-CD2A160B3942}" type="slidenum">
              <a:rPr lang="fr-FR" sz="1300"/>
              <a:pPr algn="r" eaLnBrk="1" hangingPunct="1"/>
              <a:t>1</a:t>
            </a:fld>
            <a:endParaRPr lang="fr-FR" sz="13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fld id="{0B4A11D9-822D-4C02-81F7-0FD805029984}" type="slidenum">
              <a:rPr lang="fr-FR" smtClean="0"/>
              <a:pPr eaLnBrk="1" hangingPunct="1"/>
              <a:t>2</a:t>
            </a:fld>
            <a:endParaRPr lang="fr-FR" smtClean="0"/>
          </a:p>
        </p:txBody>
      </p:sp>
      <p:sp>
        <p:nvSpPr>
          <p:cNvPr id="1126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>
              <a:ea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fld id="{91C169E4-701F-436A-9F16-68D9F16A008E}" type="slidenum">
              <a:rPr lang="fr-FR" smtClean="0"/>
              <a:pPr eaLnBrk="1" hangingPunct="1"/>
              <a:t>3</a:t>
            </a:fld>
            <a:endParaRPr lang="fr-FR" smtClean="0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ea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fld id="{0EC12B21-7E47-4FF2-B746-2FE5FAC4E435}" type="slidenum">
              <a:rPr lang="fr-FR" smtClean="0"/>
              <a:pPr eaLnBrk="1" hangingPunct="1"/>
              <a:t>4</a:t>
            </a:fld>
            <a:endParaRPr lang="fr-FR" smtClean="0"/>
          </a:p>
        </p:txBody>
      </p:sp>
      <p:sp>
        <p:nvSpPr>
          <p:cNvPr id="1331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ea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fld id="{27B34C9A-596E-4B2F-A0E2-B9101933126A}" type="slidenum">
              <a:rPr lang="fr-FR" smtClean="0"/>
              <a:pPr eaLnBrk="1" hangingPunct="1"/>
              <a:t>5</a:t>
            </a:fld>
            <a:endParaRPr lang="fr-FR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016000" y="768350"/>
            <a:ext cx="5076825" cy="380841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ea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fld id="{D1A04FF2-F2FE-46A4-8F95-A12C772B3D51}" type="slidenum">
              <a:rPr lang="fr-FR" smtClean="0"/>
              <a:pPr eaLnBrk="1" hangingPunct="1"/>
              <a:t>6</a:t>
            </a:fld>
            <a:endParaRPr lang="fr-FR" smtClean="0"/>
          </a:p>
        </p:txBody>
      </p:sp>
      <p:sp>
        <p:nvSpPr>
          <p:cNvPr id="15363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ea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fld id="{E0118DFD-F442-46D7-B869-B3744D913A9E}" type="slidenum">
              <a:rPr lang="fr-FR" smtClean="0"/>
              <a:pPr eaLnBrk="1" hangingPunct="1"/>
              <a:t>7</a:t>
            </a:fld>
            <a:endParaRPr lang="fr-FR" smtClean="0"/>
          </a:p>
        </p:txBody>
      </p:sp>
      <p:sp>
        <p:nvSpPr>
          <p:cNvPr id="1638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ea typeface="ＭＳ Ｐゴシック" pitchFamily="-1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2299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000" baseline="0"/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1460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ea typeface="ＭＳ Ｐゴシック" pitchFamily="-1" charset="-128"/>
              </a:rPr>
              <a:t>Switch to ATV- </a:t>
            </a:r>
            <a:r>
              <a:rPr lang="en-US" sz="3200" dirty="0" smtClean="0">
                <a:ea typeface="ＭＳ Ｐゴシック" pitchFamily="-1" charset="-128"/>
              </a:rPr>
              <a:t>or </a:t>
            </a:r>
            <a:r>
              <a:rPr lang="en-US" sz="3200" dirty="0">
                <a:ea typeface="ＭＳ Ｐゴシック" pitchFamily="-1" charset="-128"/>
              </a:rPr>
              <a:t>ATV/r-containing regimen</a:t>
            </a:r>
            <a:endParaRPr lang="en-GB" sz="3200" dirty="0" smtClean="0">
              <a:ea typeface="ＭＳ Ｐゴシック" pitchFamily="-1" charset="-128"/>
            </a:endParaRPr>
          </a:p>
        </p:txBody>
      </p:sp>
      <p:sp>
        <p:nvSpPr>
          <p:cNvPr id="1536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  <a:defRPr/>
            </a:pPr>
            <a:r>
              <a:rPr lang="fr-FR" sz="2800" b="1" dirty="0">
                <a:solidFill>
                  <a:srgbClr val="333399"/>
                </a:solidFill>
                <a:latin typeface="Calibri" pitchFamily="-84" charset="0"/>
                <a:ea typeface="ＭＳ Ｐゴシック" pitchFamily="-84" charset="-128"/>
              </a:rPr>
              <a:t>Switch to ATV/r-</a:t>
            </a:r>
            <a:r>
              <a:rPr lang="fr-FR" sz="2800" b="1" dirty="0" err="1">
                <a:solidFill>
                  <a:srgbClr val="333399"/>
                </a:solidFill>
                <a:latin typeface="Calibri" pitchFamily="-84" charset="0"/>
                <a:ea typeface="ＭＳ Ｐゴシック" pitchFamily="-84" charset="-128"/>
              </a:rPr>
              <a:t>containing</a:t>
            </a:r>
            <a:r>
              <a:rPr lang="fr-FR" sz="2800" b="1" dirty="0">
                <a:solidFill>
                  <a:srgbClr val="333399"/>
                </a:solidFill>
                <a:latin typeface="Calibri" pitchFamily="-84" charset="0"/>
                <a:ea typeface="ＭＳ Ｐゴシック" pitchFamily="-84" charset="-128"/>
              </a:rPr>
              <a:t> </a:t>
            </a:r>
            <a:r>
              <a:rPr lang="fr-FR" sz="2800" b="1" dirty="0" err="1" smtClean="0">
                <a:solidFill>
                  <a:srgbClr val="333399"/>
                </a:solidFill>
                <a:latin typeface="Calibri" pitchFamily="-84" charset="0"/>
                <a:ea typeface="ＭＳ Ｐゴシック" pitchFamily="-84" charset="-128"/>
              </a:rPr>
              <a:t>regimen</a:t>
            </a:r>
            <a:endParaRPr lang="fr-FR" sz="2800" b="1" dirty="0" smtClean="0">
              <a:solidFill>
                <a:srgbClr val="333399"/>
              </a:solidFill>
              <a:latin typeface="Calibri" pitchFamily="-84" charset="0"/>
              <a:ea typeface="ＭＳ Ｐゴシック" pitchFamily="-84" charset="-128"/>
            </a:endParaRPr>
          </a:p>
          <a:p>
            <a:pPr lvl="0">
              <a:buFont typeface="Wingdings" pitchFamily="-65" charset="2"/>
              <a:buChar char="§"/>
              <a:defRPr/>
            </a:pPr>
            <a:r>
              <a:rPr lang="fr-FR" sz="2800" b="1" dirty="0" smtClean="0">
                <a:solidFill>
                  <a:srgbClr val="C00000"/>
                </a:solidFill>
                <a:latin typeface="Calibri" pitchFamily="-84" charset="0"/>
                <a:ea typeface="ＭＳ Ｐゴシック" pitchFamily="-84" charset="-128"/>
              </a:rPr>
              <a:t>ATAZIP</a:t>
            </a:r>
          </a:p>
          <a:p>
            <a:pPr marL="0" lvl="0" indent="0">
              <a:buNone/>
              <a:defRPr/>
            </a:pPr>
            <a:r>
              <a:rPr lang="en-US" sz="2800" b="1" dirty="0">
                <a:solidFill>
                  <a:srgbClr val="333399"/>
                </a:solidFill>
                <a:latin typeface="Calibri" pitchFamily="-84" charset="0"/>
                <a:ea typeface="ＭＳ Ｐゴシック" pitchFamily="-84" charset="-128"/>
              </a:rPr>
              <a:t>Switch to ATV ± r-containing </a:t>
            </a:r>
            <a:r>
              <a:rPr lang="en-US" sz="2800" b="1" dirty="0" smtClean="0">
                <a:solidFill>
                  <a:srgbClr val="333399"/>
                </a:solidFill>
                <a:latin typeface="Calibri" pitchFamily="-84" charset="0"/>
                <a:ea typeface="ＭＳ Ｐゴシック" pitchFamily="-84" charset="-128"/>
              </a:rPr>
              <a:t>regimen</a:t>
            </a:r>
            <a:endParaRPr lang="fr-FR" sz="2800" b="1" dirty="0" smtClean="0">
              <a:solidFill>
                <a:srgbClr val="333399"/>
              </a:solidFill>
              <a:latin typeface="Calibri" pitchFamily="-84" charset="0"/>
              <a:ea typeface="ＭＳ Ｐゴシック" pitchFamily="-84" charset="-128"/>
            </a:endParaRPr>
          </a:p>
          <a:p>
            <a:pPr lvl="0">
              <a:buFont typeface="Wingdings" pitchFamily="-65" charset="2"/>
              <a:buChar char="§"/>
              <a:defRPr/>
            </a:pPr>
            <a:r>
              <a:rPr lang="fr-FR" sz="2800" b="1" dirty="0" smtClean="0">
                <a:solidFill>
                  <a:srgbClr val="BFBFBF"/>
                </a:solidFill>
                <a:latin typeface="Calibri" pitchFamily="-84" charset="0"/>
                <a:ea typeface="ＭＳ Ｐゴシック" pitchFamily="-84" charset="-128"/>
              </a:rPr>
              <a:t>SWAN </a:t>
            </a:r>
            <a:r>
              <a:rPr lang="fr-FR" sz="2800" b="1" dirty="0" err="1">
                <a:solidFill>
                  <a:srgbClr val="BFBFBF"/>
                </a:solidFill>
                <a:latin typeface="Calibri" pitchFamily="-84" charset="0"/>
                <a:ea typeface="ＭＳ Ｐゴシック" pitchFamily="-84" charset="-128"/>
              </a:rPr>
              <a:t>Study</a:t>
            </a:r>
            <a:endParaRPr lang="fr-FR" sz="2800" b="1" dirty="0">
              <a:solidFill>
                <a:srgbClr val="BFBFBF"/>
              </a:solidFill>
              <a:latin typeface="Calibri" pitchFamily="-84" charset="0"/>
              <a:ea typeface="ＭＳ Ｐゴシック" pitchFamily="-84" charset="-128"/>
            </a:endParaRPr>
          </a:p>
          <a:p>
            <a:pPr lvl="0">
              <a:buFont typeface="Wingdings" pitchFamily="-65" charset="2"/>
              <a:buChar char="§"/>
              <a:defRPr/>
            </a:pPr>
            <a:r>
              <a:rPr lang="fr-FR" sz="2800" b="1" dirty="0">
                <a:solidFill>
                  <a:srgbClr val="BFBFBF"/>
                </a:solidFill>
                <a:latin typeface="Calibri" pitchFamily="-84" charset="0"/>
                <a:ea typeface="ＭＳ Ｐゴシック" pitchFamily="-84" charset="-128"/>
              </a:rPr>
              <a:t>SLOAT </a:t>
            </a:r>
            <a:r>
              <a:rPr lang="fr-FR" sz="2800" b="1" dirty="0" err="1" smtClean="0">
                <a:solidFill>
                  <a:srgbClr val="BFBFBF"/>
                </a:solidFill>
                <a:latin typeface="Calibri" pitchFamily="-84" charset="0"/>
                <a:ea typeface="ＭＳ Ｐゴシック" pitchFamily="-84" charset="-128"/>
              </a:rPr>
              <a:t>Study</a:t>
            </a:r>
            <a:endParaRPr lang="fr-FR" sz="2800" b="1" dirty="0" smtClean="0">
              <a:solidFill>
                <a:srgbClr val="BFBFBF"/>
              </a:solidFill>
              <a:latin typeface="Calibri" pitchFamily="-84" charset="0"/>
              <a:ea typeface="ＭＳ Ｐゴシック" pitchFamily="-84" charset="-128"/>
            </a:endParaRPr>
          </a:p>
          <a:p>
            <a:pPr marL="0" lvl="0" indent="0">
              <a:buNone/>
              <a:defRPr/>
            </a:pPr>
            <a:r>
              <a:rPr lang="fr-FR" sz="2800" b="1" dirty="0" smtClean="0">
                <a:solidFill>
                  <a:srgbClr val="333399"/>
                </a:solidFill>
                <a:latin typeface="Calibri" pitchFamily="-84" charset="0"/>
                <a:ea typeface="ＭＳ Ｐゴシック" pitchFamily="-84" charset="-128"/>
              </a:rPr>
              <a:t>Switch </a:t>
            </a:r>
            <a:r>
              <a:rPr lang="fr-FR" sz="2800" b="1" dirty="0">
                <a:solidFill>
                  <a:srgbClr val="333399"/>
                </a:solidFill>
                <a:latin typeface="Calibri" pitchFamily="-84" charset="0"/>
                <a:ea typeface="ＭＳ Ｐゴシック" pitchFamily="-84" charset="-128"/>
              </a:rPr>
              <a:t>to ATV-</a:t>
            </a:r>
            <a:r>
              <a:rPr lang="fr-FR" sz="2800" b="1" dirty="0" err="1">
                <a:solidFill>
                  <a:srgbClr val="333399"/>
                </a:solidFill>
                <a:latin typeface="Calibri" pitchFamily="-84" charset="0"/>
                <a:ea typeface="ＭＳ Ｐゴシック" pitchFamily="-84" charset="-128"/>
              </a:rPr>
              <a:t>containing</a:t>
            </a:r>
            <a:r>
              <a:rPr lang="fr-FR" sz="2800" b="1" dirty="0">
                <a:solidFill>
                  <a:srgbClr val="333399"/>
                </a:solidFill>
                <a:latin typeface="Calibri" pitchFamily="-84" charset="0"/>
                <a:ea typeface="ＭＳ Ｐゴシック" pitchFamily="-84" charset="-128"/>
              </a:rPr>
              <a:t> </a:t>
            </a:r>
            <a:r>
              <a:rPr lang="fr-FR" sz="2800" b="1" dirty="0" err="1">
                <a:solidFill>
                  <a:srgbClr val="333399"/>
                </a:solidFill>
                <a:latin typeface="Calibri" pitchFamily="-84" charset="0"/>
                <a:ea typeface="ＭＳ Ｐゴシック" pitchFamily="-84" charset="-128"/>
              </a:rPr>
              <a:t>regimen</a:t>
            </a:r>
            <a:endParaRPr lang="fr-FR" sz="2800" b="1" dirty="0">
              <a:solidFill>
                <a:srgbClr val="333399"/>
              </a:solidFill>
              <a:latin typeface="Calibri" pitchFamily="-84" charset="0"/>
              <a:ea typeface="ＭＳ Ｐゴシック" pitchFamily="-84" charset="-128"/>
            </a:endParaRPr>
          </a:p>
          <a:p>
            <a:pPr lvl="0">
              <a:buFont typeface="Wingdings" pitchFamily="-65" charset="2"/>
              <a:buChar char="§"/>
              <a:defRPr/>
            </a:pPr>
            <a:r>
              <a:rPr lang="fr-FR" sz="2800" b="1" dirty="0" smtClean="0">
                <a:solidFill>
                  <a:srgbClr val="BFBFBF"/>
                </a:solidFill>
                <a:latin typeface="Calibri" pitchFamily="-84" charset="0"/>
                <a:ea typeface="ＭＳ Ｐゴシック" pitchFamily="-84" charset="-128"/>
              </a:rPr>
              <a:t>ARIES </a:t>
            </a:r>
            <a:r>
              <a:rPr lang="fr-FR" sz="2800" b="1" dirty="0" err="1">
                <a:solidFill>
                  <a:srgbClr val="BFBFBF"/>
                </a:solidFill>
                <a:latin typeface="Calibri" pitchFamily="-84" charset="0"/>
                <a:ea typeface="ＭＳ Ｐゴシック" pitchFamily="-84" charset="-128"/>
              </a:rPr>
              <a:t>Study</a:t>
            </a:r>
            <a:endParaRPr lang="fr-FR" sz="2800" b="1" dirty="0">
              <a:solidFill>
                <a:srgbClr val="BFBFBF"/>
              </a:solidFill>
              <a:latin typeface="Calibri" pitchFamily="-84" charset="0"/>
              <a:ea typeface="ＭＳ Ｐゴシック" pitchFamily="-84" charset="-128"/>
            </a:endParaRPr>
          </a:p>
          <a:p>
            <a:pPr lvl="0">
              <a:buFont typeface="Wingdings" pitchFamily="-65" charset="2"/>
              <a:buChar char="§"/>
              <a:defRPr/>
            </a:pPr>
            <a:r>
              <a:rPr lang="fr-FR" sz="2800" b="1" dirty="0">
                <a:solidFill>
                  <a:srgbClr val="BFBFBF"/>
                </a:solidFill>
                <a:latin typeface="Calibri" pitchFamily="-84" charset="0"/>
                <a:ea typeface="ＭＳ Ｐゴシック" pitchFamily="-84" charset="-128"/>
              </a:rPr>
              <a:t>INDUMA </a:t>
            </a:r>
            <a:r>
              <a:rPr lang="fr-FR" sz="2800" b="1" dirty="0" err="1">
                <a:solidFill>
                  <a:srgbClr val="BFBFBF"/>
                </a:solidFill>
                <a:latin typeface="Calibri" pitchFamily="-84" charset="0"/>
                <a:ea typeface="ＭＳ Ｐゴシック" pitchFamily="-84" charset="-128"/>
              </a:rPr>
              <a:t>Study</a:t>
            </a:r>
            <a:endParaRPr lang="fr-FR" sz="2800" b="1" dirty="0">
              <a:solidFill>
                <a:srgbClr val="BFBFBF"/>
              </a:solidFill>
              <a:latin typeface="Calibri" pitchFamily="-84" charset="0"/>
              <a:ea typeface="ＭＳ Ｐゴシック" pitchFamily="-84" charset="-128"/>
            </a:endParaRPr>
          </a:p>
          <a:p>
            <a:pPr lvl="0">
              <a:buFont typeface="Wingdings" pitchFamily="-65" charset="2"/>
              <a:buChar char="§"/>
              <a:defRPr/>
            </a:pPr>
            <a:r>
              <a:rPr lang="fr-FR" sz="2800" b="1" dirty="0">
                <a:solidFill>
                  <a:srgbClr val="BFBFBF"/>
                </a:solidFill>
                <a:latin typeface="Calibri" pitchFamily="-84" charset="0"/>
                <a:ea typeface="ＭＳ Ｐゴシック" pitchFamily="-84" charset="-128"/>
              </a:rPr>
              <a:t>ASSURE </a:t>
            </a:r>
            <a:r>
              <a:rPr lang="fr-FR" sz="2800" b="1" dirty="0" err="1">
                <a:solidFill>
                  <a:srgbClr val="BFBFBF"/>
                </a:solidFill>
                <a:latin typeface="Calibri" pitchFamily="-84" charset="0"/>
                <a:ea typeface="ＭＳ Ｐゴシック" pitchFamily="-84" charset="-128"/>
              </a:rPr>
              <a:t>Study</a:t>
            </a:r>
            <a:endParaRPr lang="fr-FR" sz="2800" b="1" dirty="0">
              <a:solidFill>
                <a:srgbClr val="BFBFBF"/>
              </a:solidFill>
              <a:latin typeface="Calibri" pitchFamily="-84" charset="0"/>
              <a:ea typeface="ＭＳ Ｐゴシック" pitchFamily="-84" charset="-128"/>
            </a:endParaRPr>
          </a:p>
          <a:p>
            <a:pPr>
              <a:buFont typeface="Wingdings" pitchFamily="-65" charset="2"/>
              <a:buChar char="§"/>
              <a:defRPr/>
            </a:pPr>
            <a:endParaRPr lang="fr-FR" sz="2800" b="1" dirty="0" smtClean="0">
              <a:solidFill>
                <a:schemeClr val="bg1">
                  <a:lumMod val="75000"/>
                </a:schemeClr>
              </a:solidFill>
              <a:latin typeface="Calibri" pitchFamily="-84" charset="0"/>
              <a:ea typeface="ＭＳ Ｐゴシック" pitchFamily="-84" charset="-128"/>
            </a:endParaRP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ZoneTexte 69"/>
          <p:cNvSpPr txBox="1">
            <a:spLocks noChangeArrowheads="1"/>
          </p:cNvSpPr>
          <p:nvPr/>
        </p:nvSpPr>
        <p:spPr bwMode="auto">
          <a:xfrm>
            <a:off x="5634038" y="6542088"/>
            <a:ext cx="34671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</a:rPr>
              <a:t>Mallolas J, JAIDS 2009;51:29-36</a:t>
            </a:r>
          </a:p>
        </p:txBody>
      </p:sp>
      <p:sp>
        <p:nvSpPr>
          <p:cNvPr id="3075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ATAZIP</a:t>
            </a:r>
          </a:p>
        </p:txBody>
      </p:sp>
      <p:sp>
        <p:nvSpPr>
          <p:cNvPr id="3076" name="Rectangle 1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ea typeface="ＭＳ Ｐゴシック" pitchFamily="-1" charset="-128"/>
              </a:rPr>
              <a:t>ATAZIP Study: Switch LPV/r to ATV/r</a:t>
            </a:r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 bwMode="auto">
          <a:xfrm>
            <a:off x="34925" y="1104900"/>
            <a:ext cx="18113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 defTabSz="914400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r>
              <a:rPr lang="fr-FR" sz="2800" b="1" kern="0" dirty="0">
                <a:solidFill>
                  <a:srgbClr val="CC330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sp>
        <p:nvSpPr>
          <p:cNvPr id="3078" name="Espace réservé du contenu 2"/>
          <p:cNvSpPr>
            <a:spLocks/>
          </p:cNvSpPr>
          <p:nvPr/>
        </p:nvSpPr>
        <p:spPr bwMode="auto">
          <a:xfrm>
            <a:off x="34925" y="4344988"/>
            <a:ext cx="9040813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 defTabSz="91440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n-GB" sz="2800" b="1">
                <a:solidFill>
                  <a:srgbClr val="CC3300"/>
                </a:solidFill>
                <a:latin typeface="Calibri" pitchFamily="34" charset="0"/>
              </a:rPr>
              <a:t>Endpoints</a:t>
            </a:r>
          </a:p>
          <a:p>
            <a:pPr marL="800100" lvl="1" indent="-342900" algn="l" defTabSz="914400">
              <a:spcBef>
                <a:spcPct val="20000"/>
              </a:spcBef>
              <a:buClr>
                <a:srgbClr val="CC3300"/>
              </a:buClr>
              <a:buFont typeface="Arial" charset="0"/>
              <a:buChar char="–"/>
            </a:pPr>
            <a:r>
              <a:rPr lang="en-GB">
                <a:solidFill>
                  <a:srgbClr val="000066"/>
                </a:solidFill>
              </a:rPr>
              <a:t>Primary: non inferiority in the proportion of patients with treatment failure at W48 (intent-to-treat analysis), lower </a:t>
            </a:r>
            <a:r>
              <a:rPr lang="fr-FR">
                <a:solidFill>
                  <a:srgbClr val="000066"/>
                </a:solidFill>
              </a:rPr>
              <a:t>limit</a:t>
            </a:r>
            <a:r>
              <a:rPr lang="en-GB">
                <a:solidFill>
                  <a:srgbClr val="000066"/>
                </a:solidFill>
              </a:rPr>
              <a:t> of the 95% CI for the difference =</a:t>
            </a:r>
            <a:br>
              <a:rPr lang="en-GB">
                <a:solidFill>
                  <a:srgbClr val="000066"/>
                </a:solidFill>
              </a:rPr>
            </a:br>
            <a:r>
              <a:rPr lang="en-GB">
                <a:solidFill>
                  <a:srgbClr val="000066"/>
                </a:solidFill>
              </a:rPr>
              <a:t>-12.5%, 80% power</a:t>
            </a:r>
          </a:p>
          <a:p>
            <a:pPr marL="800100" lvl="1" indent="-342900" algn="l" defTabSz="914400">
              <a:spcBef>
                <a:spcPct val="20000"/>
              </a:spcBef>
              <a:buClr>
                <a:srgbClr val="CC3300"/>
              </a:buClr>
              <a:buFont typeface="Arial" charset="0"/>
              <a:buChar char="–"/>
            </a:pPr>
            <a:r>
              <a:rPr lang="en-GB">
                <a:solidFill>
                  <a:srgbClr val="000066"/>
                </a:solidFill>
              </a:rPr>
              <a:t>Treatment failure = virologic rebound (2 consecutive HIV-1 RNA ≥ 200 c/mL), lost to follow-up, withdrawn consent, discontinuation for any reason, progression to a new CDC event or death</a:t>
            </a:r>
            <a:endParaRPr lang="en-GB" b="1">
              <a:solidFill>
                <a:srgbClr val="000066"/>
              </a:solidFill>
            </a:endParaRPr>
          </a:p>
        </p:txBody>
      </p:sp>
      <p:graphicFrame>
        <p:nvGraphicFramePr>
          <p:cNvPr id="40991" name="Group 31"/>
          <p:cNvGraphicFramePr>
            <a:graphicFrameLocks noGrp="1"/>
          </p:cNvGraphicFramePr>
          <p:nvPr/>
        </p:nvGraphicFramePr>
        <p:xfrm>
          <a:off x="4562475" y="2209800"/>
          <a:ext cx="3476625" cy="590767"/>
        </p:xfrm>
        <a:graphic>
          <a:graphicData uri="http://schemas.openxmlformats.org/drawingml/2006/table">
            <a:tbl>
              <a:tblPr/>
              <a:tblGrid>
                <a:gridCol w="3476625"/>
              </a:tblGrid>
              <a:tr h="585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Switch to ATV/r 300/100 mg </a:t>
                      </a:r>
                      <a:r>
                        <a:rPr kumimoji="0" lang="en-GB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qd</a:t>
                      </a:r>
                      <a:endParaRPr kumimoji="0" lang="en-GB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+ continue NRTIs**</a:t>
                      </a:r>
                    </a:p>
                  </a:txBody>
                  <a:tcPr marT="45765" marB="4576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8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0990" name="Group 30"/>
          <p:cNvGraphicFramePr>
            <a:graphicFrameLocks noGrp="1"/>
          </p:cNvGraphicFramePr>
          <p:nvPr/>
        </p:nvGraphicFramePr>
        <p:xfrm>
          <a:off x="4562475" y="3224213"/>
          <a:ext cx="3462338" cy="530312"/>
        </p:xfrm>
        <a:graphic>
          <a:graphicData uri="http://schemas.openxmlformats.org/drawingml/2006/table">
            <a:tbl>
              <a:tblPr/>
              <a:tblGrid>
                <a:gridCol w="3462338"/>
              </a:tblGrid>
              <a:tr h="530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Continue LPV/r 400 /100 mg bid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+ NRTIs**</a:t>
                      </a:r>
                    </a:p>
                  </a:txBody>
                  <a:tcPr marT="45700" marB="457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00"/>
                    </a:solidFill>
                  </a:tcPr>
                </a:tc>
              </a:tr>
            </a:tbl>
          </a:graphicData>
        </a:graphic>
      </p:graphicFrame>
      <p:sp>
        <p:nvSpPr>
          <p:cNvPr id="3091" name="ZoneTexte 71"/>
          <p:cNvSpPr txBox="1">
            <a:spLocks noChangeArrowheads="1"/>
          </p:cNvSpPr>
          <p:nvPr/>
        </p:nvSpPr>
        <p:spPr bwMode="auto">
          <a:xfrm>
            <a:off x="546100" y="3838575"/>
            <a:ext cx="7221538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l" defTabSz="914400" eaLnBrk="1" hangingPunct="1"/>
            <a:r>
              <a:rPr lang="en-GB" sz="1400">
                <a:solidFill>
                  <a:srgbClr val="000066"/>
                </a:solidFill>
              </a:rPr>
              <a:t>* Not more than 2 previous virologic failure on PI and if genotype performed &lt; 5 mutations</a:t>
            </a:r>
          </a:p>
          <a:p>
            <a:pPr algn="l" defTabSz="914400" eaLnBrk="1" hangingPunct="1"/>
            <a:r>
              <a:rPr lang="en-GB" sz="1400">
                <a:solidFill>
                  <a:srgbClr val="000066"/>
                </a:solidFill>
              </a:rPr>
              <a:t>** Switch in NRTI not counted as failure</a:t>
            </a:r>
          </a:p>
        </p:txBody>
      </p:sp>
      <p:cxnSp>
        <p:nvCxnSpPr>
          <p:cNvPr id="3092" name="Connecteur droit 66"/>
          <p:cNvCxnSpPr>
            <a:cxnSpLocks noChangeShapeType="1"/>
          </p:cNvCxnSpPr>
          <p:nvPr/>
        </p:nvCxnSpPr>
        <p:spPr bwMode="auto">
          <a:xfrm rot="5400000">
            <a:off x="3310732" y="2451894"/>
            <a:ext cx="400050" cy="15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93" name="Oval 170"/>
          <p:cNvSpPr>
            <a:spLocks noChangeArrowheads="1"/>
          </p:cNvSpPr>
          <p:nvPr/>
        </p:nvSpPr>
        <p:spPr bwMode="auto">
          <a:xfrm>
            <a:off x="2740025" y="1238250"/>
            <a:ext cx="1539875" cy="1014413"/>
          </a:xfrm>
          <a:prstGeom prst="ellipse">
            <a:avLst/>
          </a:prstGeom>
          <a:solidFill>
            <a:srgbClr val="E5E5F7"/>
          </a:solidFill>
          <a:ln>
            <a:noFill/>
          </a:ln>
          <a:effectLst>
            <a:prstShdw prst="shdw17" dist="17961" dir="2700000">
              <a:srgbClr val="8989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4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Randomisation</a:t>
            </a:r>
          </a:p>
          <a:p>
            <a:pPr defTabSz="914400"/>
            <a:r>
              <a:rPr lang="en-GB" sz="14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1 : 1</a:t>
            </a:r>
          </a:p>
          <a:p>
            <a:pPr defTabSz="914400"/>
            <a:r>
              <a:rPr lang="en-GB" sz="14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Open-label</a:t>
            </a:r>
          </a:p>
        </p:txBody>
      </p:sp>
      <p:sp>
        <p:nvSpPr>
          <p:cNvPr id="3094" name="AutoShape 162"/>
          <p:cNvSpPr>
            <a:spLocks noChangeArrowheads="1"/>
          </p:cNvSpPr>
          <p:nvPr/>
        </p:nvSpPr>
        <p:spPr bwMode="auto">
          <a:xfrm>
            <a:off x="200025" y="2462213"/>
            <a:ext cx="3127375" cy="1192212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265 patients</a:t>
            </a:r>
          </a:p>
          <a:p>
            <a:pPr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HIV+ ≥ 18 years</a:t>
            </a:r>
          </a:p>
          <a:p>
            <a:pPr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On LPV/r + 2 NRTIs ≥ 6 months</a:t>
            </a:r>
          </a:p>
          <a:p>
            <a:pPr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 HIV RNA &lt; 200 c/mL &gt; 6 months*</a:t>
            </a:r>
          </a:p>
        </p:txBody>
      </p:sp>
      <p:cxnSp>
        <p:nvCxnSpPr>
          <p:cNvPr id="3095" name="AutoShape 60"/>
          <p:cNvCxnSpPr>
            <a:cxnSpLocks noChangeShapeType="1"/>
          </p:cNvCxnSpPr>
          <p:nvPr/>
        </p:nvCxnSpPr>
        <p:spPr bwMode="auto">
          <a:xfrm rot="10800000" flipH="1" flipV="1">
            <a:off x="4598988" y="2568575"/>
            <a:ext cx="1587" cy="993775"/>
          </a:xfrm>
          <a:prstGeom prst="bentConnector3">
            <a:avLst>
              <a:gd name="adj1" fmla="val -48000014"/>
            </a:avLst>
          </a:prstGeom>
          <a:noFill/>
          <a:ln w="38100">
            <a:solidFill>
              <a:schemeClr val="accent2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96" name="Line 63"/>
          <p:cNvSpPr>
            <a:spLocks noChangeShapeType="1"/>
          </p:cNvSpPr>
          <p:nvPr/>
        </p:nvSpPr>
        <p:spPr bwMode="auto">
          <a:xfrm>
            <a:off x="3389313" y="3048000"/>
            <a:ext cx="433387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3097" name="Rectangle 9"/>
          <p:cNvSpPr>
            <a:spLocks noChangeArrowheads="1"/>
          </p:cNvSpPr>
          <p:nvPr/>
        </p:nvSpPr>
        <p:spPr bwMode="auto">
          <a:xfrm>
            <a:off x="3773488" y="3240088"/>
            <a:ext cx="8207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914400"/>
            <a:r>
              <a:rPr lang="en-GB" sz="1600" b="1">
                <a:solidFill>
                  <a:srgbClr val="FF6600"/>
                </a:solidFill>
                <a:latin typeface="Calibri" pitchFamily="34" charset="0"/>
                <a:cs typeface="Arial" charset="0"/>
              </a:rPr>
              <a:t>N = 127</a:t>
            </a:r>
          </a:p>
        </p:txBody>
      </p:sp>
      <p:sp>
        <p:nvSpPr>
          <p:cNvPr id="3098" name="Rectangle 8"/>
          <p:cNvSpPr>
            <a:spLocks noChangeArrowheads="1"/>
          </p:cNvSpPr>
          <p:nvPr/>
        </p:nvSpPr>
        <p:spPr bwMode="auto">
          <a:xfrm>
            <a:off x="3773488" y="2230438"/>
            <a:ext cx="8207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914400"/>
            <a:r>
              <a:rPr lang="en-GB" sz="1600" b="1">
                <a:solidFill>
                  <a:srgbClr val="FF6600"/>
                </a:solidFill>
                <a:latin typeface="Calibri" pitchFamily="34" charset="0"/>
                <a:cs typeface="Arial" charset="0"/>
              </a:rPr>
              <a:t>N = 121</a:t>
            </a:r>
          </a:p>
        </p:txBody>
      </p:sp>
      <p:sp>
        <p:nvSpPr>
          <p:cNvPr id="19" name="Oval 109"/>
          <p:cNvSpPr>
            <a:spLocks noChangeArrowheads="1"/>
          </p:cNvSpPr>
          <p:nvPr/>
        </p:nvSpPr>
        <p:spPr bwMode="auto">
          <a:xfrm>
            <a:off x="7785100" y="1314450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defTabSz="914400">
              <a:defRPr/>
            </a:pPr>
            <a:r>
              <a:rPr lang="en-GB" sz="1600" b="1">
                <a:solidFill>
                  <a:srgbClr val="0066FF"/>
                </a:solidFill>
                <a:latin typeface="Calibri" pitchFamily="34" charset="0"/>
                <a:ea typeface="ＭＳ Ｐゴシック" pitchFamily="34" charset="-128"/>
              </a:rPr>
              <a:t>M24</a:t>
            </a:r>
            <a:endParaRPr lang="en-GB" sz="1600">
              <a:solidFill>
                <a:srgbClr val="0066FF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3100" name="Line 172"/>
          <p:cNvSpPr>
            <a:spLocks noChangeShapeType="1"/>
          </p:cNvSpPr>
          <p:nvPr/>
        </p:nvSpPr>
        <p:spPr bwMode="auto">
          <a:xfrm>
            <a:off x="8067675" y="1854200"/>
            <a:ext cx="0" cy="2151063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35" name="Group 63"/>
          <p:cNvGraphicFramePr>
            <a:graphicFrameLocks noGrp="1"/>
          </p:cNvGraphicFramePr>
          <p:nvPr>
            <p:ph idx="1"/>
          </p:nvPr>
        </p:nvGraphicFramePr>
        <p:xfrm>
          <a:off x="704850" y="1657350"/>
          <a:ext cx="7539038" cy="4449772"/>
        </p:xfrm>
        <a:graphic>
          <a:graphicData uri="http://schemas.openxmlformats.org/drawingml/2006/table">
            <a:tbl>
              <a:tblPr/>
              <a:tblGrid>
                <a:gridCol w="438150"/>
                <a:gridCol w="3903663"/>
                <a:gridCol w="1598612"/>
                <a:gridCol w="1598613"/>
              </a:tblGrid>
              <a:tr h="67055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ATV/r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N = 121</a:t>
                      </a: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LPV/r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N = 127</a:t>
                      </a: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00"/>
                    </a:solidFill>
                  </a:tcPr>
                </a:tc>
              </a:tr>
              <a:tr h="30797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Median age, years</a:t>
                      </a: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42</a:t>
                      </a: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43</a:t>
                      </a: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797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Female</a:t>
                      </a: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20%</a:t>
                      </a: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21%</a:t>
                      </a: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0797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History of AIDS diagnosis</a:t>
                      </a: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40%</a:t>
                      </a: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57%</a:t>
                      </a: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797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Hepatitis C co-infection</a:t>
                      </a: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36%</a:t>
                      </a: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27%</a:t>
                      </a: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0797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CD4 cell count at baseline &lt; 200 /mm</a:t>
                      </a:r>
                      <a:r>
                        <a:rPr kumimoji="0" lang="en-GB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</a:t>
                      </a: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8%</a:t>
                      </a: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10%</a:t>
                      </a: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797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NRTIs: TDF + 3TC / TDF + ddI / ZDV + 3TC</a:t>
                      </a:r>
                      <a:endParaRPr kumimoji="0" lang="en-GB" sz="1400" b="1" i="0" u="none" strike="noStrike" cap="none" normalizeH="0" baseline="3000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20% / 17% / 10%</a:t>
                      </a: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17% / 9% / 16%</a:t>
                      </a: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797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Previous PI failures ≥ 1</a:t>
                      </a:r>
                      <a:endParaRPr kumimoji="0" lang="en-GB" sz="1400" b="1" i="0" u="none" strike="noStrike" cap="none" normalizeH="0" baseline="3000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21%</a:t>
                      </a: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20%</a:t>
                      </a: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9951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1325" algn="l"/>
                        </a:tabLst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Previous PI mutations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1325" algn="l"/>
                        </a:tabLst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	≥ 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1325" algn="l"/>
                        </a:tabLst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	≥ 1 major</a:t>
                      </a:r>
                      <a:endParaRPr kumimoji="0" lang="en-GB" sz="1400" b="1" i="0" u="none" strike="noStrike" cap="none" normalizeH="0" baseline="3000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36%</a:t>
                      </a:r>
                      <a:b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</a:b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14%</a:t>
                      </a:r>
                    </a:p>
                  </a:txBody>
                  <a:tcPr marT="45719" marB="45719" anchor="b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32%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10%</a:t>
                      </a:r>
                    </a:p>
                  </a:txBody>
                  <a:tcPr marT="45719" marB="45719" anchor="b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797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Discontinuation before W48, n (%)</a:t>
                      </a: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16 (13%)</a:t>
                      </a: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18 (14%)</a:t>
                      </a: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79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For adverse event</a:t>
                      </a:r>
                    </a:p>
                  </a:txBody>
                  <a:tcPr marT="45719" marB="45719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6</a:t>
                      </a: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6</a:t>
                      </a: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79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For virologic failure</a:t>
                      </a:r>
                    </a:p>
                  </a:txBody>
                  <a:tcPr marT="45719" marB="45719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</a:t>
                      </a: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</a:t>
                      </a: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154" name="Rectangle 8"/>
          <p:cNvSpPr>
            <a:spLocks noChangeArrowheads="1"/>
          </p:cNvSpPr>
          <p:nvPr/>
        </p:nvSpPr>
        <p:spPr bwMode="auto">
          <a:xfrm>
            <a:off x="801688" y="1343025"/>
            <a:ext cx="7516812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ts val="1525"/>
              </a:lnSpc>
              <a:spcBef>
                <a:spcPct val="20000"/>
              </a:spcBef>
            </a:pPr>
            <a:r>
              <a:rPr lang="en-GB" sz="2800" b="1">
                <a:solidFill>
                  <a:srgbClr val="CC3300"/>
                </a:solidFill>
                <a:latin typeface="Calibri" pitchFamily="34" charset="0"/>
              </a:rPr>
              <a:t>Baseline characteristics and patient disposition</a:t>
            </a:r>
          </a:p>
        </p:txBody>
      </p:sp>
      <p:sp>
        <p:nvSpPr>
          <p:cNvPr id="4155" name="ZoneTexte 69"/>
          <p:cNvSpPr txBox="1">
            <a:spLocks noChangeArrowheads="1"/>
          </p:cNvSpPr>
          <p:nvPr/>
        </p:nvSpPr>
        <p:spPr bwMode="auto">
          <a:xfrm>
            <a:off x="5634038" y="6542088"/>
            <a:ext cx="34671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</a:rPr>
              <a:t>Mallolas J, JAIDS 2009;51:29-36</a:t>
            </a:r>
          </a:p>
        </p:txBody>
      </p:sp>
      <p:sp>
        <p:nvSpPr>
          <p:cNvPr id="4156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ATAZIP</a:t>
            </a:r>
          </a:p>
        </p:txBody>
      </p:sp>
      <p:sp>
        <p:nvSpPr>
          <p:cNvPr id="4157" name="Rectangle 1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ea typeface="ＭＳ Ｐゴシック" pitchFamily="-1" charset="-128"/>
              </a:rPr>
              <a:t>ATAZIP Study: Switch LPV/r to ATV/r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000" smtClean="0">
                <a:ea typeface="ＭＳ Ｐゴシック" pitchFamily="-1" charset="-128"/>
              </a:rPr>
              <a:t>ATAZIP Study: Switch LPV/r to ATV/r</a:t>
            </a:r>
          </a:p>
        </p:txBody>
      </p:sp>
      <p:sp>
        <p:nvSpPr>
          <p:cNvPr id="5123" name="Rectangle 71"/>
          <p:cNvSpPr>
            <a:spLocks noGrp="1" noChangeArrowheads="1"/>
          </p:cNvSpPr>
          <p:nvPr>
            <p:ph type="body" idx="4294967295"/>
          </p:nvPr>
        </p:nvSpPr>
        <p:spPr>
          <a:xfrm>
            <a:off x="0" y="5554663"/>
            <a:ext cx="9024938" cy="998537"/>
          </a:xfrm>
        </p:spPr>
        <p:txBody>
          <a:bodyPr/>
          <a:lstStyle/>
          <a:p>
            <a:r>
              <a:rPr lang="en-GB" sz="1600" smtClean="0">
                <a:solidFill>
                  <a:srgbClr val="000066"/>
                </a:solidFill>
                <a:ea typeface="ＭＳ Ｐゴシック" pitchFamily="-1" charset="-128"/>
              </a:rPr>
              <a:t>Time to treatment failure and time to virological failure did not differ between groups</a:t>
            </a:r>
          </a:p>
          <a:p>
            <a:r>
              <a:rPr lang="en-GB" sz="1600" smtClean="0">
                <a:solidFill>
                  <a:srgbClr val="000066"/>
                </a:solidFill>
                <a:ea typeface="ＭＳ Ｐゴシック" pitchFamily="-1" charset="-128"/>
              </a:rPr>
              <a:t>The median changes in CD4 count at 48 weeks were +27 cells/mm</a:t>
            </a:r>
            <a:r>
              <a:rPr lang="en-GB" sz="1600" baseline="30000" smtClean="0">
                <a:solidFill>
                  <a:srgbClr val="000066"/>
                </a:solidFill>
                <a:ea typeface="ＭＳ Ｐゴシック" pitchFamily="-1" charset="-128"/>
              </a:rPr>
              <a:t>3</a:t>
            </a:r>
            <a:r>
              <a:rPr lang="en-GB" sz="1600" smtClean="0">
                <a:solidFill>
                  <a:srgbClr val="000066"/>
                </a:solidFill>
                <a:ea typeface="ＭＳ Ｐゴシック" pitchFamily="-1" charset="-128"/>
              </a:rPr>
              <a:t> (IQR: -42 to 119) </a:t>
            </a:r>
            <a:br>
              <a:rPr lang="en-GB" sz="1600" smtClean="0">
                <a:solidFill>
                  <a:srgbClr val="000066"/>
                </a:solidFill>
                <a:ea typeface="ＭＳ Ｐゴシック" pitchFamily="-1" charset="-128"/>
              </a:rPr>
            </a:br>
            <a:r>
              <a:rPr lang="en-GB" sz="1600" smtClean="0">
                <a:solidFill>
                  <a:srgbClr val="000066"/>
                </a:solidFill>
                <a:ea typeface="ＭＳ Ｐゴシック" pitchFamily="-1" charset="-128"/>
              </a:rPr>
              <a:t>with ATV/r and +48 cells/mm</a:t>
            </a:r>
            <a:r>
              <a:rPr lang="en-GB" sz="1600" baseline="30000" smtClean="0">
                <a:solidFill>
                  <a:srgbClr val="000066"/>
                </a:solidFill>
                <a:ea typeface="ＭＳ Ｐゴシック" pitchFamily="-1" charset="-128"/>
              </a:rPr>
              <a:t>3</a:t>
            </a:r>
            <a:r>
              <a:rPr lang="en-GB" sz="1600" smtClean="0">
                <a:solidFill>
                  <a:srgbClr val="000066"/>
                </a:solidFill>
                <a:ea typeface="ＭＳ Ｐゴシック" pitchFamily="-1" charset="-128"/>
              </a:rPr>
              <a:t> (IQR: -5 to 112) with LPV/r (p = 0.315)</a:t>
            </a:r>
            <a:endParaRPr lang="en-GB" sz="1200" smtClean="0">
              <a:ea typeface="ＭＳ Ｐゴシック" pitchFamily="-1" charset="-128"/>
            </a:endParaRPr>
          </a:p>
        </p:txBody>
      </p:sp>
      <p:sp>
        <p:nvSpPr>
          <p:cNvPr id="5124" name="Text Box 2"/>
          <p:cNvSpPr txBox="1">
            <a:spLocks noChangeArrowheads="1"/>
          </p:cNvSpPr>
          <p:nvPr/>
        </p:nvSpPr>
        <p:spPr bwMode="auto">
          <a:xfrm>
            <a:off x="6573838" y="1616075"/>
            <a:ext cx="20701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l" eaLnBrk="1" hangingPunct="1"/>
            <a:r>
              <a:rPr lang="en-GB" b="1">
                <a:solidFill>
                  <a:srgbClr val="0066FF"/>
                </a:solidFill>
                <a:latin typeface="Calibri" pitchFamily="34" charset="0"/>
              </a:rPr>
              <a:t>Virologic rebound</a:t>
            </a:r>
          </a:p>
        </p:txBody>
      </p:sp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1604963" y="1649413"/>
            <a:ext cx="20431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l" eaLnBrk="1" hangingPunct="1"/>
            <a:r>
              <a:rPr lang="en-GB" b="1">
                <a:solidFill>
                  <a:srgbClr val="0066FF"/>
                </a:solidFill>
                <a:latin typeface="Calibri" pitchFamily="34" charset="0"/>
              </a:rPr>
              <a:t>Treatment failure</a:t>
            </a:r>
            <a:endParaRPr lang="en-GB" b="1" baseline="30000">
              <a:solidFill>
                <a:srgbClr val="0066FF"/>
              </a:solidFill>
              <a:latin typeface="Calibri" pitchFamily="34" charset="0"/>
            </a:endParaRPr>
          </a:p>
        </p:txBody>
      </p:sp>
      <p:sp>
        <p:nvSpPr>
          <p:cNvPr id="5126" name="Text Box 62"/>
          <p:cNvSpPr txBox="1">
            <a:spLocks noChangeArrowheads="1"/>
          </p:cNvSpPr>
          <p:nvPr/>
        </p:nvSpPr>
        <p:spPr bwMode="auto">
          <a:xfrm>
            <a:off x="3268663" y="5143500"/>
            <a:ext cx="26003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r>
              <a:rPr lang="en-GB" sz="1400" b="1">
                <a:solidFill>
                  <a:srgbClr val="000066"/>
                </a:solidFill>
              </a:rPr>
              <a:t>Difference estimate (95% CI)</a:t>
            </a:r>
          </a:p>
        </p:txBody>
      </p:sp>
      <p:sp>
        <p:nvSpPr>
          <p:cNvPr id="5127" name="Rectangle 66"/>
          <p:cNvSpPr>
            <a:spLocks noChangeArrowheads="1"/>
          </p:cNvSpPr>
          <p:nvPr/>
        </p:nvSpPr>
        <p:spPr bwMode="auto">
          <a:xfrm>
            <a:off x="5905500" y="1835150"/>
            <a:ext cx="3429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GB" sz="1400" b="1">
                <a:solidFill>
                  <a:srgbClr val="000066"/>
                </a:solidFill>
              </a:rPr>
              <a:t>%</a:t>
            </a:r>
          </a:p>
        </p:txBody>
      </p:sp>
      <p:sp>
        <p:nvSpPr>
          <p:cNvPr id="5128" name="ZoneTexte 69"/>
          <p:cNvSpPr txBox="1">
            <a:spLocks noChangeArrowheads="1"/>
          </p:cNvSpPr>
          <p:nvPr/>
        </p:nvSpPr>
        <p:spPr bwMode="auto">
          <a:xfrm>
            <a:off x="5634038" y="6542088"/>
            <a:ext cx="34671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</a:rPr>
              <a:t>Mallolas J, JAIDS 2009;51:29-36</a:t>
            </a:r>
          </a:p>
        </p:txBody>
      </p:sp>
      <p:sp>
        <p:nvSpPr>
          <p:cNvPr id="5129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ATAZIP</a:t>
            </a:r>
          </a:p>
        </p:txBody>
      </p:sp>
      <p:sp>
        <p:nvSpPr>
          <p:cNvPr id="5130" name="Text Box 2"/>
          <p:cNvSpPr txBox="1">
            <a:spLocks noChangeArrowheads="1"/>
          </p:cNvSpPr>
          <p:nvPr/>
        </p:nvSpPr>
        <p:spPr bwMode="auto">
          <a:xfrm>
            <a:off x="2757488" y="1166813"/>
            <a:ext cx="3586162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l" eaLnBrk="1" hangingPunct="1"/>
            <a:r>
              <a:rPr lang="en-GB" sz="2800" b="1">
                <a:solidFill>
                  <a:srgbClr val="CC3300"/>
                </a:solidFill>
                <a:latin typeface="Calibri" pitchFamily="34" charset="0"/>
              </a:rPr>
              <a:t>Results: W48 outcome</a:t>
            </a:r>
          </a:p>
        </p:txBody>
      </p:sp>
      <p:grpSp>
        <p:nvGrpSpPr>
          <p:cNvPr id="5131" name="Groupe 68"/>
          <p:cNvGrpSpPr>
            <a:grpSpLocks/>
          </p:cNvGrpSpPr>
          <p:nvPr/>
        </p:nvGrpSpPr>
        <p:grpSpPr bwMode="auto">
          <a:xfrm>
            <a:off x="3492500" y="2263775"/>
            <a:ext cx="1971675" cy="730250"/>
            <a:chOff x="3492500" y="2263775"/>
            <a:chExt cx="1971675" cy="730250"/>
          </a:xfrm>
        </p:grpSpPr>
        <p:sp>
          <p:nvSpPr>
            <p:cNvPr id="5185" name="AutoShape 126"/>
            <p:cNvSpPr>
              <a:spLocks noChangeArrowheads="1"/>
            </p:cNvSpPr>
            <p:nvPr/>
          </p:nvSpPr>
          <p:spPr bwMode="auto">
            <a:xfrm>
              <a:off x="3492500" y="2263775"/>
              <a:ext cx="1971675" cy="73025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l"/>
              <a:endParaRPr lang="en-GB" sz="2400"/>
            </a:p>
          </p:txBody>
        </p:sp>
        <p:sp>
          <p:nvSpPr>
            <p:cNvPr id="5186" name="Rectangle 4"/>
            <p:cNvSpPr>
              <a:spLocks noChangeArrowheads="1"/>
            </p:cNvSpPr>
            <p:nvPr/>
          </p:nvSpPr>
          <p:spPr bwMode="auto">
            <a:xfrm>
              <a:off x="3840163" y="2346325"/>
              <a:ext cx="1338262" cy="244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GB" sz="1600" b="1">
                  <a:solidFill>
                    <a:srgbClr val="000066"/>
                  </a:solidFill>
                  <a:latin typeface="Calibri" pitchFamily="34" charset="0"/>
                </a:rPr>
                <a:t>Switch to ATV/r</a:t>
              </a:r>
            </a:p>
          </p:txBody>
        </p:sp>
        <p:sp>
          <p:nvSpPr>
            <p:cNvPr id="5187" name="Rectangle 6"/>
            <p:cNvSpPr>
              <a:spLocks noChangeArrowheads="1"/>
            </p:cNvSpPr>
            <p:nvPr/>
          </p:nvSpPr>
          <p:spPr bwMode="auto">
            <a:xfrm>
              <a:off x="3838575" y="2667000"/>
              <a:ext cx="1552575" cy="244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GB" sz="1600" b="1">
                  <a:solidFill>
                    <a:srgbClr val="000066"/>
                  </a:solidFill>
                  <a:latin typeface="Calibri" pitchFamily="34" charset="0"/>
                </a:rPr>
                <a:t>Continue on LPV/r</a:t>
              </a:r>
            </a:p>
          </p:txBody>
        </p:sp>
        <p:sp>
          <p:nvSpPr>
            <p:cNvPr id="5188" name="Rectangle 3"/>
            <p:cNvSpPr>
              <a:spLocks noChangeArrowheads="1"/>
            </p:cNvSpPr>
            <p:nvPr/>
          </p:nvSpPr>
          <p:spPr bwMode="auto">
            <a:xfrm>
              <a:off x="3581400" y="2717800"/>
              <a:ext cx="200025" cy="144463"/>
            </a:xfrm>
            <a:prstGeom prst="rect">
              <a:avLst/>
            </a:prstGeom>
            <a:solidFill>
              <a:srgbClr val="CC6600"/>
            </a:solidFill>
            <a:ln w="9525">
              <a:solidFill>
                <a:srgbClr val="CC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/>
              <a:endParaRPr lang="en-GB" sz="1600">
                <a:solidFill>
                  <a:srgbClr val="333399"/>
                </a:solidFill>
              </a:endParaRPr>
            </a:p>
          </p:txBody>
        </p:sp>
        <p:sp>
          <p:nvSpPr>
            <p:cNvPr id="5189" name="Rectangle 4"/>
            <p:cNvSpPr>
              <a:spLocks noChangeArrowheads="1"/>
            </p:cNvSpPr>
            <p:nvPr/>
          </p:nvSpPr>
          <p:spPr bwMode="auto">
            <a:xfrm>
              <a:off x="3579813" y="2397125"/>
              <a:ext cx="200025" cy="144463"/>
            </a:xfrm>
            <a:prstGeom prst="rect">
              <a:avLst/>
            </a:prstGeom>
            <a:solidFill>
              <a:srgbClr val="800080"/>
            </a:solidFill>
            <a:ln w="9525">
              <a:solidFill>
                <a:srgbClr val="80008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/>
              <a:endParaRPr lang="en-GB" sz="1600">
                <a:solidFill>
                  <a:srgbClr val="333399"/>
                </a:solidFill>
              </a:endParaRPr>
            </a:p>
          </p:txBody>
        </p:sp>
      </p:grpSp>
      <p:grpSp>
        <p:nvGrpSpPr>
          <p:cNvPr id="5132" name="Group 107"/>
          <p:cNvGrpSpPr>
            <a:grpSpLocks/>
          </p:cNvGrpSpPr>
          <p:nvPr/>
        </p:nvGrpSpPr>
        <p:grpSpPr bwMode="auto">
          <a:xfrm>
            <a:off x="5854700" y="2149475"/>
            <a:ext cx="2328863" cy="3300413"/>
            <a:chOff x="3688" y="1354"/>
            <a:chExt cx="1467" cy="2079"/>
          </a:xfrm>
        </p:grpSpPr>
        <p:sp>
          <p:nvSpPr>
            <p:cNvPr id="5160" name="Rectangle 8"/>
            <p:cNvSpPr>
              <a:spLocks noChangeArrowheads="1"/>
            </p:cNvSpPr>
            <p:nvPr/>
          </p:nvSpPr>
          <p:spPr bwMode="auto">
            <a:xfrm>
              <a:off x="4062" y="2759"/>
              <a:ext cx="300" cy="284"/>
            </a:xfrm>
            <a:prstGeom prst="rect">
              <a:avLst/>
            </a:prstGeom>
            <a:solidFill>
              <a:srgbClr val="800080"/>
            </a:solidFill>
            <a:ln w="6350">
              <a:solidFill>
                <a:srgbClr val="80008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GB" sz="1400" b="1">
                  <a:solidFill>
                    <a:schemeClr val="bg1"/>
                  </a:solidFill>
                </a:rPr>
                <a:t>5</a:t>
              </a:r>
            </a:p>
          </p:txBody>
        </p:sp>
        <p:sp>
          <p:nvSpPr>
            <p:cNvPr id="5161" name="Rectangle 9"/>
            <p:cNvSpPr>
              <a:spLocks noChangeArrowheads="1"/>
            </p:cNvSpPr>
            <p:nvPr/>
          </p:nvSpPr>
          <p:spPr bwMode="auto">
            <a:xfrm>
              <a:off x="4608" y="2698"/>
              <a:ext cx="285" cy="345"/>
            </a:xfrm>
            <a:prstGeom prst="rect">
              <a:avLst/>
            </a:prstGeom>
            <a:solidFill>
              <a:srgbClr val="CC6600"/>
            </a:solidFill>
            <a:ln w="6350">
              <a:solidFill>
                <a:srgbClr val="CC66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GB" sz="1400" b="1">
                  <a:solidFill>
                    <a:schemeClr val="bg1"/>
                  </a:solidFill>
                </a:rPr>
                <a:t>7</a:t>
              </a:r>
            </a:p>
          </p:txBody>
        </p:sp>
        <p:sp>
          <p:nvSpPr>
            <p:cNvPr id="5162" name="Line 10"/>
            <p:cNvSpPr>
              <a:spLocks noChangeShapeType="1"/>
            </p:cNvSpPr>
            <p:nvPr/>
          </p:nvSpPr>
          <p:spPr bwMode="auto">
            <a:xfrm>
              <a:off x="3868" y="1406"/>
              <a:ext cx="0" cy="1629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5163" name="Line 11"/>
            <p:cNvSpPr>
              <a:spLocks noChangeShapeType="1"/>
            </p:cNvSpPr>
            <p:nvPr/>
          </p:nvSpPr>
          <p:spPr bwMode="auto">
            <a:xfrm>
              <a:off x="3843" y="3041"/>
              <a:ext cx="25" cy="1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5164" name="Line 12"/>
            <p:cNvSpPr>
              <a:spLocks noChangeShapeType="1"/>
            </p:cNvSpPr>
            <p:nvPr/>
          </p:nvSpPr>
          <p:spPr bwMode="auto">
            <a:xfrm>
              <a:off x="3843" y="2766"/>
              <a:ext cx="25" cy="1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5165" name="Line 13"/>
            <p:cNvSpPr>
              <a:spLocks noChangeShapeType="1"/>
            </p:cNvSpPr>
            <p:nvPr/>
          </p:nvSpPr>
          <p:spPr bwMode="auto">
            <a:xfrm>
              <a:off x="3843" y="2495"/>
              <a:ext cx="25" cy="1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5166" name="Line 14"/>
            <p:cNvSpPr>
              <a:spLocks noChangeShapeType="1"/>
            </p:cNvSpPr>
            <p:nvPr/>
          </p:nvSpPr>
          <p:spPr bwMode="auto">
            <a:xfrm>
              <a:off x="3843" y="2225"/>
              <a:ext cx="25" cy="1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5167" name="Line 15"/>
            <p:cNvSpPr>
              <a:spLocks noChangeShapeType="1"/>
            </p:cNvSpPr>
            <p:nvPr/>
          </p:nvSpPr>
          <p:spPr bwMode="auto">
            <a:xfrm>
              <a:off x="3843" y="1946"/>
              <a:ext cx="25" cy="1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5168" name="Line 16"/>
            <p:cNvSpPr>
              <a:spLocks noChangeShapeType="1"/>
            </p:cNvSpPr>
            <p:nvPr/>
          </p:nvSpPr>
          <p:spPr bwMode="auto">
            <a:xfrm>
              <a:off x="3843" y="1677"/>
              <a:ext cx="25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5169" name="Line 17"/>
            <p:cNvSpPr>
              <a:spLocks noChangeShapeType="1"/>
            </p:cNvSpPr>
            <p:nvPr/>
          </p:nvSpPr>
          <p:spPr bwMode="auto">
            <a:xfrm>
              <a:off x="3843" y="1406"/>
              <a:ext cx="25" cy="1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5170" name="Line 18"/>
            <p:cNvSpPr>
              <a:spLocks noChangeShapeType="1"/>
            </p:cNvSpPr>
            <p:nvPr/>
          </p:nvSpPr>
          <p:spPr bwMode="auto">
            <a:xfrm flipV="1">
              <a:off x="3859" y="3039"/>
              <a:ext cx="1296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5171" name="Line 19"/>
            <p:cNvSpPr>
              <a:spLocks noChangeShapeType="1"/>
            </p:cNvSpPr>
            <p:nvPr/>
          </p:nvSpPr>
          <p:spPr bwMode="auto">
            <a:xfrm flipV="1">
              <a:off x="3868" y="3035"/>
              <a:ext cx="0" cy="34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5172" name="Text Box 27"/>
            <p:cNvSpPr txBox="1">
              <a:spLocks noChangeArrowheads="1"/>
            </p:cNvSpPr>
            <p:nvPr/>
          </p:nvSpPr>
          <p:spPr bwMode="auto">
            <a:xfrm>
              <a:off x="4212" y="2387"/>
              <a:ext cx="571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algn="l" eaLnBrk="1" hangingPunct="1"/>
              <a:r>
                <a:rPr lang="en-GB" sz="1200">
                  <a:solidFill>
                    <a:srgbClr val="000066"/>
                  </a:solidFill>
                </a:rPr>
                <a:t>p &lt; 0.0001</a:t>
              </a:r>
            </a:p>
          </p:txBody>
        </p:sp>
        <p:sp>
          <p:nvSpPr>
            <p:cNvPr id="5173" name="Text Box 28"/>
            <p:cNvSpPr txBox="1">
              <a:spLocks noChangeArrowheads="1"/>
            </p:cNvSpPr>
            <p:nvPr/>
          </p:nvSpPr>
          <p:spPr bwMode="auto">
            <a:xfrm>
              <a:off x="4015" y="3067"/>
              <a:ext cx="39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algn="l" eaLnBrk="1" hangingPunct="1"/>
              <a:r>
                <a:rPr lang="en-GB" sz="1400" b="1">
                  <a:solidFill>
                    <a:srgbClr val="800080"/>
                  </a:solidFill>
                </a:rPr>
                <a:t>6/121</a:t>
              </a:r>
            </a:p>
          </p:txBody>
        </p:sp>
        <p:sp>
          <p:nvSpPr>
            <p:cNvPr id="5174" name="Text Box 29"/>
            <p:cNvSpPr txBox="1">
              <a:spLocks noChangeArrowheads="1"/>
            </p:cNvSpPr>
            <p:nvPr/>
          </p:nvSpPr>
          <p:spPr bwMode="auto">
            <a:xfrm>
              <a:off x="4553" y="3067"/>
              <a:ext cx="39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/>
              <a:r>
                <a:rPr lang="en-GB" sz="1400" b="1">
                  <a:solidFill>
                    <a:srgbClr val="CC6600"/>
                  </a:solidFill>
                </a:rPr>
                <a:t>9/127</a:t>
              </a:r>
            </a:p>
          </p:txBody>
        </p:sp>
        <p:sp>
          <p:nvSpPr>
            <p:cNvPr id="5175" name="Rectangle 65"/>
            <p:cNvSpPr>
              <a:spLocks noChangeArrowheads="1"/>
            </p:cNvSpPr>
            <p:nvPr/>
          </p:nvSpPr>
          <p:spPr bwMode="auto">
            <a:xfrm>
              <a:off x="3906" y="3241"/>
              <a:ext cx="117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GB" sz="1400" b="1">
                  <a:solidFill>
                    <a:srgbClr val="000066"/>
                  </a:solidFill>
                </a:rPr>
                <a:t>-2.1% (-8.7%, 4.2%)</a:t>
              </a:r>
            </a:p>
          </p:txBody>
        </p:sp>
        <p:grpSp>
          <p:nvGrpSpPr>
            <p:cNvPr id="5176" name="Group 84"/>
            <p:cNvGrpSpPr>
              <a:grpSpLocks/>
            </p:cNvGrpSpPr>
            <p:nvPr/>
          </p:nvGrpSpPr>
          <p:grpSpPr bwMode="auto">
            <a:xfrm>
              <a:off x="3688" y="1354"/>
              <a:ext cx="106" cy="1745"/>
              <a:chOff x="780" y="1318"/>
              <a:chExt cx="106" cy="1745"/>
            </a:xfrm>
          </p:grpSpPr>
          <p:sp>
            <p:nvSpPr>
              <p:cNvPr id="5178" name="Rectangle 42"/>
              <p:cNvSpPr>
                <a:spLocks noChangeArrowheads="1"/>
              </p:cNvSpPr>
              <p:nvPr/>
            </p:nvSpPr>
            <p:spPr bwMode="auto">
              <a:xfrm>
                <a:off x="833" y="2948"/>
                <a:ext cx="53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r"/>
                <a:r>
                  <a:rPr lang="en-GB" sz="1200">
                    <a:solidFill>
                      <a:srgbClr val="000066"/>
                    </a:solidFill>
                  </a:rPr>
                  <a:t>0</a:t>
                </a:r>
              </a:p>
            </p:txBody>
          </p:sp>
          <p:sp>
            <p:nvSpPr>
              <p:cNvPr id="5179" name="Rectangle 43"/>
              <p:cNvSpPr>
                <a:spLocks noChangeArrowheads="1"/>
              </p:cNvSpPr>
              <p:nvPr/>
            </p:nvSpPr>
            <p:spPr bwMode="auto">
              <a:xfrm>
                <a:off x="833" y="2678"/>
                <a:ext cx="53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r"/>
                <a:r>
                  <a:rPr lang="en-GB" sz="1200">
                    <a:solidFill>
                      <a:srgbClr val="000066"/>
                    </a:solidFill>
                  </a:rPr>
                  <a:t>5</a:t>
                </a:r>
              </a:p>
            </p:txBody>
          </p:sp>
          <p:sp>
            <p:nvSpPr>
              <p:cNvPr id="5180" name="Rectangle 44"/>
              <p:cNvSpPr>
                <a:spLocks noChangeArrowheads="1"/>
              </p:cNvSpPr>
              <p:nvPr/>
            </p:nvSpPr>
            <p:spPr bwMode="auto">
              <a:xfrm>
                <a:off x="780" y="2407"/>
                <a:ext cx="106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r"/>
                <a:r>
                  <a:rPr lang="en-GB" sz="1200">
                    <a:solidFill>
                      <a:srgbClr val="000066"/>
                    </a:solidFill>
                  </a:rPr>
                  <a:t>10</a:t>
                </a:r>
              </a:p>
            </p:txBody>
          </p:sp>
          <p:sp>
            <p:nvSpPr>
              <p:cNvPr id="5181" name="Rectangle 45"/>
              <p:cNvSpPr>
                <a:spLocks noChangeArrowheads="1"/>
              </p:cNvSpPr>
              <p:nvPr/>
            </p:nvSpPr>
            <p:spPr bwMode="auto">
              <a:xfrm>
                <a:off x="780" y="2138"/>
                <a:ext cx="106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r"/>
                <a:r>
                  <a:rPr lang="en-GB" sz="1200">
                    <a:solidFill>
                      <a:srgbClr val="000066"/>
                    </a:solidFill>
                  </a:rPr>
                  <a:t>15</a:t>
                </a:r>
              </a:p>
            </p:txBody>
          </p:sp>
          <p:sp>
            <p:nvSpPr>
              <p:cNvPr id="5182" name="Rectangle 46"/>
              <p:cNvSpPr>
                <a:spLocks noChangeArrowheads="1"/>
              </p:cNvSpPr>
              <p:nvPr/>
            </p:nvSpPr>
            <p:spPr bwMode="auto">
              <a:xfrm>
                <a:off x="780" y="1859"/>
                <a:ext cx="106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r"/>
                <a:r>
                  <a:rPr lang="en-GB" sz="1200">
                    <a:solidFill>
                      <a:srgbClr val="000066"/>
                    </a:solidFill>
                  </a:rPr>
                  <a:t>20</a:t>
                </a:r>
              </a:p>
            </p:txBody>
          </p:sp>
          <p:sp>
            <p:nvSpPr>
              <p:cNvPr id="5183" name="Rectangle 47"/>
              <p:cNvSpPr>
                <a:spLocks noChangeArrowheads="1"/>
              </p:cNvSpPr>
              <p:nvPr/>
            </p:nvSpPr>
            <p:spPr bwMode="auto">
              <a:xfrm>
                <a:off x="780" y="1589"/>
                <a:ext cx="106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r"/>
                <a:r>
                  <a:rPr lang="en-GB" sz="1200">
                    <a:solidFill>
                      <a:srgbClr val="000066"/>
                    </a:solidFill>
                  </a:rPr>
                  <a:t>25</a:t>
                </a:r>
              </a:p>
            </p:txBody>
          </p:sp>
          <p:sp>
            <p:nvSpPr>
              <p:cNvPr id="5184" name="Rectangle 48"/>
              <p:cNvSpPr>
                <a:spLocks noChangeArrowheads="1"/>
              </p:cNvSpPr>
              <p:nvPr/>
            </p:nvSpPr>
            <p:spPr bwMode="auto">
              <a:xfrm>
                <a:off x="780" y="1318"/>
                <a:ext cx="106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r"/>
                <a:r>
                  <a:rPr lang="en-GB" sz="1200">
                    <a:solidFill>
                      <a:srgbClr val="000066"/>
                    </a:solidFill>
                  </a:rPr>
                  <a:t>30</a:t>
                </a:r>
              </a:p>
            </p:txBody>
          </p:sp>
        </p:grpSp>
        <p:sp>
          <p:nvSpPr>
            <p:cNvPr id="5177" name="Freeform 103"/>
            <p:cNvSpPr>
              <a:spLocks/>
            </p:cNvSpPr>
            <p:nvPr/>
          </p:nvSpPr>
          <p:spPr bwMode="auto">
            <a:xfrm>
              <a:off x="4215" y="2558"/>
              <a:ext cx="545" cy="138"/>
            </a:xfrm>
            <a:custGeom>
              <a:avLst/>
              <a:gdLst>
                <a:gd name="T0" fmla="*/ 1 w 545"/>
                <a:gd name="T1" fmla="*/ 138 h 138"/>
                <a:gd name="T2" fmla="*/ 0 w 545"/>
                <a:gd name="T3" fmla="*/ 0 h 138"/>
                <a:gd name="T4" fmla="*/ 545 w 545"/>
                <a:gd name="T5" fmla="*/ 0 h 138"/>
                <a:gd name="T6" fmla="*/ 545 w 545"/>
                <a:gd name="T7" fmla="*/ 97 h 13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45"/>
                <a:gd name="T13" fmla="*/ 0 h 138"/>
                <a:gd name="T14" fmla="*/ 545 w 545"/>
                <a:gd name="T15" fmla="*/ 138 h 13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45" h="138">
                  <a:moveTo>
                    <a:pt x="1" y="138"/>
                  </a:moveTo>
                  <a:lnTo>
                    <a:pt x="0" y="0"/>
                  </a:lnTo>
                  <a:lnTo>
                    <a:pt x="545" y="0"/>
                  </a:lnTo>
                  <a:lnTo>
                    <a:pt x="545" y="97"/>
                  </a:lnTo>
                </a:path>
              </a:pathLst>
            </a:cu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5133" name="Group 106"/>
          <p:cNvGrpSpPr>
            <a:grpSpLocks/>
          </p:cNvGrpSpPr>
          <p:nvPr/>
        </p:nvGrpSpPr>
        <p:grpSpPr bwMode="auto">
          <a:xfrm>
            <a:off x="850900" y="1879600"/>
            <a:ext cx="2316163" cy="3570288"/>
            <a:chOff x="536" y="1184"/>
            <a:chExt cx="1459" cy="2249"/>
          </a:xfrm>
        </p:grpSpPr>
        <p:sp>
          <p:nvSpPr>
            <p:cNvPr id="5134" name="Rectangle 31"/>
            <p:cNvSpPr>
              <a:spLocks noChangeArrowheads="1"/>
            </p:cNvSpPr>
            <p:nvPr/>
          </p:nvSpPr>
          <p:spPr bwMode="auto">
            <a:xfrm>
              <a:off x="891" y="2141"/>
              <a:ext cx="299" cy="910"/>
            </a:xfrm>
            <a:prstGeom prst="rect">
              <a:avLst/>
            </a:prstGeom>
            <a:solidFill>
              <a:srgbClr val="800080"/>
            </a:solidFill>
            <a:ln w="6350">
              <a:solidFill>
                <a:srgbClr val="80008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GB" sz="1200" b="1">
                  <a:solidFill>
                    <a:schemeClr val="bg1"/>
                  </a:solidFill>
                </a:rPr>
                <a:t>17</a:t>
              </a:r>
            </a:p>
          </p:txBody>
        </p:sp>
        <p:sp>
          <p:nvSpPr>
            <p:cNvPr id="5135" name="Rectangle 32"/>
            <p:cNvSpPr>
              <a:spLocks noChangeArrowheads="1"/>
            </p:cNvSpPr>
            <p:nvPr/>
          </p:nvSpPr>
          <p:spPr bwMode="auto">
            <a:xfrm>
              <a:off x="1445" y="1978"/>
              <a:ext cx="285" cy="1073"/>
            </a:xfrm>
            <a:prstGeom prst="rect">
              <a:avLst/>
            </a:prstGeom>
            <a:solidFill>
              <a:srgbClr val="CC6600"/>
            </a:solidFill>
            <a:ln w="6350">
              <a:solidFill>
                <a:srgbClr val="CC66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GB" sz="1200" b="1">
                  <a:solidFill>
                    <a:schemeClr val="bg1"/>
                  </a:solidFill>
                </a:rPr>
                <a:t>20</a:t>
              </a:r>
            </a:p>
          </p:txBody>
        </p:sp>
        <p:sp>
          <p:nvSpPr>
            <p:cNvPr id="5136" name="Line 33"/>
            <p:cNvSpPr>
              <a:spLocks noChangeShapeType="1"/>
            </p:cNvSpPr>
            <p:nvPr/>
          </p:nvSpPr>
          <p:spPr bwMode="auto">
            <a:xfrm>
              <a:off x="708" y="1414"/>
              <a:ext cx="1" cy="1629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5137" name="Line 34"/>
            <p:cNvSpPr>
              <a:spLocks noChangeShapeType="1"/>
            </p:cNvSpPr>
            <p:nvPr/>
          </p:nvSpPr>
          <p:spPr bwMode="auto">
            <a:xfrm>
              <a:off x="684" y="3049"/>
              <a:ext cx="24" cy="1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5138" name="Line 35"/>
            <p:cNvSpPr>
              <a:spLocks noChangeShapeType="1"/>
            </p:cNvSpPr>
            <p:nvPr/>
          </p:nvSpPr>
          <p:spPr bwMode="auto">
            <a:xfrm>
              <a:off x="684" y="2774"/>
              <a:ext cx="24" cy="1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5139" name="Line 36"/>
            <p:cNvSpPr>
              <a:spLocks noChangeShapeType="1"/>
            </p:cNvSpPr>
            <p:nvPr/>
          </p:nvSpPr>
          <p:spPr bwMode="auto">
            <a:xfrm>
              <a:off x="684" y="2503"/>
              <a:ext cx="24" cy="1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5140" name="Line 37"/>
            <p:cNvSpPr>
              <a:spLocks noChangeShapeType="1"/>
            </p:cNvSpPr>
            <p:nvPr/>
          </p:nvSpPr>
          <p:spPr bwMode="auto">
            <a:xfrm>
              <a:off x="684" y="2233"/>
              <a:ext cx="24" cy="1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5141" name="Line 38"/>
            <p:cNvSpPr>
              <a:spLocks noChangeShapeType="1"/>
            </p:cNvSpPr>
            <p:nvPr/>
          </p:nvSpPr>
          <p:spPr bwMode="auto">
            <a:xfrm>
              <a:off x="684" y="1954"/>
              <a:ext cx="24" cy="1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5142" name="Line 39"/>
            <p:cNvSpPr>
              <a:spLocks noChangeShapeType="1"/>
            </p:cNvSpPr>
            <p:nvPr/>
          </p:nvSpPr>
          <p:spPr bwMode="auto">
            <a:xfrm>
              <a:off x="684" y="1685"/>
              <a:ext cx="24" cy="1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5143" name="Line 40"/>
            <p:cNvSpPr>
              <a:spLocks noChangeShapeType="1"/>
            </p:cNvSpPr>
            <p:nvPr/>
          </p:nvSpPr>
          <p:spPr bwMode="auto">
            <a:xfrm>
              <a:off x="684" y="1414"/>
              <a:ext cx="24" cy="1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5144" name="Line 41"/>
            <p:cNvSpPr>
              <a:spLocks noChangeShapeType="1"/>
            </p:cNvSpPr>
            <p:nvPr/>
          </p:nvSpPr>
          <p:spPr bwMode="auto">
            <a:xfrm flipV="1">
              <a:off x="708" y="3043"/>
              <a:ext cx="1" cy="34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grpSp>
          <p:nvGrpSpPr>
            <p:cNvPr id="5145" name="Group 83"/>
            <p:cNvGrpSpPr>
              <a:grpSpLocks/>
            </p:cNvGrpSpPr>
            <p:nvPr/>
          </p:nvGrpSpPr>
          <p:grpSpPr bwMode="auto">
            <a:xfrm>
              <a:off x="536" y="1355"/>
              <a:ext cx="106" cy="1745"/>
              <a:chOff x="780" y="1318"/>
              <a:chExt cx="106" cy="1745"/>
            </a:xfrm>
          </p:grpSpPr>
          <p:sp>
            <p:nvSpPr>
              <p:cNvPr id="5153" name="Rectangle 42"/>
              <p:cNvSpPr>
                <a:spLocks noChangeArrowheads="1"/>
              </p:cNvSpPr>
              <p:nvPr/>
            </p:nvSpPr>
            <p:spPr bwMode="auto">
              <a:xfrm>
                <a:off x="833" y="2948"/>
                <a:ext cx="53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r"/>
                <a:r>
                  <a:rPr lang="en-GB" sz="1200">
                    <a:solidFill>
                      <a:srgbClr val="000066"/>
                    </a:solidFill>
                  </a:rPr>
                  <a:t>0</a:t>
                </a:r>
              </a:p>
            </p:txBody>
          </p:sp>
          <p:sp>
            <p:nvSpPr>
              <p:cNvPr id="5154" name="Rectangle 43"/>
              <p:cNvSpPr>
                <a:spLocks noChangeArrowheads="1"/>
              </p:cNvSpPr>
              <p:nvPr/>
            </p:nvSpPr>
            <p:spPr bwMode="auto">
              <a:xfrm>
                <a:off x="833" y="2678"/>
                <a:ext cx="53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r"/>
                <a:r>
                  <a:rPr lang="en-GB" sz="1200">
                    <a:solidFill>
                      <a:srgbClr val="000066"/>
                    </a:solidFill>
                  </a:rPr>
                  <a:t>5</a:t>
                </a:r>
              </a:p>
            </p:txBody>
          </p:sp>
          <p:sp>
            <p:nvSpPr>
              <p:cNvPr id="5155" name="Rectangle 44"/>
              <p:cNvSpPr>
                <a:spLocks noChangeArrowheads="1"/>
              </p:cNvSpPr>
              <p:nvPr/>
            </p:nvSpPr>
            <p:spPr bwMode="auto">
              <a:xfrm>
                <a:off x="780" y="2407"/>
                <a:ext cx="106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r"/>
                <a:r>
                  <a:rPr lang="en-GB" sz="1200">
                    <a:solidFill>
                      <a:srgbClr val="000066"/>
                    </a:solidFill>
                  </a:rPr>
                  <a:t>10</a:t>
                </a:r>
              </a:p>
            </p:txBody>
          </p:sp>
          <p:sp>
            <p:nvSpPr>
              <p:cNvPr id="5156" name="Rectangle 45"/>
              <p:cNvSpPr>
                <a:spLocks noChangeArrowheads="1"/>
              </p:cNvSpPr>
              <p:nvPr/>
            </p:nvSpPr>
            <p:spPr bwMode="auto">
              <a:xfrm>
                <a:off x="780" y="2138"/>
                <a:ext cx="106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r"/>
                <a:r>
                  <a:rPr lang="en-GB" sz="1200">
                    <a:solidFill>
                      <a:srgbClr val="000066"/>
                    </a:solidFill>
                  </a:rPr>
                  <a:t>15</a:t>
                </a:r>
              </a:p>
            </p:txBody>
          </p:sp>
          <p:sp>
            <p:nvSpPr>
              <p:cNvPr id="5157" name="Rectangle 46"/>
              <p:cNvSpPr>
                <a:spLocks noChangeArrowheads="1"/>
              </p:cNvSpPr>
              <p:nvPr/>
            </p:nvSpPr>
            <p:spPr bwMode="auto">
              <a:xfrm>
                <a:off x="780" y="1859"/>
                <a:ext cx="106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r"/>
                <a:r>
                  <a:rPr lang="en-GB" sz="1200">
                    <a:solidFill>
                      <a:srgbClr val="000066"/>
                    </a:solidFill>
                  </a:rPr>
                  <a:t>20</a:t>
                </a:r>
              </a:p>
            </p:txBody>
          </p:sp>
          <p:sp>
            <p:nvSpPr>
              <p:cNvPr id="5158" name="Rectangle 47"/>
              <p:cNvSpPr>
                <a:spLocks noChangeArrowheads="1"/>
              </p:cNvSpPr>
              <p:nvPr/>
            </p:nvSpPr>
            <p:spPr bwMode="auto">
              <a:xfrm>
                <a:off x="780" y="1589"/>
                <a:ext cx="106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r"/>
                <a:r>
                  <a:rPr lang="en-GB" sz="1200">
                    <a:solidFill>
                      <a:srgbClr val="000066"/>
                    </a:solidFill>
                  </a:rPr>
                  <a:t>25</a:t>
                </a:r>
              </a:p>
            </p:txBody>
          </p:sp>
          <p:sp>
            <p:nvSpPr>
              <p:cNvPr id="5159" name="Rectangle 48"/>
              <p:cNvSpPr>
                <a:spLocks noChangeArrowheads="1"/>
              </p:cNvSpPr>
              <p:nvPr/>
            </p:nvSpPr>
            <p:spPr bwMode="auto">
              <a:xfrm>
                <a:off x="780" y="1318"/>
                <a:ext cx="106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r"/>
                <a:r>
                  <a:rPr lang="en-GB" sz="1200">
                    <a:solidFill>
                      <a:srgbClr val="000066"/>
                    </a:solidFill>
                  </a:rPr>
                  <a:t>30</a:t>
                </a:r>
              </a:p>
            </p:txBody>
          </p:sp>
        </p:grpSp>
        <p:sp>
          <p:nvSpPr>
            <p:cNvPr id="5146" name="Text Box 49"/>
            <p:cNvSpPr txBox="1">
              <a:spLocks noChangeArrowheads="1"/>
            </p:cNvSpPr>
            <p:nvPr/>
          </p:nvSpPr>
          <p:spPr bwMode="auto">
            <a:xfrm>
              <a:off x="1048" y="1562"/>
              <a:ext cx="571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algn="l" eaLnBrk="1" hangingPunct="1"/>
              <a:r>
                <a:rPr lang="en-GB" sz="1200">
                  <a:solidFill>
                    <a:srgbClr val="000066"/>
                  </a:solidFill>
                </a:rPr>
                <a:t>p = 0.0018</a:t>
              </a:r>
            </a:p>
          </p:txBody>
        </p:sp>
        <p:sp>
          <p:nvSpPr>
            <p:cNvPr id="5147" name="Text Box 58"/>
            <p:cNvSpPr txBox="1">
              <a:spLocks noChangeArrowheads="1"/>
            </p:cNvSpPr>
            <p:nvPr/>
          </p:nvSpPr>
          <p:spPr bwMode="auto">
            <a:xfrm>
              <a:off x="813" y="3075"/>
              <a:ext cx="457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/>
              <a:r>
                <a:rPr lang="en-GB" sz="1400" b="1">
                  <a:solidFill>
                    <a:srgbClr val="800080"/>
                  </a:solidFill>
                </a:rPr>
                <a:t>21/121</a:t>
              </a:r>
            </a:p>
          </p:txBody>
        </p:sp>
        <p:sp>
          <p:nvSpPr>
            <p:cNvPr id="5148" name="Text Box 59"/>
            <p:cNvSpPr txBox="1">
              <a:spLocks noChangeArrowheads="1"/>
            </p:cNvSpPr>
            <p:nvPr/>
          </p:nvSpPr>
          <p:spPr bwMode="auto">
            <a:xfrm>
              <a:off x="1359" y="3075"/>
              <a:ext cx="457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algn="l" eaLnBrk="1" hangingPunct="1"/>
              <a:r>
                <a:rPr lang="en-GB" sz="1400" b="1">
                  <a:solidFill>
                    <a:srgbClr val="CC6600"/>
                  </a:solidFill>
                </a:rPr>
                <a:t>25/127</a:t>
              </a:r>
            </a:p>
          </p:txBody>
        </p:sp>
        <p:sp>
          <p:nvSpPr>
            <p:cNvPr id="5149" name="Rectangle 67"/>
            <p:cNvSpPr>
              <a:spLocks noChangeArrowheads="1"/>
            </p:cNvSpPr>
            <p:nvPr/>
          </p:nvSpPr>
          <p:spPr bwMode="auto">
            <a:xfrm>
              <a:off x="581" y="1184"/>
              <a:ext cx="21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GB" sz="1400" b="1">
                  <a:solidFill>
                    <a:srgbClr val="000066"/>
                  </a:solidFill>
                </a:rPr>
                <a:t>%</a:t>
              </a:r>
            </a:p>
          </p:txBody>
        </p:sp>
        <p:sp>
          <p:nvSpPr>
            <p:cNvPr id="4168" name="Rectangle 72"/>
            <p:cNvSpPr>
              <a:spLocks noChangeArrowheads="1"/>
            </p:cNvSpPr>
            <p:nvPr/>
          </p:nvSpPr>
          <p:spPr bwMode="auto">
            <a:xfrm>
              <a:off x="712" y="3241"/>
              <a:ext cx="123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prstShdw prst="shdw17" dist="17961" dir="2700000">
                <a:srgbClr val="708688"/>
              </a:prstShdw>
            </a:effectLst>
          </p:spPr>
          <p:txBody>
            <a:bodyPr wrap="none">
              <a:spAutoFit/>
            </a:bodyPr>
            <a:lstStyle/>
            <a:p>
              <a:pPr defTabSz="914400">
                <a:defRPr/>
              </a:pPr>
              <a:r>
                <a:rPr lang="en-GB" sz="1400" b="1" dirty="0">
                  <a:solidFill>
                    <a:srgbClr val="000066"/>
                  </a:solidFill>
                  <a:ea typeface="+mn-ea"/>
                </a:rPr>
                <a:t>-2.3% (-12.0%, 8.0%)</a:t>
              </a:r>
            </a:p>
          </p:txBody>
        </p:sp>
        <p:sp>
          <p:nvSpPr>
            <p:cNvPr id="5151" name="Freeform 102"/>
            <p:cNvSpPr>
              <a:spLocks/>
            </p:cNvSpPr>
            <p:nvPr/>
          </p:nvSpPr>
          <p:spPr bwMode="auto">
            <a:xfrm>
              <a:off x="1048" y="1772"/>
              <a:ext cx="545" cy="318"/>
            </a:xfrm>
            <a:custGeom>
              <a:avLst/>
              <a:gdLst>
                <a:gd name="T0" fmla="*/ 0 w 545"/>
                <a:gd name="T1" fmla="*/ 318 h 318"/>
                <a:gd name="T2" fmla="*/ 0 w 545"/>
                <a:gd name="T3" fmla="*/ 0 h 318"/>
                <a:gd name="T4" fmla="*/ 545 w 545"/>
                <a:gd name="T5" fmla="*/ 0 h 318"/>
                <a:gd name="T6" fmla="*/ 545 w 545"/>
                <a:gd name="T7" fmla="*/ 136 h 31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45"/>
                <a:gd name="T13" fmla="*/ 0 h 318"/>
                <a:gd name="T14" fmla="*/ 545 w 545"/>
                <a:gd name="T15" fmla="*/ 318 h 31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45" h="318">
                  <a:moveTo>
                    <a:pt x="0" y="318"/>
                  </a:moveTo>
                  <a:lnTo>
                    <a:pt x="0" y="0"/>
                  </a:lnTo>
                  <a:lnTo>
                    <a:pt x="545" y="0"/>
                  </a:lnTo>
                  <a:lnTo>
                    <a:pt x="545" y="136"/>
                  </a:lnTo>
                </a:path>
              </a:pathLst>
            </a:cu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5152" name="Line 7"/>
            <p:cNvSpPr>
              <a:spLocks noChangeShapeType="1"/>
            </p:cNvSpPr>
            <p:nvPr/>
          </p:nvSpPr>
          <p:spPr bwMode="auto">
            <a:xfrm flipV="1">
              <a:off x="701" y="3047"/>
              <a:ext cx="1294" cy="4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1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000" smtClean="0">
                <a:ea typeface="ＭＳ Ｐゴシック" pitchFamily="-1" charset="-128"/>
              </a:rPr>
              <a:t>ATAZIP Study: Switch LPV/r to ATV/r</a:t>
            </a:r>
          </a:p>
        </p:txBody>
      </p:sp>
      <p:grpSp>
        <p:nvGrpSpPr>
          <p:cNvPr id="6147" name="Group 131"/>
          <p:cNvGrpSpPr>
            <a:grpSpLocks/>
          </p:cNvGrpSpPr>
          <p:nvPr/>
        </p:nvGrpSpPr>
        <p:grpSpPr bwMode="auto">
          <a:xfrm>
            <a:off x="6657975" y="1862138"/>
            <a:ext cx="2124075" cy="3281362"/>
            <a:chOff x="4194" y="1218"/>
            <a:chExt cx="1338" cy="2067"/>
          </a:xfrm>
        </p:grpSpPr>
        <p:sp>
          <p:nvSpPr>
            <p:cNvPr id="6228" name="Line 69"/>
            <p:cNvSpPr>
              <a:spLocks noChangeShapeType="1"/>
            </p:cNvSpPr>
            <p:nvPr/>
          </p:nvSpPr>
          <p:spPr bwMode="auto">
            <a:xfrm>
              <a:off x="4660" y="1302"/>
              <a:ext cx="0" cy="1376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229" name="Line 105"/>
            <p:cNvSpPr>
              <a:spLocks noChangeShapeType="1"/>
            </p:cNvSpPr>
            <p:nvPr/>
          </p:nvSpPr>
          <p:spPr bwMode="auto">
            <a:xfrm>
              <a:off x="4623" y="2457"/>
              <a:ext cx="32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230" name="Line 106"/>
            <p:cNvSpPr>
              <a:spLocks noChangeShapeType="1"/>
            </p:cNvSpPr>
            <p:nvPr/>
          </p:nvSpPr>
          <p:spPr bwMode="auto">
            <a:xfrm>
              <a:off x="4623" y="2230"/>
              <a:ext cx="32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231" name="Line 107"/>
            <p:cNvSpPr>
              <a:spLocks noChangeShapeType="1"/>
            </p:cNvSpPr>
            <p:nvPr/>
          </p:nvSpPr>
          <p:spPr bwMode="auto">
            <a:xfrm>
              <a:off x="4623" y="2677"/>
              <a:ext cx="32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232" name="Line 108"/>
            <p:cNvSpPr>
              <a:spLocks noChangeShapeType="1"/>
            </p:cNvSpPr>
            <p:nvPr/>
          </p:nvSpPr>
          <p:spPr bwMode="auto">
            <a:xfrm>
              <a:off x="4623" y="1996"/>
              <a:ext cx="818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233" name="Line 109"/>
            <p:cNvSpPr>
              <a:spLocks noChangeShapeType="1"/>
            </p:cNvSpPr>
            <p:nvPr/>
          </p:nvSpPr>
          <p:spPr bwMode="auto">
            <a:xfrm>
              <a:off x="4623" y="1763"/>
              <a:ext cx="32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234" name="Line 111"/>
            <p:cNvSpPr>
              <a:spLocks noChangeShapeType="1"/>
            </p:cNvSpPr>
            <p:nvPr/>
          </p:nvSpPr>
          <p:spPr bwMode="auto">
            <a:xfrm>
              <a:off x="4625" y="1304"/>
              <a:ext cx="30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235" name="Text Box 116"/>
            <p:cNvSpPr txBox="1">
              <a:spLocks noChangeArrowheads="1"/>
            </p:cNvSpPr>
            <p:nvPr/>
          </p:nvSpPr>
          <p:spPr bwMode="auto">
            <a:xfrm>
              <a:off x="4329" y="1910"/>
              <a:ext cx="299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algn="r" eaLnBrk="1" hangingPunct="1">
                <a:spcBef>
                  <a:spcPct val="50000"/>
                </a:spcBef>
              </a:pPr>
              <a:r>
                <a:rPr lang="en-GB" sz="1400">
                  <a:solidFill>
                    <a:srgbClr val="000066"/>
                  </a:solidFill>
                </a:rPr>
                <a:t>0</a:t>
              </a:r>
            </a:p>
          </p:txBody>
        </p:sp>
        <p:sp>
          <p:nvSpPr>
            <p:cNvPr id="6236" name="Line 75"/>
            <p:cNvSpPr>
              <a:spLocks noChangeShapeType="1"/>
            </p:cNvSpPr>
            <p:nvPr/>
          </p:nvSpPr>
          <p:spPr bwMode="auto">
            <a:xfrm>
              <a:off x="4853" y="1697"/>
              <a:ext cx="0" cy="341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237" name="Line 77"/>
            <p:cNvSpPr>
              <a:spLocks noChangeShapeType="1"/>
            </p:cNvSpPr>
            <p:nvPr/>
          </p:nvSpPr>
          <p:spPr bwMode="auto">
            <a:xfrm flipV="1">
              <a:off x="5163" y="1996"/>
              <a:ext cx="0" cy="353"/>
            </a:xfrm>
            <a:prstGeom prst="line">
              <a:avLst/>
            </a:prstGeom>
            <a:noFill/>
            <a:ln w="25400">
              <a:solidFill>
                <a:srgbClr val="CC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238" name="Line 78"/>
            <p:cNvSpPr>
              <a:spLocks noChangeShapeType="1"/>
            </p:cNvSpPr>
            <p:nvPr/>
          </p:nvSpPr>
          <p:spPr bwMode="auto">
            <a:xfrm>
              <a:off x="5163" y="1474"/>
              <a:ext cx="0" cy="502"/>
            </a:xfrm>
            <a:prstGeom prst="line">
              <a:avLst/>
            </a:prstGeom>
            <a:noFill/>
            <a:ln w="25400">
              <a:solidFill>
                <a:srgbClr val="CC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239" name="Line 91"/>
            <p:cNvSpPr>
              <a:spLocks noChangeShapeType="1"/>
            </p:cNvSpPr>
            <p:nvPr/>
          </p:nvSpPr>
          <p:spPr bwMode="auto">
            <a:xfrm>
              <a:off x="5103" y="2354"/>
              <a:ext cx="120" cy="0"/>
            </a:xfrm>
            <a:prstGeom prst="line">
              <a:avLst/>
            </a:prstGeom>
            <a:noFill/>
            <a:ln w="25400">
              <a:solidFill>
                <a:srgbClr val="CC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240" name="Line 92"/>
            <p:cNvSpPr>
              <a:spLocks noChangeShapeType="1"/>
            </p:cNvSpPr>
            <p:nvPr/>
          </p:nvSpPr>
          <p:spPr bwMode="auto">
            <a:xfrm>
              <a:off x="5103" y="1469"/>
              <a:ext cx="120" cy="0"/>
            </a:xfrm>
            <a:prstGeom prst="line">
              <a:avLst/>
            </a:prstGeom>
            <a:noFill/>
            <a:ln w="25400">
              <a:solidFill>
                <a:srgbClr val="CC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241" name="Line 76"/>
            <p:cNvSpPr>
              <a:spLocks noChangeShapeType="1"/>
            </p:cNvSpPr>
            <p:nvPr/>
          </p:nvSpPr>
          <p:spPr bwMode="auto">
            <a:xfrm flipV="1">
              <a:off x="4853" y="2156"/>
              <a:ext cx="0" cy="370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242" name="Line 94"/>
            <p:cNvSpPr>
              <a:spLocks noChangeShapeType="1"/>
            </p:cNvSpPr>
            <p:nvPr/>
          </p:nvSpPr>
          <p:spPr bwMode="auto">
            <a:xfrm>
              <a:off x="4793" y="2525"/>
              <a:ext cx="120" cy="0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243" name="Line 95"/>
            <p:cNvSpPr>
              <a:spLocks noChangeShapeType="1"/>
            </p:cNvSpPr>
            <p:nvPr/>
          </p:nvSpPr>
          <p:spPr bwMode="auto">
            <a:xfrm>
              <a:off x="4796" y="1700"/>
              <a:ext cx="114" cy="0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244" name="Rectangle 63"/>
            <p:cNvSpPr>
              <a:spLocks noChangeArrowheads="1"/>
            </p:cNvSpPr>
            <p:nvPr/>
          </p:nvSpPr>
          <p:spPr bwMode="auto">
            <a:xfrm>
              <a:off x="4761" y="1887"/>
              <a:ext cx="184" cy="296"/>
            </a:xfrm>
            <a:prstGeom prst="rect">
              <a:avLst/>
            </a:prstGeom>
            <a:solidFill>
              <a:srgbClr val="800080"/>
            </a:solidFill>
            <a:ln w="25400">
              <a:solidFill>
                <a:srgbClr val="80008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/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6245" name="Rectangle 64"/>
            <p:cNvSpPr>
              <a:spLocks noChangeArrowheads="1"/>
            </p:cNvSpPr>
            <p:nvPr/>
          </p:nvSpPr>
          <p:spPr bwMode="auto">
            <a:xfrm>
              <a:off x="5071" y="1843"/>
              <a:ext cx="184" cy="266"/>
            </a:xfrm>
            <a:prstGeom prst="rect">
              <a:avLst/>
            </a:prstGeom>
            <a:solidFill>
              <a:srgbClr val="CC6600"/>
            </a:solidFill>
            <a:ln w="25400">
              <a:solidFill>
                <a:srgbClr val="CC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/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6246" name="Line 122"/>
            <p:cNvSpPr>
              <a:spLocks noChangeShapeType="1"/>
            </p:cNvSpPr>
            <p:nvPr/>
          </p:nvSpPr>
          <p:spPr bwMode="auto">
            <a:xfrm>
              <a:off x="4763" y="2030"/>
              <a:ext cx="180" cy="0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247" name="Line 124"/>
            <p:cNvSpPr>
              <a:spLocks noChangeShapeType="1"/>
            </p:cNvSpPr>
            <p:nvPr/>
          </p:nvSpPr>
          <p:spPr bwMode="auto">
            <a:xfrm>
              <a:off x="5062" y="1958"/>
              <a:ext cx="203" cy="0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248" name="Text Box 135"/>
            <p:cNvSpPr txBox="1">
              <a:spLocks noChangeArrowheads="1"/>
            </p:cNvSpPr>
            <p:nvPr/>
          </p:nvSpPr>
          <p:spPr bwMode="auto">
            <a:xfrm>
              <a:off x="4708" y="1231"/>
              <a:ext cx="587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1400">
                  <a:solidFill>
                    <a:srgbClr val="000066"/>
                  </a:solidFill>
                </a:rPr>
                <a:t>p = 0.043</a:t>
              </a:r>
            </a:p>
          </p:txBody>
        </p:sp>
        <p:sp>
          <p:nvSpPr>
            <p:cNvPr id="6249" name="Line 109"/>
            <p:cNvSpPr>
              <a:spLocks noChangeShapeType="1"/>
            </p:cNvSpPr>
            <p:nvPr/>
          </p:nvSpPr>
          <p:spPr bwMode="auto">
            <a:xfrm>
              <a:off x="4623" y="1538"/>
              <a:ext cx="32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250" name="Text Box 116"/>
            <p:cNvSpPr txBox="1">
              <a:spLocks noChangeArrowheads="1"/>
            </p:cNvSpPr>
            <p:nvPr/>
          </p:nvSpPr>
          <p:spPr bwMode="auto">
            <a:xfrm>
              <a:off x="4329" y="1675"/>
              <a:ext cx="299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algn="r" eaLnBrk="1" hangingPunct="1">
                <a:spcBef>
                  <a:spcPct val="50000"/>
                </a:spcBef>
              </a:pPr>
              <a:r>
                <a:rPr lang="en-GB" sz="1400">
                  <a:solidFill>
                    <a:srgbClr val="000066"/>
                  </a:solidFill>
                </a:rPr>
                <a:t>1</a:t>
              </a:r>
            </a:p>
          </p:txBody>
        </p:sp>
        <p:sp>
          <p:nvSpPr>
            <p:cNvPr id="6251" name="Text Box 116"/>
            <p:cNvSpPr txBox="1">
              <a:spLocks noChangeArrowheads="1"/>
            </p:cNvSpPr>
            <p:nvPr/>
          </p:nvSpPr>
          <p:spPr bwMode="auto">
            <a:xfrm>
              <a:off x="4329" y="1449"/>
              <a:ext cx="299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algn="r" eaLnBrk="1" hangingPunct="1">
                <a:spcBef>
                  <a:spcPct val="50000"/>
                </a:spcBef>
              </a:pPr>
              <a:r>
                <a:rPr lang="en-GB" sz="1400">
                  <a:solidFill>
                    <a:srgbClr val="000066"/>
                  </a:solidFill>
                </a:rPr>
                <a:t>2</a:t>
              </a:r>
            </a:p>
          </p:txBody>
        </p:sp>
        <p:sp>
          <p:nvSpPr>
            <p:cNvPr id="6252" name="Text Box 116"/>
            <p:cNvSpPr txBox="1">
              <a:spLocks noChangeArrowheads="1"/>
            </p:cNvSpPr>
            <p:nvPr/>
          </p:nvSpPr>
          <p:spPr bwMode="auto">
            <a:xfrm>
              <a:off x="4329" y="1218"/>
              <a:ext cx="299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algn="r" eaLnBrk="1" hangingPunct="1">
                <a:spcBef>
                  <a:spcPct val="50000"/>
                </a:spcBef>
              </a:pPr>
              <a:r>
                <a:rPr lang="en-GB" sz="1400">
                  <a:solidFill>
                    <a:srgbClr val="000066"/>
                  </a:solidFill>
                </a:rPr>
                <a:t>3</a:t>
              </a:r>
            </a:p>
          </p:txBody>
        </p:sp>
        <p:sp>
          <p:nvSpPr>
            <p:cNvPr id="6253" name="Text Box 116"/>
            <p:cNvSpPr txBox="1">
              <a:spLocks noChangeArrowheads="1"/>
            </p:cNvSpPr>
            <p:nvPr/>
          </p:nvSpPr>
          <p:spPr bwMode="auto">
            <a:xfrm>
              <a:off x="4329" y="2139"/>
              <a:ext cx="299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algn="r" eaLnBrk="1" hangingPunct="1">
                <a:spcBef>
                  <a:spcPct val="50000"/>
                </a:spcBef>
              </a:pPr>
              <a:r>
                <a:rPr lang="en-GB" sz="1400">
                  <a:solidFill>
                    <a:srgbClr val="000066"/>
                  </a:solidFill>
                </a:rPr>
                <a:t>-1</a:t>
              </a:r>
            </a:p>
          </p:txBody>
        </p:sp>
        <p:sp>
          <p:nvSpPr>
            <p:cNvPr id="6254" name="Text Box 116"/>
            <p:cNvSpPr txBox="1">
              <a:spLocks noChangeArrowheads="1"/>
            </p:cNvSpPr>
            <p:nvPr/>
          </p:nvSpPr>
          <p:spPr bwMode="auto">
            <a:xfrm>
              <a:off x="4329" y="2363"/>
              <a:ext cx="299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algn="r" eaLnBrk="1" hangingPunct="1">
                <a:spcBef>
                  <a:spcPct val="50000"/>
                </a:spcBef>
              </a:pPr>
              <a:r>
                <a:rPr lang="en-GB" sz="1400">
                  <a:solidFill>
                    <a:srgbClr val="000066"/>
                  </a:solidFill>
                </a:rPr>
                <a:t>-2</a:t>
              </a:r>
            </a:p>
          </p:txBody>
        </p:sp>
        <p:sp>
          <p:nvSpPr>
            <p:cNvPr id="6255" name="Text Box 116"/>
            <p:cNvSpPr txBox="1">
              <a:spLocks noChangeArrowheads="1"/>
            </p:cNvSpPr>
            <p:nvPr/>
          </p:nvSpPr>
          <p:spPr bwMode="auto">
            <a:xfrm>
              <a:off x="4329" y="2587"/>
              <a:ext cx="299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algn="r" eaLnBrk="1" hangingPunct="1">
                <a:spcBef>
                  <a:spcPct val="50000"/>
                </a:spcBef>
              </a:pPr>
              <a:r>
                <a:rPr lang="en-GB" sz="1400">
                  <a:solidFill>
                    <a:srgbClr val="000066"/>
                  </a:solidFill>
                </a:rPr>
                <a:t>-3</a:t>
              </a:r>
            </a:p>
          </p:txBody>
        </p:sp>
        <p:sp>
          <p:nvSpPr>
            <p:cNvPr id="6256" name="Text Box 106"/>
            <p:cNvSpPr txBox="1">
              <a:spLocks noChangeArrowheads="1"/>
            </p:cNvSpPr>
            <p:nvPr/>
          </p:nvSpPr>
          <p:spPr bwMode="auto">
            <a:xfrm rot="10800000">
              <a:off x="4194" y="1569"/>
              <a:ext cx="252" cy="9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/>
              <a:r>
                <a:rPr lang="en-GB" sz="1400">
                  <a:solidFill>
                    <a:srgbClr val="000066"/>
                  </a:solidFill>
                </a:rPr>
                <a:t>TC/HDL-C ratio </a:t>
              </a:r>
            </a:p>
          </p:txBody>
        </p:sp>
        <p:sp>
          <p:nvSpPr>
            <p:cNvPr id="6257" name="Text Box 106"/>
            <p:cNvSpPr txBox="1">
              <a:spLocks noChangeArrowheads="1"/>
            </p:cNvSpPr>
            <p:nvPr/>
          </p:nvSpPr>
          <p:spPr bwMode="auto">
            <a:xfrm rot="-5400000">
              <a:off x="4737" y="2489"/>
              <a:ext cx="388" cy="1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/>
              <a:r>
                <a:rPr lang="en-GB" sz="1400" b="1">
                  <a:solidFill>
                    <a:srgbClr val="000066"/>
                  </a:solidFill>
                </a:rPr>
                <a:t>Total cholesterol/</a:t>
              </a:r>
              <a:br>
                <a:rPr lang="en-GB" sz="1400" b="1">
                  <a:solidFill>
                    <a:srgbClr val="000066"/>
                  </a:solidFill>
                </a:rPr>
              </a:br>
              <a:r>
                <a:rPr lang="en-GB" sz="1400" b="1">
                  <a:solidFill>
                    <a:srgbClr val="000066"/>
                  </a:solidFill>
                </a:rPr>
                <a:t>HDL cholesterol  </a:t>
              </a:r>
            </a:p>
          </p:txBody>
        </p:sp>
      </p:grpSp>
      <p:sp>
        <p:nvSpPr>
          <p:cNvPr id="6148" name="Rectangle 130"/>
          <p:cNvSpPr>
            <a:spLocks noChangeArrowheads="1"/>
          </p:cNvSpPr>
          <p:nvPr/>
        </p:nvSpPr>
        <p:spPr bwMode="auto">
          <a:xfrm>
            <a:off x="957263" y="1225550"/>
            <a:ext cx="72405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sz="2400" b="1">
                <a:solidFill>
                  <a:srgbClr val="CC3300"/>
                </a:solidFill>
                <a:latin typeface="Calibri" pitchFamily="34" charset="0"/>
              </a:rPr>
              <a:t>Fasting plasma lipids changes from baseline to week 48 </a:t>
            </a:r>
          </a:p>
        </p:txBody>
      </p:sp>
      <p:grpSp>
        <p:nvGrpSpPr>
          <p:cNvPr id="6149" name="Group 130"/>
          <p:cNvGrpSpPr>
            <a:grpSpLocks/>
          </p:cNvGrpSpPr>
          <p:nvPr/>
        </p:nvGrpSpPr>
        <p:grpSpPr bwMode="auto">
          <a:xfrm>
            <a:off x="249238" y="1955800"/>
            <a:ext cx="5964237" cy="3119438"/>
            <a:chOff x="157" y="1232"/>
            <a:chExt cx="3757" cy="1965"/>
          </a:xfrm>
        </p:grpSpPr>
        <p:sp>
          <p:nvSpPr>
            <p:cNvPr id="6158" name="Text Box 138"/>
            <p:cNvSpPr txBox="1">
              <a:spLocks noChangeArrowheads="1"/>
            </p:cNvSpPr>
            <p:nvPr/>
          </p:nvSpPr>
          <p:spPr bwMode="auto">
            <a:xfrm>
              <a:off x="903" y="2867"/>
              <a:ext cx="811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1400" b="1">
                  <a:solidFill>
                    <a:srgbClr val="000066"/>
                  </a:solidFill>
                </a:rPr>
                <a:t>Triglycerides</a:t>
              </a:r>
            </a:p>
          </p:txBody>
        </p:sp>
        <p:sp>
          <p:nvSpPr>
            <p:cNvPr id="6159" name="Text Box 139"/>
            <p:cNvSpPr txBox="1">
              <a:spLocks noChangeArrowheads="1"/>
            </p:cNvSpPr>
            <p:nvPr/>
          </p:nvSpPr>
          <p:spPr bwMode="auto">
            <a:xfrm>
              <a:off x="1790" y="2867"/>
              <a:ext cx="717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/>
              <a:r>
                <a:rPr lang="en-GB" sz="1400" b="1">
                  <a:solidFill>
                    <a:srgbClr val="000066"/>
                  </a:solidFill>
                </a:rPr>
                <a:t>Total</a:t>
              </a:r>
            </a:p>
            <a:p>
              <a:pPr eaLnBrk="1" hangingPunct="1"/>
              <a:r>
                <a:rPr lang="en-GB" sz="1400" b="1">
                  <a:solidFill>
                    <a:srgbClr val="000066"/>
                  </a:solidFill>
                </a:rPr>
                <a:t>cholesterol</a:t>
              </a:r>
            </a:p>
          </p:txBody>
        </p:sp>
        <p:sp>
          <p:nvSpPr>
            <p:cNvPr id="6160" name="Text Box 140"/>
            <p:cNvSpPr txBox="1">
              <a:spLocks noChangeArrowheads="1"/>
            </p:cNvSpPr>
            <p:nvPr/>
          </p:nvSpPr>
          <p:spPr bwMode="auto">
            <a:xfrm>
              <a:off x="2513" y="2867"/>
              <a:ext cx="711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1400" b="1">
                  <a:solidFill>
                    <a:srgbClr val="000066"/>
                  </a:solidFill>
                </a:rPr>
                <a:t>LDL</a:t>
              </a:r>
              <a:br>
                <a:rPr lang="en-GB" sz="1400" b="1">
                  <a:solidFill>
                    <a:srgbClr val="000066"/>
                  </a:solidFill>
                </a:rPr>
              </a:br>
              <a:r>
                <a:rPr lang="en-GB" sz="1400" b="1">
                  <a:solidFill>
                    <a:srgbClr val="000066"/>
                  </a:solidFill>
                </a:rPr>
                <a:t>cholesterol</a:t>
              </a:r>
            </a:p>
          </p:txBody>
        </p:sp>
        <p:sp>
          <p:nvSpPr>
            <p:cNvPr id="6161" name="Text Box 141"/>
            <p:cNvSpPr txBox="1">
              <a:spLocks noChangeArrowheads="1"/>
            </p:cNvSpPr>
            <p:nvPr/>
          </p:nvSpPr>
          <p:spPr bwMode="auto">
            <a:xfrm>
              <a:off x="3203" y="2867"/>
              <a:ext cx="711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1400" b="1">
                  <a:solidFill>
                    <a:srgbClr val="000066"/>
                  </a:solidFill>
                </a:rPr>
                <a:t>HDL</a:t>
              </a:r>
              <a:br>
                <a:rPr lang="en-GB" sz="1400" b="1">
                  <a:solidFill>
                    <a:srgbClr val="000066"/>
                  </a:solidFill>
                </a:rPr>
              </a:br>
              <a:r>
                <a:rPr lang="en-GB" sz="1400" b="1">
                  <a:solidFill>
                    <a:srgbClr val="000066"/>
                  </a:solidFill>
                </a:rPr>
                <a:t>cholesterol</a:t>
              </a:r>
            </a:p>
          </p:txBody>
        </p:sp>
        <p:sp>
          <p:nvSpPr>
            <p:cNvPr id="6162" name="Line 70"/>
            <p:cNvSpPr>
              <a:spLocks noChangeShapeType="1"/>
            </p:cNvSpPr>
            <p:nvPr/>
          </p:nvSpPr>
          <p:spPr bwMode="auto">
            <a:xfrm>
              <a:off x="747" y="2012"/>
              <a:ext cx="3149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63" name="Line 71"/>
            <p:cNvSpPr>
              <a:spLocks noChangeShapeType="1"/>
            </p:cNvSpPr>
            <p:nvPr/>
          </p:nvSpPr>
          <p:spPr bwMode="auto">
            <a:xfrm>
              <a:off x="1169" y="2306"/>
              <a:ext cx="0" cy="515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64" name="Text Box 116"/>
            <p:cNvSpPr txBox="1">
              <a:spLocks noChangeArrowheads="1"/>
            </p:cNvSpPr>
            <p:nvPr/>
          </p:nvSpPr>
          <p:spPr bwMode="auto">
            <a:xfrm>
              <a:off x="428" y="1932"/>
              <a:ext cx="291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algn="r" eaLnBrk="1" hangingPunct="1">
                <a:spcBef>
                  <a:spcPct val="50000"/>
                </a:spcBef>
              </a:pPr>
              <a:r>
                <a:rPr lang="en-GB" sz="1400">
                  <a:solidFill>
                    <a:srgbClr val="000066"/>
                  </a:solidFill>
                </a:rPr>
                <a:t>0</a:t>
              </a:r>
            </a:p>
          </p:txBody>
        </p:sp>
        <p:sp>
          <p:nvSpPr>
            <p:cNvPr id="6165" name="Text Box 114"/>
            <p:cNvSpPr txBox="1">
              <a:spLocks noChangeArrowheads="1"/>
            </p:cNvSpPr>
            <p:nvPr/>
          </p:nvSpPr>
          <p:spPr bwMode="auto">
            <a:xfrm>
              <a:off x="425" y="1319"/>
              <a:ext cx="349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algn="r" eaLnBrk="1" hangingPunct="1">
                <a:spcBef>
                  <a:spcPct val="50000"/>
                </a:spcBef>
              </a:pPr>
              <a:r>
                <a:rPr lang="en-GB" sz="1400">
                  <a:solidFill>
                    <a:srgbClr val="000066"/>
                  </a:solidFill>
                </a:rPr>
                <a:t>200</a:t>
              </a:r>
            </a:p>
          </p:txBody>
        </p:sp>
        <p:sp>
          <p:nvSpPr>
            <p:cNvPr id="6166" name="Text Box 115"/>
            <p:cNvSpPr txBox="1">
              <a:spLocks noChangeArrowheads="1"/>
            </p:cNvSpPr>
            <p:nvPr/>
          </p:nvSpPr>
          <p:spPr bwMode="auto">
            <a:xfrm>
              <a:off x="436" y="1626"/>
              <a:ext cx="33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algn="r" eaLnBrk="1" hangingPunct="1">
                <a:spcBef>
                  <a:spcPct val="50000"/>
                </a:spcBef>
              </a:pPr>
              <a:r>
                <a:rPr lang="en-GB" sz="1400">
                  <a:solidFill>
                    <a:srgbClr val="000066"/>
                  </a:solidFill>
                </a:rPr>
                <a:t>100</a:t>
              </a:r>
            </a:p>
          </p:txBody>
        </p:sp>
        <p:sp>
          <p:nvSpPr>
            <p:cNvPr id="6167" name="Text Box 117"/>
            <p:cNvSpPr txBox="1">
              <a:spLocks noChangeArrowheads="1"/>
            </p:cNvSpPr>
            <p:nvPr/>
          </p:nvSpPr>
          <p:spPr bwMode="auto">
            <a:xfrm>
              <a:off x="312" y="2239"/>
              <a:ext cx="46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algn="r" eaLnBrk="1" hangingPunct="1">
                <a:spcBef>
                  <a:spcPct val="50000"/>
                </a:spcBef>
              </a:pPr>
              <a:r>
                <a:rPr lang="en-GB" sz="1400">
                  <a:solidFill>
                    <a:srgbClr val="000066"/>
                  </a:solidFill>
                </a:rPr>
                <a:t>-100</a:t>
              </a:r>
            </a:p>
          </p:txBody>
        </p:sp>
        <p:sp>
          <p:nvSpPr>
            <p:cNvPr id="6168" name="Text Box 118"/>
            <p:cNvSpPr txBox="1">
              <a:spLocks noChangeArrowheads="1"/>
            </p:cNvSpPr>
            <p:nvPr/>
          </p:nvSpPr>
          <p:spPr bwMode="auto">
            <a:xfrm>
              <a:off x="312" y="2547"/>
              <a:ext cx="46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algn="r" eaLnBrk="1" hangingPunct="1">
                <a:spcBef>
                  <a:spcPct val="50000"/>
                </a:spcBef>
              </a:pPr>
              <a:r>
                <a:rPr lang="en-GB" sz="1400">
                  <a:solidFill>
                    <a:srgbClr val="000066"/>
                  </a:solidFill>
                </a:rPr>
                <a:t>-200</a:t>
              </a:r>
            </a:p>
          </p:txBody>
        </p:sp>
        <p:sp>
          <p:nvSpPr>
            <p:cNvPr id="6169" name="Text Box 119"/>
            <p:cNvSpPr txBox="1">
              <a:spLocks noChangeArrowheads="1"/>
            </p:cNvSpPr>
            <p:nvPr/>
          </p:nvSpPr>
          <p:spPr bwMode="auto">
            <a:xfrm>
              <a:off x="397" y="2854"/>
              <a:ext cx="377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algn="r" eaLnBrk="1" hangingPunct="1">
                <a:spcBef>
                  <a:spcPct val="50000"/>
                </a:spcBef>
              </a:pPr>
              <a:r>
                <a:rPr lang="en-GB" sz="1400">
                  <a:solidFill>
                    <a:srgbClr val="000066"/>
                  </a:solidFill>
                </a:rPr>
                <a:t>-300</a:t>
              </a:r>
            </a:p>
          </p:txBody>
        </p:sp>
        <p:sp>
          <p:nvSpPr>
            <p:cNvPr id="6170" name="Line 73"/>
            <p:cNvSpPr>
              <a:spLocks noChangeShapeType="1"/>
            </p:cNvSpPr>
            <p:nvPr/>
          </p:nvSpPr>
          <p:spPr bwMode="auto">
            <a:xfrm flipV="1">
              <a:off x="1442" y="2154"/>
              <a:ext cx="0" cy="426"/>
            </a:xfrm>
            <a:prstGeom prst="line">
              <a:avLst/>
            </a:prstGeom>
            <a:noFill/>
            <a:ln w="25400">
              <a:solidFill>
                <a:srgbClr val="CC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71" name="Line 74"/>
            <p:cNvSpPr>
              <a:spLocks noChangeShapeType="1"/>
            </p:cNvSpPr>
            <p:nvPr/>
          </p:nvSpPr>
          <p:spPr bwMode="auto">
            <a:xfrm>
              <a:off x="1442" y="1562"/>
              <a:ext cx="0" cy="412"/>
            </a:xfrm>
            <a:prstGeom prst="line">
              <a:avLst/>
            </a:prstGeom>
            <a:noFill/>
            <a:ln w="25400">
              <a:solidFill>
                <a:srgbClr val="CC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72" name="Line 88"/>
            <p:cNvSpPr>
              <a:spLocks noChangeShapeType="1"/>
            </p:cNvSpPr>
            <p:nvPr/>
          </p:nvSpPr>
          <p:spPr bwMode="auto">
            <a:xfrm>
              <a:off x="1388" y="1563"/>
              <a:ext cx="100" cy="0"/>
            </a:xfrm>
            <a:prstGeom prst="line">
              <a:avLst/>
            </a:prstGeom>
            <a:noFill/>
            <a:ln w="25400">
              <a:solidFill>
                <a:srgbClr val="CC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73" name="Line 90"/>
            <p:cNvSpPr>
              <a:spLocks noChangeShapeType="1"/>
            </p:cNvSpPr>
            <p:nvPr/>
          </p:nvSpPr>
          <p:spPr bwMode="auto">
            <a:xfrm>
              <a:off x="1384" y="2578"/>
              <a:ext cx="117" cy="0"/>
            </a:xfrm>
            <a:prstGeom prst="line">
              <a:avLst/>
            </a:prstGeom>
            <a:noFill/>
            <a:ln w="25400">
              <a:solidFill>
                <a:srgbClr val="CC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74" name="Rectangle 61"/>
            <p:cNvSpPr>
              <a:spLocks noChangeArrowheads="1"/>
            </p:cNvSpPr>
            <p:nvPr/>
          </p:nvSpPr>
          <p:spPr bwMode="auto">
            <a:xfrm>
              <a:off x="1079" y="2068"/>
              <a:ext cx="180" cy="319"/>
            </a:xfrm>
            <a:prstGeom prst="rect">
              <a:avLst/>
            </a:prstGeom>
            <a:solidFill>
              <a:srgbClr val="800080"/>
            </a:solidFill>
            <a:ln w="25400">
              <a:solidFill>
                <a:srgbClr val="80008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/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6175" name="Rectangle 62"/>
            <p:cNvSpPr>
              <a:spLocks noChangeArrowheads="1"/>
            </p:cNvSpPr>
            <p:nvPr/>
          </p:nvSpPr>
          <p:spPr bwMode="auto">
            <a:xfrm>
              <a:off x="1355" y="1881"/>
              <a:ext cx="176" cy="366"/>
            </a:xfrm>
            <a:prstGeom prst="rect">
              <a:avLst/>
            </a:prstGeom>
            <a:solidFill>
              <a:srgbClr val="CC6600"/>
            </a:solidFill>
            <a:ln w="25400">
              <a:solidFill>
                <a:srgbClr val="CC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/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6176" name="Line 71"/>
            <p:cNvSpPr>
              <a:spLocks noChangeShapeType="1"/>
            </p:cNvSpPr>
            <p:nvPr/>
          </p:nvSpPr>
          <p:spPr bwMode="auto">
            <a:xfrm>
              <a:off x="1169" y="1689"/>
              <a:ext cx="0" cy="425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77" name="Line 89"/>
            <p:cNvSpPr>
              <a:spLocks noChangeShapeType="1"/>
            </p:cNvSpPr>
            <p:nvPr/>
          </p:nvSpPr>
          <p:spPr bwMode="auto">
            <a:xfrm>
              <a:off x="1112" y="2822"/>
              <a:ext cx="116" cy="0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78" name="Line 113"/>
            <p:cNvSpPr>
              <a:spLocks noChangeShapeType="1"/>
            </p:cNvSpPr>
            <p:nvPr/>
          </p:nvSpPr>
          <p:spPr bwMode="auto">
            <a:xfrm>
              <a:off x="1111" y="1689"/>
              <a:ext cx="116" cy="0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79" name="Line 120"/>
            <p:cNvSpPr>
              <a:spLocks noChangeShapeType="1"/>
            </p:cNvSpPr>
            <p:nvPr/>
          </p:nvSpPr>
          <p:spPr bwMode="auto">
            <a:xfrm>
              <a:off x="1344" y="2071"/>
              <a:ext cx="198" cy="0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80" name="Line 121"/>
            <p:cNvSpPr>
              <a:spLocks noChangeShapeType="1"/>
            </p:cNvSpPr>
            <p:nvPr/>
          </p:nvSpPr>
          <p:spPr bwMode="auto">
            <a:xfrm>
              <a:off x="1070" y="2199"/>
              <a:ext cx="198" cy="0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81" name="Text Box 133"/>
            <p:cNvSpPr txBox="1">
              <a:spLocks noChangeArrowheads="1"/>
            </p:cNvSpPr>
            <p:nvPr/>
          </p:nvSpPr>
          <p:spPr bwMode="auto">
            <a:xfrm>
              <a:off x="1009" y="1326"/>
              <a:ext cx="58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n-GB" sz="1400">
                  <a:solidFill>
                    <a:srgbClr val="000066"/>
                  </a:solidFill>
                </a:rPr>
                <a:t>p &lt; 0.001</a:t>
              </a:r>
            </a:p>
          </p:txBody>
        </p:sp>
        <p:sp>
          <p:nvSpPr>
            <p:cNvPr id="6182" name="Line 69"/>
            <p:cNvSpPr>
              <a:spLocks noChangeShapeType="1"/>
            </p:cNvSpPr>
            <p:nvPr/>
          </p:nvSpPr>
          <p:spPr bwMode="auto">
            <a:xfrm>
              <a:off x="784" y="1425"/>
              <a:ext cx="0" cy="1519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83" name="Line 105"/>
            <p:cNvSpPr>
              <a:spLocks noChangeShapeType="1"/>
            </p:cNvSpPr>
            <p:nvPr/>
          </p:nvSpPr>
          <p:spPr bwMode="auto">
            <a:xfrm>
              <a:off x="748" y="2644"/>
              <a:ext cx="31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84" name="Line 106"/>
            <p:cNvSpPr>
              <a:spLocks noChangeShapeType="1"/>
            </p:cNvSpPr>
            <p:nvPr/>
          </p:nvSpPr>
          <p:spPr bwMode="auto">
            <a:xfrm>
              <a:off x="748" y="2348"/>
              <a:ext cx="31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85" name="Line 107"/>
            <p:cNvSpPr>
              <a:spLocks noChangeShapeType="1"/>
            </p:cNvSpPr>
            <p:nvPr/>
          </p:nvSpPr>
          <p:spPr bwMode="auto">
            <a:xfrm>
              <a:off x="747" y="2948"/>
              <a:ext cx="31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86" name="Line 109"/>
            <p:cNvSpPr>
              <a:spLocks noChangeShapeType="1"/>
            </p:cNvSpPr>
            <p:nvPr/>
          </p:nvSpPr>
          <p:spPr bwMode="auto">
            <a:xfrm>
              <a:off x="748" y="1723"/>
              <a:ext cx="31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87" name="Line 111"/>
            <p:cNvSpPr>
              <a:spLocks noChangeShapeType="1"/>
            </p:cNvSpPr>
            <p:nvPr/>
          </p:nvSpPr>
          <p:spPr bwMode="auto">
            <a:xfrm>
              <a:off x="752" y="1418"/>
              <a:ext cx="31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88" name="Text Box 106"/>
            <p:cNvSpPr txBox="1">
              <a:spLocks noChangeArrowheads="1"/>
            </p:cNvSpPr>
            <p:nvPr/>
          </p:nvSpPr>
          <p:spPr bwMode="auto">
            <a:xfrm rot="10800000">
              <a:off x="157" y="1232"/>
              <a:ext cx="252" cy="19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/>
              <a:r>
                <a:rPr lang="en-GB" sz="1400">
                  <a:solidFill>
                    <a:srgbClr val="000066"/>
                  </a:solidFill>
                </a:rPr>
                <a:t>Median change from baseline (mg/dL) </a:t>
              </a:r>
            </a:p>
          </p:txBody>
        </p:sp>
        <p:sp>
          <p:nvSpPr>
            <p:cNvPr id="6189" name="Line 75"/>
            <p:cNvSpPr>
              <a:spLocks noChangeShapeType="1"/>
            </p:cNvSpPr>
            <p:nvPr/>
          </p:nvSpPr>
          <p:spPr bwMode="auto">
            <a:xfrm>
              <a:off x="2013" y="1833"/>
              <a:ext cx="0" cy="227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90" name="Line 77"/>
            <p:cNvSpPr>
              <a:spLocks noChangeShapeType="1"/>
            </p:cNvSpPr>
            <p:nvPr/>
          </p:nvSpPr>
          <p:spPr bwMode="auto">
            <a:xfrm flipV="1">
              <a:off x="2226" y="2011"/>
              <a:ext cx="0" cy="193"/>
            </a:xfrm>
            <a:prstGeom prst="line">
              <a:avLst/>
            </a:prstGeom>
            <a:noFill/>
            <a:ln w="25400">
              <a:solidFill>
                <a:srgbClr val="CC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91" name="Line 78"/>
            <p:cNvSpPr>
              <a:spLocks noChangeShapeType="1"/>
            </p:cNvSpPr>
            <p:nvPr/>
          </p:nvSpPr>
          <p:spPr bwMode="auto">
            <a:xfrm>
              <a:off x="2226" y="1861"/>
              <a:ext cx="0" cy="144"/>
            </a:xfrm>
            <a:prstGeom prst="line">
              <a:avLst/>
            </a:prstGeom>
            <a:noFill/>
            <a:ln w="25400">
              <a:solidFill>
                <a:srgbClr val="CC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92" name="Line 81"/>
            <p:cNvSpPr>
              <a:spLocks noChangeShapeType="1"/>
            </p:cNvSpPr>
            <p:nvPr/>
          </p:nvSpPr>
          <p:spPr bwMode="auto">
            <a:xfrm>
              <a:off x="2964" y="1977"/>
              <a:ext cx="0" cy="55"/>
            </a:xfrm>
            <a:prstGeom prst="line">
              <a:avLst/>
            </a:prstGeom>
            <a:noFill/>
            <a:ln w="25400">
              <a:solidFill>
                <a:srgbClr val="CC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93" name="Line 82"/>
            <p:cNvSpPr>
              <a:spLocks noChangeShapeType="1"/>
            </p:cNvSpPr>
            <p:nvPr/>
          </p:nvSpPr>
          <p:spPr bwMode="auto">
            <a:xfrm flipV="1">
              <a:off x="2964" y="2032"/>
              <a:ext cx="0" cy="48"/>
            </a:xfrm>
            <a:prstGeom prst="line">
              <a:avLst/>
            </a:prstGeom>
            <a:noFill/>
            <a:ln w="25400">
              <a:solidFill>
                <a:srgbClr val="CC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94" name="Line 85"/>
            <p:cNvSpPr>
              <a:spLocks noChangeShapeType="1"/>
            </p:cNvSpPr>
            <p:nvPr/>
          </p:nvSpPr>
          <p:spPr bwMode="auto">
            <a:xfrm>
              <a:off x="3631" y="1895"/>
              <a:ext cx="0" cy="110"/>
            </a:xfrm>
            <a:prstGeom prst="line">
              <a:avLst/>
            </a:prstGeom>
            <a:noFill/>
            <a:ln w="25400">
              <a:solidFill>
                <a:srgbClr val="CC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95" name="Line 86"/>
            <p:cNvSpPr>
              <a:spLocks noChangeShapeType="1"/>
            </p:cNvSpPr>
            <p:nvPr/>
          </p:nvSpPr>
          <p:spPr bwMode="auto">
            <a:xfrm flipV="1">
              <a:off x="3631" y="2052"/>
              <a:ext cx="0" cy="152"/>
            </a:xfrm>
            <a:prstGeom prst="line">
              <a:avLst/>
            </a:prstGeom>
            <a:noFill/>
            <a:ln w="25400">
              <a:solidFill>
                <a:srgbClr val="CC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96" name="Line 91"/>
            <p:cNvSpPr>
              <a:spLocks noChangeShapeType="1"/>
            </p:cNvSpPr>
            <p:nvPr/>
          </p:nvSpPr>
          <p:spPr bwMode="auto">
            <a:xfrm>
              <a:off x="2170" y="2204"/>
              <a:ext cx="112" cy="0"/>
            </a:xfrm>
            <a:prstGeom prst="line">
              <a:avLst/>
            </a:prstGeom>
            <a:noFill/>
            <a:ln w="25400">
              <a:solidFill>
                <a:srgbClr val="CC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97" name="Line 92"/>
            <p:cNvSpPr>
              <a:spLocks noChangeShapeType="1"/>
            </p:cNvSpPr>
            <p:nvPr/>
          </p:nvSpPr>
          <p:spPr bwMode="auto">
            <a:xfrm>
              <a:off x="2170" y="1861"/>
              <a:ext cx="112" cy="0"/>
            </a:xfrm>
            <a:prstGeom prst="line">
              <a:avLst/>
            </a:prstGeom>
            <a:noFill/>
            <a:ln w="25400">
              <a:solidFill>
                <a:srgbClr val="CC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98" name="Line 76"/>
            <p:cNvSpPr>
              <a:spLocks noChangeShapeType="1"/>
            </p:cNvSpPr>
            <p:nvPr/>
          </p:nvSpPr>
          <p:spPr bwMode="auto">
            <a:xfrm flipV="1">
              <a:off x="2013" y="2114"/>
              <a:ext cx="0" cy="233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99" name="Line 94"/>
            <p:cNvSpPr>
              <a:spLocks noChangeShapeType="1"/>
            </p:cNvSpPr>
            <p:nvPr/>
          </p:nvSpPr>
          <p:spPr bwMode="auto">
            <a:xfrm>
              <a:off x="1957" y="2346"/>
              <a:ext cx="111" cy="0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200" name="Line 95"/>
            <p:cNvSpPr>
              <a:spLocks noChangeShapeType="1"/>
            </p:cNvSpPr>
            <p:nvPr/>
          </p:nvSpPr>
          <p:spPr bwMode="auto">
            <a:xfrm>
              <a:off x="1955" y="1827"/>
              <a:ext cx="106" cy="0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201" name="Line 97"/>
            <p:cNvSpPr>
              <a:spLocks noChangeShapeType="1"/>
            </p:cNvSpPr>
            <p:nvPr/>
          </p:nvSpPr>
          <p:spPr bwMode="auto">
            <a:xfrm>
              <a:off x="2908" y="2076"/>
              <a:ext cx="112" cy="0"/>
            </a:xfrm>
            <a:prstGeom prst="line">
              <a:avLst/>
            </a:prstGeom>
            <a:noFill/>
            <a:ln w="25400">
              <a:solidFill>
                <a:srgbClr val="CC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202" name="Line 98"/>
            <p:cNvSpPr>
              <a:spLocks noChangeShapeType="1"/>
            </p:cNvSpPr>
            <p:nvPr/>
          </p:nvSpPr>
          <p:spPr bwMode="auto">
            <a:xfrm>
              <a:off x="2909" y="1973"/>
              <a:ext cx="111" cy="0"/>
            </a:xfrm>
            <a:prstGeom prst="line">
              <a:avLst/>
            </a:prstGeom>
            <a:noFill/>
            <a:ln w="25400">
              <a:solidFill>
                <a:srgbClr val="CC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203" name="Line 79"/>
            <p:cNvSpPr>
              <a:spLocks noChangeShapeType="1"/>
            </p:cNvSpPr>
            <p:nvPr/>
          </p:nvSpPr>
          <p:spPr bwMode="auto">
            <a:xfrm flipV="1">
              <a:off x="2737" y="2039"/>
              <a:ext cx="0" cy="55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204" name="Line 80"/>
            <p:cNvSpPr>
              <a:spLocks noChangeShapeType="1"/>
            </p:cNvSpPr>
            <p:nvPr/>
          </p:nvSpPr>
          <p:spPr bwMode="auto">
            <a:xfrm>
              <a:off x="2737" y="1950"/>
              <a:ext cx="0" cy="62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205" name="Line 93"/>
            <p:cNvSpPr>
              <a:spLocks noChangeShapeType="1"/>
            </p:cNvSpPr>
            <p:nvPr/>
          </p:nvSpPr>
          <p:spPr bwMode="auto">
            <a:xfrm>
              <a:off x="2683" y="1951"/>
              <a:ext cx="112" cy="0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206" name="Line 99"/>
            <p:cNvSpPr>
              <a:spLocks noChangeShapeType="1"/>
            </p:cNvSpPr>
            <p:nvPr/>
          </p:nvSpPr>
          <p:spPr bwMode="auto">
            <a:xfrm>
              <a:off x="2681" y="2095"/>
              <a:ext cx="113" cy="0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207" name="Line 101"/>
            <p:cNvSpPr>
              <a:spLocks noChangeShapeType="1"/>
            </p:cNvSpPr>
            <p:nvPr/>
          </p:nvSpPr>
          <p:spPr bwMode="auto">
            <a:xfrm>
              <a:off x="3574" y="1902"/>
              <a:ext cx="113" cy="0"/>
            </a:xfrm>
            <a:prstGeom prst="line">
              <a:avLst/>
            </a:prstGeom>
            <a:noFill/>
            <a:ln w="25400">
              <a:solidFill>
                <a:srgbClr val="CC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208" name="Line 104"/>
            <p:cNvSpPr>
              <a:spLocks noChangeShapeType="1"/>
            </p:cNvSpPr>
            <p:nvPr/>
          </p:nvSpPr>
          <p:spPr bwMode="auto">
            <a:xfrm>
              <a:off x="3574" y="2207"/>
              <a:ext cx="113" cy="0"/>
            </a:xfrm>
            <a:prstGeom prst="line">
              <a:avLst/>
            </a:prstGeom>
            <a:noFill/>
            <a:ln w="25400">
              <a:solidFill>
                <a:srgbClr val="CC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209" name="Rectangle 63"/>
            <p:cNvSpPr>
              <a:spLocks noChangeArrowheads="1"/>
            </p:cNvSpPr>
            <p:nvPr/>
          </p:nvSpPr>
          <p:spPr bwMode="auto">
            <a:xfrm>
              <a:off x="1925" y="2005"/>
              <a:ext cx="172" cy="177"/>
            </a:xfrm>
            <a:prstGeom prst="rect">
              <a:avLst/>
            </a:prstGeom>
            <a:solidFill>
              <a:srgbClr val="800080"/>
            </a:solidFill>
            <a:ln w="25400">
              <a:solidFill>
                <a:srgbClr val="80008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/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6210" name="Rectangle 64"/>
            <p:cNvSpPr>
              <a:spLocks noChangeArrowheads="1"/>
            </p:cNvSpPr>
            <p:nvPr/>
          </p:nvSpPr>
          <p:spPr bwMode="auto">
            <a:xfrm>
              <a:off x="2140" y="1977"/>
              <a:ext cx="172" cy="109"/>
            </a:xfrm>
            <a:prstGeom prst="rect">
              <a:avLst/>
            </a:prstGeom>
            <a:solidFill>
              <a:srgbClr val="CC6600"/>
            </a:solidFill>
            <a:ln w="25400">
              <a:solidFill>
                <a:srgbClr val="CC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/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6211" name="Rectangle 65"/>
            <p:cNvSpPr>
              <a:spLocks noChangeArrowheads="1"/>
            </p:cNvSpPr>
            <p:nvPr/>
          </p:nvSpPr>
          <p:spPr bwMode="auto">
            <a:xfrm>
              <a:off x="2652" y="2005"/>
              <a:ext cx="173" cy="61"/>
            </a:xfrm>
            <a:prstGeom prst="rect">
              <a:avLst/>
            </a:prstGeom>
            <a:solidFill>
              <a:srgbClr val="800080"/>
            </a:solidFill>
            <a:ln w="25400">
              <a:solidFill>
                <a:srgbClr val="80008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/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6212" name="Rectangle 66"/>
            <p:cNvSpPr>
              <a:spLocks noChangeArrowheads="1"/>
            </p:cNvSpPr>
            <p:nvPr/>
          </p:nvSpPr>
          <p:spPr bwMode="auto">
            <a:xfrm>
              <a:off x="3315" y="1998"/>
              <a:ext cx="173" cy="96"/>
            </a:xfrm>
            <a:prstGeom prst="rect">
              <a:avLst/>
            </a:prstGeom>
            <a:solidFill>
              <a:srgbClr val="800080"/>
            </a:solidFill>
            <a:ln w="25400">
              <a:solidFill>
                <a:srgbClr val="80008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/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6213" name="Rectangle 67"/>
            <p:cNvSpPr>
              <a:spLocks noChangeArrowheads="1"/>
            </p:cNvSpPr>
            <p:nvPr/>
          </p:nvSpPr>
          <p:spPr bwMode="auto">
            <a:xfrm>
              <a:off x="3545" y="1977"/>
              <a:ext cx="172" cy="130"/>
            </a:xfrm>
            <a:prstGeom prst="rect">
              <a:avLst/>
            </a:prstGeom>
            <a:solidFill>
              <a:srgbClr val="CC6600"/>
            </a:solidFill>
            <a:ln w="25400">
              <a:solidFill>
                <a:srgbClr val="CC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/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6214" name="Rectangle 68"/>
            <p:cNvSpPr>
              <a:spLocks noChangeArrowheads="1"/>
            </p:cNvSpPr>
            <p:nvPr/>
          </p:nvSpPr>
          <p:spPr bwMode="auto">
            <a:xfrm>
              <a:off x="2878" y="2005"/>
              <a:ext cx="173" cy="47"/>
            </a:xfrm>
            <a:prstGeom prst="rect">
              <a:avLst/>
            </a:prstGeom>
            <a:solidFill>
              <a:srgbClr val="CC6600"/>
            </a:solidFill>
            <a:ln w="25400">
              <a:solidFill>
                <a:srgbClr val="CC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/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6215" name="Line 83"/>
            <p:cNvSpPr>
              <a:spLocks noChangeShapeType="1"/>
            </p:cNvSpPr>
            <p:nvPr/>
          </p:nvSpPr>
          <p:spPr bwMode="auto">
            <a:xfrm flipV="1">
              <a:off x="3400" y="2086"/>
              <a:ext cx="0" cy="76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216" name="Line 96"/>
            <p:cNvSpPr>
              <a:spLocks noChangeShapeType="1"/>
            </p:cNvSpPr>
            <p:nvPr/>
          </p:nvSpPr>
          <p:spPr bwMode="auto">
            <a:xfrm>
              <a:off x="3345" y="1887"/>
              <a:ext cx="112" cy="0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217" name="Line 102"/>
            <p:cNvSpPr>
              <a:spLocks noChangeShapeType="1"/>
            </p:cNvSpPr>
            <p:nvPr/>
          </p:nvSpPr>
          <p:spPr bwMode="auto">
            <a:xfrm>
              <a:off x="3347" y="2167"/>
              <a:ext cx="112" cy="0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218" name="Line 112"/>
            <p:cNvSpPr>
              <a:spLocks noChangeShapeType="1"/>
            </p:cNvSpPr>
            <p:nvPr/>
          </p:nvSpPr>
          <p:spPr bwMode="auto">
            <a:xfrm>
              <a:off x="3399" y="1892"/>
              <a:ext cx="0" cy="110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219" name="Line 122"/>
            <p:cNvSpPr>
              <a:spLocks noChangeShapeType="1"/>
            </p:cNvSpPr>
            <p:nvPr/>
          </p:nvSpPr>
          <p:spPr bwMode="auto">
            <a:xfrm>
              <a:off x="1916" y="2068"/>
              <a:ext cx="191" cy="0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220" name="Line 124"/>
            <p:cNvSpPr>
              <a:spLocks noChangeShapeType="1"/>
            </p:cNvSpPr>
            <p:nvPr/>
          </p:nvSpPr>
          <p:spPr bwMode="auto">
            <a:xfrm>
              <a:off x="2130" y="2038"/>
              <a:ext cx="206" cy="0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221" name="Line 129"/>
            <p:cNvSpPr>
              <a:spLocks noChangeShapeType="1"/>
            </p:cNvSpPr>
            <p:nvPr/>
          </p:nvSpPr>
          <p:spPr bwMode="auto">
            <a:xfrm>
              <a:off x="2653" y="2031"/>
              <a:ext cx="172" cy="0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222" name="Line 130"/>
            <p:cNvSpPr>
              <a:spLocks noChangeShapeType="1"/>
            </p:cNvSpPr>
            <p:nvPr/>
          </p:nvSpPr>
          <p:spPr bwMode="auto">
            <a:xfrm>
              <a:off x="2869" y="2031"/>
              <a:ext cx="191" cy="0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223" name="Line 132"/>
            <p:cNvSpPr>
              <a:spLocks noChangeShapeType="1"/>
            </p:cNvSpPr>
            <p:nvPr/>
          </p:nvSpPr>
          <p:spPr bwMode="auto">
            <a:xfrm>
              <a:off x="3535" y="2031"/>
              <a:ext cx="191" cy="0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224" name="Text Box 135"/>
            <p:cNvSpPr txBox="1">
              <a:spLocks noChangeArrowheads="1"/>
            </p:cNvSpPr>
            <p:nvPr/>
          </p:nvSpPr>
          <p:spPr bwMode="auto">
            <a:xfrm>
              <a:off x="1862" y="1576"/>
              <a:ext cx="58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n-GB" sz="1400">
                  <a:solidFill>
                    <a:srgbClr val="000066"/>
                  </a:solidFill>
                </a:rPr>
                <a:t>p &lt; 0.001</a:t>
              </a:r>
            </a:p>
          </p:txBody>
        </p:sp>
        <p:sp>
          <p:nvSpPr>
            <p:cNvPr id="6225" name="Text Box 136"/>
            <p:cNvSpPr txBox="1">
              <a:spLocks noChangeArrowheads="1"/>
            </p:cNvSpPr>
            <p:nvPr/>
          </p:nvSpPr>
          <p:spPr bwMode="auto">
            <a:xfrm>
              <a:off x="2607" y="1576"/>
              <a:ext cx="58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n-GB" sz="1400">
                  <a:solidFill>
                    <a:srgbClr val="000066"/>
                  </a:solidFill>
                </a:rPr>
                <a:t>p = 0.149</a:t>
              </a:r>
            </a:p>
          </p:txBody>
        </p:sp>
        <p:sp>
          <p:nvSpPr>
            <p:cNvPr id="6226" name="Text Box 137"/>
            <p:cNvSpPr txBox="1">
              <a:spLocks noChangeArrowheads="1"/>
            </p:cNvSpPr>
            <p:nvPr/>
          </p:nvSpPr>
          <p:spPr bwMode="auto">
            <a:xfrm>
              <a:off x="3250" y="1576"/>
              <a:ext cx="58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n-GB" sz="1400">
                  <a:solidFill>
                    <a:srgbClr val="000066"/>
                  </a:solidFill>
                </a:rPr>
                <a:t>p = 0.185</a:t>
              </a:r>
            </a:p>
          </p:txBody>
        </p:sp>
        <p:sp>
          <p:nvSpPr>
            <p:cNvPr id="6227" name="Line 132"/>
            <p:cNvSpPr>
              <a:spLocks noChangeShapeType="1"/>
            </p:cNvSpPr>
            <p:nvPr/>
          </p:nvSpPr>
          <p:spPr bwMode="auto">
            <a:xfrm>
              <a:off x="3315" y="2038"/>
              <a:ext cx="172" cy="0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6150" name="ZoneTexte 69"/>
          <p:cNvSpPr txBox="1">
            <a:spLocks noChangeArrowheads="1"/>
          </p:cNvSpPr>
          <p:nvPr/>
        </p:nvSpPr>
        <p:spPr bwMode="auto">
          <a:xfrm>
            <a:off x="5634038" y="6542088"/>
            <a:ext cx="34671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</a:rPr>
              <a:t>Mallolas J, JAIDS 2009;51:29-36</a:t>
            </a:r>
          </a:p>
        </p:txBody>
      </p:sp>
      <p:sp>
        <p:nvSpPr>
          <p:cNvPr id="6151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ATAZIP</a:t>
            </a:r>
          </a:p>
        </p:txBody>
      </p:sp>
      <p:grpSp>
        <p:nvGrpSpPr>
          <p:cNvPr id="6152" name="Groupe 112"/>
          <p:cNvGrpSpPr>
            <a:grpSpLocks/>
          </p:cNvGrpSpPr>
          <p:nvPr/>
        </p:nvGrpSpPr>
        <p:grpSpPr bwMode="auto">
          <a:xfrm>
            <a:off x="1446213" y="5473700"/>
            <a:ext cx="6238875" cy="644525"/>
            <a:chOff x="1446213" y="5473700"/>
            <a:chExt cx="6238875" cy="644525"/>
          </a:xfrm>
        </p:grpSpPr>
        <p:sp>
          <p:nvSpPr>
            <p:cNvPr id="6153" name="AutoShape 126"/>
            <p:cNvSpPr>
              <a:spLocks noChangeArrowheads="1"/>
            </p:cNvSpPr>
            <p:nvPr/>
          </p:nvSpPr>
          <p:spPr bwMode="auto">
            <a:xfrm>
              <a:off x="1446213" y="5473700"/>
              <a:ext cx="6238875" cy="644525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l"/>
              <a:endParaRPr lang="en-GB" sz="2400"/>
            </a:p>
          </p:txBody>
        </p:sp>
        <p:sp>
          <p:nvSpPr>
            <p:cNvPr id="6154" name="Rectangle 4"/>
            <p:cNvSpPr>
              <a:spLocks noChangeArrowheads="1"/>
            </p:cNvSpPr>
            <p:nvPr/>
          </p:nvSpPr>
          <p:spPr bwMode="auto">
            <a:xfrm>
              <a:off x="1849438" y="5589588"/>
              <a:ext cx="2343150" cy="4254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>
                <a:lnSpc>
                  <a:spcPct val="85000"/>
                </a:lnSpc>
              </a:pPr>
              <a:r>
                <a:rPr lang="en-GB" sz="1600" b="1">
                  <a:solidFill>
                    <a:srgbClr val="000066"/>
                  </a:solidFill>
                  <a:latin typeface="Calibri" pitchFamily="34" charset="0"/>
                </a:rPr>
                <a:t>Switch to ATV/r 300/100 qd</a:t>
              </a:r>
              <a:br>
                <a:rPr lang="en-GB" sz="1600" b="1">
                  <a:solidFill>
                    <a:srgbClr val="000066"/>
                  </a:solidFill>
                  <a:latin typeface="Calibri" pitchFamily="34" charset="0"/>
                </a:rPr>
              </a:br>
              <a:r>
                <a:rPr lang="en-GB" sz="1600" b="1">
                  <a:solidFill>
                    <a:srgbClr val="000066"/>
                  </a:solidFill>
                  <a:latin typeface="Calibri" pitchFamily="34" charset="0"/>
                </a:rPr>
                <a:t>(N = 121)</a:t>
              </a:r>
            </a:p>
          </p:txBody>
        </p:sp>
        <p:sp>
          <p:nvSpPr>
            <p:cNvPr id="6155" name="Rectangle 6"/>
            <p:cNvSpPr>
              <a:spLocks noChangeArrowheads="1"/>
            </p:cNvSpPr>
            <p:nvPr/>
          </p:nvSpPr>
          <p:spPr bwMode="auto">
            <a:xfrm>
              <a:off x="4918075" y="5589588"/>
              <a:ext cx="2628900" cy="4254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>
                <a:lnSpc>
                  <a:spcPct val="85000"/>
                </a:lnSpc>
              </a:pPr>
              <a:r>
                <a:rPr lang="en-GB" sz="1600" b="1">
                  <a:solidFill>
                    <a:srgbClr val="000066"/>
                  </a:solidFill>
                  <a:latin typeface="Calibri" pitchFamily="34" charset="0"/>
                </a:rPr>
                <a:t>Continue on LPV/r 400/100 bid</a:t>
              </a:r>
              <a:br>
                <a:rPr lang="en-GB" sz="1600" b="1">
                  <a:solidFill>
                    <a:srgbClr val="000066"/>
                  </a:solidFill>
                  <a:latin typeface="Calibri" pitchFamily="34" charset="0"/>
                </a:rPr>
              </a:br>
              <a:r>
                <a:rPr lang="en-GB" sz="1600" b="1">
                  <a:solidFill>
                    <a:srgbClr val="000066"/>
                  </a:solidFill>
                  <a:latin typeface="Calibri" pitchFamily="34" charset="0"/>
                </a:rPr>
                <a:t>(N = 127)</a:t>
              </a:r>
            </a:p>
          </p:txBody>
        </p:sp>
        <p:sp>
          <p:nvSpPr>
            <p:cNvPr id="6156" name="Rectangle 3"/>
            <p:cNvSpPr>
              <a:spLocks noChangeArrowheads="1"/>
            </p:cNvSpPr>
            <p:nvPr/>
          </p:nvSpPr>
          <p:spPr bwMode="auto">
            <a:xfrm>
              <a:off x="4660900" y="5618163"/>
              <a:ext cx="200025" cy="144462"/>
            </a:xfrm>
            <a:prstGeom prst="rect">
              <a:avLst/>
            </a:prstGeom>
            <a:solidFill>
              <a:srgbClr val="CC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l"/>
              <a:endParaRPr lang="en-GB" sz="1600">
                <a:solidFill>
                  <a:srgbClr val="333399"/>
                </a:solidFill>
              </a:endParaRPr>
            </a:p>
          </p:txBody>
        </p:sp>
        <p:sp>
          <p:nvSpPr>
            <p:cNvPr id="6157" name="Rectangle 4"/>
            <p:cNvSpPr>
              <a:spLocks noChangeArrowheads="1"/>
            </p:cNvSpPr>
            <p:nvPr/>
          </p:nvSpPr>
          <p:spPr bwMode="auto">
            <a:xfrm>
              <a:off x="1589088" y="5618163"/>
              <a:ext cx="200025" cy="144462"/>
            </a:xfrm>
            <a:prstGeom prst="rect">
              <a:avLst/>
            </a:prstGeom>
            <a:solidFill>
              <a:srgbClr val="800080"/>
            </a:solidFill>
            <a:ln w="9525">
              <a:solidFill>
                <a:srgbClr val="80008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/>
              <a:endParaRPr lang="en-GB" sz="1600">
                <a:solidFill>
                  <a:srgbClr val="333399"/>
                </a:solidFill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7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sz="3000" smtClean="0">
                <a:ea typeface="ＭＳ Ｐゴシック" pitchFamily="-1" charset="-128"/>
              </a:rPr>
              <a:t>ATAZIP Study: Switch LPV/r to ATV/r</a:t>
            </a:r>
          </a:p>
        </p:txBody>
      </p:sp>
      <p:graphicFrame>
        <p:nvGraphicFramePr>
          <p:cNvPr id="6342" name="Group 198"/>
          <p:cNvGraphicFramePr>
            <a:graphicFrameLocks noGrp="1"/>
          </p:cNvGraphicFramePr>
          <p:nvPr>
            <p:ph idx="1"/>
          </p:nvPr>
        </p:nvGraphicFramePr>
        <p:xfrm>
          <a:off x="409575" y="1733550"/>
          <a:ext cx="8201025" cy="4632660"/>
        </p:xfrm>
        <a:graphic>
          <a:graphicData uri="http://schemas.openxmlformats.org/drawingml/2006/table">
            <a:tbl>
              <a:tblPr/>
              <a:tblGrid>
                <a:gridCol w="1223963"/>
                <a:gridCol w="2125662"/>
                <a:gridCol w="2425700"/>
                <a:gridCol w="2425700"/>
              </a:tblGrid>
              <a:tr h="365712"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ATV/r, N = 121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LPV/r, N = 127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00"/>
                    </a:solidFill>
                  </a:tcPr>
                </a:tc>
              </a:tr>
              <a:tr h="304758"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Death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 (hepatic encephalopathy)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58"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AE leading to discontinuation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5%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5%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04758"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Patients with ≥ 1 Grade 3 or 4 AE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11%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16%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4758">
                <a:tc rowSpan="6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Clinical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Cardiovascular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N = 1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N = 1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0475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Digestive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N = 2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N =1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475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Osteomuscular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N = 0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N = 1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0475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Hematologic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N = 0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N = 1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475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Hepatic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N = 1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N = 1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0475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Respiratory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N = 1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N = 0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4758">
                <a:tc rowSpan="5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Laboratory</a:t>
                      </a: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Transaminases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N = 6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N = 2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0475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Total cholesterol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N = 4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N = 7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475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Triglycerides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N = 0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N = 13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0475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Bilirubin &gt; 2.5 mg/dL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N = 66 (55%)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N = 6 (5%)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475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Bilirubin &gt; 5 mg/dL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N = 21 (17%)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N = 2 (2%)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7240" name="Rectangle 130"/>
          <p:cNvSpPr>
            <a:spLocks noChangeArrowheads="1"/>
          </p:cNvSpPr>
          <p:nvPr/>
        </p:nvSpPr>
        <p:spPr bwMode="auto">
          <a:xfrm>
            <a:off x="2732088" y="1150938"/>
            <a:ext cx="365442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sz="2800" b="1">
                <a:solidFill>
                  <a:srgbClr val="CC3300"/>
                </a:solidFill>
                <a:latin typeface="Calibri" pitchFamily="34" charset="0"/>
              </a:rPr>
              <a:t>Adverse events by W48</a:t>
            </a:r>
          </a:p>
        </p:txBody>
      </p:sp>
      <p:sp>
        <p:nvSpPr>
          <p:cNvPr id="7241" name="ZoneTexte 69"/>
          <p:cNvSpPr txBox="1">
            <a:spLocks noChangeArrowheads="1"/>
          </p:cNvSpPr>
          <p:nvPr/>
        </p:nvSpPr>
        <p:spPr bwMode="auto">
          <a:xfrm>
            <a:off x="5634038" y="6542088"/>
            <a:ext cx="34671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</a:rPr>
              <a:t>Mallolas J, JAIDS 2009;51:29-36</a:t>
            </a:r>
          </a:p>
        </p:txBody>
      </p:sp>
      <p:sp>
        <p:nvSpPr>
          <p:cNvPr id="7242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ATAZIP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sz="3000" smtClean="0">
                <a:ea typeface="ＭＳ Ｐゴシック" pitchFamily="-1" charset="-128"/>
              </a:rPr>
              <a:t>ATAZIP Study: Switch LPV/r to ATV/r</a:t>
            </a:r>
          </a:p>
        </p:txBody>
      </p:sp>
      <p:sp>
        <p:nvSpPr>
          <p:cNvPr id="8195" name="Espace réservé du contenu 2"/>
          <p:cNvSpPr>
            <a:spLocks noGrp="1"/>
          </p:cNvSpPr>
          <p:nvPr>
            <p:ph type="body" idx="1"/>
          </p:nvPr>
        </p:nvSpPr>
        <p:spPr>
          <a:xfrm>
            <a:off x="50800" y="1168400"/>
            <a:ext cx="9024938" cy="5303838"/>
          </a:xfrm>
        </p:spPr>
        <p:txBody>
          <a:bodyPr/>
          <a:lstStyle/>
          <a:p>
            <a:r>
              <a:rPr lang="en-GB" sz="2800" b="1" smtClean="0">
                <a:latin typeface="Calibri" pitchFamily="34" charset="0"/>
                <a:ea typeface="ＭＳ Ｐゴシック" pitchFamily="-1" charset="-128"/>
              </a:rPr>
              <a:t>Conclusions</a:t>
            </a:r>
          </a:p>
          <a:p>
            <a:pPr lvl="1"/>
            <a:r>
              <a:rPr lang="en-GB" sz="2400" smtClean="0">
                <a:ea typeface="ＭＳ Ｐゴシック" pitchFamily="-1" charset="-128"/>
              </a:rPr>
              <a:t>Switching to a simplified PI-based regimen containing </a:t>
            </a:r>
            <a:br>
              <a:rPr lang="en-GB" sz="2400" smtClean="0">
                <a:ea typeface="ＭＳ Ｐゴシック" pitchFamily="-1" charset="-128"/>
              </a:rPr>
            </a:br>
            <a:r>
              <a:rPr lang="en-GB" sz="2400" smtClean="0">
                <a:ea typeface="ＭＳ Ｐゴシック" pitchFamily="-1" charset="-128"/>
              </a:rPr>
              <a:t>ATV/r provides virological suppression and treatment </a:t>
            </a:r>
            <a:br>
              <a:rPr lang="en-GB" sz="2400" smtClean="0">
                <a:ea typeface="ＭＳ Ｐゴシック" pitchFamily="-1" charset="-128"/>
              </a:rPr>
            </a:br>
            <a:r>
              <a:rPr lang="en-GB" sz="2400" smtClean="0">
                <a:ea typeface="ＭＳ Ｐゴシック" pitchFamily="-1" charset="-128"/>
              </a:rPr>
              <a:t>failure similar to those observed with continued unmodified therapy with LPV/r</a:t>
            </a:r>
          </a:p>
          <a:p>
            <a:pPr lvl="1"/>
            <a:r>
              <a:rPr lang="en-GB" sz="2400" smtClean="0">
                <a:ea typeface="ＭＳ Ｐゴシック" pitchFamily="-1" charset="-128"/>
              </a:rPr>
              <a:t>Safety and tolerability profile were similar in both groups</a:t>
            </a:r>
          </a:p>
          <a:p>
            <a:pPr lvl="1"/>
            <a:r>
              <a:rPr lang="en-GB" sz="2400" smtClean="0">
                <a:ea typeface="ＭＳ Ｐゴシック" pitchFamily="-1" charset="-128"/>
              </a:rPr>
              <a:t>Improved lipid parameters were observed in the ATV/r arm</a:t>
            </a:r>
          </a:p>
          <a:p>
            <a:pPr lvl="1"/>
            <a:r>
              <a:rPr lang="en-GB" sz="2400" smtClean="0">
                <a:ea typeface="ＭＳ Ｐゴシック" pitchFamily="-1" charset="-128"/>
              </a:rPr>
              <a:t>High incidence of hyperbilirubinemia occurred in the ATV/r arm</a:t>
            </a:r>
          </a:p>
          <a:p>
            <a:pPr lvl="1"/>
            <a:r>
              <a:rPr lang="en-GB" sz="2400" smtClean="0">
                <a:ea typeface="ＭＳ Ｐゴシック" pitchFamily="-1" charset="-128"/>
              </a:rPr>
              <a:t>Switching patients with virologic suppression on LPV/r to once-daily ATV/r can provide an effective and well-tolerated treatment option</a:t>
            </a:r>
          </a:p>
        </p:txBody>
      </p:sp>
      <p:sp>
        <p:nvSpPr>
          <p:cNvPr id="8196" name="ZoneTexte 69"/>
          <p:cNvSpPr txBox="1">
            <a:spLocks noChangeArrowheads="1"/>
          </p:cNvSpPr>
          <p:nvPr/>
        </p:nvSpPr>
        <p:spPr bwMode="auto">
          <a:xfrm>
            <a:off x="5634038" y="6542088"/>
            <a:ext cx="34671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</a:rPr>
              <a:t>Mallolas J, JAIDS 2009;51:29-36</a:t>
            </a:r>
          </a:p>
        </p:txBody>
      </p:sp>
      <p:sp>
        <p:nvSpPr>
          <p:cNvPr id="8197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ATAZIP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RV_trials_2012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7902</TotalTime>
  <Words>673</Words>
  <Application>Microsoft Office PowerPoint</Application>
  <PresentationFormat>Affichage à l'écran (4:3)</PresentationFormat>
  <Paragraphs>215</Paragraphs>
  <Slides>7</Slides>
  <Notes>7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4" baseType="lpstr">
      <vt:lpstr>Arial</vt:lpstr>
      <vt:lpstr>ＭＳ Ｐゴシック</vt:lpstr>
      <vt:lpstr>Calibri</vt:lpstr>
      <vt:lpstr>Wingdings</vt:lpstr>
      <vt:lpstr>Trebuchet MS</vt:lpstr>
      <vt:lpstr>Cambria</vt:lpstr>
      <vt:lpstr>ARV_trials_2012</vt:lpstr>
      <vt:lpstr>Switch to ATV- or ATV/r-containing regimen</vt:lpstr>
      <vt:lpstr>ATAZIP Study: Switch LPV/r to ATV/r</vt:lpstr>
      <vt:lpstr>ATAZIP Study: Switch LPV/r to ATV/r</vt:lpstr>
      <vt:lpstr>ATAZIP Study: Switch LPV/r to ATV/r</vt:lpstr>
      <vt:lpstr>ATAZIP Study: Switch LPV/r to ATV/r</vt:lpstr>
      <vt:lpstr>ATAZIP Study: Switch LPV/r to ATV/r</vt:lpstr>
      <vt:lpstr>ATAZIP Study: Switch LPV/r to ATV/r</vt:lpstr>
    </vt:vector>
  </TitlesOfParts>
  <Company>ARV-trials.com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Switch 2011</dc:title>
  <dc:subject>www.arv-trials.com</dc:subject>
  <dc:creator>Pedro Cahn, Anton Posniak, François Raffi</dc:creator>
  <cp:keywords>AEI</cp:keywords>
  <cp:lastModifiedBy>Utilisateur</cp:lastModifiedBy>
  <cp:revision>256</cp:revision>
  <dcterms:created xsi:type="dcterms:W3CDTF">2011-03-08T09:11:08Z</dcterms:created>
  <dcterms:modified xsi:type="dcterms:W3CDTF">2015-11-23T20:58:53Z</dcterms:modified>
  <cp:category>www.aei.fr</cp:category>
</cp:coreProperties>
</file>