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64" r:id="rId2"/>
    <p:sldId id="257" r:id="rId3"/>
    <p:sldId id="258" r:id="rId4"/>
    <p:sldId id="259" r:id="rId5"/>
    <p:sldId id="269" r:id="rId6"/>
    <p:sldId id="267" r:id="rId7"/>
    <p:sldId id="266" r:id="rId8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 Pozniak" initials="aP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333399"/>
    <a:srgbClr val="CC3300"/>
    <a:srgbClr val="C98627"/>
    <a:srgbClr val="808000"/>
    <a:srgbClr val="000066"/>
    <a:srgbClr val="FEA931"/>
    <a:srgbClr val="511ACF"/>
    <a:srgbClr val="10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9606" autoAdjust="0"/>
  </p:normalViewPr>
  <p:slideViewPr>
    <p:cSldViewPr snapToGrid="0" snapToObjects="1">
      <p:cViewPr>
        <p:scale>
          <a:sx n="75" d="100"/>
          <a:sy n="75" d="100"/>
        </p:scale>
        <p:origin x="-2568" y="-91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64" d="100"/>
          <a:sy n="64" d="100"/>
        </p:scale>
        <p:origin x="-3096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01/06/2017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pPr>
              <a:defRPr/>
            </a:pPr>
            <a:fld id="{B526787D-91DA-4A3A-AAD1-2F88B3AF8D73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6787D-91DA-4A3A-AAD1-2F88B3AF8D73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12604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6787D-91DA-4A3A-AAD1-2F88B3AF8D73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524054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26787D-91DA-4A3A-AAD1-2F88B3AF8D7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6787D-91DA-4A3A-AAD1-2F88B3AF8D73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948175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6787D-91DA-4A3A-AAD1-2F88B3AF8D73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3560779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6787D-91DA-4A3A-AAD1-2F88B3AF8D73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1295682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ATV/</a:t>
            </a:r>
            <a:r>
              <a:rPr lang="en-GB" sz="3200" dirty="0" err="1">
                <a:ea typeface="ＭＳ Ｐゴシック" pitchFamily="34" charset="-128"/>
              </a:rPr>
              <a:t>r</a:t>
            </a:r>
            <a:r>
              <a:rPr lang="en-GB" sz="3200" dirty="0">
                <a:ea typeface="ＭＳ Ｐゴシック" pitchFamily="34" charset="-128"/>
              </a:rPr>
              <a:t> + 3TC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ATLAS-M 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6662875" y="193794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345347" y="3128434"/>
            <a:ext cx="684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029608" y="268922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013733" y="2698750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021670" y="3679825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41085" y="2219979"/>
            <a:ext cx="4111624" cy="824400"/>
          </a:xfrm>
          <a:prstGeom prst="rect">
            <a:avLst/>
          </a:prstGeom>
          <a:solidFill>
            <a:srgbClr val="511AC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rgbClr val="FFFFFF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ATV/r 300/100 mg QD + 3TC 300 mg QD</a:t>
            </a: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3878589" y="2324100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133</a:t>
            </a: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3865889" y="3717925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133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641084" y="3208338"/>
            <a:ext cx="4111625" cy="823912"/>
          </a:xfrm>
          <a:prstGeom prst="rect">
            <a:avLst/>
          </a:prstGeom>
          <a:solidFill>
            <a:srgbClr val="C98627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Continuation ATV/r 300/100 mg QD + 2 NRTI 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56010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001270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6" y="4154033"/>
            <a:ext cx="8731388" cy="241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dirty="0">
                <a:solidFill>
                  <a:srgbClr val="000066"/>
                </a:solidFill>
              </a:rPr>
              <a:t>Primary Endpoint: proportion without treatment failure at W48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Treatment failure: </a:t>
            </a:r>
            <a:r>
              <a:rPr lang="en-US" dirty="0" err="1">
                <a:solidFill>
                  <a:srgbClr val="000066"/>
                </a:solidFill>
              </a:rPr>
              <a:t>virological</a:t>
            </a:r>
            <a:r>
              <a:rPr lang="en-US" dirty="0">
                <a:solidFill>
                  <a:srgbClr val="000066"/>
                </a:solidFill>
              </a:rPr>
              <a:t> failure (the 1st of 2 consecutive HIV RNA levels &gt; 50 c/mL or a single level &gt; 1 000 c/mL), any treatment modification or discontinuation, loss to follow-up, consent withdrawal, progression to AIDS, or death for any cause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Non-inferiority of ATV/r + 3TC (ITT-e and per protocol analyses) ; lower limit of the 95% CI for the difference = -12%, 80% power</a:t>
            </a: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114634" y="2123595"/>
            <a:ext cx="3203995" cy="1944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&gt; 18 years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On ATV/r +  2 NRTI ≥ 3 months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HIV RNA &lt; 50 c/mL </a:t>
            </a:r>
            <a:r>
              <a:rPr lang="en-US" sz="1600" b="1" u="sng" dirty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6 months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CD4 &gt; 200/mm</a:t>
            </a:r>
            <a:r>
              <a:rPr lang="en-US" sz="1600" b="1" baseline="30000" dirty="0">
                <a:solidFill>
                  <a:srgbClr val="000066"/>
                </a:solidFill>
                <a:latin typeface="Calibri" pitchFamily="34" charset="0"/>
              </a:rPr>
              <a:t>3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&gt; 6 months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previous treatment failure on or resistance to ATV and/or 3TC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HBs Ag negative</a:t>
            </a: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6343788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467863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766313" y="193794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ATLAS-M Study: switch to ATV/r + 3TC</a:t>
            </a:r>
          </a:p>
        </p:txBody>
      </p:sp>
      <p:sp>
        <p:nvSpPr>
          <p:cNvPr id="22" name="AutoShape 162"/>
          <p:cNvSpPr>
            <a:spLocks noChangeArrowheads="1"/>
          </p:cNvSpPr>
          <p:nvPr/>
        </p:nvSpPr>
        <p:spPr bwMode="auto">
          <a:xfrm>
            <a:off x="1" y="6605389"/>
            <a:ext cx="74788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ATLAS-M</a:t>
            </a:r>
          </a:p>
        </p:txBody>
      </p:sp>
      <p:sp>
        <p:nvSpPr>
          <p:cNvPr id="23" name="ZoneTexte 69"/>
          <p:cNvSpPr txBox="1">
            <a:spLocks noChangeArrowheads="1"/>
          </p:cNvSpPr>
          <p:nvPr/>
        </p:nvSpPr>
        <p:spPr bwMode="auto">
          <a:xfrm>
            <a:off x="4013733" y="6565238"/>
            <a:ext cx="5122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CC0000"/>
                </a:solidFill>
                <a:ea typeface="ＭＳ Ｐゴシック" pitchFamily="34" charset="-128"/>
              </a:rPr>
              <a:t>Di Giambenedetto S. J Antimicrob Chemother 2017;72:1163-1171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297499"/>
              </p:ext>
            </p:extLst>
          </p:nvPr>
        </p:nvGraphicFramePr>
        <p:xfrm>
          <a:off x="383371" y="1593126"/>
          <a:ext cx="8278421" cy="4876800"/>
        </p:xfrm>
        <a:graphic>
          <a:graphicData uri="http://schemas.openxmlformats.org/drawingml/2006/table">
            <a:tbl>
              <a:tblPr/>
              <a:tblGrid>
                <a:gridCol w="363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586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356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03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572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11A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ATV/r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86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81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Median 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81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81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Previous AIDS event,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12.0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81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81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Nadir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81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Duration of HIV RNA &lt; 50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(months),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81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Duration of ART prior to study entry (years),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81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HCV co-infection,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3771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NRTI backbone,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TDF + FTC/3TC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ABC/3TC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Other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81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Discontinued at W48, N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 (10%)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 (20%)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8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failure / Adverse event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 /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 / 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8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Withdrew consent / Lost to follow-up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 / 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 /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1" y="6605389"/>
            <a:ext cx="74788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ATLAS-M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ATLAS-M Study: switch to ATV/r + 3TC</a:t>
            </a:r>
            <a:endParaRPr lang="fr-FR" sz="3200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482531" y="1151863"/>
            <a:ext cx="61662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disposition at W48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4013733" y="6565238"/>
            <a:ext cx="5122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CC0000"/>
                </a:solidFill>
                <a:ea typeface="ＭＳ Ｐゴシック" pitchFamily="34" charset="-128"/>
              </a:rPr>
              <a:t>Di Giambenedetto S. J Antimicrob Chemother 2017;72:1163-1171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0"/>
          <p:cNvSpPr>
            <a:spLocks noChangeArrowheads="1"/>
          </p:cNvSpPr>
          <p:nvPr/>
        </p:nvSpPr>
        <p:spPr bwMode="auto">
          <a:xfrm>
            <a:off x="136546" y="1538464"/>
            <a:ext cx="35369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% free of treatment failure</a:t>
            </a:r>
          </a:p>
        </p:txBody>
      </p:sp>
      <p:sp>
        <p:nvSpPr>
          <p:cNvPr id="11290" name="Freeform 41"/>
          <p:cNvSpPr>
            <a:spLocks noEditPoints="1"/>
          </p:cNvSpPr>
          <p:nvPr/>
        </p:nvSpPr>
        <p:spPr bwMode="auto">
          <a:xfrm>
            <a:off x="4221163" y="4843463"/>
            <a:ext cx="4332287" cy="28575"/>
          </a:xfrm>
          <a:custGeom>
            <a:avLst/>
            <a:gdLst>
              <a:gd name="T0" fmla="*/ 2147483647 w 2729"/>
              <a:gd name="T1" fmla="*/ 0 h 18"/>
              <a:gd name="T2" fmla="*/ 2147483647 w 2729"/>
              <a:gd name="T3" fmla="*/ 2147483647 h 18"/>
              <a:gd name="T4" fmla="*/ 0 w 2729"/>
              <a:gd name="T5" fmla="*/ 2147483647 h 18"/>
              <a:gd name="T6" fmla="*/ 0 w 2729"/>
              <a:gd name="T7" fmla="*/ 0 h 18"/>
              <a:gd name="T8" fmla="*/ 2147483647 w 2729"/>
              <a:gd name="T9" fmla="*/ 0 h 18"/>
              <a:gd name="T10" fmla="*/ 2147483647 w 2729"/>
              <a:gd name="T11" fmla="*/ 0 h 18"/>
              <a:gd name="T12" fmla="*/ 2147483647 w 2729"/>
              <a:gd name="T13" fmla="*/ 2147483647 h 18"/>
              <a:gd name="T14" fmla="*/ 2147483647 w 2729"/>
              <a:gd name="T15" fmla="*/ 2147483647 h 18"/>
              <a:gd name="T16" fmla="*/ 2147483647 w 2729"/>
              <a:gd name="T17" fmla="*/ 0 h 18"/>
              <a:gd name="T18" fmla="*/ 2147483647 w 2729"/>
              <a:gd name="T19" fmla="*/ 0 h 18"/>
              <a:gd name="T20" fmla="*/ 2147483647 w 2729"/>
              <a:gd name="T21" fmla="*/ 0 h 18"/>
              <a:gd name="T22" fmla="*/ 2147483647 w 2729"/>
              <a:gd name="T23" fmla="*/ 2147483647 h 18"/>
              <a:gd name="T24" fmla="*/ 2147483647 w 2729"/>
              <a:gd name="T25" fmla="*/ 2147483647 h 18"/>
              <a:gd name="T26" fmla="*/ 2147483647 w 2729"/>
              <a:gd name="T27" fmla="*/ 0 h 18"/>
              <a:gd name="T28" fmla="*/ 2147483647 w 2729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29"/>
              <a:gd name="T46" fmla="*/ 0 h 18"/>
              <a:gd name="T47" fmla="*/ 2729 w 2729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29" h="18">
                <a:moveTo>
                  <a:pt x="6" y="0"/>
                </a:moveTo>
                <a:lnTo>
                  <a:pt x="6" y="18"/>
                </a:lnTo>
                <a:lnTo>
                  <a:pt x="0" y="18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1371" y="0"/>
                </a:moveTo>
                <a:lnTo>
                  <a:pt x="1371" y="18"/>
                </a:lnTo>
                <a:lnTo>
                  <a:pt x="1365" y="18"/>
                </a:lnTo>
                <a:lnTo>
                  <a:pt x="1365" y="0"/>
                </a:lnTo>
                <a:lnTo>
                  <a:pt x="1371" y="0"/>
                </a:lnTo>
                <a:close/>
                <a:moveTo>
                  <a:pt x="2729" y="0"/>
                </a:moveTo>
                <a:lnTo>
                  <a:pt x="2729" y="18"/>
                </a:lnTo>
                <a:lnTo>
                  <a:pt x="2723" y="18"/>
                </a:lnTo>
                <a:lnTo>
                  <a:pt x="2723" y="0"/>
                </a:lnTo>
                <a:lnTo>
                  <a:pt x="2729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" name="Rectangle 10"/>
          <p:cNvSpPr>
            <a:spLocks noChangeArrowheads="1"/>
          </p:cNvSpPr>
          <p:nvPr/>
        </p:nvSpPr>
        <p:spPr bwMode="auto">
          <a:xfrm>
            <a:off x="4531795" y="1538464"/>
            <a:ext cx="40960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Treatment failure</a:t>
            </a:r>
          </a:p>
        </p:txBody>
      </p:sp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676113"/>
              </p:ext>
            </p:extLst>
          </p:nvPr>
        </p:nvGraphicFramePr>
        <p:xfrm>
          <a:off x="4120443" y="1960239"/>
          <a:ext cx="4889877" cy="250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3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17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57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59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2217">
                <a:tc>
                  <a:txBody>
                    <a:bodyPr/>
                    <a:lstStyle/>
                    <a:p>
                      <a:pPr>
                        <a:lnSpc>
                          <a:spcPts val="1420"/>
                        </a:lnSpc>
                      </a:pPr>
                      <a:endParaRPr lang="en-US" sz="14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600" b="1" noProof="0" dirty="0">
                          <a:solidFill>
                            <a:srgbClr val="FFFFFF"/>
                          </a:solidFill>
                          <a:latin typeface="+mj-lt"/>
                        </a:rPr>
                        <a:t>ATV/r + 3TC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11A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600" b="1" noProof="0" dirty="0">
                          <a:solidFill>
                            <a:srgbClr val="FFFFFF"/>
                          </a:solidFill>
                          <a:latin typeface="+mj-lt"/>
                        </a:rPr>
                        <a:t>ATV/r</a:t>
                      </a:r>
                      <a:r>
                        <a:rPr lang="en-US" sz="1600" b="1" baseline="0" noProof="0" dirty="0">
                          <a:solidFill>
                            <a:srgbClr val="FFFFFF"/>
                          </a:solidFill>
                          <a:latin typeface="+mj-lt"/>
                        </a:rPr>
                        <a:t> + 2 NRTI</a:t>
                      </a:r>
                      <a:endParaRPr lang="en-US" sz="1600" b="1" noProof="0" dirty="0">
                        <a:solidFill>
                          <a:srgbClr val="FFFF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862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2217">
                <a:tc>
                  <a:txBody>
                    <a:bodyPr/>
                    <a:lstStyle/>
                    <a:p>
                      <a:pPr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0.042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2217">
                <a:tc>
                  <a:txBody>
                    <a:bodyPr/>
                    <a:lstStyle/>
                    <a:p>
                      <a:pPr>
                        <a:lnSpc>
                          <a:spcPts val="1420"/>
                        </a:lnSpc>
                      </a:pPr>
                      <a:r>
                        <a:rPr lang="en-US" sz="1200" b="1" baseline="0" noProof="0" dirty="0" err="1">
                          <a:solidFill>
                            <a:srgbClr val="000066"/>
                          </a:solidFill>
                        </a:rPr>
                        <a:t>Virologic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575">
                <a:tc>
                  <a:txBody>
                    <a:bodyPr/>
                    <a:lstStyle/>
                    <a:p>
                      <a:pPr>
                        <a:lnSpc>
                          <a:spcPts val="1420"/>
                        </a:lnSpc>
                      </a:pP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Adverse event (treatment related)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957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Adverse event (not treatment related)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2217">
                <a:tc>
                  <a:txBody>
                    <a:bodyPr/>
                    <a:lstStyle/>
                    <a:p>
                      <a:pPr>
                        <a:lnSpc>
                          <a:spcPts val="1420"/>
                        </a:lnSpc>
                      </a:pP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Withdrew consent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2217">
                <a:tc>
                  <a:txBody>
                    <a:bodyPr/>
                    <a:lstStyle/>
                    <a:p>
                      <a:pPr>
                        <a:lnSpc>
                          <a:spcPts val="1420"/>
                        </a:lnSpc>
                      </a:pP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Loss to F-U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2217">
                <a:tc>
                  <a:txBody>
                    <a:bodyPr/>
                    <a:lstStyle/>
                    <a:p>
                      <a:pPr>
                        <a:lnSpc>
                          <a:spcPts val="1420"/>
                        </a:lnSpc>
                      </a:pP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Other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06" name="Titre 1"/>
          <p:cNvSpPr txBox="1">
            <a:spLocks/>
          </p:cNvSpPr>
          <p:nvPr/>
        </p:nvSpPr>
        <p:spPr bwMode="auto">
          <a:xfrm>
            <a:off x="203200" y="1968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251446" y="2068975"/>
            <a:ext cx="3303540" cy="4430808"/>
            <a:chOff x="251446" y="2068975"/>
            <a:chExt cx="3303540" cy="4430808"/>
          </a:xfrm>
        </p:grpSpPr>
        <p:grpSp>
          <p:nvGrpSpPr>
            <p:cNvPr id="7" name="Groupe 6"/>
            <p:cNvGrpSpPr/>
            <p:nvPr/>
          </p:nvGrpSpPr>
          <p:grpSpPr>
            <a:xfrm>
              <a:off x="251519" y="2068975"/>
              <a:ext cx="3163575" cy="403229"/>
              <a:chOff x="251519" y="2068975"/>
              <a:chExt cx="3163575" cy="403229"/>
            </a:xfrm>
          </p:grpSpPr>
          <p:sp>
            <p:nvSpPr>
              <p:cNvPr id="43" name="AutoShape 165"/>
              <p:cNvSpPr>
                <a:spLocks noChangeArrowheads="1"/>
              </p:cNvSpPr>
              <p:nvPr/>
            </p:nvSpPr>
            <p:spPr bwMode="auto">
              <a:xfrm>
                <a:off x="251519" y="2068975"/>
                <a:ext cx="3163575" cy="403229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US" sz="3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266" name="Rectangle 36"/>
              <p:cNvSpPr>
                <a:spLocks noChangeArrowheads="1"/>
              </p:cNvSpPr>
              <p:nvPr/>
            </p:nvSpPr>
            <p:spPr bwMode="auto">
              <a:xfrm>
                <a:off x="1811504" y="2176782"/>
                <a:ext cx="189057" cy="187614"/>
              </a:xfrm>
              <a:prstGeom prst="rect">
                <a:avLst/>
              </a:prstGeom>
              <a:solidFill>
                <a:srgbClr val="C98627"/>
              </a:solidFill>
              <a:ln w="0">
                <a:solidFill>
                  <a:srgbClr val="C98627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fr-FR" sz="20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1267" name="Rectangle 37"/>
              <p:cNvSpPr>
                <a:spLocks noChangeArrowheads="1"/>
              </p:cNvSpPr>
              <p:nvPr/>
            </p:nvSpPr>
            <p:spPr bwMode="auto">
              <a:xfrm>
                <a:off x="333037" y="2175339"/>
                <a:ext cx="190500" cy="190500"/>
              </a:xfrm>
              <a:prstGeom prst="rect">
                <a:avLst/>
              </a:prstGeom>
              <a:solidFill>
                <a:srgbClr val="511ACF"/>
              </a:solidFill>
              <a:ln w="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fr-FR" sz="20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1268" name="ZoneTexte 56"/>
              <p:cNvSpPr txBox="1">
                <a:spLocks noChangeArrowheads="1"/>
              </p:cNvSpPr>
              <p:nvPr/>
            </p:nvSpPr>
            <p:spPr bwMode="auto">
              <a:xfrm>
                <a:off x="1976381" y="2116701"/>
                <a:ext cx="1418593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ATV/r + 2 NRTI</a:t>
                </a:r>
              </a:p>
            </p:txBody>
          </p:sp>
          <p:sp>
            <p:nvSpPr>
              <p:cNvPr id="11269" name="ZoneTexte 56"/>
              <p:cNvSpPr txBox="1">
                <a:spLocks noChangeArrowheads="1"/>
              </p:cNvSpPr>
              <p:nvPr/>
            </p:nvSpPr>
            <p:spPr bwMode="auto">
              <a:xfrm>
                <a:off x="505036" y="2116701"/>
                <a:ext cx="1174039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ATV/r + 3TC</a:t>
                </a:r>
              </a:p>
            </p:txBody>
          </p:sp>
        </p:grpSp>
        <p:sp>
          <p:nvSpPr>
            <p:cNvPr id="11276" name="Freeform 25"/>
            <p:cNvSpPr>
              <a:spLocks noEditPoints="1"/>
            </p:cNvSpPr>
            <p:nvPr/>
          </p:nvSpPr>
          <p:spPr bwMode="auto">
            <a:xfrm>
              <a:off x="681038" y="5490084"/>
              <a:ext cx="2706687" cy="58737"/>
            </a:xfrm>
            <a:custGeom>
              <a:avLst/>
              <a:gdLst>
                <a:gd name="T0" fmla="*/ 2147483647 w 1705"/>
                <a:gd name="T1" fmla="*/ 0 h 37"/>
                <a:gd name="T2" fmla="*/ 2147483647 w 1705"/>
                <a:gd name="T3" fmla="*/ 2147483647 h 37"/>
                <a:gd name="T4" fmla="*/ 0 w 1705"/>
                <a:gd name="T5" fmla="*/ 2147483647 h 37"/>
                <a:gd name="T6" fmla="*/ 0 w 1705"/>
                <a:gd name="T7" fmla="*/ 0 h 37"/>
                <a:gd name="T8" fmla="*/ 2147483647 w 1705"/>
                <a:gd name="T9" fmla="*/ 0 h 37"/>
                <a:gd name="T10" fmla="*/ 2147483647 w 1705"/>
                <a:gd name="T11" fmla="*/ 0 h 37"/>
                <a:gd name="T12" fmla="*/ 2147483647 w 1705"/>
                <a:gd name="T13" fmla="*/ 2147483647 h 37"/>
                <a:gd name="T14" fmla="*/ 2147483647 w 1705"/>
                <a:gd name="T15" fmla="*/ 2147483647 h 37"/>
                <a:gd name="T16" fmla="*/ 2147483647 w 1705"/>
                <a:gd name="T17" fmla="*/ 0 h 37"/>
                <a:gd name="T18" fmla="*/ 2147483647 w 1705"/>
                <a:gd name="T19" fmla="*/ 0 h 37"/>
                <a:gd name="T20" fmla="*/ 2147483647 w 1705"/>
                <a:gd name="T21" fmla="*/ 0 h 37"/>
                <a:gd name="T22" fmla="*/ 2147483647 w 1705"/>
                <a:gd name="T23" fmla="*/ 2147483647 h 37"/>
                <a:gd name="T24" fmla="*/ 2147483647 w 1705"/>
                <a:gd name="T25" fmla="*/ 2147483647 h 37"/>
                <a:gd name="T26" fmla="*/ 2147483647 w 1705"/>
                <a:gd name="T27" fmla="*/ 0 h 37"/>
                <a:gd name="T28" fmla="*/ 2147483647 w 1705"/>
                <a:gd name="T29" fmla="*/ 0 h 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05"/>
                <a:gd name="T46" fmla="*/ 0 h 37"/>
                <a:gd name="T47" fmla="*/ 1705 w 1705"/>
                <a:gd name="T48" fmla="*/ 37 h 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05" h="37">
                  <a:moveTo>
                    <a:pt x="5" y="0"/>
                  </a:moveTo>
                  <a:lnTo>
                    <a:pt x="5" y="37"/>
                  </a:lnTo>
                  <a:lnTo>
                    <a:pt x="0" y="37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855" y="0"/>
                  </a:moveTo>
                  <a:lnTo>
                    <a:pt x="855" y="37"/>
                  </a:lnTo>
                  <a:lnTo>
                    <a:pt x="850" y="37"/>
                  </a:lnTo>
                  <a:lnTo>
                    <a:pt x="850" y="0"/>
                  </a:lnTo>
                  <a:lnTo>
                    <a:pt x="855" y="0"/>
                  </a:lnTo>
                  <a:close/>
                  <a:moveTo>
                    <a:pt x="1705" y="0"/>
                  </a:moveTo>
                  <a:lnTo>
                    <a:pt x="1705" y="37"/>
                  </a:lnTo>
                  <a:lnTo>
                    <a:pt x="1700" y="37"/>
                  </a:lnTo>
                  <a:lnTo>
                    <a:pt x="1700" y="0"/>
                  </a:lnTo>
                  <a:lnTo>
                    <a:pt x="1705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70" name="Rectangle 8"/>
            <p:cNvSpPr>
              <a:spLocks noChangeArrowheads="1"/>
            </p:cNvSpPr>
            <p:nvPr/>
          </p:nvSpPr>
          <p:spPr bwMode="auto">
            <a:xfrm>
              <a:off x="2122136" y="5526596"/>
              <a:ext cx="185737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GB" sz="16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73" name="ZoneTexte 9"/>
            <p:cNvSpPr txBox="1">
              <a:spLocks noChangeArrowheads="1"/>
            </p:cNvSpPr>
            <p:nvPr/>
          </p:nvSpPr>
          <p:spPr bwMode="auto">
            <a:xfrm>
              <a:off x="581013" y="5976563"/>
              <a:ext cx="145220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≠ (95% CI)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9.8 (1.2 to 14.8)</a:t>
              </a:r>
              <a:endParaRPr lang="fr-FR" sz="1400" b="1" dirty="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95" name="Rectangle 46"/>
            <p:cNvSpPr>
              <a:spLocks noChangeArrowheads="1"/>
            </p:cNvSpPr>
            <p:nvPr/>
          </p:nvSpPr>
          <p:spPr bwMode="auto">
            <a:xfrm>
              <a:off x="421364" y="5355676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11283" name="Rectangle 51"/>
            <p:cNvSpPr>
              <a:spLocks noChangeArrowheads="1"/>
            </p:cNvSpPr>
            <p:nvPr/>
          </p:nvSpPr>
          <p:spPr bwMode="auto">
            <a:xfrm>
              <a:off x="251446" y="2770697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ea typeface="ＭＳ Ｐゴシック" pitchFamily="34" charset="-128"/>
                </a:rPr>
                <a:t>100</a:t>
              </a:r>
            </a:p>
          </p:txBody>
        </p:sp>
        <p:sp>
          <p:nvSpPr>
            <p:cNvPr id="11291" name="Rectangle 42"/>
            <p:cNvSpPr>
              <a:spLocks noChangeArrowheads="1"/>
            </p:cNvSpPr>
            <p:nvPr/>
          </p:nvSpPr>
          <p:spPr bwMode="auto">
            <a:xfrm>
              <a:off x="939880" y="2896561"/>
              <a:ext cx="36227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89.5 </a:t>
              </a:r>
            </a:p>
          </p:txBody>
        </p:sp>
        <p:sp>
          <p:nvSpPr>
            <p:cNvPr id="11293" name="Rectangle 44"/>
            <p:cNvSpPr>
              <a:spLocks noChangeArrowheads="1"/>
            </p:cNvSpPr>
            <p:nvPr/>
          </p:nvSpPr>
          <p:spPr bwMode="auto">
            <a:xfrm>
              <a:off x="1544549" y="3134088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79.7</a:t>
              </a:r>
            </a:p>
          </p:txBody>
        </p:sp>
        <p:sp>
          <p:nvSpPr>
            <p:cNvPr id="11296" name="Rectangle 47"/>
            <p:cNvSpPr>
              <a:spLocks noChangeArrowheads="1"/>
            </p:cNvSpPr>
            <p:nvPr/>
          </p:nvSpPr>
          <p:spPr bwMode="auto">
            <a:xfrm>
              <a:off x="336406" y="4882072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ea typeface="ＭＳ Ｐゴシック" pitchFamily="34" charset="-128"/>
                </a:rPr>
                <a:t>20</a:t>
              </a:r>
            </a:p>
          </p:txBody>
        </p:sp>
        <p:sp>
          <p:nvSpPr>
            <p:cNvPr id="11297" name="Rectangle 48"/>
            <p:cNvSpPr>
              <a:spLocks noChangeArrowheads="1"/>
            </p:cNvSpPr>
            <p:nvPr/>
          </p:nvSpPr>
          <p:spPr bwMode="auto">
            <a:xfrm>
              <a:off x="336406" y="4355022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40</a:t>
              </a:r>
            </a:p>
          </p:txBody>
        </p:sp>
        <p:sp>
          <p:nvSpPr>
            <p:cNvPr id="11298" name="Rectangle 49"/>
            <p:cNvSpPr>
              <a:spLocks noChangeArrowheads="1"/>
            </p:cNvSpPr>
            <p:nvPr/>
          </p:nvSpPr>
          <p:spPr bwMode="auto">
            <a:xfrm>
              <a:off x="336406" y="3826384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60</a:t>
              </a:r>
            </a:p>
          </p:txBody>
        </p:sp>
        <p:sp>
          <p:nvSpPr>
            <p:cNvPr id="11299" name="Rectangle 50"/>
            <p:cNvSpPr>
              <a:spLocks noChangeArrowheads="1"/>
            </p:cNvSpPr>
            <p:nvPr/>
          </p:nvSpPr>
          <p:spPr bwMode="auto">
            <a:xfrm>
              <a:off x="336406" y="333123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80</a:t>
              </a:r>
            </a:p>
          </p:txBody>
        </p:sp>
        <p:sp>
          <p:nvSpPr>
            <p:cNvPr id="11307" name="ZoneTexte 52"/>
            <p:cNvSpPr txBox="1">
              <a:spLocks noChangeArrowheads="1"/>
            </p:cNvSpPr>
            <p:nvPr/>
          </p:nvSpPr>
          <p:spPr bwMode="auto">
            <a:xfrm>
              <a:off x="466467" y="2547190"/>
              <a:ext cx="3443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cxnSp>
          <p:nvCxnSpPr>
            <p:cNvPr id="75" name="Connecteur droit 74"/>
            <p:cNvCxnSpPr/>
            <p:nvPr/>
          </p:nvCxnSpPr>
          <p:spPr bwMode="auto">
            <a:xfrm>
              <a:off x="619718" y="5485322"/>
              <a:ext cx="2664000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 bwMode="auto">
            <a:xfrm>
              <a:off x="627501" y="2847059"/>
              <a:ext cx="0" cy="2640012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 bwMode="auto">
            <a:xfrm>
              <a:off x="555273" y="3423159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 bwMode="auto">
            <a:xfrm>
              <a:off x="555273" y="3934334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 bwMode="auto">
            <a:xfrm>
              <a:off x="555273" y="4442334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 bwMode="auto">
            <a:xfrm>
              <a:off x="555273" y="4975734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Rectangle 20"/>
            <p:cNvSpPr>
              <a:spLocks noChangeArrowheads="1"/>
            </p:cNvSpPr>
            <p:nvPr/>
          </p:nvSpPr>
          <p:spPr bwMode="auto">
            <a:xfrm>
              <a:off x="891823" y="3149724"/>
              <a:ext cx="432000" cy="2340000"/>
            </a:xfrm>
            <a:prstGeom prst="rect">
              <a:avLst/>
            </a:prstGeom>
            <a:solidFill>
              <a:srgbClr val="511AC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7" name="Rectangle 21"/>
            <p:cNvSpPr>
              <a:spLocks noChangeArrowheads="1"/>
            </p:cNvSpPr>
            <p:nvPr/>
          </p:nvSpPr>
          <p:spPr bwMode="auto">
            <a:xfrm>
              <a:off x="1481661" y="3389000"/>
              <a:ext cx="432000" cy="2100723"/>
            </a:xfrm>
            <a:prstGeom prst="rect">
              <a:avLst/>
            </a:prstGeom>
            <a:solidFill>
              <a:srgbClr val="C98627"/>
            </a:solidFill>
            <a:ln w="9525">
              <a:solidFill>
                <a:srgbClr val="C98627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cxnSp>
          <p:nvCxnSpPr>
            <p:cNvPr id="42" name="Connecteur droit 41"/>
            <p:cNvCxnSpPr/>
            <p:nvPr/>
          </p:nvCxnSpPr>
          <p:spPr bwMode="auto">
            <a:xfrm>
              <a:off x="555273" y="2855469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Rectangle 20"/>
            <p:cNvSpPr>
              <a:spLocks noChangeArrowheads="1"/>
            </p:cNvSpPr>
            <p:nvPr/>
          </p:nvSpPr>
          <p:spPr bwMode="auto">
            <a:xfrm>
              <a:off x="2202860" y="3126298"/>
              <a:ext cx="432000" cy="2363426"/>
            </a:xfrm>
            <a:prstGeom prst="rect">
              <a:avLst/>
            </a:prstGeom>
            <a:solidFill>
              <a:srgbClr val="511AC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2792698" y="3389000"/>
              <a:ext cx="432000" cy="2100723"/>
            </a:xfrm>
            <a:prstGeom prst="rect">
              <a:avLst/>
            </a:prstGeom>
            <a:solidFill>
              <a:srgbClr val="C98627"/>
            </a:solidFill>
            <a:ln w="9525">
              <a:solidFill>
                <a:srgbClr val="C98627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9" name="Rectangle 42"/>
            <p:cNvSpPr>
              <a:spLocks noChangeArrowheads="1"/>
            </p:cNvSpPr>
            <p:nvPr/>
          </p:nvSpPr>
          <p:spPr bwMode="auto">
            <a:xfrm>
              <a:off x="2258286" y="2855363"/>
              <a:ext cx="36227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90.1 </a:t>
              </a:r>
            </a:p>
          </p:txBody>
        </p:sp>
        <p:sp>
          <p:nvSpPr>
            <p:cNvPr id="52" name="Rectangle 44"/>
            <p:cNvSpPr>
              <a:spLocks noChangeArrowheads="1"/>
            </p:cNvSpPr>
            <p:nvPr/>
          </p:nvSpPr>
          <p:spPr bwMode="auto">
            <a:xfrm>
              <a:off x="2862919" y="3131564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79.8</a:t>
              </a:r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694912" y="5490084"/>
              <a:ext cx="1407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>
                  <a:solidFill>
                    <a:srgbClr val="000066"/>
                  </a:solidFill>
                </a:rPr>
                <a:t>ITT-e</a:t>
              </a:r>
            </a:p>
            <a:p>
              <a:pPr algn="ctr"/>
              <a:r>
                <a:rPr lang="en-US" sz="1400">
                  <a:solidFill>
                    <a:srgbClr val="000066"/>
                  </a:solidFill>
                </a:rPr>
                <a:t>Switch = failure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2045874" y="5500170"/>
              <a:ext cx="1407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>
                  <a:solidFill>
                    <a:srgbClr val="000066"/>
                  </a:solidFill>
                </a:rPr>
                <a:t>Per protocol</a:t>
              </a:r>
            </a:p>
            <a:p>
              <a:pPr algn="ctr"/>
              <a:r>
                <a:rPr lang="en-US" sz="1400">
                  <a:solidFill>
                    <a:srgbClr val="000066"/>
                  </a:solidFill>
                </a:rPr>
                <a:t>Switch = failure</a:t>
              </a:r>
            </a:p>
          </p:txBody>
        </p:sp>
        <p:sp>
          <p:nvSpPr>
            <p:cNvPr id="54" name="ZoneTexte 9"/>
            <p:cNvSpPr txBox="1">
              <a:spLocks noChangeArrowheads="1"/>
            </p:cNvSpPr>
            <p:nvPr/>
          </p:nvSpPr>
          <p:spPr bwMode="auto">
            <a:xfrm>
              <a:off x="2009370" y="5976563"/>
              <a:ext cx="154561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≠ (95% CI)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10.3 (1.7 to 18.9)</a:t>
              </a:r>
              <a:endParaRPr lang="fr-FR" sz="1400" b="1" dirty="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</p:grp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ATLAS-M Study: switch to ATV/r + 3TC</a:t>
            </a:r>
            <a:endParaRPr lang="fr-FR" sz="3200" dirty="0"/>
          </a:p>
        </p:txBody>
      </p:sp>
      <p:sp>
        <p:nvSpPr>
          <p:cNvPr id="50" name="AutoShape 162"/>
          <p:cNvSpPr>
            <a:spLocks noChangeArrowheads="1"/>
          </p:cNvSpPr>
          <p:nvPr/>
        </p:nvSpPr>
        <p:spPr bwMode="auto">
          <a:xfrm>
            <a:off x="1" y="6605389"/>
            <a:ext cx="74788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ATLAS-M</a:t>
            </a:r>
          </a:p>
        </p:txBody>
      </p:sp>
      <p:sp>
        <p:nvSpPr>
          <p:cNvPr id="51" name="Espace réservé du contenu 2"/>
          <p:cNvSpPr txBox="1">
            <a:spLocks/>
          </p:cNvSpPr>
          <p:nvPr/>
        </p:nvSpPr>
        <p:spPr bwMode="auto">
          <a:xfrm>
            <a:off x="3972247" y="4702018"/>
            <a:ext cx="5045097" cy="179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/>
            <a:r>
              <a:rPr lang="en-US" b="1" kern="0" dirty="0">
                <a:latin typeface="+mj-lt"/>
              </a:rPr>
              <a:t>Virologic failure</a:t>
            </a:r>
            <a:endParaRPr lang="en-US" sz="1600" kern="0" dirty="0">
              <a:latin typeface="+mj-lt"/>
            </a:endParaRPr>
          </a:p>
          <a:p>
            <a:pPr lvl="1" defTabSz="914400"/>
            <a:r>
              <a:rPr lang="en-US" sz="1600" kern="0" dirty="0">
                <a:latin typeface=""/>
              </a:rPr>
              <a:t>Genotype and quantification of ATV levels in 2/2 ATV/r + 3TC and 5/6 ATV/r + 2 NRTI</a:t>
            </a:r>
            <a:endParaRPr lang="en-US" sz="1400" kern="0" dirty="0">
              <a:latin typeface=""/>
            </a:endParaRPr>
          </a:p>
          <a:p>
            <a:pPr lvl="2" defTabSz="914400"/>
            <a:r>
              <a:rPr lang="en-US" sz="1400" kern="0" dirty="0">
                <a:latin typeface=""/>
              </a:rPr>
              <a:t>No mutations on RT or PRO genes</a:t>
            </a:r>
          </a:p>
          <a:p>
            <a:pPr lvl="2" defTabSz="914400"/>
            <a:r>
              <a:rPr lang="en-US" sz="1400" kern="0" dirty="0">
                <a:latin typeface=""/>
              </a:rPr>
              <a:t>Undetectable ATV levels (&lt; 0.05 mg/L): </a:t>
            </a:r>
            <a:br>
              <a:rPr lang="en-US" sz="1400" kern="0" dirty="0">
                <a:latin typeface=""/>
              </a:rPr>
            </a:br>
            <a:r>
              <a:rPr lang="en-US" sz="1400" kern="0" dirty="0">
                <a:latin typeface=""/>
              </a:rPr>
              <a:t>1/2 ATV/r + 3TC and 3/5 ATV/r + 2 NRTI </a:t>
            </a: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3070754" y="1151863"/>
            <a:ext cx="29897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Efficacy Results (W48)</a:t>
            </a:r>
            <a:endParaRPr lang="en-US" sz="2400" b="1" dirty="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57" name="ZoneTexte 69"/>
          <p:cNvSpPr txBox="1">
            <a:spLocks noChangeArrowheads="1"/>
          </p:cNvSpPr>
          <p:nvPr/>
        </p:nvSpPr>
        <p:spPr bwMode="auto">
          <a:xfrm>
            <a:off x="4013733" y="6565238"/>
            <a:ext cx="5122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CC0000"/>
                </a:solidFill>
                <a:ea typeface="ＭＳ Ｐゴシック" pitchFamily="34" charset="-128"/>
              </a:rPr>
              <a:t>Di Giambenedetto S. J Antimicrob Chemother 2017;72:1163-1171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62200"/>
              </p:ext>
            </p:extLst>
          </p:nvPr>
        </p:nvGraphicFramePr>
        <p:xfrm>
          <a:off x="558679" y="1683882"/>
          <a:ext cx="7986890" cy="473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57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60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651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2372">
                <a:tc>
                  <a:txBody>
                    <a:bodyPr/>
                    <a:lstStyle/>
                    <a:p>
                      <a:pPr>
                        <a:lnSpc>
                          <a:spcPts val="1530"/>
                        </a:lnSpc>
                      </a:pPr>
                      <a:endParaRPr lang="en-US" sz="14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600" b="1" noProof="0" dirty="0">
                          <a:solidFill>
                            <a:srgbClr val="FFFFFF"/>
                          </a:solidFill>
                          <a:latin typeface="+mj-lt"/>
                        </a:rPr>
                        <a:t>ATV/r + 3TC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600" b="1" noProof="0" dirty="0">
                          <a:solidFill>
                            <a:srgbClr val="FFFFFF"/>
                          </a:solidFill>
                          <a:latin typeface="+mj-lt"/>
                        </a:rPr>
                        <a:t>N = 133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11A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600" b="1" noProof="0" dirty="0">
                          <a:solidFill>
                            <a:srgbClr val="FFFFFF"/>
                          </a:solidFill>
                          <a:latin typeface="+mj-lt"/>
                        </a:rPr>
                        <a:t>ATV/r</a:t>
                      </a:r>
                      <a:r>
                        <a:rPr lang="en-US" sz="1600" b="1" baseline="0" noProof="0" dirty="0">
                          <a:solidFill>
                            <a:srgbClr val="FFFFFF"/>
                          </a:solidFill>
                          <a:latin typeface="+mj-lt"/>
                        </a:rPr>
                        <a:t> + 2 NRTI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600" b="1" baseline="0" noProof="0" dirty="0">
                          <a:solidFill>
                            <a:srgbClr val="FFFFFF"/>
                          </a:solidFill>
                          <a:latin typeface="+mj-lt"/>
                        </a:rPr>
                        <a:t>N = 133</a:t>
                      </a:r>
                      <a:endParaRPr lang="en-US" sz="1600" b="1" noProof="0" dirty="0">
                        <a:solidFill>
                          <a:srgbClr val="FFFF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86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70772">
                <a:tc>
                  <a:txBody>
                    <a:bodyPr/>
                    <a:lstStyle/>
                    <a:p>
                      <a:pPr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Clinical adverse events of any grade, %</a:t>
                      </a:r>
                    </a:p>
                    <a:p>
                      <a:pPr lvl="1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CNS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Gastrointestinal</a:t>
                      </a:r>
                    </a:p>
                    <a:p>
                      <a:pPr lvl="1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Skin and soft tissues</a:t>
                      </a:r>
                    </a:p>
                    <a:p>
                      <a:pPr lvl="1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Urinary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tract</a:t>
                      </a:r>
                    </a:p>
                    <a:p>
                      <a:pPr lvl="1">
                        <a:lnSpc>
                          <a:spcPts val="153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Respiratory tract</a:t>
                      </a:r>
                    </a:p>
                    <a:p>
                      <a:pPr lvl="1">
                        <a:lnSpc>
                          <a:spcPts val="153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Infections</a:t>
                      </a:r>
                    </a:p>
                    <a:p>
                      <a:pPr lvl="1">
                        <a:lnSpc>
                          <a:spcPts val="153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Neoplasm</a:t>
                      </a:r>
                    </a:p>
                    <a:p>
                      <a:pPr lvl="1">
                        <a:lnSpc>
                          <a:spcPts val="153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Bone </a:t>
                      </a:r>
                    </a:p>
                    <a:p>
                      <a:pPr lvl="1">
                        <a:lnSpc>
                          <a:spcPts val="153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Other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2.3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4.5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3.0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3.8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6.0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9.0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2.3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3.0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6.8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6.0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4.5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9.8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0.8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3.0</a:t>
                      </a: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15.0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2372">
                <a:tc>
                  <a:txBody>
                    <a:bodyPr/>
                    <a:lstStyle/>
                    <a:p>
                      <a:pPr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Grade 3-4 clinical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adverse events </a:t>
                      </a:r>
                      <a:b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(none related to treatment), N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2571">
                <a:tc>
                  <a:txBody>
                    <a:bodyPr/>
                    <a:lstStyle/>
                    <a:p>
                      <a:pPr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Renal colic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2571">
                <a:tc>
                  <a:txBody>
                    <a:bodyPr/>
                    <a:lstStyle/>
                    <a:p>
                      <a:pPr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Osteopenia/osteoporosis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91572">
                <a:tc>
                  <a:txBody>
                    <a:bodyPr/>
                    <a:lstStyle/>
                    <a:p>
                      <a:pPr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Emerging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grade 3-4 laboratory abnormalities, %</a:t>
                      </a:r>
                    </a:p>
                    <a:p>
                      <a:pPr lvl="1">
                        <a:lnSpc>
                          <a:spcPts val="153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Total cholesterol</a:t>
                      </a:r>
                    </a:p>
                    <a:p>
                      <a:pPr lvl="1">
                        <a:lnSpc>
                          <a:spcPts val="153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LDL-cholesterol</a:t>
                      </a:r>
                    </a:p>
                    <a:p>
                      <a:pPr lvl="1">
                        <a:lnSpc>
                          <a:spcPts val="153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Triglycerides</a:t>
                      </a:r>
                    </a:p>
                    <a:p>
                      <a:pPr lvl="1">
                        <a:lnSpc>
                          <a:spcPts val="153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Total bilirubin</a:t>
                      </a:r>
                    </a:p>
                    <a:p>
                      <a:pPr lvl="1">
                        <a:lnSpc>
                          <a:spcPts val="153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ALT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4.8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9.0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6.3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44.4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0.8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4.3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1.6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28.3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1" y="6605389"/>
            <a:ext cx="74788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ATLAS-M</a:t>
            </a: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ATLAS-M Study: switch to ATV/r + 3TC</a:t>
            </a:r>
            <a:endParaRPr lang="fr-FR" sz="3200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499236" y="1151863"/>
            <a:ext cx="21328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Adverse events</a:t>
            </a:r>
            <a:endParaRPr lang="en-US" sz="2400" b="1" dirty="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013733" y="6565238"/>
            <a:ext cx="5122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CC0000"/>
                </a:solidFill>
                <a:ea typeface="ＭＳ Ｐゴシック" pitchFamily="34" charset="-128"/>
              </a:rPr>
              <a:t>Di Giambenedetto S. J Antimicrob Chemother 2017;72:1163-1171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6105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ATLAS-M Study: switch to ATV/r + 3TC</a:t>
            </a:r>
            <a:endParaRPr lang="fr-FR" sz="3200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301975" y="1153189"/>
            <a:ext cx="85244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Mean change in </a:t>
            </a:r>
            <a:r>
              <a:rPr lang="en-US" sz="2400" b="1" dirty="0" err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eGFR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(CKD-EPI formula) at W48, mL/min/1.73 m</a:t>
            </a:r>
            <a:r>
              <a:rPr lang="en-US" sz="2400" b="1" baseline="30000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2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433673"/>
              </p:ext>
            </p:extLst>
          </p:nvPr>
        </p:nvGraphicFramePr>
        <p:xfrm>
          <a:off x="747889" y="1783976"/>
          <a:ext cx="7521636" cy="1694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90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70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941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013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64776">
                <a:tc>
                  <a:txBody>
                    <a:bodyPr/>
                    <a:lstStyle/>
                    <a:p>
                      <a:pPr>
                        <a:lnSpc>
                          <a:spcPts val="1420"/>
                        </a:lnSpc>
                      </a:pPr>
                      <a:endParaRPr lang="en-US" sz="14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600" b="1" noProof="0" dirty="0">
                          <a:solidFill>
                            <a:srgbClr val="FFFFFF"/>
                          </a:solidFill>
                          <a:latin typeface="+mj-lt"/>
                        </a:rPr>
                        <a:t>ATV/r + 3TC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11A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600" b="1" noProof="0" dirty="0">
                          <a:solidFill>
                            <a:srgbClr val="FFFFFF"/>
                          </a:solidFill>
                          <a:latin typeface="+mj-lt"/>
                        </a:rPr>
                        <a:t>ATV/r</a:t>
                      </a:r>
                      <a:r>
                        <a:rPr lang="en-US" sz="1600" b="1" baseline="0" noProof="0" dirty="0">
                          <a:solidFill>
                            <a:srgbClr val="FFFFFF"/>
                          </a:solidFill>
                          <a:latin typeface="+mj-lt"/>
                        </a:rPr>
                        <a:t> + 2 NRTI</a:t>
                      </a:r>
                      <a:endParaRPr lang="en-US" sz="1600" b="1" noProof="0" dirty="0">
                        <a:solidFill>
                          <a:srgbClr val="FFFF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862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4776">
                <a:tc>
                  <a:txBody>
                    <a:bodyPr/>
                    <a:lstStyle/>
                    <a:p>
                      <a:pPr>
                        <a:lnSpc>
                          <a:spcPts val="14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All patients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+ 2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- 5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&lt; 0.001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4776">
                <a:tc>
                  <a:txBody>
                    <a:bodyPr/>
                    <a:lstStyle/>
                    <a:p>
                      <a:pPr>
                        <a:lnSpc>
                          <a:spcPts val="142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Patients on TDF at baseline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+ 3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420"/>
                        </a:lnSpc>
                        <a:buFontTx/>
                        <a:buNone/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- 5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&lt; 0.001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605389"/>
            <a:ext cx="74788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ATLAS-M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418938" y="3659123"/>
            <a:ext cx="8524410" cy="2611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/>
            <a:r>
              <a:rPr lang="en-US" sz="2400" b="1" kern="0" dirty="0">
                <a:latin typeface="+mj-lt"/>
              </a:rPr>
              <a:t>Lipids</a:t>
            </a:r>
          </a:p>
          <a:p>
            <a:pPr lvl="1" defTabSz="914400"/>
            <a:r>
              <a:rPr lang="en-US" sz="2000" kern="0" dirty="0"/>
              <a:t>Significant increase in total cholesterol (p &lt; 0.001), HDL-cholesterol (p = 0.001) and </a:t>
            </a:r>
            <a:r>
              <a:rPr lang="fr-FR" sz="2000" dirty="0"/>
              <a:t>LDL-</a:t>
            </a:r>
            <a:r>
              <a:rPr lang="fr-FR" sz="2000" dirty="0" err="1"/>
              <a:t>cholesterol</a:t>
            </a:r>
            <a:r>
              <a:rPr lang="fr-FR" sz="2000" dirty="0"/>
              <a:t> (p = 0.047)</a:t>
            </a:r>
            <a:r>
              <a:rPr lang="en-US" sz="2000" kern="0" dirty="0"/>
              <a:t> in ATV/r + 3TC group, compared with ATV/r + 2 NRTI group</a:t>
            </a:r>
          </a:p>
          <a:p>
            <a:pPr marL="457200" lvl="1" indent="0" defTabSz="914400">
              <a:buFontTx/>
              <a:buNone/>
            </a:pPr>
            <a:endParaRPr lang="en-US" sz="2000" kern="0" dirty="0"/>
          </a:p>
          <a:p>
            <a:pPr defTabSz="914400"/>
            <a:r>
              <a:rPr lang="en-US" sz="2400" b="1" kern="0" dirty="0">
                <a:latin typeface="+mj-lt"/>
              </a:rPr>
              <a:t>Adherence</a:t>
            </a:r>
          </a:p>
          <a:p>
            <a:pPr lvl="1" defTabSz="914400"/>
            <a:r>
              <a:rPr lang="en-US" sz="2000" kern="0" dirty="0"/>
              <a:t>Self-reported adherence not different between study arms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013733" y="6565238"/>
            <a:ext cx="5122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CC0000"/>
                </a:solidFill>
                <a:ea typeface="ＭＳ Ｐゴシック" pitchFamily="34" charset="-128"/>
              </a:rPr>
              <a:t>Di Giambenedetto S. J Antimicrob Chemother 2017;72:1163-1171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4378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ATLAS-M Study: switch to ATV/r + 3TC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sz="2000" dirty="0">
                <a:latin typeface=""/>
              </a:rPr>
              <a:t>Simplification to ATV/r + 3TC in </a:t>
            </a:r>
            <a:r>
              <a:rPr lang="en-US" sz="2000" dirty="0" err="1">
                <a:latin typeface=""/>
              </a:rPr>
              <a:t>virologically</a:t>
            </a:r>
            <a:r>
              <a:rPr lang="en-US" sz="2000" dirty="0">
                <a:latin typeface=""/>
              </a:rPr>
              <a:t> suppressed patients on ATV/r + 2 NRTI is non-inferior and superior in a post-hoc analysis as compared with the continuation of the previous triple therapy at 48 weeks</a:t>
            </a:r>
            <a:br>
              <a:rPr lang="en-US" sz="2000" dirty="0">
                <a:latin typeface=""/>
              </a:rPr>
            </a:br>
            <a:endParaRPr lang="en-US" sz="2000" dirty="0">
              <a:latin typeface=""/>
            </a:endParaRPr>
          </a:p>
          <a:p>
            <a:pPr lvl="1"/>
            <a:r>
              <a:rPr lang="en-US" sz="2000" dirty="0">
                <a:latin typeface=""/>
              </a:rPr>
              <a:t>A significant beneficial effect of ATV/r + 3TC in the evolution of </a:t>
            </a:r>
            <a:r>
              <a:rPr lang="en-US" sz="2000" dirty="0" err="1">
                <a:latin typeface=""/>
              </a:rPr>
              <a:t>eGFR</a:t>
            </a:r>
            <a:r>
              <a:rPr lang="en-US" sz="2000" dirty="0">
                <a:latin typeface=""/>
              </a:rPr>
              <a:t> was also observed, particularly in subjects discontinuing TDF</a:t>
            </a:r>
          </a:p>
          <a:p>
            <a:pPr marL="457200" lvl="1" indent="0">
              <a:buNone/>
            </a:pPr>
            <a:endParaRPr lang="en-US" sz="2000" dirty="0">
              <a:latin typeface=""/>
            </a:endParaRPr>
          </a:p>
          <a:p>
            <a:pPr lvl="1"/>
            <a:r>
              <a:rPr lang="en-US" sz="2000" dirty="0">
                <a:latin typeface=""/>
              </a:rPr>
              <a:t>In </a:t>
            </a:r>
            <a:r>
              <a:rPr lang="en-US" sz="2000" dirty="0" err="1">
                <a:latin typeface=""/>
              </a:rPr>
              <a:t>virologically</a:t>
            </a:r>
            <a:r>
              <a:rPr lang="en-US" sz="2000" dirty="0">
                <a:latin typeface=""/>
              </a:rPr>
              <a:t> suppressed patients on ATV/r + 2 NRTI who are not coinfected with hepatitis B virus, a switch to dual therapy with </a:t>
            </a:r>
            <a:br>
              <a:rPr lang="en-US" sz="2000" dirty="0">
                <a:latin typeface=""/>
              </a:rPr>
            </a:br>
            <a:r>
              <a:rPr lang="en-US" sz="2000" dirty="0">
                <a:latin typeface=""/>
              </a:rPr>
              <a:t>ATV/r + 3TC may be considered</a:t>
            </a:r>
            <a:endParaRPr lang="en-US" sz="4000" dirty="0">
              <a:latin typeface=""/>
            </a:endParaRP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1" y="6605389"/>
            <a:ext cx="74788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ATLAS-M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013733" y="6565238"/>
            <a:ext cx="5122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CC0000"/>
                </a:solidFill>
                <a:ea typeface="ＭＳ Ｐゴシック" pitchFamily="34" charset="-128"/>
              </a:rPr>
              <a:t>Di Giambenedetto S. J Antimicrob Chemother 2017;72:1163-1171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708</Words>
  <Application>Microsoft Office PowerPoint</Application>
  <PresentationFormat>Affichage à l'écran (4:3)</PresentationFormat>
  <Paragraphs>229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ARV_trials_2017</vt:lpstr>
      <vt:lpstr>Switch to ATV/r + 3TC</vt:lpstr>
      <vt:lpstr>ATLAS-M Study: switch to ATV/r + 3TC</vt:lpstr>
      <vt:lpstr>ATLAS-M Study: switch to ATV/r + 3TC</vt:lpstr>
      <vt:lpstr>ATLAS-M Study: switch to ATV/r + 3TC</vt:lpstr>
      <vt:lpstr>ATLAS-M Study: switch to ATV/r + 3TC</vt:lpstr>
      <vt:lpstr>ATLAS-M Study: switch to ATV/r + 3TC</vt:lpstr>
      <vt:lpstr>ATLAS-M Study: switch to ATV/r + 3TC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Utilisateur</cp:lastModifiedBy>
  <cp:revision>89</cp:revision>
  <dcterms:created xsi:type="dcterms:W3CDTF">2015-05-20T10:06:58Z</dcterms:created>
  <dcterms:modified xsi:type="dcterms:W3CDTF">2017-06-01T18:22:39Z</dcterms:modified>
</cp:coreProperties>
</file>