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8" r:id="rId2"/>
    <p:sldId id="257" r:id="rId3"/>
    <p:sldId id="258" r:id="rId4"/>
    <p:sldId id="259" r:id="rId5"/>
    <p:sldId id="267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0066"/>
    <a:srgbClr val="CC3300"/>
    <a:srgbClr val="333399"/>
    <a:srgbClr val="00FFCC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58" y="-108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28/07/2016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614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94" tIns="46147" rIns="92294" bIns="46147"/>
          <a:lstStyle/>
          <a:p>
            <a:pPr defTabSz="922248"/>
            <a:r>
              <a:rPr lang="fr-FR" sz="13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6148" name="Rectangle 7"/>
          <p:cNvSpPr txBox="1">
            <a:spLocks noGrp="1" noChangeArrowheads="1"/>
          </p:cNvSpPr>
          <p:nvPr/>
        </p:nvSpPr>
        <p:spPr bwMode="auto">
          <a:xfrm>
            <a:off x="3614739" y="8424864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74" tIns="42486" rIns="84974" bIns="42486" anchor="b"/>
          <a:lstStyle/>
          <a:p>
            <a:pPr algn="r" defTabSz="850817"/>
            <a:fld id="{CCD63FB9-B75E-4FDF-9792-F0CD9C236DA5}" type="slidenum">
              <a:rPr lang="fr-FR" sz="1200">
                <a:latin typeface="Calibri" pitchFamily="34" charset="0"/>
              </a:rPr>
              <a:pPr algn="r" defTabSz="850817"/>
              <a:t>1</a:t>
            </a:fld>
            <a:endParaRPr lang="fr-FR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ea typeface="ＭＳ Ｐゴシック" pitchFamily="34" charset="-128"/>
              </a:rPr>
              <a:t>Switch to DRV/r </a:t>
            </a:r>
            <a:r>
              <a:rPr lang="en-GB" sz="3600" dirty="0" smtClean="0">
                <a:ea typeface="ＭＳ Ｐゴシック" pitchFamily="34" charset="-128"/>
              </a:rPr>
              <a:t>reduced dose</a:t>
            </a:r>
            <a:endParaRPr lang="en-GB" sz="3600" dirty="0" smtClean="0">
              <a:ea typeface="ＭＳ Ｐゴシック" pitchFamily="34" charset="-128"/>
            </a:endParaRP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>
                <a:solidFill>
                  <a:srgbClr val="C00000"/>
                </a:solidFill>
                <a:latin typeface="+mj-lt"/>
                <a:ea typeface="ＭＳ Ｐゴシック" pitchFamily="34" charset="-128"/>
              </a:rPr>
              <a:t>DRV600</a:t>
            </a:r>
            <a:endParaRPr lang="fr-FR" sz="2400" b="1" dirty="0" smtClean="0">
              <a:solidFill>
                <a:srgbClr val="C00000"/>
              </a:solidFill>
              <a:latin typeface="+mj-lt"/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429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21310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19979"/>
            <a:ext cx="4111624" cy="82440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DRV 800 mg + </a:t>
            </a:r>
            <a:r>
              <a:rPr lang="en-US" b="1" dirty="0" err="1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rtv</a:t>
            </a:r>
            <a:r>
              <a:rPr lang="en-US" b="1" dirty="0" smtClean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 100 mg + 2 NRTI (continuation)</a:t>
            </a:r>
            <a:endParaRPr lang="en-US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925296" y="2324100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50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912596" y="3717925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50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08338"/>
            <a:ext cx="4111625" cy="823912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DRV 600 mg </a:t>
            </a:r>
            <a:r>
              <a:rPr lang="fr-FR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+ </a:t>
            </a:r>
            <a:r>
              <a:rPr lang="fr-FR" b="1" dirty="0" err="1" smtClean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rtv</a:t>
            </a:r>
            <a:r>
              <a:rPr lang="fr-FR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 100 mg + 2 NRTI </a:t>
            </a:r>
            <a:endParaRPr lang="en-US" b="1" dirty="0">
              <a:solidFill>
                <a:srgbClr val="000000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510523"/>
            <a:ext cx="9066213" cy="206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Endpoint :</a:t>
            </a:r>
            <a:r>
              <a:rPr lang="en-US" sz="1600" dirty="0" smtClean="0">
                <a:solidFill>
                  <a:srgbClr val="000066"/>
                </a:solidFill>
              </a:rPr>
              <a:t> proportion with treatment success at W48 (ITT analysis)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Assuming 90% efficacy at W48, sample size of 100 provide 80% power to detect a minimum difference of 15% in efficacy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Other endpoints : observed analysis of </a:t>
            </a:r>
            <a:r>
              <a:rPr lang="en-US" sz="1600" dirty="0" err="1" smtClean="0">
                <a:solidFill>
                  <a:srgbClr val="000066"/>
                </a:solidFill>
              </a:rPr>
              <a:t>virologic</a:t>
            </a:r>
            <a:r>
              <a:rPr lang="en-US" sz="1600" dirty="0" smtClean="0">
                <a:solidFill>
                  <a:srgbClr val="000066"/>
                </a:solidFill>
              </a:rPr>
              <a:t> efficacy, PK </a:t>
            </a:r>
            <a:r>
              <a:rPr lang="en-US" sz="1600" dirty="0" err="1" smtClean="0">
                <a:solidFill>
                  <a:srgbClr val="000066"/>
                </a:solidFill>
              </a:rPr>
              <a:t>substudy</a:t>
            </a:r>
            <a:r>
              <a:rPr lang="en-US" sz="1600" dirty="0" smtClean="0">
                <a:solidFill>
                  <a:srgbClr val="000066"/>
                </a:solidFill>
              </a:rPr>
              <a:t>, cost-efficacy analysis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DRV600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5389724" y="6576813"/>
            <a:ext cx="3734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Molto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J. J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AntimicrobChemother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2015;70:1139-45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86409" y="2499646"/>
            <a:ext cx="3416400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 DRV/r 800/100 mg + 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2 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NRTI with HIV RNA &lt; 50 c/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34" charset="0"/>
              </a:rPr>
              <a:t>mL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 &gt; 12 weeks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No previous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34" charset="0"/>
              </a:rPr>
              <a:t>virologic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 failure on PI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No resistance mutations to DRV</a:t>
            </a:r>
            <a:endParaRPr lang="en-US" sz="16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DRV600 Study: switch to DRV/r 600/100 mg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20160" y="4089005"/>
            <a:ext cx="6789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66"/>
                </a:solidFill>
              </a:rPr>
              <a:t>* </a:t>
            </a:r>
            <a:r>
              <a:rPr lang="en-US" sz="1400" dirty="0" err="1" smtClean="0">
                <a:solidFill>
                  <a:srgbClr val="000066"/>
                </a:solidFill>
              </a:rPr>
              <a:t>Randomisation</a:t>
            </a:r>
            <a:r>
              <a:rPr lang="en-US" sz="1400" dirty="0" smtClean="0">
                <a:solidFill>
                  <a:srgbClr val="000066"/>
                </a:solidFill>
              </a:rPr>
              <a:t> was stratified on HIV RNA (≤ or &gt; 100,000 c/</a:t>
            </a:r>
            <a:r>
              <a:rPr lang="en-US" sz="1400" dirty="0" err="1" smtClean="0">
                <a:solidFill>
                  <a:srgbClr val="000066"/>
                </a:solidFill>
              </a:rPr>
              <a:t>mL</a:t>
            </a:r>
            <a:r>
              <a:rPr lang="en-US" sz="1400" dirty="0" smtClean="0">
                <a:solidFill>
                  <a:srgbClr val="000066"/>
                </a:solidFill>
              </a:rPr>
              <a:t>) prior to ART start</a:t>
            </a:r>
            <a:endParaRPr lang="en-US" sz="14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631113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/>
        </p:nvGraphicFramePr>
        <p:xfrm>
          <a:off x="383371" y="1605427"/>
          <a:ext cx="8278421" cy="4907360"/>
        </p:xfrm>
        <a:graphic>
          <a:graphicData uri="http://schemas.openxmlformats.org/drawingml/2006/table">
            <a:tbl>
              <a:tblPr/>
              <a:tblGrid>
                <a:gridCol w="363798"/>
                <a:gridCol w="4023985"/>
                <a:gridCol w="1997493"/>
                <a:gridCol w="1893145"/>
              </a:tblGrid>
              <a:tr h="6520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800/100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600/100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</a:tr>
              <a:tr h="3431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31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HCV co-infection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31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HIV RNA &lt; 50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(weeks),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6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NRTI backbone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ABC/3TC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31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W48,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Confirmed HIV RNA &gt; 50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3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Death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DRV600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DRV600 Study: switch to DRV/r 600/100 mg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389724" y="6576813"/>
            <a:ext cx="3734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Molto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J. J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AntimicrobChemother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2015;70:1139-45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0"/>
          <p:cNvSpPr>
            <a:spLocks noChangeArrowheads="1"/>
          </p:cNvSpPr>
          <p:nvPr/>
        </p:nvSpPr>
        <p:spPr bwMode="auto">
          <a:xfrm>
            <a:off x="377825" y="1456990"/>
            <a:ext cx="1882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No treatment</a:t>
            </a:r>
          </a:p>
          <a:p>
            <a:pPr algn="ctr"/>
            <a:r>
              <a:rPr lang="en-US" sz="1600" b="1" dirty="0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failure (ITT)</a:t>
            </a:r>
            <a:endParaRPr lang="en-US" sz="1600" b="1" dirty="0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50800" y="2104012"/>
            <a:ext cx="4521200" cy="377227"/>
            <a:chOff x="50800" y="2104012"/>
            <a:chExt cx="4521200" cy="377227"/>
          </a:xfrm>
        </p:grpSpPr>
        <p:sp>
          <p:nvSpPr>
            <p:cNvPr id="46" name="AutoShape 165"/>
            <p:cNvSpPr>
              <a:spLocks noChangeArrowheads="1"/>
            </p:cNvSpPr>
            <p:nvPr/>
          </p:nvSpPr>
          <p:spPr bwMode="auto">
            <a:xfrm>
              <a:off x="50800" y="2104012"/>
              <a:ext cx="4521200" cy="37722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US" sz="2800">
                <a:solidFill>
                  <a:srgbClr val="000066"/>
                </a:solidFill>
              </a:endParaRPr>
            </a:p>
          </p:txBody>
        </p:sp>
        <p:sp>
          <p:nvSpPr>
            <p:cNvPr id="11266" name="Rectangle 36"/>
            <p:cNvSpPr>
              <a:spLocks noChangeArrowheads="1"/>
            </p:cNvSpPr>
            <p:nvPr/>
          </p:nvSpPr>
          <p:spPr bwMode="auto">
            <a:xfrm>
              <a:off x="2457669" y="2194995"/>
              <a:ext cx="207963" cy="206375"/>
            </a:xfrm>
            <a:prstGeom prst="rect">
              <a:avLst/>
            </a:prstGeom>
            <a:solidFill>
              <a:srgbClr val="00FFCC"/>
            </a:solidFill>
            <a:ln w="0">
              <a:solidFill>
                <a:srgbClr val="00FFCC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7" name="Rectangle 37"/>
            <p:cNvSpPr>
              <a:spLocks noChangeArrowheads="1"/>
            </p:cNvSpPr>
            <p:nvPr/>
          </p:nvSpPr>
          <p:spPr bwMode="auto">
            <a:xfrm>
              <a:off x="184625" y="2194995"/>
              <a:ext cx="209550" cy="209550"/>
            </a:xfrm>
            <a:prstGeom prst="rect">
              <a:avLst/>
            </a:prstGeom>
            <a:solidFill>
              <a:srgbClr val="333399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fr-FR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68" name="ZoneTexte 56"/>
            <p:cNvSpPr txBox="1">
              <a:spLocks noChangeArrowheads="1"/>
            </p:cNvSpPr>
            <p:nvPr/>
          </p:nvSpPr>
          <p:spPr bwMode="auto">
            <a:xfrm>
              <a:off x="2607757" y="2150312"/>
              <a:ext cx="195565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DRV/</a:t>
              </a:r>
              <a:r>
                <a:rPr lang="en-US" sz="1400" b="1" dirty="0" err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r</a:t>
              </a: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600/100 + 2 NRTI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1269" name="ZoneTexte 56"/>
            <p:cNvSpPr txBox="1">
              <a:spLocks noChangeArrowheads="1"/>
            </p:cNvSpPr>
            <p:nvPr/>
          </p:nvSpPr>
          <p:spPr bwMode="auto">
            <a:xfrm>
              <a:off x="322213" y="2150312"/>
              <a:ext cx="195565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DRV/</a:t>
              </a:r>
              <a:r>
                <a:rPr lang="en-US" sz="1400" b="1" dirty="0" err="1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r</a:t>
              </a:r>
              <a:r>
                <a:rPr lang="en-US" sz="14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 800/100 + 2 NRTI</a:t>
              </a:r>
              <a:endParaRPr lang="en-US" sz="1400" b="1" dirty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</p:grpSp>
      <p:sp>
        <p:nvSpPr>
          <p:cNvPr id="11290" name="Freeform 41"/>
          <p:cNvSpPr>
            <a:spLocks noEditPoints="1"/>
          </p:cNvSpPr>
          <p:nvPr/>
        </p:nvSpPr>
        <p:spPr bwMode="auto">
          <a:xfrm>
            <a:off x="4221163" y="4843463"/>
            <a:ext cx="4332287" cy="28575"/>
          </a:xfrm>
          <a:custGeom>
            <a:avLst/>
            <a:gdLst>
              <a:gd name="T0" fmla="*/ 2147483647 w 2729"/>
              <a:gd name="T1" fmla="*/ 0 h 18"/>
              <a:gd name="T2" fmla="*/ 2147483647 w 2729"/>
              <a:gd name="T3" fmla="*/ 2147483647 h 18"/>
              <a:gd name="T4" fmla="*/ 0 w 2729"/>
              <a:gd name="T5" fmla="*/ 2147483647 h 18"/>
              <a:gd name="T6" fmla="*/ 0 w 2729"/>
              <a:gd name="T7" fmla="*/ 0 h 18"/>
              <a:gd name="T8" fmla="*/ 2147483647 w 2729"/>
              <a:gd name="T9" fmla="*/ 0 h 18"/>
              <a:gd name="T10" fmla="*/ 2147483647 w 2729"/>
              <a:gd name="T11" fmla="*/ 0 h 18"/>
              <a:gd name="T12" fmla="*/ 2147483647 w 2729"/>
              <a:gd name="T13" fmla="*/ 2147483647 h 18"/>
              <a:gd name="T14" fmla="*/ 2147483647 w 2729"/>
              <a:gd name="T15" fmla="*/ 2147483647 h 18"/>
              <a:gd name="T16" fmla="*/ 2147483647 w 2729"/>
              <a:gd name="T17" fmla="*/ 0 h 18"/>
              <a:gd name="T18" fmla="*/ 2147483647 w 2729"/>
              <a:gd name="T19" fmla="*/ 0 h 18"/>
              <a:gd name="T20" fmla="*/ 2147483647 w 2729"/>
              <a:gd name="T21" fmla="*/ 0 h 18"/>
              <a:gd name="T22" fmla="*/ 2147483647 w 2729"/>
              <a:gd name="T23" fmla="*/ 2147483647 h 18"/>
              <a:gd name="T24" fmla="*/ 2147483647 w 2729"/>
              <a:gd name="T25" fmla="*/ 2147483647 h 18"/>
              <a:gd name="T26" fmla="*/ 2147483647 w 2729"/>
              <a:gd name="T27" fmla="*/ 0 h 18"/>
              <a:gd name="T28" fmla="*/ 2147483647 w 2729"/>
              <a:gd name="T29" fmla="*/ 0 h 1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729"/>
              <a:gd name="T46" fmla="*/ 0 h 18"/>
              <a:gd name="T47" fmla="*/ 2729 w 2729"/>
              <a:gd name="T48" fmla="*/ 18 h 1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729" h="18">
                <a:moveTo>
                  <a:pt x="6" y="0"/>
                </a:moveTo>
                <a:lnTo>
                  <a:pt x="6" y="18"/>
                </a:lnTo>
                <a:lnTo>
                  <a:pt x="0" y="18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1371" y="0"/>
                </a:moveTo>
                <a:lnTo>
                  <a:pt x="1371" y="18"/>
                </a:lnTo>
                <a:lnTo>
                  <a:pt x="1365" y="18"/>
                </a:lnTo>
                <a:lnTo>
                  <a:pt x="1365" y="0"/>
                </a:lnTo>
                <a:lnTo>
                  <a:pt x="1371" y="0"/>
                </a:lnTo>
                <a:close/>
                <a:moveTo>
                  <a:pt x="2729" y="0"/>
                </a:moveTo>
                <a:lnTo>
                  <a:pt x="2729" y="18"/>
                </a:lnTo>
                <a:lnTo>
                  <a:pt x="2723" y="18"/>
                </a:lnTo>
                <a:lnTo>
                  <a:pt x="2723" y="0"/>
                </a:lnTo>
                <a:lnTo>
                  <a:pt x="2729" y="0"/>
                </a:lnTo>
                <a:close/>
              </a:path>
            </a:pathLst>
          </a:custGeom>
          <a:solidFill>
            <a:srgbClr val="000000"/>
          </a:solidFill>
          <a:ln w="9525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9" name="Rectangle 8"/>
          <p:cNvSpPr>
            <a:spLocks noChangeArrowheads="1"/>
          </p:cNvSpPr>
          <p:nvPr/>
        </p:nvSpPr>
        <p:spPr bwMode="auto">
          <a:xfrm>
            <a:off x="1619538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Results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2140084" y="1496087"/>
            <a:ext cx="1882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HIV RNA &lt; 50 </a:t>
            </a:r>
            <a:r>
              <a:rPr lang="en-US" sz="1600" b="1" dirty="0" err="1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c/mL</a:t>
            </a:r>
            <a:r>
              <a:rPr lang="en-US" sz="1600" b="1" dirty="0" smtClean="0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rPr>
              <a:t> (observed)</a:t>
            </a:r>
            <a:endParaRPr lang="en-US" sz="1600" b="1" dirty="0">
              <a:solidFill>
                <a:srgbClr val="333399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55625" y="6039168"/>
            <a:ext cx="24002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66"/>
                </a:solidFill>
              </a:rPr>
              <a:t>Genotype done in 3/5 VF : 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no emergence of resistance</a:t>
            </a:r>
            <a:endParaRPr lang="en-US" sz="1400" dirty="0">
              <a:solidFill>
                <a:srgbClr val="000066"/>
              </a:solidFill>
            </a:endParaRPr>
          </a:p>
        </p:txBody>
      </p:sp>
      <p:graphicFrame>
        <p:nvGraphicFramePr>
          <p:cNvPr id="50" name="Tableau 49"/>
          <p:cNvGraphicFramePr>
            <a:graphicFrameLocks noGrp="1"/>
          </p:cNvGraphicFramePr>
          <p:nvPr/>
        </p:nvGraphicFramePr>
        <p:xfrm>
          <a:off x="4533594" y="3207726"/>
          <a:ext cx="4491652" cy="1855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264"/>
                <a:gridCol w="1435261"/>
                <a:gridCol w="1490127"/>
              </a:tblGrid>
              <a:tr h="618384">
                <a:tc>
                  <a:txBody>
                    <a:bodyPr/>
                    <a:lstStyle/>
                    <a:p>
                      <a:endParaRPr lang="en-US" sz="1400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chemeClr val="bg1"/>
                          </a:solidFill>
                        </a:rPr>
                        <a:t>DRV/r800/100</a:t>
                      </a:r>
                      <a:endParaRPr lang="en-US" sz="1400" noProof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smtClean="0">
                          <a:solidFill>
                            <a:srgbClr val="000000"/>
                          </a:solidFill>
                        </a:rPr>
                        <a:t>DRV/</a:t>
                      </a:r>
                      <a:r>
                        <a:rPr lang="en-US" sz="1400" baseline="0" noProof="0" smtClean="0">
                          <a:solidFill>
                            <a:srgbClr val="000000"/>
                          </a:solidFill>
                        </a:rPr>
                        <a:t>r </a:t>
                      </a:r>
                      <a:r>
                        <a:rPr lang="en-US" sz="1400" noProof="0" smtClean="0">
                          <a:solidFill>
                            <a:srgbClr val="000000"/>
                          </a:solidFill>
                        </a:rPr>
                        <a:t>600/100</a:t>
                      </a:r>
                      <a:endParaRPr lang="en-US" sz="1400" noProof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</a:tr>
              <a:tr h="618384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Gastrointestinal AE of grade ≥ 2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 = 6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 N = 4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8384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Lipid elevations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 = 5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5" name="ZoneTexte 54"/>
          <p:cNvSpPr txBox="1"/>
          <p:nvPr/>
        </p:nvSpPr>
        <p:spPr>
          <a:xfrm>
            <a:off x="4572000" y="5062878"/>
            <a:ext cx="2200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000066"/>
                </a:solidFill>
              </a:rPr>
              <a:t>No discontinuation for AE</a:t>
            </a:r>
            <a:endParaRPr lang="fr-FR" sz="1400" dirty="0">
              <a:solidFill>
                <a:srgbClr val="000066"/>
              </a:solidFill>
            </a:endParaRPr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5570302" y="2829940"/>
            <a:ext cx="2404756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Safety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57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DRV600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5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DRV600 Study: switch to DRV/r 600/100 mg</a:t>
            </a:r>
          </a:p>
        </p:txBody>
      </p:sp>
      <p:sp>
        <p:nvSpPr>
          <p:cNvPr id="41" name="ZoneTexte 69"/>
          <p:cNvSpPr txBox="1">
            <a:spLocks noChangeArrowheads="1"/>
          </p:cNvSpPr>
          <p:nvPr/>
        </p:nvSpPr>
        <p:spPr bwMode="auto">
          <a:xfrm>
            <a:off x="5389724" y="6576813"/>
            <a:ext cx="3734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Molto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J. J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AntimicrobChemother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2015;70:1139-45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grpSp>
        <p:nvGrpSpPr>
          <p:cNvPr id="44" name="Groupe 43"/>
          <p:cNvGrpSpPr/>
          <p:nvPr/>
        </p:nvGrpSpPr>
        <p:grpSpPr>
          <a:xfrm>
            <a:off x="377825" y="2600666"/>
            <a:ext cx="3605544" cy="3438502"/>
            <a:chOff x="377825" y="2600666"/>
            <a:chExt cx="3605544" cy="3438502"/>
          </a:xfrm>
        </p:grpSpPr>
        <p:sp>
          <p:nvSpPr>
            <p:cNvPr id="11270" name="Rectangle 8"/>
            <p:cNvSpPr>
              <a:spLocks noChangeArrowheads="1"/>
            </p:cNvSpPr>
            <p:nvPr/>
          </p:nvSpPr>
          <p:spPr bwMode="auto">
            <a:xfrm>
              <a:off x="2220913" y="5537540"/>
              <a:ext cx="185737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 sz="160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11273" name="ZoneTexte 9"/>
            <p:cNvSpPr txBox="1">
              <a:spLocks noChangeArrowheads="1"/>
            </p:cNvSpPr>
            <p:nvPr/>
          </p:nvSpPr>
          <p:spPr bwMode="auto">
            <a:xfrm>
              <a:off x="474087" y="5515948"/>
              <a:ext cx="172098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66"/>
                  </a:solidFill>
                  <a:ea typeface="ＭＳ Ｐゴシック" pitchFamily="34" charset="-128"/>
                </a:rPr>
                <a:t>Difference - 4% </a:t>
              </a:r>
            </a:p>
            <a:p>
              <a:pPr algn="ctr"/>
              <a:r>
                <a:rPr lang="en-US" sz="1400" dirty="0" smtClean="0">
                  <a:solidFill>
                    <a:srgbClr val="000066"/>
                  </a:solidFill>
                  <a:ea typeface="ＭＳ Ｐゴシック" pitchFamily="34" charset="-128"/>
                </a:rPr>
                <a:t>(lower limit -12.9%)</a:t>
              </a:r>
              <a:endParaRPr lang="en-US" sz="1400" b="1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sp>
          <p:nvSpPr>
            <p:cNvPr id="11276" name="Freeform 25"/>
            <p:cNvSpPr>
              <a:spLocks noEditPoints="1"/>
            </p:cNvSpPr>
            <p:nvPr/>
          </p:nvSpPr>
          <p:spPr bwMode="auto">
            <a:xfrm>
              <a:off x="681038" y="5501028"/>
              <a:ext cx="2706687" cy="58737"/>
            </a:xfrm>
            <a:custGeom>
              <a:avLst/>
              <a:gdLst>
                <a:gd name="T0" fmla="*/ 2147483647 w 1705"/>
                <a:gd name="T1" fmla="*/ 0 h 37"/>
                <a:gd name="T2" fmla="*/ 2147483647 w 1705"/>
                <a:gd name="T3" fmla="*/ 2147483647 h 37"/>
                <a:gd name="T4" fmla="*/ 0 w 1705"/>
                <a:gd name="T5" fmla="*/ 2147483647 h 37"/>
                <a:gd name="T6" fmla="*/ 0 w 1705"/>
                <a:gd name="T7" fmla="*/ 0 h 37"/>
                <a:gd name="T8" fmla="*/ 2147483647 w 1705"/>
                <a:gd name="T9" fmla="*/ 0 h 37"/>
                <a:gd name="T10" fmla="*/ 2147483647 w 1705"/>
                <a:gd name="T11" fmla="*/ 0 h 37"/>
                <a:gd name="T12" fmla="*/ 2147483647 w 1705"/>
                <a:gd name="T13" fmla="*/ 2147483647 h 37"/>
                <a:gd name="T14" fmla="*/ 2147483647 w 1705"/>
                <a:gd name="T15" fmla="*/ 2147483647 h 37"/>
                <a:gd name="T16" fmla="*/ 2147483647 w 1705"/>
                <a:gd name="T17" fmla="*/ 0 h 37"/>
                <a:gd name="T18" fmla="*/ 2147483647 w 1705"/>
                <a:gd name="T19" fmla="*/ 0 h 37"/>
                <a:gd name="T20" fmla="*/ 2147483647 w 1705"/>
                <a:gd name="T21" fmla="*/ 0 h 37"/>
                <a:gd name="T22" fmla="*/ 2147483647 w 1705"/>
                <a:gd name="T23" fmla="*/ 2147483647 h 37"/>
                <a:gd name="T24" fmla="*/ 2147483647 w 1705"/>
                <a:gd name="T25" fmla="*/ 2147483647 h 37"/>
                <a:gd name="T26" fmla="*/ 2147483647 w 1705"/>
                <a:gd name="T27" fmla="*/ 0 h 37"/>
                <a:gd name="T28" fmla="*/ 2147483647 w 1705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05"/>
                <a:gd name="T46" fmla="*/ 0 h 37"/>
                <a:gd name="T47" fmla="*/ 1705 w 1705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05" h="37">
                  <a:moveTo>
                    <a:pt x="5" y="0"/>
                  </a:moveTo>
                  <a:lnTo>
                    <a:pt x="5" y="3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55" y="0"/>
                  </a:moveTo>
                  <a:lnTo>
                    <a:pt x="855" y="37"/>
                  </a:lnTo>
                  <a:lnTo>
                    <a:pt x="850" y="37"/>
                  </a:lnTo>
                  <a:lnTo>
                    <a:pt x="850" y="0"/>
                  </a:lnTo>
                  <a:lnTo>
                    <a:pt x="855" y="0"/>
                  </a:lnTo>
                  <a:close/>
                  <a:moveTo>
                    <a:pt x="1705" y="0"/>
                  </a:moveTo>
                  <a:lnTo>
                    <a:pt x="1705" y="37"/>
                  </a:lnTo>
                  <a:lnTo>
                    <a:pt x="1700" y="37"/>
                  </a:lnTo>
                  <a:lnTo>
                    <a:pt x="1700" y="0"/>
                  </a:lnTo>
                  <a:lnTo>
                    <a:pt x="1705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66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83" name="Rectangle 51"/>
            <p:cNvSpPr>
              <a:spLocks noChangeArrowheads="1"/>
            </p:cNvSpPr>
            <p:nvPr/>
          </p:nvSpPr>
          <p:spPr bwMode="auto">
            <a:xfrm>
              <a:off x="377825" y="2781641"/>
              <a:ext cx="234950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11288" name="Freeform 36"/>
            <p:cNvSpPr>
              <a:spLocks noEditPoints="1"/>
            </p:cNvSpPr>
            <p:nvPr/>
          </p:nvSpPr>
          <p:spPr bwMode="auto">
            <a:xfrm>
              <a:off x="1090018" y="2963022"/>
              <a:ext cx="1934439" cy="2538006"/>
            </a:xfrm>
            <a:custGeom>
              <a:avLst/>
              <a:gdLst>
                <a:gd name="T0" fmla="*/ 0 w 1743"/>
                <a:gd name="T1" fmla="*/ 2147483647 h 1588"/>
                <a:gd name="T2" fmla="*/ 2147483647 w 1743"/>
                <a:gd name="T3" fmla="*/ 2147483647 h 1588"/>
                <a:gd name="T4" fmla="*/ 2147483647 w 1743"/>
                <a:gd name="T5" fmla="*/ 2147483647 h 1588"/>
                <a:gd name="T6" fmla="*/ 0 w 1743"/>
                <a:gd name="T7" fmla="*/ 2147483647 h 1588"/>
                <a:gd name="T8" fmla="*/ 0 w 1743"/>
                <a:gd name="T9" fmla="*/ 2147483647 h 1588"/>
                <a:gd name="T10" fmla="*/ 2147483647 w 1743"/>
                <a:gd name="T11" fmla="*/ 0 h 1588"/>
                <a:gd name="T12" fmla="*/ 2147483647 w 1743"/>
                <a:gd name="T13" fmla="*/ 0 h 1588"/>
                <a:gd name="T14" fmla="*/ 2147483647 w 1743"/>
                <a:gd name="T15" fmla="*/ 2147483647 h 1588"/>
                <a:gd name="T16" fmla="*/ 2147483647 w 1743"/>
                <a:gd name="T17" fmla="*/ 2147483647 h 1588"/>
                <a:gd name="T18" fmla="*/ 2147483647 w 1743"/>
                <a:gd name="T19" fmla="*/ 0 h 15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43"/>
                <a:gd name="T31" fmla="*/ 0 h 1588"/>
                <a:gd name="T32" fmla="*/ 1743 w 1743"/>
                <a:gd name="T33" fmla="*/ 1588 h 15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43" h="1588">
                  <a:moveTo>
                    <a:pt x="0" y="6"/>
                  </a:moveTo>
                  <a:lnTo>
                    <a:pt x="378" y="6"/>
                  </a:lnTo>
                  <a:lnTo>
                    <a:pt x="378" y="1588"/>
                  </a:lnTo>
                  <a:lnTo>
                    <a:pt x="0" y="1588"/>
                  </a:lnTo>
                  <a:lnTo>
                    <a:pt x="0" y="6"/>
                  </a:lnTo>
                  <a:close/>
                  <a:moveTo>
                    <a:pt x="1364" y="0"/>
                  </a:moveTo>
                  <a:lnTo>
                    <a:pt x="1743" y="0"/>
                  </a:lnTo>
                  <a:lnTo>
                    <a:pt x="1743" y="1588"/>
                  </a:lnTo>
                  <a:lnTo>
                    <a:pt x="1364" y="1588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3333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89" name="Freeform 37"/>
            <p:cNvSpPr>
              <a:spLocks noEditPoints="1"/>
            </p:cNvSpPr>
            <p:nvPr/>
          </p:nvSpPr>
          <p:spPr bwMode="auto">
            <a:xfrm>
              <a:off x="1637705" y="2986172"/>
              <a:ext cx="1968500" cy="2514856"/>
            </a:xfrm>
            <a:custGeom>
              <a:avLst/>
              <a:gdLst>
                <a:gd name="T0" fmla="*/ 0 w 1738"/>
                <a:gd name="T1" fmla="*/ 2147483647 h 1540"/>
                <a:gd name="T2" fmla="*/ 2147483647 w 1738"/>
                <a:gd name="T3" fmla="*/ 2147483647 h 1540"/>
                <a:gd name="T4" fmla="*/ 2147483647 w 1738"/>
                <a:gd name="T5" fmla="*/ 2147483647 h 1540"/>
                <a:gd name="T6" fmla="*/ 0 w 1738"/>
                <a:gd name="T7" fmla="*/ 2147483647 h 1540"/>
                <a:gd name="T8" fmla="*/ 0 w 1738"/>
                <a:gd name="T9" fmla="*/ 2147483647 h 1540"/>
                <a:gd name="T10" fmla="*/ 2147483647 w 1738"/>
                <a:gd name="T11" fmla="*/ 0 h 1540"/>
                <a:gd name="T12" fmla="*/ 2147483647 w 1738"/>
                <a:gd name="T13" fmla="*/ 0 h 1540"/>
                <a:gd name="T14" fmla="*/ 2147483647 w 1738"/>
                <a:gd name="T15" fmla="*/ 2147483647 h 1540"/>
                <a:gd name="T16" fmla="*/ 2147483647 w 1738"/>
                <a:gd name="T17" fmla="*/ 2147483647 h 1540"/>
                <a:gd name="T18" fmla="*/ 2147483647 w 1738"/>
                <a:gd name="T19" fmla="*/ 0 h 15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38"/>
                <a:gd name="T31" fmla="*/ 0 h 1540"/>
                <a:gd name="T32" fmla="*/ 1738 w 1738"/>
                <a:gd name="T33" fmla="*/ 1540 h 15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38" h="1540">
                  <a:moveTo>
                    <a:pt x="0" y="54"/>
                  </a:moveTo>
                  <a:lnTo>
                    <a:pt x="379" y="54"/>
                  </a:lnTo>
                  <a:lnTo>
                    <a:pt x="379" y="1540"/>
                  </a:lnTo>
                  <a:lnTo>
                    <a:pt x="0" y="1540"/>
                  </a:lnTo>
                  <a:lnTo>
                    <a:pt x="0" y="54"/>
                  </a:lnTo>
                  <a:close/>
                  <a:moveTo>
                    <a:pt x="1365" y="0"/>
                  </a:moveTo>
                  <a:lnTo>
                    <a:pt x="1738" y="0"/>
                  </a:lnTo>
                  <a:lnTo>
                    <a:pt x="1738" y="1540"/>
                  </a:lnTo>
                  <a:lnTo>
                    <a:pt x="1365" y="1540"/>
                  </a:lnTo>
                  <a:lnTo>
                    <a:pt x="1365" y="0"/>
                  </a:lnTo>
                  <a:close/>
                </a:path>
              </a:pathLst>
            </a:custGeom>
            <a:solidFill>
              <a:srgbClr val="00FF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1291" name="Rectangle 42"/>
            <p:cNvSpPr>
              <a:spLocks noChangeArrowheads="1"/>
            </p:cNvSpPr>
            <p:nvPr/>
          </p:nvSpPr>
          <p:spPr bwMode="auto">
            <a:xfrm>
              <a:off x="1205348" y="2731041"/>
              <a:ext cx="22281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94 </a:t>
              </a:r>
              <a:endParaRPr lang="fr-FR" sz="1400" b="1" dirty="0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1292" name="Rectangle 43"/>
            <p:cNvSpPr>
              <a:spLocks noChangeArrowheads="1"/>
            </p:cNvSpPr>
            <p:nvPr/>
          </p:nvSpPr>
          <p:spPr bwMode="auto">
            <a:xfrm>
              <a:off x="2741258" y="2747578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96</a:t>
              </a:r>
              <a:endParaRPr lang="fr-FR" sz="1400" b="1" dirty="0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1293" name="Rectangle 44"/>
            <p:cNvSpPr>
              <a:spLocks noChangeArrowheads="1"/>
            </p:cNvSpPr>
            <p:nvPr/>
          </p:nvSpPr>
          <p:spPr bwMode="auto">
            <a:xfrm>
              <a:off x="1747672" y="2869353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90</a:t>
              </a:r>
              <a:endParaRPr lang="fr-FR" sz="1400" b="1" dirty="0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1294" name="Rectangle 45"/>
            <p:cNvSpPr>
              <a:spLocks noChangeArrowheads="1"/>
            </p:cNvSpPr>
            <p:nvPr/>
          </p:nvSpPr>
          <p:spPr bwMode="auto">
            <a:xfrm>
              <a:off x="3316396" y="2771591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333399"/>
                  </a:solidFill>
                  <a:latin typeface="+mj-lt"/>
                  <a:ea typeface="ＭＳ Ｐゴシック" pitchFamily="34" charset="-128"/>
                </a:rPr>
                <a:t>94</a:t>
              </a:r>
              <a:endParaRPr lang="fr-FR" sz="1400" b="1" dirty="0">
                <a:solidFill>
                  <a:srgbClr val="333399"/>
                </a:solidFill>
                <a:latin typeface="+mj-lt"/>
                <a:ea typeface="ＭＳ Ｐゴシック" pitchFamily="34" charset="-128"/>
              </a:endParaRPr>
            </a:p>
          </p:txBody>
        </p:sp>
        <p:sp>
          <p:nvSpPr>
            <p:cNvPr id="11295" name="Rectangle 46"/>
            <p:cNvSpPr>
              <a:spLocks noChangeArrowheads="1"/>
            </p:cNvSpPr>
            <p:nvPr/>
          </p:nvSpPr>
          <p:spPr bwMode="auto">
            <a:xfrm>
              <a:off x="555625" y="5408953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 dirty="0">
                  <a:solidFill>
                    <a:srgbClr val="000066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1296" name="Rectangle 47"/>
            <p:cNvSpPr>
              <a:spLocks noChangeArrowheads="1"/>
            </p:cNvSpPr>
            <p:nvPr/>
          </p:nvSpPr>
          <p:spPr bwMode="auto">
            <a:xfrm>
              <a:off x="466725" y="489301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1297" name="Rectangle 48"/>
            <p:cNvSpPr>
              <a:spLocks noChangeArrowheads="1"/>
            </p:cNvSpPr>
            <p:nvPr/>
          </p:nvSpPr>
          <p:spPr bwMode="auto">
            <a:xfrm>
              <a:off x="466725" y="4365966"/>
              <a:ext cx="157163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40</a:t>
              </a:r>
            </a:p>
          </p:txBody>
        </p:sp>
        <p:sp>
          <p:nvSpPr>
            <p:cNvPr id="11298" name="Rectangle 49"/>
            <p:cNvSpPr>
              <a:spLocks noChangeArrowheads="1"/>
            </p:cNvSpPr>
            <p:nvPr/>
          </p:nvSpPr>
          <p:spPr bwMode="auto">
            <a:xfrm>
              <a:off x="466725" y="383732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60</a:t>
              </a:r>
            </a:p>
          </p:txBody>
        </p:sp>
        <p:sp>
          <p:nvSpPr>
            <p:cNvPr id="11299" name="Rectangle 50"/>
            <p:cNvSpPr>
              <a:spLocks noChangeArrowheads="1"/>
            </p:cNvSpPr>
            <p:nvPr/>
          </p:nvSpPr>
          <p:spPr bwMode="auto">
            <a:xfrm>
              <a:off x="466725" y="3310278"/>
              <a:ext cx="15716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80</a:t>
              </a:r>
            </a:p>
          </p:txBody>
        </p:sp>
        <p:sp>
          <p:nvSpPr>
            <p:cNvPr id="11307" name="ZoneTexte 52"/>
            <p:cNvSpPr txBox="1">
              <a:spLocks noChangeArrowheads="1"/>
            </p:cNvSpPr>
            <p:nvPr/>
          </p:nvSpPr>
          <p:spPr bwMode="auto">
            <a:xfrm>
              <a:off x="582613" y="2600666"/>
              <a:ext cx="309562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1100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>
              <a:off x="692150" y="5496266"/>
              <a:ext cx="3072739" cy="1588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 bwMode="auto">
            <a:xfrm>
              <a:off x="720725" y="2848316"/>
              <a:ext cx="0" cy="2640012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 bwMode="auto">
            <a:xfrm>
              <a:off x="650875" y="3410953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 bwMode="auto">
            <a:xfrm>
              <a:off x="652463" y="394527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 bwMode="auto">
            <a:xfrm>
              <a:off x="654050" y="445327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 bwMode="auto">
            <a:xfrm>
              <a:off x="641350" y="498667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ZoneTexte 9"/>
            <p:cNvSpPr txBox="1">
              <a:spLocks noChangeArrowheads="1"/>
            </p:cNvSpPr>
            <p:nvPr/>
          </p:nvSpPr>
          <p:spPr bwMode="auto">
            <a:xfrm>
              <a:off x="2272294" y="5515948"/>
              <a:ext cx="171107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66"/>
                  </a:solidFill>
                  <a:ea typeface="ＭＳ Ｐゴシック" pitchFamily="34" charset="-128"/>
                </a:rPr>
                <a:t>Difference – 2.2% </a:t>
              </a:r>
            </a:p>
            <a:p>
              <a:pPr algn="ctr"/>
              <a:r>
                <a:rPr lang="en-US" sz="1400" dirty="0" smtClean="0">
                  <a:solidFill>
                    <a:srgbClr val="000066"/>
                  </a:solidFill>
                  <a:ea typeface="ＭＳ Ｐゴシック" pitchFamily="34" charset="-128"/>
                </a:rPr>
                <a:t>(lower limit – 9.6%)</a:t>
              </a:r>
              <a:endParaRPr lang="en-US" sz="1400" b="1" dirty="0">
                <a:solidFill>
                  <a:srgbClr val="333399"/>
                </a:solidFill>
                <a:ea typeface="ＭＳ Ｐゴシック" pitchFamily="34" charset="-128"/>
              </a:endParaRPr>
            </a:p>
          </p:txBody>
        </p:sp>
        <p:cxnSp>
          <p:nvCxnSpPr>
            <p:cNvPr id="42" name="Connecteur droit 41"/>
            <p:cNvCxnSpPr/>
            <p:nvPr/>
          </p:nvCxnSpPr>
          <p:spPr bwMode="auto">
            <a:xfrm>
              <a:off x="652800" y="2880428"/>
              <a:ext cx="73025" cy="0"/>
            </a:xfrm>
            <a:prstGeom prst="line">
              <a:avLst/>
            </a:prstGeom>
            <a:ln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495252" y="3228679"/>
            <a:ext cx="2122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CC3300"/>
                </a:solidFill>
                <a:latin typeface="+mj-lt"/>
              </a:rPr>
              <a:t>Full PK </a:t>
            </a:r>
            <a:r>
              <a:rPr lang="fr-FR" sz="2400" b="1" dirty="0" err="1" smtClean="0">
                <a:solidFill>
                  <a:srgbClr val="CC3300"/>
                </a:solidFill>
                <a:latin typeface="+mj-lt"/>
              </a:rPr>
              <a:t>analysis</a:t>
            </a:r>
            <a:endParaRPr lang="fr-FR" sz="2400" b="1" dirty="0">
              <a:solidFill>
                <a:srgbClr val="CC3300"/>
              </a:solidFill>
              <a:latin typeface="+mj-lt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47799" y="3751068"/>
          <a:ext cx="8191659" cy="267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9964"/>
                <a:gridCol w="2079042"/>
                <a:gridCol w="1944547"/>
                <a:gridCol w="2408106"/>
              </a:tblGrid>
              <a:tr h="523002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DRV/r800/100</a:t>
                      </a:r>
                      <a:b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en-US" sz="1600" b="1" noProof="0" dirty="0" smtClean="0">
                          <a:solidFill>
                            <a:schemeClr val="bg1"/>
                          </a:solidFill>
                          <a:latin typeface="+mj-lt"/>
                        </a:rPr>
                        <a:t>N = 15</a:t>
                      </a:r>
                      <a:endParaRPr lang="en-US" sz="1600" b="1" noProof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DRV/</a:t>
                      </a:r>
                      <a:r>
                        <a:rPr lang="en-US" sz="1600" b="1" baseline="0" noProof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r </a:t>
                      </a:r>
                      <a:r>
                        <a:rPr lang="en-US" sz="1600" b="1" noProof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600/100</a:t>
                      </a:r>
                    </a:p>
                    <a:p>
                      <a:pPr algn="ctr"/>
                      <a:r>
                        <a:rPr lang="en-US" sz="1600" b="1" baseline="0" noProof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N</a:t>
                      </a:r>
                      <a:r>
                        <a:rPr lang="en-US" sz="1600" b="1" noProof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= 15</a:t>
                      </a:r>
                      <a:endParaRPr lang="en-US" sz="16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523002">
                <a:tc>
                  <a:txBody>
                    <a:bodyPr/>
                    <a:lstStyle/>
                    <a:p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Mean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(</a:t>
                      </a: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90%CI)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Mean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(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90%CI)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Geometric mean ratio DRV600/DRV800(90%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CI)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002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AUC</a:t>
                      </a:r>
                      <a:r>
                        <a:rPr lang="en-US" sz="1400" b="1" baseline="-25000" noProof="0" smtClean="0">
                          <a:solidFill>
                            <a:srgbClr val="000066"/>
                          </a:solidFill>
                        </a:rPr>
                        <a:t>0-24</a:t>
                      </a: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 (mg.h/L)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83.99 (72.92 – 96.73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76.66 (66.56 – 88.29)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0.91 (0.75 – 1.10)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523002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C</a:t>
                      </a:r>
                      <a:r>
                        <a:rPr lang="en-US" sz="1400" b="1" baseline="-25000" noProof="0" smtClean="0">
                          <a:solidFill>
                            <a:srgbClr val="000066"/>
                          </a:solidFill>
                        </a:rPr>
                        <a:t>max</a:t>
                      </a: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 (mg/L)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6.63 (5.92 – 7.42)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6.52 (5.82 – 7.29)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0.98 (0.84 – 1.15)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002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C</a:t>
                      </a:r>
                      <a:r>
                        <a:rPr lang="en-US" sz="1400" b="1" baseline="-25000" noProof="0" smtClean="0">
                          <a:solidFill>
                            <a:srgbClr val="000066"/>
                          </a:solidFill>
                        </a:rPr>
                        <a:t>trough</a:t>
                      </a: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 (mg/L)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1.84 (1.45 – 2.32)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1.60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(1.26 – 2.02)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0.87 (0.63 – 1.21)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DRV600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DRV600 Study: switch to DRV/r 600/100 mg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389724" y="6576813"/>
            <a:ext cx="3734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Molto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J. J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AntimicrobChemother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2015;70:1139-45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1911579"/>
          </a:xfrm>
        </p:spPr>
        <p:txBody>
          <a:bodyPr/>
          <a:lstStyle/>
          <a:p>
            <a:pPr lvl="0"/>
            <a:r>
              <a:rPr lang="en-US" sz="2400" b="1" dirty="0" err="1" smtClean="0">
                <a:latin typeface="+mj-lt"/>
              </a:rPr>
              <a:t>Phamacokinetics</a:t>
            </a:r>
            <a:endParaRPr lang="en-US" sz="2400" b="1" dirty="0" smtClean="0">
              <a:latin typeface="+mj-lt"/>
            </a:endParaRPr>
          </a:p>
          <a:p>
            <a:pPr marL="685800" lvl="1"/>
            <a:r>
              <a:rPr lang="en-US" sz="2000" dirty="0" smtClean="0">
                <a:solidFill>
                  <a:srgbClr val="000066"/>
                </a:solidFill>
                <a:latin typeface=""/>
              </a:rPr>
              <a:t>Mean DRV </a:t>
            </a:r>
            <a:r>
              <a:rPr lang="en-US" sz="2000" dirty="0" err="1" smtClean="0">
                <a:solidFill>
                  <a:srgbClr val="000066"/>
                </a:solidFill>
                <a:latin typeface=""/>
              </a:rPr>
              <a:t>C</a:t>
            </a:r>
            <a:r>
              <a:rPr lang="en-US" sz="2000" baseline="-25000" dirty="0" err="1" smtClean="0">
                <a:solidFill>
                  <a:srgbClr val="000066"/>
                </a:solidFill>
                <a:latin typeface=""/>
              </a:rPr>
              <a:t>trough</a:t>
            </a:r>
            <a:r>
              <a:rPr lang="en-US" sz="2000" dirty="0" smtClean="0">
                <a:solidFill>
                  <a:srgbClr val="000066"/>
                </a:solidFill>
                <a:latin typeface=""/>
              </a:rPr>
              <a:t> : 2.21 ± 1.44 mg/</a:t>
            </a:r>
            <a:r>
              <a:rPr lang="en-US" sz="2000" dirty="0" err="1" smtClean="0">
                <a:solidFill>
                  <a:srgbClr val="000066"/>
                </a:solidFill>
                <a:latin typeface=""/>
              </a:rPr>
              <a:t>dL</a:t>
            </a:r>
            <a:r>
              <a:rPr lang="en-US" sz="2000" dirty="0" smtClean="0">
                <a:solidFill>
                  <a:srgbClr val="000066"/>
                </a:solidFill>
                <a:latin typeface=""/>
              </a:rPr>
              <a:t> for DRV/r 800/100 </a:t>
            </a:r>
            <a:r>
              <a:rPr lang="en-US" sz="2000" dirty="0" err="1" smtClean="0">
                <a:solidFill>
                  <a:srgbClr val="000066"/>
                </a:solidFill>
                <a:latin typeface=""/>
              </a:rPr>
              <a:t>vs</a:t>
            </a:r>
            <a:r>
              <a:rPr lang="en-US" sz="2000" dirty="0" smtClean="0">
                <a:solidFill>
                  <a:srgbClr val="000066"/>
                </a:solidFill>
                <a:latin typeface=""/>
              </a:rPr>
              <a:t/>
            </a:r>
            <a:br>
              <a:rPr lang="en-US" sz="2000" dirty="0" smtClean="0">
                <a:solidFill>
                  <a:srgbClr val="000066"/>
                </a:solidFill>
                <a:latin typeface=""/>
              </a:rPr>
            </a:br>
            <a:r>
              <a:rPr lang="en-US" sz="2000" dirty="0" smtClean="0">
                <a:solidFill>
                  <a:srgbClr val="000066"/>
                </a:solidFill>
                <a:latin typeface=""/>
              </a:rPr>
              <a:t>			: 2.19 ± 1.50 mg/</a:t>
            </a:r>
            <a:r>
              <a:rPr lang="en-US" sz="2000" dirty="0" err="1" smtClean="0">
                <a:solidFill>
                  <a:srgbClr val="000066"/>
                </a:solidFill>
                <a:latin typeface=""/>
              </a:rPr>
              <a:t>dL</a:t>
            </a:r>
            <a:r>
              <a:rPr lang="en-US" sz="2000" dirty="0" smtClean="0">
                <a:solidFill>
                  <a:srgbClr val="000066"/>
                </a:solidFill>
                <a:latin typeface=""/>
              </a:rPr>
              <a:t> for DRV/r 600/100 </a:t>
            </a:r>
            <a:r>
              <a:rPr lang="en-US" sz="1600" dirty="0" smtClean="0">
                <a:solidFill>
                  <a:srgbClr val="000066"/>
                </a:solidFill>
                <a:latin typeface=""/>
              </a:rPr>
              <a:t>(p = 0.94)</a:t>
            </a:r>
            <a:endParaRPr lang="en-US" sz="2000" dirty="0" smtClean="0">
              <a:solidFill>
                <a:srgbClr val="000066"/>
              </a:solidFill>
              <a:latin typeface=""/>
            </a:endParaRPr>
          </a:p>
          <a:p>
            <a:pPr marL="685800" lvl="1"/>
            <a:r>
              <a:rPr lang="en-US" sz="2000" dirty="0" smtClean="0">
                <a:solidFill>
                  <a:srgbClr val="000066"/>
                </a:solidFill>
                <a:latin typeface=""/>
              </a:rPr>
              <a:t>No significant difference in AUC nor other PK parameters between the </a:t>
            </a:r>
            <a:br>
              <a:rPr lang="en-US" sz="2000" dirty="0" smtClean="0">
                <a:solidFill>
                  <a:srgbClr val="000066"/>
                </a:solidFill>
                <a:latin typeface=""/>
              </a:rPr>
            </a:br>
            <a:r>
              <a:rPr lang="en-US" sz="2000" dirty="0" smtClean="0">
                <a:solidFill>
                  <a:srgbClr val="000066"/>
                </a:solidFill>
                <a:latin typeface=""/>
              </a:rPr>
              <a:t>2 groups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8634037" cy="5303838"/>
          </a:xfrm>
        </p:spPr>
        <p:txBody>
          <a:bodyPr/>
          <a:lstStyle/>
          <a:p>
            <a:r>
              <a:rPr lang="en-US" sz="2800" b="1" dirty="0" smtClean="0">
                <a:latin typeface="+mj-lt"/>
              </a:rPr>
              <a:t>Conclusion</a:t>
            </a:r>
            <a:r>
              <a:rPr lang="en-US" sz="2400" b="1" dirty="0" smtClean="0">
                <a:latin typeface="+mj-lt"/>
              </a:rPr>
              <a:t/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 lvl="1"/>
            <a:r>
              <a:rPr lang="en-US" sz="2000" dirty="0" smtClean="0">
                <a:latin typeface=""/>
              </a:rPr>
              <a:t>The efficacy of a DRV daily dose of 600 mg seemed to be similar to the efficacy of the standard 800 mg dose, in combination with </a:t>
            </a:r>
            <a:r>
              <a:rPr lang="en-US" sz="2000" dirty="0" err="1" smtClean="0">
                <a:latin typeface=""/>
              </a:rPr>
              <a:t>ritonavir</a:t>
            </a:r>
            <a:r>
              <a:rPr lang="en-US" sz="2000" dirty="0" smtClean="0">
                <a:latin typeface=""/>
              </a:rPr>
              <a:t> 100 mg and 2 NRTI, in virologically suppressed HIV-infected patients </a:t>
            </a:r>
            <a:r>
              <a:rPr lang="en-US" sz="2000" smtClean="0">
                <a:latin typeface=""/>
              </a:rPr>
              <a:t>switching from </a:t>
            </a:r>
            <a:r>
              <a:rPr lang="en-US" sz="2000" dirty="0" smtClean="0">
                <a:latin typeface=""/>
              </a:rPr>
              <a:t>therapy with DRV/r 800/100 mg + 2 NRTI </a:t>
            </a:r>
            <a:br>
              <a:rPr lang="en-US" sz="2000" dirty="0" smtClean="0">
                <a:latin typeface=""/>
              </a:rPr>
            </a:br>
            <a:endParaRPr lang="en-US" sz="2000" dirty="0" smtClean="0">
              <a:latin typeface=""/>
            </a:endParaRPr>
          </a:p>
          <a:p>
            <a:pPr lvl="1"/>
            <a:r>
              <a:rPr lang="en-US" sz="2000" dirty="0" smtClean="0">
                <a:latin typeface=""/>
              </a:rPr>
              <a:t>This strategy can potentially translate to substantial savings in the cost of care of HIV-infected patients</a:t>
            </a:r>
          </a:p>
          <a:p>
            <a:pPr lvl="2"/>
            <a:r>
              <a:rPr lang="en-US" sz="1800" dirty="0" smtClean="0">
                <a:latin typeface=""/>
              </a:rPr>
              <a:t>Average reduction in annual cost per successfully treated DRV 600-arm patient of 7273 $US</a:t>
            </a:r>
            <a:br>
              <a:rPr lang="en-US" sz="1800" dirty="0" smtClean="0">
                <a:latin typeface=""/>
              </a:rPr>
            </a:br>
            <a:endParaRPr lang="en-US" sz="1800" dirty="0" smtClean="0">
              <a:latin typeface=""/>
            </a:endParaRPr>
          </a:p>
          <a:p>
            <a:pPr lvl="1"/>
            <a:r>
              <a:rPr lang="en-US" sz="2000" dirty="0" smtClean="0">
                <a:latin typeface=""/>
              </a:rPr>
              <a:t>Limitation : trial not powered to detect differences in efficacy below 15%, which might be clinically relevant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DRV600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DRV600 Study: switch to DRV/r 600/100 mg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389724" y="6576813"/>
            <a:ext cx="3734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Molto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J. J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AntimicrobChemother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2015;70:1139-45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508</Words>
  <Application>Microsoft Office PowerPoint</Application>
  <PresentationFormat>Affichage à l'écran (4:3)</PresentationFormat>
  <Paragraphs>141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ARV_trials_2015</vt:lpstr>
      <vt:lpstr>Switch to DRV/r reduced dose</vt:lpstr>
      <vt:lpstr>DRV600 Study: switch to DRV/r 600/100 mg</vt:lpstr>
      <vt:lpstr>Présentation PowerPoint</vt:lpstr>
      <vt:lpstr>DRV600 Study: switch to DRV/r 600/100 mg</vt:lpstr>
      <vt:lpstr>Présentation PowerPoint</vt:lpstr>
      <vt:lpstr>DRV600 Study: switch to DRV/r 600/100 mg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Utilisateur</cp:lastModifiedBy>
  <cp:revision>52</cp:revision>
  <dcterms:created xsi:type="dcterms:W3CDTF">2015-05-20T09:29:47Z</dcterms:created>
  <dcterms:modified xsi:type="dcterms:W3CDTF">2016-07-28T09:02:58Z</dcterms:modified>
</cp:coreProperties>
</file>