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7" r:id="rId2"/>
    <p:sldId id="257" r:id="rId3"/>
    <p:sldId id="258" r:id="rId4"/>
    <p:sldId id="269" r:id="rId5"/>
    <p:sldId id="264" r:id="rId6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0066"/>
    <a:srgbClr val="660066"/>
    <a:srgbClr val="002060"/>
    <a:srgbClr val="333399"/>
    <a:srgbClr val="CC3300"/>
    <a:srgbClr val="9900CC"/>
    <a:srgbClr val="10EB00"/>
    <a:srgbClr val="3AC5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96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F39DAFA-D9D2-4F31-8C19-D80CFA575871}" type="datetimeFigureOut">
              <a:rPr lang="fr-FR"/>
              <a:pPr>
                <a:defRPr/>
              </a:pPr>
              <a:t>04/09/2015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BBCFAF4-5404-4474-A41E-DE62A645371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58802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CD63FB9-B75E-4FDF-9792-F0CD9C236DA5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>
                <a:ea typeface="ＭＳ Ｐゴシック" pitchFamily="34" charset="-128"/>
              </a:rPr>
              <a:t>Switch NNRTI to NNRTI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Switch EFV to ETR</a:t>
            </a:r>
          </a:p>
          <a:p>
            <a:pPr lvl="1"/>
            <a:r>
              <a:rPr lang="en-GB" sz="2400" b="1" dirty="0">
                <a:solidFill>
                  <a:srgbClr val="DDDDDD"/>
                </a:solidFill>
                <a:latin typeface="+mj-lt"/>
                <a:ea typeface="ＭＳ Ｐゴシック" pitchFamily="34" charset="-128"/>
              </a:rPr>
              <a:t>CNS toxicity study</a:t>
            </a:r>
          </a:p>
          <a:p>
            <a:pPr lvl="1"/>
            <a:r>
              <a:rPr lang="en-GB" sz="2400" b="1" dirty="0" smtClean="0">
                <a:solidFill>
                  <a:srgbClr val="CC3300"/>
                </a:solidFill>
                <a:latin typeface="+mj-lt"/>
                <a:ea typeface="ＭＳ Ｐゴシック" pitchFamily="34" charset="-128"/>
              </a:rPr>
              <a:t>Patient’s </a:t>
            </a:r>
            <a:r>
              <a:rPr lang="en-GB" sz="2400" b="1" dirty="0">
                <a:solidFill>
                  <a:srgbClr val="CC3300"/>
                </a:solidFill>
                <a:latin typeface="+mj-lt"/>
                <a:ea typeface="ＭＳ Ｐゴシック" pitchFamily="34" charset="-128"/>
              </a:rPr>
              <a:t>preference study</a:t>
            </a:r>
            <a:endParaRPr lang="fr-FR" sz="2400" b="1" dirty="0">
              <a:solidFill>
                <a:srgbClr val="CC3300"/>
              </a:solidFill>
              <a:latin typeface="+mj-lt"/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Switch EFV to ETR: </a:t>
            </a:r>
            <a:r>
              <a:rPr lang="fr-FR" sz="3600" dirty="0" err="1" smtClean="0">
                <a:ea typeface="ＭＳ Ｐゴシック" pitchFamily="34" charset="-128"/>
              </a:rPr>
              <a:t>Patient’s</a:t>
            </a:r>
            <a:r>
              <a:rPr lang="fr-FR" sz="3600" dirty="0" smtClean="0">
                <a:ea typeface="ＭＳ Ｐゴシック" pitchFamily="34" charset="-128"/>
              </a:rPr>
              <a:t> </a:t>
            </a:r>
            <a:r>
              <a:rPr lang="fr-FR" sz="3600" dirty="0" err="1" smtClean="0">
                <a:ea typeface="ＭＳ Ｐゴシック" pitchFamily="34" charset="-128"/>
              </a:rPr>
              <a:t>preference</a:t>
            </a:r>
            <a:endParaRPr lang="fr-FR" sz="3600" dirty="0" smtClean="0">
              <a:ea typeface="ＭＳ Ｐゴシック" pitchFamily="34" charset="-128"/>
            </a:endParaRPr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019425" y="3213100"/>
            <a:ext cx="406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342423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40836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41630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130675" y="2219979"/>
            <a:ext cx="1722438" cy="8244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ETR 400 mg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QD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 + EFV placebo 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+ 2 NRTI</a:t>
            </a:r>
            <a:endParaRPr lang="en-US" sz="1600" b="1" dirty="0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5888957" y="2649935"/>
            <a:ext cx="650875" cy="317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5917532" y="3598240"/>
            <a:ext cx="622300" cy="1588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179" name="Text Box 35"/>
          <p:cNvSpPr txBox="1">
            <a:spLocks noChangeArrowheads="1"/>
          </p:cNvSpPr>
          <p:nvPr/>
        </p:nvSpPr>
        <p:spPr bwMode="auto">
          <a:xfrm>
            <a:off x="5364163" y="4267200"/>
            <a:ext cx="3856037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>
                <a:solidFill>
                  <a:srgbClr val="FFFFFF"/>
                </a:solidFill>
                <a:ea typeface="ＭＳ Ｐゴシック" pitchFamily="34" charset="-128"/>
              </a:rPr>
              <a:t>        </a:t>
            </a:r>
            <a:r>
              <a:rPr lang="en-US" sz="1200">
                <a:solidFill>
                  <a:srgbClr val="FFFFFF"/>
                </a:solidFill>
                <a:ea typeface="ＭＳ Ｐゴシック" pitchFamily="34" charset="-128"/>
              </a:rPr>
              <a:t>24 weeks      	                48 weeks</a:t>
            </a:r>
          </a:p>
          <a:p>
            <a:pPr algn="ctr">
              <a:lnSpc>
                <a:spcPct val="85000"/>
              </a:lnSpc>
            </a:pPr>
            <a:r>
              <a:rPr lang="en-US" sz="1200">
                <a:solidFill>
                  <a:srgbClr val="FFFFFF"/>
                </a:solidFill>
                <a:ea typeface="ＭＳ Ｐゴシック" pitchFamily="34" charset="-128"/>
              </a:rPr>
              <a:t>   Primary Endpoint 	       Secondary Endpoint</a:t>
            </a:r>
            <a:r>
              <a:rPr lang="en-US" sz="1400">
                <a:solidFill>
                  <a:srgbClr val="FFFFFF"/>
                </a:solidFill>
                <a:ea typeface="ＭＳ Ｐゴシック" pitchFamily="34" charset="-128"/>
              </a:rPr>
              <a:t>	</a:t>
            </a:r>
          </a:p>
        </p:txBody>
      </p:sp>
      <p:sp>
        <p:nvSpPr>
          <p:cNvPr id="7180" name="AutoShape 32"/>
          <p:cNvSpPr>
            <a:spLocks noChangeArrowheads="1"/>
          </p:cNvSpPr>
          <p:nvPr/>
        </p:nvSpPr>
        <p:spPr bwMode="auto">
          <a:xfrm>
            <a:off x="4025900" y="4202113"/>
            <a:ext cx="88900" cy="119062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7181" name="AutoShape 33"/>
          <p:cNvSpPr>
            <a:spLocks noChangeArrowheads="1"/>
          </p:cNvSpPr>
          <p:nvPr/>
        </p:nvSpPr>
        <p:spPr bwMode="auto">
          <a:xfrm>
            <a:off x="8242300" y="4200525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7182" name="AutoShape 34"/>
          <p:cNvSpPr>
            <a:spLocks noChangeArrowheads="1"/>
          </p:cNvSpPr>
          <p:nvPr/>
        </p:nvSpPr>
        <p:spPr bwMode="auto">
          <a:xfrm>
            <a:off x="6151563" y="4191000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8" name="Line 35"/>
          <p:cNvSpPr>
            <a:spLocks noChangeShapeType="1"/>
          </p:cNvSpPr>
          <p:nvPr/>
        </p:nvSpPr>
        <p:spPr bwMode="auto">
          <a:xfrm>
            <a:off x="4043363" y="4256088"/>
            <a:ext cx="426402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184" name="Text Box 36"/>
          <p:cNvSpPr txBox="1">
            <a:spLocks noChangeArrowheads="1"/>
          </p:cNvSpPr>
          <p:nvPr/>
        </p:nvSpPr>
        <p:spPr bwMode="auto">
          <a:xfrm>
            <a:off x="3416863" y="2324100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</a:t>
            </a:r>
            <a:r>
              <a:rPr lang="en-US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28</a:t>
            </a:r>
            <a:endParaRPr lang="en-US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185" name="Text Box 37"/>
          <p:cNvSpPr txBox="1">
            <a:spLocks noChangeArrowheads="1"/>
          </p:cNvSpPr>
          <p:nvPr/>
        </p:nvSpPr>
        <p:spPr bwMode="auto">
          <a:xfrm>
            <a:off x="3404163" y="3717925"/>
            <a:ext cx="7227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</a:t>
            </a:r>
            <a:r>
              <a:rPr lang="en-US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30</a:t>
            </a:r>
            <a:endParaRPr lang="en-US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130675" y="3208338"/>
            <a:ext cx="1722438" cy="8239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EFV 600 mg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QD </a:t>
            </a:r>
          </a:p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ETR placebo </a:t>
            </a: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/>
            </a:r>
            <a:b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+ 2 NRTI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Design</a:t>
            </a:r>
          </a:p>
        </p:txBody>
      </p:sp>
      <p:cxnSp>
        <p:nvCxnSpPr>
          <p:cNvPr id="7190" name="Connecteur droit 66"/>
          <p:cNvCxnSpPr>
            <a:cxnSpLocks noChangeShapeType="1"/>
          </p:cNvCxnSpPr>
          <p:nvPr/>
        </p:nvCxnSpPr>
        <p:spPr bwMode="auto">
          <a:xfrm rot="5400000">
            <a:off x="3085307" y="24518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7191" name="Oval 170"/>
          <p:cNvSpPr>
            <a:spLocks noChangeArrowheads="1"/>
          </p:cNvSpPr>
          <p:nvPr/>
        </p:nvSpPr>
        <p:spPr bwMode="auto">
          <a:xfrm>
            <a:off x="2514600" y="12382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Double </a:t>
            </a:r>
            <a:r>
              <a:rPr lang="en-GB" sz="1400" b="1" dirty="0" smtClean="0">
                <a:solidFill>
                  <a:srgbClr val="000066"/>
                </a:solidFill>
                <a:latin typeface="Calibri" pitchFamily="34" charset="0"/>
              </a:rPr>
              <a:t>blind</a:t>
            </a:r>
          </a:p>
          <a:p>
            <a:pPr algn="ctr" defTabSz="914400"/>
            <a:r>
              <a:rPr lang="en-GB" sz="1400" b="1" dirty="0" smtClean="0">
                <a:solidFill>
                  <a:srgbClr val="000066"/>
                </a:solidFill>
                <a:latin typeface="Calibri" pitchFamily="34" charset="0"/>
              </a:rPr>
              <a:t>Crossover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3" name="Rectangle 35"/>
          <p:cNvSpPr>
            <a:spLocks noChangeArrowheads="1"/>
          </p:cNvSpPr>
          <p:nvPr/>
        </p:nvSpPr>
        <p:spPr bwMode="auto">
          <a:xfrm>
            <a:off x="7572939" y="4260850"/>
            <a:ext cx="14927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12 </a:t>
            </a:r>
            <a:r>
              <a:rPr lang="en-US" sz="1400" b="1" dirty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weeks</a:t>
            </a:r>
          </a:p>
          <a:p>
            <a:pPr algn="ctr"/>
            <a:r>
              <a:rPr lang="en-US" sz="1400" b="1" dirty="0" smtClean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Primary </a:t>
            </a:r>
            <a:r>
              <a:rPr lang="en-US" sz="1400" b="1" dirty="0">
                <a:solidFill>
                  <a:srgbClr val="000066"/>
                </a:solidFill>
                <a:latin typeface="Calibri" pitchFamily="34" charset="0"/>
                <a:ea typeface="ＭＳ Ｐゴシック" pitchFamily="34" charset="-128"/>
              </a:rPr>
              <a:t>Endpoint</a:t>
            </a:r>
            <a:endParaRPr lang="fr-FR" sz="1400" b="1" dirty="0">
              <a:solidFill>
                <a:srgbClr val="000066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194" name="Espace réservé du contenu 2"/>
          <p:cNvSpPr>
            <a:spLocks/>
          </p:cNvSpPr>
          <p:nvPr/>
        </p:nvSpPr>
        <p:spPr bwMode="auto">
          <a:xfrm>
            <a:off x="34925" y="4807657"/>
            <a:ext cx="9040813" cy="153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Objective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US" sz="1600" dirty="0">
                <a:solidFill>
                  <a:srgbClr val="000066"/>
                </a:solidFill>
              </a:rPr>
              <a:t>Primary </a:t>
            </a:r>
            <a:r>
              <a:rPr lang="en-US" sz="1600" dirty="0" smtClean="0">
                <a:solidFill>
                  <a:srgbClr val="000066"/>
                </a:solidFill>
              </a:rPr>
              <a:t>Endpoint: patient preference of first or second regimen, by questionnaire at </a:t>
            </a:r>
            <a:r>
              <a:rPr lang="en-US" sz="1600" dirty="0">
                <a:solidFill>
                  <a:srgbClr val="000066"/>
                </a:solidFill>
              </a:rPr>
              <a:t>W12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US" sz="1600" dirty="0" smtClean="0">
                <a:solidFill>
                  <a:srgbClr val="000066"/>
                </a:solidFill>
              </a:rPr>
              <a:t>Standardized questionnaires: patient </a:t>
            </a:r>
            <a:r>
              <a:rPr lang="en-US" sz="1600" dirty="0">
                <a:solidFill>
                  <a:srgbClr val="000066"/>
                </a:solidFill>
              </a:rPr>
              <a:t>anxiety and depression, </a:t>
            </a:r>
            <a:r>
              <a:rPr lang="en-US" sz="1600" dirty="0" smtClean="0">
                <a:solidFill>
                  <a:srgbClr val="000066"/>
                </a:solidFill>
              </a:rPr>
              <a:t>sleepiness during </a:t>
            </a:r>
            <a:r>
              <a:rPr lang="en-US" sz="1600" dirty="0">
                <a:solidFill>
                  <a:srgbClr val="000066"/>
                </a:solidFill>
              </a:rPr>
              <a:t>the day, sleep quality and antiretroviral </a:t>
            </a:r>
            <a:r>
              <a:rPr lang="en-US" sz="1600" dirty="0" smtClean="0">
                <a:solidFill>
                  <a:srgbClr val="000066"/>
                </a:solidFill>
              </a:rPr>
              <a:t>satisfaction (</a:t>
            </a:r>
            <a:r>
              <a:rPr lang="en-US" sz="1600" dirty="0" err="1" smtClean="0">
                <a:solidFill>
                  <a:srgbClr val="000066"/>
                </a:solidFill>
              </a:rPr>
              <a:t>HIVTSQc</a:t>
            </a:r>
            <a:r>
              <a:rPr lang="en-US" sz="1600" dirty="0" smtClean="0">
                <a:solidFill>
                  <a:srgbClr val="000066"/>
                </a:solidFill>
              </a:rPr>
              <a:t>)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US" sz="1600" dirty="0" smtClean="0">
                <a:solidFill>
                  <a:srgbClr val="000066"/>
                </a:solidFill>
                <a:latin typeface="+mn-lt"/>
                <a:ea typeface="ＭＳ Ｐゴシック" pitchFamily="34" charset="-128"/>
              </a:rPr>
              <a:t>Plasma drug concentration: D1 and end of both treatment phases</a:t>
            </a:r>
            <a:endParaRPr lang="en-US" sz="1600" dirty="0">
              <a:solidFill>
                <a:srgbClr val="000066"/>
              </a:solidFill>
              <a:latin typeface="+mn-lt"/>
              <a:ea typeface="ＭＳ Ｐゴシック" pitchFamily="34" charset="-128"/>
            </a:endParaRPr>
          </a:p>
        </p:txBody>
      </p:sp>
      <p:sp>
        <p:nvSpPr>
          <p:cNvPr id="7195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 EFV/ETR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7198" name="AutoShape 162"/>
          <p:cNvSpPr>
            <a:spLocks noChangeArrowheads="1"/>
          </p:cNvSpPr>
          <p:nvPr/>
        </p:nvSpPr>
        <p:spPr bwMode="auto">
          <a:xfrm>
            <a:off x="119759" y="2617191"/>
            <a:ext cx="2895793" cy="119181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n-GB" sz="1600" b="1" dirty="0" smtClean="0">
                <a:solidFill>
                  <a:srgbClr val="000066"/>
                </a:solidFill>
                <a:latin typeface="Calibri" pitchFamily="34" charset="0"/>
              </a:rPr>
              <a:t>58 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HIV+ adults</a:t>
            </a:r>
          </a:p>
          <a:p>
            <a:pPr algn="ctr" defTabSz="914400"/>
            <a:r>
              <a:rPr lang="en-GB" sz="1600" b="1">
                <a:solidFill>
                  <a:srgbClr val="000066"/>
                </a:solidFill>
                <a:latin typeface="Calibri" pitchFamily="34" charset="0"/>
              </a:rPr>
              <a:t>Stable </a:t>
            </a:r>
            <a:r>
              <a:rPr lang="en-GB" sz="1600" b="1" smtClean="0">
                <a:solidFill>
                  <a:srgbClr val="000066"/>
                </a:solidFill>
                <a:latin typeface="Calibri" pitchFamily="34" charset="0"/>
              </a:rPr>
              <a:t>EFV + 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2 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34" charset="0"/>
              </a:rPr>
              <a:t>NRTI</a:t>
            </a:r>
            <a:endParaRPr lang="en-GB" sz="16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n-GB" sz="1600" b="1" dirty="0" smtClean="0">
                <a:solidFill>
                  <a:srgbClr val="000066"/>
                </a:solidFill>
                <a:latin typeface="Calibri" pitchFamily="34" charset="0"/>
              </a:rPr>
              <a:t>No EFV</a:t>
            </a:r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-related CNS symptoms</a:t>
            </a:r>
          </a:p>
          <a:p>
            <a:pPr algn="ctr" defTabSz="914400"/>
            <a:r>
              <a:rPr lang="en-GB" sz="1600" b="1" dirty="0">
                <a:solidFill>
                  <a:srgbClr val="000066"/>
                </a:solidFill>
                <a:latin typeface="Calibri" pitchFamily="34" charset="0"/>
              </a:rPr>
              <a:t>HIV RNA &lt; 50 c/</a:t>
            </a:r>
            <a:r>
              <a:rPr lang="en-GB" sz="1600" b="1" dirty="0" smtClean="0">
                <a:solidFill>
                  <a:srgbClr val="000066"/>
                </a:solidFill>
                <a:latin typeface="Calibri" pitchFamily="34" charset="0"/>
              </a:rPr>
              <a:t>mL &gt; 3 months</a:t>
            </a:r>
            <a:endParaRPr lang="en-GB" sz="16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9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:57-63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38" name="Oval 109"/>
          <p:cNvSpPr>
            <a:spLocks noChangeArrowheads="1"/>
          </p:cNvSpPr>
          <p:nvPr/>
        </p:nvSpPr>
        <p:spPr bwMode="auto">
          <a:xfrm>
            <a:off x="5899150" y="12842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W6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9" name="Oval 110"/>
          <p:cNvSpPr>
            <a:spLocks noChangeArrowheads="1"/>
          </p:cNvSpPr>
          <p:nvPr/>
        </p:nvSpPr>
        <p:spPr bwMode="auto">
          <a:xfrm>
            <a:off x="8029575" y="12842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W12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02" name="Line 172"/>
          <p:cNvSpPr>
            <a:spLocks noChangeShapeType="1"/>
          </p:cNvSpPr>
          <p:nvPr/>
        </p:nvSpPr>
        <p:spPr bwMode="auto">
          <a:xfrm>
            <a:off x="6196013" y="1811338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203" name="Line 172"/>
          <p:cNvSpPr>
            <a:spLocks noChangeShapeType="1"/>
          </p:cNvSpPr>
          <p:nvPr/>
        </p:nvSpPr>
        <p:spPr bwMode="auto">
          <a:xfrm>
            <a:off x="8296275" y="1876425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519862" y="2219979"/>
            <a:ext cx="1722438" cy="824400"/>
          </a:xfrm>
          <a:prstGeom prst="rect">
            <a:avLst/>
          </a:prstGeom>
          <a:solidFill>
            <a:srgbClr val="9900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EFV 600 </a:t>
            </a: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mg QD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/>
            </a:r>
            <a:b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+ ETR placebo </a:t>
            </a:r>
            <a:b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+ 2 NRTI</a:t>
            </a:r>
            <a:endParaRPr lang="en-US" sz="1600" b="1" dirty="0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40" name="Rectangle 20"/>
          <p:cNvSpPr>
            <a:spLocks noChangeArrowheads="1"/>
          </p:cNvSpPr>
          <p:nvPr/>
        </p:nvSpPr>
        <p:spPr bwMode="auto">
          <a:xfrm>
            <a:off x="6519862" y="3208338"/>
            <a:ext cx="1722438" cy="823912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ETR 400 </a:t>
            </a: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mg </a:t>
            </a: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QD </a:t>
            </a:r>
            <a:b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en-US" sz="1600" b="1" dirty="0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EFV placebo  </a:t>
            </a: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/>
            </a:r>
            <a:b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en-US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+ 2 NRTI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8"/>
          <p:cNvSpPr>
            <a:spLocks noChangeArrowheads="1"/>
          </p:cNvSpPr>
          <p:nvPr/>
        </p:nvSpPr>
        <p:spPr bwMode="auto">
          <a:xfrm>
            <a:off x="1617196" y="1238250"/>
            <a:ext cx="59055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n-GB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Baseline characteristics and disposition</a:t>
            </a: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393700" y="5395761"/>
            <a:ext cx="785018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-65" charset="2"/>
              <a:buChar char="§"/>
              <a:defRPr/>
            </a:pPr>
            <a:r>
              <a:rPr lang="en-US" sz="2000" kern="0" dirty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Median duration of EFV </a:t>
            </a:r>
            <a:r>
              <a:rPr lang="en-US" sz="20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exposure: 3.9 years (IQR </a:t>
            </a:r>
            <a:r>
              <a:rPr lang="en-US" sz="20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: 1.9-6.6</a:t>
            </a:r>
            <a:r>
              <a:rPr lang="en-US" sz="20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)</a:t>
            </a:r>
            <a:endParaRPr lang="en-US" sz="2000" kern="0" dirty="0">
              <a:solidFill>
                <a:srgbClr val="000066"/>
              </a:solidFill>
              <a:latin typeface="+mn-lt"/>
              <a:ea typeface="ＭＳ Ｐゴシック" pitchFamily="-109" charset="-128"/>
              <a:cs typeface="+mn-cs"/>
            </a:endParaRP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75147169"/>
              </p:ext>
            </p:extLst>
          </p:nvPr>
        </p:nvGraphicFramePr>
        <p:xfrm>
          <a:off x="436837" y="1761041"/>
          <a:ext cx="8293097" cy="3078480"/>
        </p:xfrm>
        <a:graphic>
          <a:graphicData uri="http://schemas.openxmlformats.org/drawingml/2006/table">
            <a:tbl>
              <a:tblPr/>
              <a:tblGrid>
                <a:gridCol w="4144431"/>
                <a:gridCol w="2074334"/>
                <a:gridCol w="2074332"/>
              </a:tblGrid>
              <a:tr h="534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EFV first</a:t>
                      </a:r>
                      <a:endParaRPr lang="en-US" sz="1800" b="1" baseline="0" noProof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sz="1800" b="1" baseline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N = 30</a:t>
                      </a:r>
                      <a:endParaRPr lang="en-US" sz="18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ETR first</a:t>
                      </a:r>
                    </a:p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28</a:t>
                      </a:r>
                      <a:endParaRPr lang="en-US" sz="18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Median age, years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47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47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Female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13%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11%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CDC category C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30%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25%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HIV</a:t>
                      </a:r>
                      <a:r>
                        <a:rPr lang="en-US" sz="1400" b="1" baseline="0" noProof="0" dirty="0" smtClean="0">
                          <a:solidFill>
                            <a:srgbClr val="000066"/>
                          </a:solidFill>
                        </a:rPr>
                        <a:t> RNA copies/mL, median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40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40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CD4/mm</a:t>
                      </a:r>
                      <a:r>
                        <a:rPr lang="en-US" sz="1400" b="1" baseline="30000" noProof="0" dirty="0" smtClean="0">
                          <a:solidFill>
                            <a:srgbClr val="000066"/>
                          </a:solidFill>
                        </a:rPr>
                        <a:t>3</a:t>
                      </a:r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, median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592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548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On TDF</a:t>
                      </a:r>
                      <a:r>
                        <a:rPr lang="en-US" sz="1400" b="1" baseline="0" noProof="0" dirty="0" smtClean="0">
                          <a:solidFill>
                            <a:srgbClr val="000066"/>
                          </a:solidFill>
                        </a:rPr>
                        <a:t> + FTC / ABC + 3TC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47% / 30%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50% / 39%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EFV plasma concentration (</a:t>
                      </a:r>
                      <a:r>
                        <a:rPr lang="en-US" sz="1400" b="1" noProof="0" dirty="0" err="1" smtClean="0">
                          <a:solidFill>
                            <a:srgbClr val="000066"/>
                          </a:solidFill>
                        </a:rPr>
                        <a:t>ng</a:t>
                      </a:r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/mL), median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2022 (1558 – 2648)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noProof="0" dirty="0" smtClean="0">
                          <a:solidFill>
                            <a:srgbClr val="000066"/>
                          </a:solidFill>
                        </a:rPr>
                        <a:t>2112 (1609-2774)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951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Withdrawal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2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 EFV/ETR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:57-63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 EFV to ETR: Patient’s preference</a:t>
            </a:r>
            <a:endParaRPr kumimoji="0" lang="fr-FR" sz="3600" b="1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8"/>
          <p:cNvSpPr>
            <a:spLocks noChangeArrowheads="1"/>
          </p:cNvSpPr>
          <p:nvPr/>
        </p:nvSpPr>
        <p:spPr bwMode="auto">
          <a:xfrm>
            <a:off x="1034129" y="1238250"/>
            <a:ext cx="7069667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n-GB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Patient’s preference and drug prescription at W12, </a:t>
            </a:r>
            <a:r>
              <a:rPr lang="en-GB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N</a:t>
            </a:r>
            <a:endParaRPr lang="en-GB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591078" y="4573306"/>
            <a:ext cx="3980922" cy="340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914400" eaLnBrk="0" hangingPunct="0">
              <a:spcBef>
                <a:spcPct val="20000"/>
              </a:spcBef>
              <a:buClr>
                <a:srgbClr val="CC3300"/>
              </a:buClr>
              <a:defRPr/>
            </a:pPr>
            <a:r>
              <a:rPr lang="en-US" sz="14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* p &lt; 0.0001 (15/21 : 71% </a:t>
            </a:r>
            <a:r>
              <a:rPr lang="en-US" sz="1400" kern="0" dirty="0" err="1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vs</a:t>
            </a:r>
            <a:r>
              <a:rPr lang="en-US" sz="1400" kern="0" dirty="0" smtClean="0">
                <a:solidFill>
                  <a:srgbClr val="000066"/>
                </a:solidFill>
                <a:latin typeface="+mn-lt"/>
                <a:ea typeface="ＭＳ Ｐゴシック" pitchFamily="-109" charset="-128"/>
                <a:cs typeface="+mn-cs"/>
              </a:rPr>
              <a:t> 16/17 : 91%)</a:t>
            </a:r>
            <a:endParaRPr lang="en-US" sz="1400" kern="0" dirty="0">
              <a:solidFill>
                <a:srgbClr val="000066"/>
              </a:solidFill>
              <a:latin typeface="+mn-lt"/>
              <a:ea typeface="ＭＳ Ｐゴシック" pitchFamily="-109" charset="-128"/>
              <a:cs typeface="+mn-cs"/>
            </a:endParaRPr>
          </a:p>
        </p:txBody>
      </p:sp>
      <p:sp>
        <p:nvSpPr>
          <p:cNvPr id="8197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SWITCH EFV/ETR</a:t>
            </a: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075777654"/>
              </p:ext>
            </p:extLst>
          </p:nvPr>
        </p:nvGraphicFramePr>
        <p:xfrm>
          <a:off x="611013" y="1727973"/>
          <a:ext cx="8293097" cy="2712720"/>
        </p:xfrm>
        <a:graphic>
          <a:graphicData uri="http://schemas.openxmlformats.org/drawingml/2006/table">
            <a:tbl>
              <a:tblPr/>
              <a:tblGrid>
                <a:gridCol w="4144431"/>
                <a:gridCol w="2074334"/>
                <a:gridCol w="2074332"/>
              </a:tblGrid>
              <a:tr h="5126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EFV first</a:t>
                      </a:r>
                      <a:endParaRPr lang="en-US" sz="1600" b="1" baseline="0" noProof="0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n-US" sz="1600" b="1" baseline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N = 28</a:t>
                      </a:r>
                      <a:endParaRPr lang="en-US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ETR first</a:t>
                      </a:r>
                    </a:p>
                    <a:p>
                      <a:pPr algn="ctr"/>
                      <a:r>
                        <a:rPr lang="en-US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27</a:t>
                      </a:r>
                      <a:endParaRPr lang="en-US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Patient’s </a:t>
                      </a:r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preference*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pPr lvl="1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Prefer EFV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15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pPr lvl="1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Prefer ETR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6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16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pPr lvl="1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No preference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7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10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Prescription at W12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pPr lvl="1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EFV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23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12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542">
                <a:tc>
                  <a:txBody>
                    <a:bodyPr/>
                    <a:lstStyle/>
                    <a:p>
                      <a:pPr lvl="1"/>
                      <a:r>
                        <a:rPr lang="en-US" sz="1400" b="1" noProof="0" dirty="0" smtClean="0">
                          <a:solidFill>
                            <a:srgbClr val="000066"/>
                          </a:solidFill>
                        </a:rPr>
                        <a:t>ETR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</a:rPr>
                        <a:t>5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noProof="0" dirty="0" smtClean="0">
                          <a:solidFill>
                            <a:srgbClr val="000066"/>
                          </a:solidFill>
                        </a:rPr>
                        <a:t>15</a:t>
                      </a:r>
                      <a:endParaRPr lang="en-US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 EFV/ETR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:57-63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 EFV to ETR: Patient’s preference</a:t>
            </a:r>
            <a:endParaRPr kumimoji="0" lang="fr-FR" sz="3600" b="1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459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79513"/>
            <a:ext cx="9093200" cy="5303837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en-US" sz="2400" b="1" dirty="0" smtClean="0">
                <a:latin typeface="+mj-lt"/>
              </a:rPr>
              <a:t>Anxiety, depression and sleep assessment</a:t>
            </a:r>
            <a:endParaRPr lang="en-US" b="1" dirty="0" smtClean="0">
              <a:latin typeface="+mj-lt"/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800" dirty="0" smtClean="0"/>
              <a:t>No significant differences </a:t>
            </a:r>
            <a:r>
              <a:rPr lang="en-US" sz="1800" dirty="0"/>
              <a:t>among depression, anxiety, sleepiness or </a:t>
            </a:r>
            <a:r>
              <a:rPr lang="en-US" sz="1800" dirty="0" smtClean="0"/>
              <a:t>sleep quality </a:t>
            </a:r>
            <a:r>
              <a:rPr lang="en-US" sz="1800" dirty="0"/>
              <a:t>between the two study </a:t>
            </a:r>
            <a:r>
              <a:rPr lang="en-US" sz="1800" dirty="0" smtClean="0"/>
              <a:t>periods</a:t>
            </a:r>
          </a:p>
          <a:p>
            <a:pPr lvl="1">
              <a:spcBef>
                <a:spcPts val="0"/>
              </a:spcBef>
              <a:defRPr/>
            </a:pPr>
            <a:endParaRPr lang="en-US" sz="1200" dirty="0" smtClean="0"/>
          </a:p>
          <a:p>
            <a:pPr>
              <a:spcBef>
                <a:spcPts val="0"/>
              </a:spcBef>
              <a:defRPr/>
            </a:pPr>
            <a:r>
              <a:rPr lang="en-US" sz="2400" b="1" dirty="0" smtClean="0">
                <a:latin typeface="+mj-lt"/>
              </a:rPr>
              <a:t>Safety and laboratory parameters</a:t>
            </a:r>
          </a:p>
          <a:p>
            <a:pPr lvl="1">
              <a:spcBef>
                <a:spcPts val="0"/>
              </a:spcBef>
              <a:defRPr/>
            </a:pPr>
            <a:r>
              <a:rPr lang="en-US" sz="1800" dirty="0" smtClean="0"/>
              <a:t>Serious adverse events, </a:t>
            </a:r>
            <a:r>
              <a:rPr lang="en-US" sz="1800" dirty="0" smtClean="0"/>
              <a:t>N </a:t>
            </a:r>
            <a:r>
              <a:rPr lang="en-US" sz="1800" dirty="0" smtClean="0"/>
              <a:t>= 2, unrelated to study drugs</a:t>
            </a:r>
          </a:p>
          <a:p>
            <a:pPr lvl="1">
              <a:spcBef>
                <a:spcPts val="0"/>
              </a:spcBef>
              <a:defRPr/>
            </a:pPr>
            <a:r>
              <a:rPr lang="en-US" sz="1800" dirty="0" smtClean="0"/>
              <a:t>Significantly lower lipid levels in </a:t>
            </a:r>
            <a:r>
              <a:rPr lang="en-US" sz="1800" dirty="0"/>
              <a:t>patients on ETR when compared with patients on EFV</a:t>
            </a:r>
            <a:endParaRPr lang="en-US" sz="4400" dirty="0"/>
          </a:p>
          <a:p>
            <a:pPr lvl="2">
              <a:spcBef>
                <a:spcPts val="0"/>
              </a:spcBef>
              <a:defRPr/>
            </a:pPr>
            <a:r>
              <a:rPr lang="en-US" dirty="0"/>
              <a:t>T</a:t>
            </a:r>
            <a:r>
              <a:rPr lang="en-US" dirty="0" smtClean="0"/>
              <a:t>otal cholesterol (median change </a:t>
            </a:r>
            <a:r>
              <a:rPr lang="en-US" dirty="0" smtClean="0"/>
              <a:t>: - </a:t>
            </a:r>
            <a:r>
              <a:rPr lang="en-US" dirty="0" smtClean="0"/>
              <a:t>0.7 </a:t>
            </a:r>
            <a:r>
              <a:rPr lang="en-US" dirty="0" err="1" smtClean="0"/>
              <a:t>mmol</a:t>
            </a:r>
            <a:r>
              <a:rPr lang="en-US" dirty="0" smtClean="0"/>
              <a:t>/l; </a:t>
            </a:r>
            <a:r>
              <a:rPr lang="en-US" dirty="0" smtClean="0"/>
              <a:t>IQR : </a:t>
            </a:r>
            <a:r>
              <a:rPr lang="en-US" dirty="0" smtClean="0"/>
              <a:t>- 1.1, - 0.2; p &lt; 0.0001)</a:t>
            </a:r>
          </a:p>
          <a:p>
            <a:pPr lvl="2">
              <a:spcBef>
                <a:spcPts val="0"/>
              </a:spcBef>
              <a:defRPr/>
            </a:pPr>
            <a:r>
              <a:rPr lang="en-US" dirty="0" smtClean="0"/>
              <a:t>LDL-cholesterol </a:t>
            </a:r>
            <a:r>
              <a:rPr lang="en-US" dirty="0" smtClean="0"/>
              <a:t>(median change </a:t>
            </a:r>
            <a:r>
              <a:rPr lang="en-US" dirty="0" smtClean="0"/>
              <a:t>: - </a:t>
            </a:r>
            <a:r>
              <a:rPr lang="en-US" dirty="0" smtClean="0"/>
              <a:t>0.6 </a:t>
            </a:r>
            <a:r>
              <a:rPr lang="en-US" dirty="0" err="1" smtClean="0"/>
              <a:t>mmol</a:t>
            </a:r>
            <a:r>
              <a:rPr lang="en-US" dirty="0" smtClean="0"/>
              <a:t>/l; </a:t>
            </a:r>
            <a:r>
              <a:rPr lang="en-US" dirty="0" smtClean="0"/>
              <a:t>IQR : </a:t>
            </a:r>
            <a:r>
              <a:rPr lang="en-US" dirty="0" smtClean="0"/>
              <a:t>- 0.7, - 0.1; p &lt; 0.0001)</a:t>
            </a:r>
          </a:p>
          <a:p>
            <a:pPr lvl="2">
              <a:spcBef>
                <a:spcPts val="0"/>
              </a:spcBef>
              <a:defRPr/>
            </a:pPr>
            <a:r>
              <a:rPr lang="en-US" dirty="0"/>
              <a:t>T</a:t>
            </a:r>
            <a:r>
              <a:rPr lang="en-US" dirty="0" smtClean="0"/>
              <a:t>riglycerides (</a:t>
            </a:r>
            <a:r>
              <a:rPr lang="en-US" dirty="0"/>
              <a:t>median change </a:t>
            </a:r>
            <a:r>
              <a:rPr lang="en-US" dirty="0" smtClean="0"/>
              <a:t>: - </a:t>
            </a:r>
            <a:r>
              <a:rPr lang="en-US" dirty="0" smtClean="0"/>
              <a:t>0.3 </a:t>
            </a:r>
            <a:r>
              <a:rPr lang="en-US" dirty="0" err="1"/>
              <a:t>mmol</a:t>
            </a:r>
            <a:r>
              <a:rPr lang="en-US" dirty="0"/>
              <a:t>/l</a:t>
            </a:r>
            <a:r>
              <a:rPr lang="en-US" dirty="0" smtClean="0"/>
              <a:t>; </a:t>
            </a:r>
            <a:r>
              <a:rPr lang="en-US" dirty="0" smtClean="0"/>
              <a:t>IQR : </a:t>
            </a:r>
            <a:r>
              <a:rPr lang="en-US" dirty="0" smtClean="0"/>
              <a:t>- 0.9</a:t>
            </a:r>
            <a:r>
              <a:rPr lang="en-US" dirty="0"/>
              <a:t>, </a:t>
            </a:r>
            <a:r>
              <a:rPr lang="en-US" dirty="0" smtClean="0"/>
              <a:t>- 0.1; </a:t>
            </a:r>
            <a:r>
              <a:rPr lang="en-US" dirty="0" smtClean="0"/>
              <a:t>p </a:t>
            </a:r>
            <a:r>
              <a:rPr lang="en-US" dirty="0" smtClean="0"/>
              <a:t>= 0.0002)</a:t>
            </a:r>
          </a:p>
          <a:p>
            <a:pPr lvl="2">
              <a:spcBef>
                <a:spcPts val="0"/>
              </a:spcBef>
              <a:defRPr/>
            </a:pPr>
            <a:endParaRPr lang="en-US" sz="1200" dirty="0" smtClean="0"/>
          </a:p>
          <a:p>
            <a:pPr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en-US" sz="2400" b="1" dirty="0">
                <a:latin typeface="+mj-lt"/>
              </a:rPr>
              <a:t>In conclusion, </a:t>
            </a:r>
            <a:endParaRPr lang="en-US" sz="2400" b="1" dirty="0" smtClean="0">
              <a:latin typeface="+mj-lt"/>
            </a:endParaRPr>
          </a:p>
          <a:p>
            <a:pPr lvl="1"/>
            <a:r>
              <a:rPr lang="en-US" sz="1800" dirty="0" smtClean="0"/>
              <a:t>Patients on long-term EFV do not, as a rule, prefer ETR after a switch </a:t>
            </a:r>
          </a:p>
          <a:p>
            <a:pPr lvl="1"/>
            <a:r>
              <a:rPr lang="en-US" sz="1800" dirty="0" smtClean="0"/>
              <a:t>In patients who have tolerated an EFV regimen for extended periods, switching to an ETR regimen is of limited benefit insofar, as neuropsychiatric side-effects are a concern </a:t>
            </a:r>
          </a:p>
          <a:p>
            <a:pPr lvl="1"/>
            <a:r>
              <a:rPr lang="en-US" sz="1800" dirty="0" smtClean="0"/>
              <a:t>Patients on ETR, however, had a better lipid profile</a:t>
            </a:r>
            <a:endParaRPr lang="en-US" sz="18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Switch EFV to ETR: </a:t>
            </a:r>
            <a:r>
              <a:rPr lang="fr-FR" sz="3600" dirty="0" err="1" smtClean="0">
                <a:ea typeface="ＭＳ Ｐゴシック" pitchFamily="34" charset="-128"/>
              </a:rPr>
              <a:t>Patient’s</a:t>
            </a:r>
            <a:r>
              <a:rPr lang="fr-FR" sz="3600" dirty="0" smtClean="0">
                <a:ea typeface="ＭＳ Ｐゴシック" pitchFamily="34" charset="-128"/>
              </a:rPr>
              <a:t> </a:t>
            </a:r>
            <a:r>
              <a:rPr lang="fr-FR" sz="3600" dirty="0" err="1" smtClean="0">
                <a:ea typeface="ＭＳ Ｐゴシック" pitchFamily="34" charset="-128"/>
              </a:rPr>
              <a:t>preference</a:t>
            </a:r>
            <a:endParaRPr lang="fr-FR" sz="3600" dirty="0" smtClean="0"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 EFV/ETR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:57-63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6775</TotalTime>
  <Words>522</Words>
  <Application>Microsoft Office PowerPoint</Application>
  <PresentationFormat>Affichage à l'écran (4:3)</PresentationFormat>
  <Paragraphs>114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ARV_trials_2015</vt:lpstr>
      <vt:lpstr>Switch NNRTI to NNRTI</vt:lpstr>
      <vt:lpstr>Switch EFV to ETR: Patient’s preference</vt:lpstr>
      <vt:lpstr>Diapositive 3</vt:lpstr>
      <vt:lpstr>Diapositive 4</vt:lpstr>
      <vt:lpstr>Switch EFV to ETR: Patient’s preference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Pilouk</cp:lastModifiedBy>
  <cp:revision>47</cp:revision>
  <dcterms:created xsi:type="dcterms:W3CDTF">2014-11-21T07:46:40Z</dcterms:created>
  <dcterms:modified xsi:type="dcterms:W3CDTF">2015-09-04T15:24:06Z</dcterms:modified>
</cp:coreProperties>
</file>