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67" r:id="rId2"/>
    <p:sldId id="257" r:id="rId3"/>
    <p:sldId id="258" r:id="rId4"/>
    <p:sldId id="269" r:id="rId5"/>
    <p:sldId id="268" r:id="rId6"/>
    <p:sldId id="266" r:id="rId7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333399"/>
    <a:srgbClr val="660066"/>
    <a:srgbClr val="339900"/>
    <a:srgbClr val="FFFFFF"/>
    <a:srgbClr val="DDDDDD"/>
    <a:srgbClr val="CC3300"/>
    <a:srgbClr val="9900CC"/>
    <a:srgbClr val="10EB00"/>
    <a:srgbClr val="3AC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 snapToObjects="1">
      <p:cViewPr>
        <p:scale>
          <a:sx n="121" d="100"/>
          <a:sy n="121" d="100"/>
        </p:scale>
        <p:origin x="-198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F39DAFA-D9D2-4F31-8C19-D80CFA575871}" type="datetimeFigureOut">
              <a:rPr lang="fr-FR"/>
              <a:pPr>
                <a:defRPr/>
              </a:pPr>
              <a:t>10/09/2015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BBCFAF4-5404-4474-A41E-DE62A645371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802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>
              <a:ea typeface="ＭＳ Ｐゴシック" pitchFamily="34" charset="-128"/>
            </a:endParaRPr>
          </a:p>
        </p:txBody>
      </p:sp>
      <p:sp>
        <p:nvSpPr>
          <p:cNvPr id="614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6148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CD63FB9-B75E-4FDF-9792-F0CD9C236DA5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455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685817" indent="-263776" defTabSz="955455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55103" indent="-211021" defTabSz="955455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77145" indent="-211021" defTabSz="955455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99186" indent="-211021" defTabSz="955455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21227" indent="-211021" algn="ctr" defTabSz="95545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743269" indent="-211021" algn="ctr" defTabSz="95545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165310" indent="-211021" algn="ctr" defTabSz="95545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587351" indent="-211021" algn="ctr" defTabSz="95545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9908B91-2132-7140-807A-06FE60821795}" type="slidenum">
              <a:rPr lang="fr-FR" sz="1300"/>
              <a:pPr eaLnBrk="1" hangingPunct="1"/>
              <a:t>4</a:t>
            </a:fld>
            <a:endParaRPr lang="fr-FR" sz="1300"/>
          </a:p>
        </p:txBody>
      </p:sp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>
                <a:ea typeface="ＭＳ Ｐゴシック" pitchFamily="34" charset="-128"/>
              </a:rPr>
              <a:t>Switch PI/R to ETR</a:t>
            </a:r>
          </a:p>
        </p:txBody>
      </p:sp>
      <p:sp>
        <p:nvSpPr>
          <p:cNvPr id="512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 err="1" smtClean="0">
                <a:latin typeface="+mj-lt"/>
                <a:ea typeface="ＭＳ Ｐゴシック" pitchFamily="34" charset="-128"/>
              </a:rPr>
              <a:t>Etraswitch</a:t>
            </a:r>
            <a:endParaRPr lang="fr-FR" sz="2400" b="1" dirty="0" smtClean="0">
              <a:solidFill>
                <a:srgbClr val="DDDDDD"/>
              </a:solidFill>
              <a:latin typeface="+mj-lt"/>
              <a:ea typeface="ＭＳ Ｐゴシック" pitchFamily="34" charset="-128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err="1" smtClean="0">
                <a:ea typeface="ＭＳ Ｐゴシック" pitchFamily="34" charset="-128"/>
              </a:rPr>
              <a:t>Etraswitch</a:t>
            </a:r>
            <a:r>
              <a:rPr lang="fr-FR" sz="3600" dirty="0" smtClean="0">
                <a:ea typeface="ＭＳ Ｐゴシック" pitchFamily="34" charset="-128"/>
              </a:rPr>
              <a:t> </a:t>
            </a:r>
            <a:r>
              <a:rPr lang="fr-FR" sz="3600" dirty="0" err="1" smtClean="0">
                <a:ea typeface="ＭＳ Ｐゴシック" pitchFamily="34" charset="-128"/>
              </a:rPr>
              <a:t>Study</a:t>
            </a:r>
            <a:r>
              <a:rPr lang="fr-FR" sz="3600" dirty="0" smtClean="0">
                <a:ea typeface="ＭＳ Ｐゴシック" pitchFamily="34" charset="-128"/>
              </a:rPr>
              <a:t>: Switch PI/r to ETR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736496" y="2471479"/>
            <a:ext cx="2159679" cy="824400"/>
          </a:xfrm>
          <a:prstGeom prst="rect">
            <a:avLst/>
          </a:prstGeom>
          <a:solidFill>
            <a:srgbClr val="66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Continuation of current </a:t>
            </a: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PI/R </a:t>
            </a: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+ 2 </a:t>
            </a: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NRTI</a:t>
            </a:r>
            <a:endParaRPr lang="en-US" sz="1600" b="1" dirty="0">
              <a:ln>
                <a:solidFill>
                  <a:srgbClr val="FF6600"/>
                </a:solidFill>
              </a:ln>
              <a:solidFill>
                <a:schemeClr val="bg1"/>
              </a:solidFill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2" name="Line 29"/>
          <p:cNvSpPr>
            <a:spLocks noChangeShapeType="1"/>
          </p:cNvSpPr>
          <p:nvPr/>
        </p:nvSpPr>
        <p:spPr bwMode="auto">
          <a:xfrm>
            <a:off x="7945387" y="2969300"/>
            <a:ext cx="650875" cy="317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j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3" name="Line 30"/>
          <p:cNvSpPr>
            <a:spLocks noChangeShapeType="1"/>
          </p:cNvSpPr>
          <p:nvPr/>
        </p:nvSpPr>
        <p:spPr bwMode="auto">
          <a:xfrm>
            <a:off x="7943800" y="3975775"/>
            <a:ext cx="622300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j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7184" name="Text Box 36"/>
          <p:cNvSpPr txBox="1">
            <a:spLocks noChangeArrowheads="1"/>
          </p:cNvSpPr>
          <p:nvPr/>
        </p:nvSpPr>
        <p:spPr bwMode="auto">
          <a:xfrm>
            <a:off x="4958018" y="2555116"/>
            <a:ext cx="7227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</a:t>
            </a:r>
            <a:r>
              <a:rPr lang="en-US" sz="16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21</a:t>
            </a:r>
            <a:endParaRPr lang="en-US" sz="1600" b="1" dirty="0">
              <a:solidFill>
                <a:srgbClr val="C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7185" name="Text Box 37"/>
          <p:cNvSpPr txBox="1">
            <a:spLocks noChangeArrowheads="1"/>
          </p:cNvSpPr>
          <p:nvPr/>
        </p:nvSpPr>
        <p:spPr bwMode="auto">
          <a:xfrm>
            <a:off x="4957767" y="3803710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</a:t>
            </a:r>
            <a:r>
              <a:rPr lang="en-US" sz="16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22</a:t>
            </a:r>
            <a:endParaRPr lang="en-US" sz="1600" b="1" dirty="0">
              <a:solidFill>
                <a:srgbClr val="C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5736496" y="3459838"/>
            <a:ext cx="2159679" cy="823912"/>
          </a:xfrm>
          <a:prstGeom prst="rect">
            <a:avLst/>
          </a:prstGeom>
          <a:solidFill>
            <a:srgbClr val="3399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ETR 400 mg QD* </a:t>
            </a: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/>
            </a:r>
            <a:b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</a:b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+ 2 NRTI</a:t>
            </a:r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 bwMode="auto">
          <a:xfrm>
            <a:off x="34925" y="11636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7190" name="Connecteur droit 66"/>
          <p:cNvCxnSpPr>
            <a:cxnSpLocks noChangeShapeType="1"/>
          </p:cNvCxnSpPr>
          <p:nvPr/>
        </p:nvCxnSpPr>
        <p:spPr bwMode="auto">
          <a:xfrm rot="5400000">
            <a:off x="4429536" y="2530994"/>
            <a:ext cx="683999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7191" name="Oval 170"/>
          <p:cNvSpPr>
            <a:spLocks noChangeArrowheads="1"/>
          </p:cNvSpPr>
          <p:nvPr/>
        </p:nvSpPr>
        <p:spPr bwMode="auto">
          <a:xfrm>
            <a:off x="4066921" y="1238249"/>
            <a:ext cx="1475999" cy="936000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Randomisation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1: 1</a:t>
            </a:r>
          </a:p>
          <a:p>
            <a:pPr algn="ctr" defTabSz="914400"/>
            <a:r>
              <a:rPr lang="en-GB" sz="1400" b="1" dirty="0" smtClean="0">
                <a:solidFill>
                  <a:srgbClr val="000066"/>
                </a:solidFill>
                <a:latin typeface="Calibri" pitchFamily="34" charset="0"/>
              </a:rPr>
              <a:t>Open-label</a:t>
            </a:r>
            <a:endParaRPr lang="en-GB" sz="1400" b="1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7194" name="Espace réservé du contenu 2"/>
          <p:cNvSpPr>
            <a:spLocks/>
          </p:cNvSpPr>
          <p:nvPr/>
        </p:nvSpPr>
        <p:spPr bwMode="auto">
          <a:xfrm>
            <a:off x="34925" y="5080513"/>
            <a:ext cx="9040813" cy="1382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US" sz="1600" dirty="0">
                <a:solidFill>
                  <a:srgbClr val="000066"/>
                </a:solidFill>
              </a:rPr>
              <a:t>Primary </a:t>
            </a:r>
            <a:r>
              <a:rPr lang="en-US" sz="1600" dirty="0" smtClean="0">
                <a:solidFill>
                  <a:srgbClr val="000066"/>
                </a:solidFill>
              </a:rPr>
              <a:t>Endpoint: % HIV RNA &lt; 50 c/mL, on-treatment and ITT, M=F</a:t>
            </a:r>
            <a:endParaRPr lang="en-US" sz="1600" dirty="0">
              <a:solidFill>
                <a:srgbClr val="000066"/>
              </a:solidFill>
            </a:endParaRP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US" sz="1600" dirty="0">
                <a:solidFill>
                  <a:srgbClr val="000066"/>
                </a:solidFill>
              </a:rPr>
              <a:t>Secondary </a:t>
            </a:r>
            <a:r>
              <a:rPr lang="en-US" sz="1600" dirty="0" smtClean="0">
                <a:solidFill>
                  <a:srgbClr val="000066"/>
                </a:solidFill>
              </a:rPr>
              <a:t>endpoints: </a:t>
            </a:r>
            <a:r>
              <a:rPr lang="en-US" sz="1600" dirty="0">
                <a:solidFill>
                  <a:srgbClr val="000066"/>
                </a:solidFill>
              </a:rPr>
              <a:t>change in </a:t>
            </a:r>
            <a:r>
              <a:rPr lang="en-US" sz="1600" dirty="0" smtClean="0">
                <a:solidFill>
                  <a:srgbClr val="000066"/>
                </a:solidFill>
              </a:rPr>
              <a:t>CD4, CD8, metabolic parameters (lipids and glucose), safety, patient satisfaction</a:t>
            </a:r>
            <a:endParaRPr lang="en-US" sz="1600" b="1" dirty="0">
              <a:solidFill>
                <a:srgbClr val="CC33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7195" name="AutoShape 162"/>
          <p:cNvSpPr>
            <a:spLocks noChangeArrowheads="1"/>
          </p:cNvSpPr>
          <p:nvPr/>
        </p:nvSpPr>
        <p:spPr bwMode="auto">
          <a:xfrm>
            <a:off x="0" y="6570663"/>
            <a:ext cx="10440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ETRASWITCH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7198" name="AutoShape 162"/>
          <p:cNvSpPr>
            <a:spLocks noChangeArrowheads="1"/>
          </p:cNvSpPr>
          <p:nvPr/>
        </p:nvSpPr>
        <p:spPr bwMode="auto">
          <a:xfrm>
            <a:off x="109835" y="2027045"/>
            <a:ext cx="4103998" cy="2664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spAutoFit/>
          </a:bodyPr>
          <a:lstStyle/>
          <a:p>
            <a:pPr algn="ctr" defTabSz="914400"/>
            <a:r>
              <a:rPr lang="en-GB" sz="1600" b="1" dirty="0" smtClean="0">
                <a:solidFill>
                  <a:srgbClr val="000066"/>
                </a:solidFill>
                <a:latin typeface="Calibri" pitchFamily="34" charset="0"/>
              </a:rPr>
              <a:t>43 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HIV+ adults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Stable 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34" charset="0"/>
              </a:rPr>
              <a:t>PI/r + 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2 NRTI ≥ 12 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34" charset="0"/>
              </a:rPr>
              <a:t>months</a:t>
            </a:r>
            <a:endParaRPr lang="en-GB" sz="1600" b="1" dirty="0">
              <a:solidFill>
                <a:srgbClr val="000066"/>
              </a:solidFill>
              <a:latin typeface="Calibri" pitchFamily="34" charset="0"/>
            </a:endParaRPr>
          </a:p>
          <a:p>
            <a:pPr algn="ctr" defTabSz="914400"/>
            <a:r>
              <a:rPr lang="en-GB" sz="1600" b="1" dirty="0" smtClean="0">
                <a:solidFill>
                  <a:srgbClr val="000066"/>
                </a:solidFill>
                <a:latin typeface="Calibri" pitchFamily="34" charset="0"/>
              </a:rPr>
              <a:t>HIV 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RNA &lt; 50 c/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34" charset="0"/>
              </a:rPr>
              <a:t>mL &gt; 6 months</a:t>
            </a:r>
            <a:endParaRPr lang="en-GB" sz="1600" b="1" dirty="0">
              <a:solidFill>
                <a:srgbClr val="000066"/>
              </a:solidFill>
              <a:latin typeface="Calibri" pitchFamily="34" charset="0"/>
            </a:endParaRPr>
          </a:p>
          <a:p>
            <a:pPr algn="ctr" defTabSz="914400"/>
            <a:r>
              <a:rPr lang="en-GB" sz="1600" b="1" dirty="0" smtClean="0">
                <a:solidFill>
                  <a:srgbClr val="000066"/>
                </a:solidFill>
                <a:latin typeface="Calibri" pitchFamily="34" charset="0"/>
              </a:rPr>
              <a:t>No resistance to NRTI or NNRTI,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o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34" charset="0"/>
              </a:rPr>
              <a:t>r prior </a:t>
            </a:r>
            <a:r>
              <a:rPr lang="en-GB" sz="1600" b="1" dirty="0" err="1" smtClean="0">
                <a:solidFill>
                  <a:srgbClr val="000066"/>
                </a:solidFill>
                <a:latin typeface="Calibri" pitchFamily="34" charset="0"/>
              </a:rPr>
              <a:t>virologic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34" charset="0"/>
              </a:rPr>
              <a:t> failure</a:t>
            </a:r>
          </a:p>
          <a:p>
            <a:pPr algn="ctr" defTabSz="914400"/>
            <a:r>
              <a:rPr lang="en-GB" sz="1600" b="1" dirty="0" smtClean="0">
                <a:solidFill>
                  <a:srgbClr val="000066"/>
                </a:solidFill>
                <a:latin typeface="Calibri" pitchFamily="34" charset="0"/>
              </a:rPr>
              <a:t>At least 1 one of the following :</a:t>
            </a:r>
          </a:p>
          <a:p>
            <a:pPr algn="ctr" defTabSz="914400"/>
            <a:r>
              <a:rPr lang="en-GB" sz="1600" b="1" dirty="0" smtClean="0">
                <a:solidFill>
                  <a:srgbClr val="000066"/>
                </a:solidFill>
                <a:latin typeface="Calibri" pitchFamily="34" charset="0"/>
              </a:rPr>
              <a:t>LDL-c &gt; 130 mg/dl, triglycerides &gt; 150 mg/dl,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o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34" charset="0"/>
              </a:rPr>
              <a:t>n lipid-lowering agent,  ARV-related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g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34" charset="0"/>
              </a:rPr>
              <a:t>astro-intestinal disturbances, 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</a:rPr>
              <a:t>d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34" charset="0"/>
              </a:rPr>
              <a:t>issatisfaction with current regimen</a:t>
            </a:r>
            <a:endParaRPr lang="en-GB" sz="1600" b="1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7199" name="ZoneTexte 69"/>
          <p:cNvSpPr txBox="1">
            <a:spLocks noChangeArrowheads="1"/>
          </p:cNvSpPr>
          <p:nvPr/>
        </p:nvSpPr>
        <p:spPr bwMode="auto">
          <a:xfrm>
            <a:off x="3733800" y="6553200"/>
            <a:ext cx="5410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US" sz="1200" i="1" dirty="0" smtClean="0">
                <a:solidFill>
                  <a:srgbClr val="CC0000"/>
                </a:solidFill>
                <a:ea typeface="ＭＳ Ｐゴシック" pitchFamily="34" charset="-128"/>
              </a:rPr>
              <a:t>Echeverria P. PLOS One 2014;9:e84676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39" name="Oval 110"/>
          <p:cNvSpPr>
            <a:spLocks noChangeArrowheads="1"/>
          </p:cNvSpPr>
          <p:nvPr/>
        </p:nvSpPr>
        <p:spPr bwMode="auto">
          <a:xfrm>
            <a:off x="8331327" y="153578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203" name="Line 172"/>
          <p:cNvSpPr>
            <a:spLocks noChangeShapeType="1"/>
          </p:cNvSpPr>
          <p:nvPr/>
        </p:nvSpPr>
        <p:spPr bwMode="auto">
          <a:xfrm>
            <a:off x="8598027" y="2127925"/>
            <a:ext cx="0" cy="232727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cxnSp>
        <p:nvCxnSpPr>
          <p:cNvPr id="40" name="AutoShape 60"/>
          <p:cNvCxnSpPr>
            <a:cxnSpLocks noChangeShapeType="1"/>
          </p:cNvCxnSpPr>
          <p:nvPr/>
        </p:nvCxnSpPr>
        <p:spPr bwMode="auto">
          <a:xfrm rot="10800000" flipH="1" flipV="1">
            <a:off x="5734909" y="2903710"/>
            <a:ext cx="1587" cy="899999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" name="Line 63"/>
          <p:cNvSpPr>
            <a:spLocks noChangeShapeType="1"/>
          </p:cNvSpPr>
          <p:nvPr/>
        </p:nvSpPr>
        <p:spPr bwMode="auto">
          <a:xfrm>
            <a:off x="4221152" y="3361924"/>
            <a:ext cx="7573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773581" y="4537156"/>
            <a:ext cx="30315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000066"/>
                </a:solidFill>
              </a:rPr>
              <a:t>* 4 x 100 mg </a:t>
            </a:r>
            <a:r>
              <a:rPr lang="fr-FR" sz="1400" dirty="0" err="1" smtClean="0">
                <a:solidFill>
                  <a:srgbClr val="000066"/>
                </a:solidFill>
              </a:rPr>
              <a:t>pills</a:t>
            </a:r>
            <a:r>
              <a:rPr lang="fr-FR" sz="1400" dirty="0" smtClean="0">
                <a:solidFill>
                  <a:srgbClr val="000066"/>
                </a:solidFill>
              </a:rPr>
              <a:t> </a:t>
            </a:r>
            <a:r>
              <a:rPr lang="fr-FR" sz="1400" dirty="0" err="1" smtClean="0">
                <a:solidFill>
                  <a:srgbClr val="000066"/>
                </a:solidFill>
              </a:rPr>
              <a:t>dissolved</a:t>
            </a:r>
            <a:r>
              <a:rPr lang="fr-FR" sz="1400" dirty="0" smtClean="0">
                <a:solidFill>
                  <a:srgbClr val="000066"/>
                </a:solidFill>
              </a:rPr>
              <a:t> in water</a:t>
            </a:r>
            <a:endParaRPr lang="fr-FR" sz="14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8"/>
          <p:cNvSpPr>
            <a:spLocks noChangeArrowheads="1"/>
          </p:cNvSpPr>
          <p:nvPr/>
        </p:nvSpPr>
        <p:spPr bwMode="auto">
          <a:xfrm>
            <a:off x="1606310" y="1238250"/>
            <a:ext cx="59055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and disposition</a:t>
            </a:r>
          </a:p>
        </p:txBody>
      </p:sp>
      <p:sp>
        <p:nvSpPr>
          <p:cNvPr id="8194" name="ZoneTexte 11"/>
          <p:cNvSpPr txBox="1">
            <a:spLocks noChangeArrowheads="1"/>
          </p:cNvSpPr>
          <p:nvPr/>
        </p:nvSpPr>
        <p:spPr bwMode="auto">
          <a:xfrm>
            <a:off x="1243013" y="5289550"/>
            <a:ext cx="696118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2060"/>
                </a:solidFill>
              </a:rPr>
              <a:t>* Frequency of individual events similar in both groups except for insomnia (75% vs 39%, P = 0.024)</a:t>
            </a:r>
          </a:p>
        </p:txBody>
      </p:sp>
      <p:graphicFrame>
        <p:nvGraphicFramePr>
          <p:cNvPr id="9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579393"/>
              </p:ext>
            </p:extLst>
          </p:nvPr>
        </p:nvGraphicFramePr>
        <p:xfrm>
          <a:off x="244221" y="1586298"/>
          <a:ext cx="8694228" cy="4480560"/>
        </p:xfrm>
        <a:graphic>
          <a:graphicData uri="http://schemas.openxmlformats.org/drawingml/2006/table">
            <a:tbl>
              <a:tblPr/>
              <a:tblGrid>
                <a:gridCol w="3658871"/>
                <a:gridCol w="2555596"/>
                <a:gridCol w="2479761"/>
              </a:tblGrid>
              <a:tr h="5393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PI/r</a:t>
                      </a:r>
                      <a:r>
                        <a:rPr lang="en-US" sz="1600" b="1" baseline="0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group</a:t>
                      </a:r>
                    </a:p>
                    <a:p>
                      <a:pPr algn="ctr"/>
                      <a:r>
                        <a:rPr lang="en-US" sz="1600" b="1" baseline="0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N = 21</a:t>
                      </a:r>
                      <a:endParaRPr lang="en-US" sz="1600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ETR group</a:t>
                      </a:r>
                    </a:p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N = 22</a:t>
                      </a:r>
                      <a:endParaRPr lang="en-US" sz="1600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00"/>
                    </a:solidFill>
                  </a:tcPr>
                </a:tc>
              </a:tr>
              <a:tr h="282491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Median age, years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46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47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491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Female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24%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36%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2491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Time on ART, median years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8,1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8,3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491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Time on PI, median years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5,2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3,6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8172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Reason for change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1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2491">
                <a:tc>
                  <a:txBody>
                    <a:bodyPr/>
                    <a:lstStyle/>
                    <a:p>
                      <a:pPr marL="35718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Dyslipidemia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43%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55%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2491">
                <a:tc>
                  <a:txBody>
                    <a:bodyPr/>
                    <a:lstStyle/>
                    <a:p>
                      <a:pPr marL="35718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Gastro-intestinal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disturbances</a:t>
                      </a:r>
                      <a:endParaRPr lang="en-US" sz="1400" b="1" noProof="0" dirty="0" smtClean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10%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14%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2491">
                <a:tc>
                  <a:txBody>
                    <a:bodyPr/>
                    <a:lstStyle/>
                    <a:p>
                      <a:pPr marL="35718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Posology (BID)/RTV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48%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32%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2491">
                <a:tc>
                  <a:txBody>
                    <a:bodyPr/>
                    <a:lstStyle/>
                    <a:p>
                      <a:pPr marL="35718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Use of lipid-lowering agent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10%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18%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249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NRTI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: TDF/FTC ; ABC/3TC</a:t>
                      </a:r>
                      <a:endParaRPr lang="en-US" sz="1400" b="1" noProof="0" dirty="0" smtClean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62% ; 33%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59% ; 36%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249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Baseline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PI/r : ATV / LPV / FPV / SQV</a:t>
                      </a:r>
                      <a:endParaRPr lang="en-US" sz="1400" b="1" noProof="0" dirty="0" smtClean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57 % / 19 % / 14% /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10%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51% / 32% / 14% / 5%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879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Discontinuation by W48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(wish to simplify)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(diarrhea, withdrawal)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1" name="AutoShape 162"/>
          <p:cNvSpPr>
            <a:spLocks noChangeArrowheads="1"/>
          </p:cNvSpPr>
          <p:nvPr/>
        </p:nvSpPr>
        <p:spPr bwMode="auto">
          <a:xfrm>
            <a:off x="0" y="6570663"/>
            <a:ext cx="10440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ETRASWITCH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3733800" y="6553200"/>
            <a:ext cx="5410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US" sz="1200" i="1" dirty="0" smtClean="0">
                <a:solidFill>
                  <a:srgbClr val="C00000"/>
                </a:solidFill>
                <a:ea typeface="ＭＳ Ｐゴシック" pitchFamily="34" charset="-128"/>
              </a:rPr>
              <a:t>Echeverria P. PLOS One 2014;9:e84676</a:t>
            </a:r>
            <a:endParaRPr lang="en-GB" sz="1200" i="1" dirty="0">
              <a:solidFill>
                <a:srgbClr val="C00000"/>
              </a:solidFill>
              <a:ea typeface="ＭＳ Ｐゴシック" pitchFamily="34" charset="-128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Etraswitch Study: Switch PI/r to ETR</a:t>
            </a:r>
            <a:endParaRPr kumimoji="0" lang="fr-FR" sz="3600" b="1" i="0" u="none" strike="noStrike" kern="0" cap="none" spc="0" normalizeH="0" baseline="0" noProof="0" dirty="0" smtClean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+mj-lt"/>
              <a:ea typeface="ＭＳ Ｐゴシック" pitchFamily="34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2"/>
          <p:cNvSpPr txBox="1">
            <a:spLocks noChangeArrowheads="1"/>
          </p:cNvSpPr>
          <p:nvPr/>
        </p:nvSpPr>
        <p:spPr bwMode="auto">
          <a:xfrm>
            <a:off x="1617007" y="1103313"/>
            <a:ext cx="58919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b="1" dirty="0" err="1" smtClean="0">
                <a:solidFill>
                  <a:srgbClr val="CC3300"/>
                </a:solidFill>
                <a:latin typeface="Calibri" charset="0"/>
              </a:rPr>
              <a:t>Virologic</a:t>
            </a:r>
            <a:r>
              <a:rPr lang="en-GB" b="1" dirty="0" smtClean="0">
                <a:solidFill>
                  <a:srgbClr val="CC3300"/>
                </a:solidFill>
                <a:latin typeface="Calibri" charset="0"/>
              </a:rPr>
              <a:t> and immunologic outcomes at W48</a:t>
            </a:r>
            <a:endParaRPr lang="en-GB" b="1" dirty="0">
              <a:solidFill>
                <a:srgbClr val="CC3300"/>
              </a:solidFill>
              <a:latin typeface="Calibri" charset="0"/>
            </a:endParaRPr>
          </a:p>
        </p:txBody>
      </p:sp>
      <p:grpSp>
        <p:nvGrpSpPr>
          <p:cNvPr id="47" name="Groupe 46"/>
          <p:cNvGrpSpPr/>
          <p:nvPr/>
        </p:nvGrpSpPr>
        <p:grpSpPr>
          <a:xfrm>
            <a:off x="2736212" y="1892155"/>
            <a:ext cx="3643313" cy="477340"/>
            <a:chOff x="2736212" y="1892155"/>
            <a:chExt cx="3643313" cy="477340"/>
          </a:xfrm>
        </p:grpSpPr>
        <p:sp>
          <p:nvSpPr>
            <p:cNvPr id="11300" name="AutoShape 126"/>
            <p:cNvSpPr>
              <a:spLocks noChangeArrowheads="1"/>
            </p:cNvSpPr>
            <p:nvPr/>
          </p:nvSpPr>
          <p:spPr bwMode="auto">
            <a:xfrm>
              <a:off x="2736212" y="1892155"/>
              <a:ext cx="3643313" cy="47734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11301" name="Rectangle 3"/>
            <p:cNvSpPr>
              <a:spLocks noChangeArrowheads="1"/>
            </p:cNvSpPr>
            <p:nvPr/>
          </p:nvSpPr>
          <p:spPr bwMode="auto">
            <a:xfrm>
              <a:off x="2843193" y="2033668"/>
              <a:ext cx="180000" cy="180000"/>
            </a:xfrm>
            <a:prstGeom prst="rect">
              <a:avLst/>
            </a:prstGeom>
            <a:solidFill>
              <a:srgbClr val="660066"/>
            </a:solidFill>
            <a:ln w="9525">
              <a:solidFill>
                <a:srgbClr val="6600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1302" name="Rectangle 4"/>
            <p:cNvSpPr>
              <a:spLocks noChangeArrowheads="1"/>
            </p:cNvSpPr>
            <p:nvPr/>
          </p:nvSpPr>
          <p:spPr bwMode="auto">
            <a:xfrm>
              <a:off x="4691595" y="2033668"/>
              <a:ext cx="180000" cy="180000"/>
            </a:xfrm>
            <a:prstGeom prst="rect">
              <a:avLst/>
            </a:prstGeom>
            <a:solidFill>
              <a:srgbClr val="3399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1303" name="ZoneTexte 84"/>
            <p:cNvSpPr txBox="1">
              <a:spLocks noChangeArrowheads="1"/>
            </p:cNvSpPr>
            <p:nvPr/>
          </p:nvSpPr>
          <p:spPr bwMode="auto">
            <a:xfrm>
              <a:off x="3041830" y="1940249"/>
              <a:ext cx="154016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 b="1" dirty="0" smtClean="0">
                  <a:solidFill>
                    <a:srgbClr val="333399"/>
                  </a:solidFill>
                  <a:latin typeface="Calibri" charset="0"/>
                </a:rPr>
                <a:t>PI/</a:t>
              </a:r>
              <a:r>
                <a:rPr lang="en-GB" sz="1800" b="1" dirty="0">
                  <a:solidFill>
                    <a:srgbClr val="333399"/>
                  </a:solidFill>
                  <a:latin typeface="Calibri" charset="0"/>
                </a:rPr>
                <a:t>r + 2 NRTIs </a:t>
              </a:r>
            </a:p>
          </p:txBody>
        </p:sp>
        <p:sp>
          <p:nvSpPr>
            <p:cNvPr id="11304" name="ZoneTexte 85"/>
            <p:cNvSpPr txBox="1">
              <a:spLocks noChangeArrowheads="1"/>
            </p:cNvSpPr>
            <p:nvPr/>
          </p:nvSpPr>
          <p:spPr bwMode="auto">
            <a:xfrm>
              <a:off x="4885477" y="1940249"/>
              <a:ext cx="147764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 b="1" dirty="0" smtClean="0">
                  <a:solidFill>
                    <a:srgbClr val="333399"/>
                  </a:solidFill>
                  <a:latin typeface="Calibri" charset="0"/>
                </a:rPr>
                <a:t>ETR + 2 NRTIs</a:t>
              </a:r>
              <a:endParaRPr lang="en-GB" sz="1800" b="1" dirty="0">
                <a:solidFill>
                  <a:srgbClr val="333399"/>
                </a:solidFill>
                <a:latin typeface="Calibri" charset="0"/>
              </a:endParaRPr>
            </a:p>
          </p:txBody>
        </p:sp>
      </p:grpSp>
      <p:grpSp>
        <p:nvGrpSpPr>
          <p:cNvPr id="43" name="Groupe 42"/>
          <p:cNvGrpSpPr/>
          <p:nvPr/>
        </p:nvGrpSpPr>
        <p:grpSpPr>
          <a:xfrm>
            <a:off x="1595390" y="2898324"/>
            <a:ext cx="6177007" cy="2930007"/>
            <a:chOff x="2206870" y="3058243"/>
            <a:chExt cx="4294897" cy="2738382"/>
          </a:xfrm>
        </p:grpSpPr>
        <p:sp>
          <p:nvSpPr>
            <p:cNvPr id="11267" name="Rectangle 86"/>
            <p:cNvSpPr>
              <a:spLocks noChangeArrowheads="1"/>
            </p:cNvSpPr>
            <p:nvPr/>
          </p:nvSpPr>
          <p:spPr bwMode="auto">
            <a:xfrm>
              <a:off x="3006092" y="3667125"/>
              <a:ext cx="649287" cy="2014538"/>
            </a:xfrm>
            <a:prstGeom prst="rect">
              <a:avLst/>
            </a:prstGeom>
            <a:solidFill>
              <a:srgbClr val="660066"/>
            </a:solidFill>
            <a:ln w="9525">
              <a:solidFill>
                <a:srgbClr val="66003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268" name="Rectangle 87"/>
            <p:cNvSpPr>
              <a:spLocks noChangeArrowheads="1"/>
            </p:cNvSpPr>
            <p:nvPr/>
          </p:nvSpPr>
          <p:spPr bwMode="auto">
            <a:xfrm>
              <a:off x="4855529" y="3721776"/>
              <a:ext cx="649288" cy="1959888"/>
            </a:xfrm>
            <a:prstGeom prst="rect">
              <a:avLst/>
            </a:prstGeom>
            <a:solidFill>
              <a:srgbClr val="660066"/>
            </a:solidFill>
            <a:ln w="9525">
              <a:solidFill>
                <a:srgbClr val="66003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269" name="Rectangle 89"/>
            <p:cNvSpPr>
              <a:spLocks noChangeArrowheads="1"/>
            </p:cNvSpPr>
            <p:nvPr/>
          </p:nvSpPr>
          <p:spPr bwMode="auto">
            <a:xfrm>
              <a:off x="3655379" y="3667126"/>
              <a:ext cx="635000" cy="2014538"/>
            </a:xfrm>
            <a:prstGeom prst="rect">
              <a:avLst/>
            </a:prstGeom>
            <a:solidFill>
              <a:srgbClr val="3399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270" name="Rectangle 90"/>
            <p:cNvSpPr>
              <a:spLocks noChangeArrowheads="1"/>
            </p:cNvSpPr>
            <p:nvPr/>
          </p:nvSpPr>
          <p:spPr bwMode="auto">
            <a:xfrm>
              <a:off x="5504817" y="3784599"/>
              <a:ext cx="649287" cy="1897063"/>
            </a:xfrm>
            <a:prstGeom prst="rect">
              <a:avLst/>
            </a:prstGeom>
            <a:solidFill>
              <a:srgbClr val="3399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271" name="Rectangle 171"/>
            <p:cNvSpPr>
              <a:spLocks noChangeArrowheads="1"/>
            </p:cNvSpPr>
            <p:nvPr/>
          </p:nvSpPr>
          <p:spPr bwMode="auto">
            <a:xfrm>
              <a:off x="2345078" y="5595271"/>
              <a:ext cx="69103" cy="201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sz="1400">
                  <a:solidFill>
                    <a:srgbClr val="000066"/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11272" name="Rectangle 172"/>
            <p:cNvSpPr>
              <a:spLocks noChangeArrowheads="1"/>
            </p:cNvSpPr>
            <p:nvPr/>
          </p:nvSpPr>
          <p:spPr bwMode="auto">
            <a:xfrm>
              <a:off x="2275974" y="5090447"/>
              <a:ext cx="138207" cy="201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sz="1400">
                  <a:solidFill>
                    <a:srgbClr val="000066"/>
                  </a:solidFill>
                  <a:cs typeface="Arial" charset="0"/>
                </a:rPr>
                <a:t>25</a:t>
              </a:r>
            </a:p>
          </p:txBody>
        </p:sp>
        <p:sp>
          <p:nvSpPr>
            <p:cNvPr id="11273" name="Rectangle 173"/>
            <p:cNvSpPr>
              <a:spLocks noChangeArrowheads="1"/>
            </p:cNvSpPr>
            <p:nvPr/>
          </p:nvSpPr>
          <p:spPr bwMode="auto">
            <a:xfrm>
              <a:off x="2275974" y="4582446"/>
              <a:ext cx="138207" cy="201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sz="1400">
                  <a:solidFill>
                    <a:srgbClr val="000066"/>
                  </a:solidFill>
                  <a:cs typeface="Arial" charset="0"/>
                </a:rPr>
                <a:t>50</a:t>
              </a:r>
            </a:p>
          </p:txBody>
        </p:sp>
        <p:sp>
          <p:nvSpPr>
            <p:cNvPr id="11274" name="Rectangle 174"/>
            <p:cNvSpPr>
              <a:spLocks noChangeArrowheads="1"/>
            </p:cNvSpPr>
            <p:nvPr/>
          </p:nvSpPr>
          <p:spPr bwMode="auto">
            <a:xfrm>
              <a:off x="2206870" y="3569621"/>
              <a:ext cx="207311" cy="201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sz="1400" dirty="0">
                  <a:solidFill>
                    <a:srgbClr val="000066"/>
                  </a:solidFill>
                  <a:cs typeface="Arial" charset="0"/>
                </a:rPr>
                <a:t>100</a:t>
              </a:r>
            </a:p>
          </p:txBody>
        </p:sp>
        <p:sp>
          <p:nvSpPr>
            <p:cNvPr id="11275" name="Rectangle 175"/>
            <p:cNvSpPr>
              <a:spLocks noChangeArrowheads="1"/>
            </p:cNvSpPr>
            <p:nvPr/>
          </p:nvSpPr>
          <p:spPr bwMode="auto">
            <a:xfrm>
              <a:off x="2275974" y="4074447"/>
              <a:ext cx="138207" cy="201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/>
              <a:r>
                <a:rPr lang="en-GB" sz="1400">
                  <a:solidFill>
                    <a:srgbClr val="000066"/>
                  </a:solidFill>
                  <a:cs typeface="Arial" charset="0"/>
                </a:rPr>
                <a:t>75</a:t>
              </a:r>
            </a:p>
          </p:txBody>
        </p:sp>
        <p:sp>
          <p:nvSpPr>
            <p:cNvPr id="11276" name="Line 176"/>
            <p:cNvSpPr>
              <a:spLocks noChangeShapeType="1"/>
            </p:cNvSpPr>
            <p:nvPr/>
          </p:nvSpPr>
          <p:spPr bwMode="auto">
            <a:xfrm>
              <a:off x="2418717" y="5189538"/>
              <a:ext cx="109537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77" name="Line 177"/>
            <p:cNvSpPr>
              <a:spLocks noChangeShapeType="1"/>
            </p:cNvSpPr>
            <p:nvPr/>
          </p:nvSpPr>
          <p:spPr bwMode="auto">
            <a:xfrm>
              <a:off x="2418717" y="4683125"/>
              <a:ext cx="109537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78" name="Line 178"/>
            <p:cNvSpPr>
              <a:spLocks noChangeShapeType="1"/>
            </p:cNvSpPr>
            <p:nvPr/>
          </p:nvSpPr>
          <p:spPr bwMode="auto">
            <a:xfrm>
              <a:off x="2418717" y="3667125"/>
              <a:ext cx="109537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79" name="Line 179"/>
            <p:cNvSpPr>
              <a:spLocks noChangeShapeType="1"/>
            </p:cNvSpPr>
            <p:nvPr/>
          </p:nvSpPr>
          <p:spPr bwMode="auto">
            <a:xfrm>
              <a:off x="2418717" y="4173538"/>
              <a:ext cx="109537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80" name="Line 180"/>
            <p:cNvSpPr>
              <a:spLocks noChangeShapeType="1"/>
            </p:cNvSpPr>
            <p:nvPr/>
          </p:nvSpPr>
          <p:spPr bwMode="auto">
            <a:xfrm>
              <a:off x="2526667" y="3660775"/>
              <a:ext cx="1587" cy="2098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81" name="Rectangle 183"/>
            <p:cNvSpPr>
              <a:spLocks noChangeArrowheads="1"/>
            </p:cNvSpPr>
            <p:nvPr/>
          </p:nvSpPr>
          <p:spPr bwMode="auto">
            <a:xfrm>
              <a:off x="3109989" y="3380614"/>
              <a:ext cx="318991" cy="373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r>
                <a:rPr lang="en-GB" sz="1400" b="1" dirty="0" smtClean="0">
                  <a:solidFill>
                    <a:srgbClr val="333399"/>
                  </a:solidFill>
                  <a:latin typeface="+mj-lt"/>
                  <a:cs typeface="Arial" charset="0"/>
                </a:rPr>
                <a:t>100</a:t>
              </a:r>
              <a:endParaRPr lang="en-GB" sz="1400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11282" name="Rectangle 184"/>
            <p:cNvSpPr>
              <a:spLocks noChangeArrowheads="1"/>
            </p:cNvSpPr>
            <p:nvPr/>
          </p:nvSpPr>
          <p:spPr bwMode="auto">
            <a:xfrm>
              <a:off x="5640464" y="3494905"/>
              <a:ext cx="352429" cy="373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r>
                <a:rPr lang="en-GB" sz="1400" b="1" dirty="0" smtClean="0">
                  <a:solidFill>
                    <a:srgbClr val="333399"/>
                  </a:solidFill>
                  <a:latin typeface="+mj-lt"/>
                  <a:cs typeface="Arial" charset="0"/>
                </a:rPr>
                <a:t>90.9</a:t>
              </a:r>
              <a:endParaRPr lang="en-GB" sz="1400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11283" name="Line 185"/>
            <p:cNvSpPr>
              <a:spLocks noChangeShapeType="1"/>
            </p:cNvSpPr>
            <p:nvPr/>
          </p:nvSpPr>
          <p:spPr bwMode="auto">
            <a:xfrm flipV="1">
              <a:off x="2418717" y="5683250"/>
              <a:ext cx="408305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84" name="Rectangle 186"/>
            <p:cNvSpPr>
              <a:spLocks noChangeArrowheads="1"/>
            </p:cNvSpPr>
            <p:nvPr/>
          </p:nvSpPr>
          <p:spPr bwMode="auto">
            <a:xfrm>
              <a:off x="3166770" y="5372297"/>
              <a:ext cx="246544" cy="2588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200" b="1" dirty="0" smtClean="0">
                  <a:solidFill>
                    <a:schemeClr val="bg1"/>
                  </a:solidFill>
                </a:rPr>
                <a:t>20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1285" name="Text Box 141"/>
            <p:cNvSpPr txBox="1">
              <a:spLocks noChangeArrowheads="1"/>
            </p:cNvSpPr>
            <p:nvPr/>
          </p:nvSpPr>
          <p:spPr bwMode="auto">
            <a:xfrm>
              <a:off x="2332992" y="3189288"/>
              <a:ext cx="3873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1286" name="Rectangle 183"/>
            <p:cNvSpPr>
              <a:spLocks noChangeArrowheads="1"/>
            </p:cNvSpPr>
            <p:nvPr/>
          </p:nvSpPr>
          <p:spPr bwMode="auto">
            <a:xfrm>
              <a:off x="4970539" y="3427216"/>
              <a:ext cx="352429" cy="373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r>
                <a:rPr lang="en-GB" sz="1400" b="1" dirty="0" smtClean="0">
                  <a:solidFill>
                    <a:srgbClr val="333399"/>
                  </a:solidFill>
                  <a:latin typeface="+mj-lt"/>
                  <a:cs typeface="Arial" charset="0"/>
                </a:rPr>
                <a:t>95.2</a:t>
              </a:r>
              <a:endParaRPr lang="en-GB" sz="1400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11287" name="Rectangle 186"/>
            <p:cNvSpPr>
              <a:spLocks noChangeArrowheads="1"/>
            </p:cNvSpPr>
            <p:nvPr/>
          </p:nvSpPr>
          <p:spPr bwMode="auto">
            <a:xfrm>
              <a:off x="3826829" y="5372297"/>
              <a:ext cx="246544" cy="2588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200" b="1" dirty="0" smtClean="0">
                  <a:solidFill>
                    <a:schemeClr val="bg1"/>
                  </a:solidFill>
                </a:rPr>
                <a:t>20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1288" name="Rectangle 186"/>
            <p:cNvSpPr>
              <a:spLocks noChangeArrowheads="1"/>
            </p:cNvSpPr>
            <p:nvPr/>
          </p:nvSpPr>
          <p:spPr bwMode="auto">
            <a:xfrm>
              <a:off x="5062651" y="5372297"/>
              <a:ext cx="246544" cy="2588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200" b="1" dirty="0" smtClean="0">
                  <a:solidFill>
                    <a:schemeClr val="bg1"/>
                  </a:solidFill>
                </a:rPr>
                <a:t>21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1289" name="Rectangle 186"/>
            <p:cNvSpPr>
              <a:spLocks noChangeArrowheads="1"/>
            </p:cNvSpPr>
            <p:nvPr/>
          </p:nvSpPr>
          <p:spPr bwMode="auto">
            <a:xfrm>
              <a:off x="5679442" y="5372297"/>
              <a:ext cx="246544" cy="2588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200" b="1" dirty="0" smtClean="0">
                  <a:solidFill>
                    <a:schemeClr val="bg1"/>
                  </a:solidFill>
                </a:rPr>
                <a:t>22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1290" name="Rectangle 183"/>
            <p:cNvSpPr>
              <a:spLocks noChangeArrowheads="1"/>
            </p:cNvSpPr>
            <p:nvPr/>
          </p:nvSpPr>
          <p:spPr bwMode="auto">
            <a:xfrm>
              <a:off x="3794202" y="3380614"/>
              <a:ext cx="318991" cy="373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r>
                <a:rPr lang="en-GB" sz="1400" b="1" dirty="0" smtClean="0">
                  <a:solidFill>
                    <a:srgbClr val="333399"/>
                  </a:solidFill>
                  <a:latin typeface="+mj-lt"/>
                  <a:cs typeface="Arial" charset="0"/>
                </a:rPr>
                <a:t>100</a:t>
              </a:r>
              <a:endParaRPr lang="en-GB" sz="1400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11291" name="Text Box 176"/>
            <p:cNvSpPr txBox="1">
              <a:spLocks noChangeArrowheads="1"/>
            </p:cNvSpPr>
            <p:nvPr/>
          </p:nvSpPr>
          <p:spPr bwMode="auto">
            <a:xfrm>
              <a:off x="3198816" y="3058243"/>
              <a:ext cx="937402" cy="287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GB" sz="1400" b="1" dirty="0" smtClean="0">
                  <a:solidFill>
                    <a:srgbClr val="333399"/>
                  </a:solidFill>
                </a:rPr>
                <a:t>On-Treatment</a:t>
              </a:r>
              <a:endParaRPr lang="en-GB" sz="1400" b="1" baseline="30000" dirty="0">
                <a:solidFill>
                  <a:srgbClr val="333399"/>
                </a:solidFill>
              </a:endParaRPr>
            </a:p>
          </p:txBody>
        </p:sp>
        <p:sp>
          <p:nvSpPr>
            <p:cNvPr id="11292" name="Text Box 177"/>
            <p:cNvSpPr txBox="1">
              <a:spLocks noChangeArrowheads="1"/>
            </p:cNvSpPr>
            <p:nvPr/>
          </p:nvSpPr>
          <p:spPr bwMode="auto">
            <a:xfrm>
              <a:off x="5136630" y="3058243"/>
              <a:ext cx="690814" cy="287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GB" sz="1400" b="1" dirty="0" smtClean="0">
                  <a:solidFill>
                    <a:srgbClr val="333399"/>
                  </a:solidFill>
                </a:rPr>
                <a:t>ITT, M = F</a:t>
              </a:r>
              <a:endParaRPr lang="en-GB" sz="1400" b="1" baseline="30000" dirty="0">
                <a:solidFill>
                  <a:srgbClr val="333399"/>
                </a:solidFill>
              </a:endParaRPr>
            </a:p>
          </p:txBody>
        </p:sp>
        <p:sp>
          <p:nvSpPr>
            <p:cNvPr id="11293" name="ZoneTexte 40"/>
            <p:cNvSpPr txBox="1">
              <a:spLocks noChangeArrowheads="1"/>
            </p:cNvSpPr>
            <p:nvPr/>
          </p:nvSpPr>
          <p:spPr bwMode="auto">
            <a:xfrm>
              <a:off x="2545717" y="5341937"/>
              <a:ext cx="291127" cy="287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400" dirty="0">
                  <a:solidFill>
                    <a:srgbClr val="000066"/>
                  </a:solidFill>
                </a:rPr>
                <a:t>N=</a:t>
              </a:r>
            </a:p>
          </p:txBody>
        </p:sp>
        <p:sp>
          <p:nvSpPr>
            <p:cNvPr id="11294" name="Line 179"/>
            <p:cNvSpPr>
              <a:spLocks noChangeShapeType="1"/>
            </p:cNvSpPr>
            <p:nvPr/>
          </p:nvSpPr>
          <p:spPr bwMode="auto">
            <a:xfrm rot="5400000">
              <a:off x="4517391" y="5722938"/>
              <a:ext cx="793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</p:grpSp>
      <p:sp>
        <p:nvSpPr>
          <p:cNvPr id="6152" name="Rectangle 103"/>
          <p:cNvSpPr>
            <a:spLocks noChangeArrowheads="1"/>
          </p:cNvSpPr>
          <p:nvPr/>
        </p:nvSpPr>
        <p:spPr bwMode="auto">
          <a:xfrm>
            <a:off x="547688" y="5957887"/>
            <a:ext cx="4157662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 eaLnBrk="0" hangingPunct="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  <a:buFont typeface="Wingdings" charset="0"/>
              <a:buChar char="§"/>
              <a:defRPr/>
            </a:pPr>
            <a:r>
              <a:rPr lang="en-GB" dirty="0" smtClean="0">
                <a:solidFill>
                  <a:srgbClr val="000066"/>
                </a:solidFill>
              </a:rPr>
              <a:t>No difference in CD4 change</a:t>
            </a:r>
            <a:endParaRPr lang="en-GB" dirty="0">
              <a:solidFill>
                <a:srgbClr val="000066"/>
              </a:solidFill>
            </a:endParaRPr>
          </a:p>
          <a:p>
            <a:pPr algn="l" defTabSz="914400" eaLnBrk="0" hangingPunct="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  <a:defRPr/>
            </a:pPr>
            <a:endParaRPr lang="en-GB" dirty="0">
              <a:solidFill>
                <a:srgbClr val="000066"/>
              </a:solidFill>
            </a:endParaRPr>
          </a:p>
        </p:txBody>
      </p:sp>
      <p:sp>
        <p:nvSpPr>
          <p:cNvPr id="11296" name="Text Box 177"/>
          <p:cNvSpPr txBox="1">
            <a:spLocks noChangeArrowheads="1"/>
          </p:cNvSpPr>
          <p:nvPr/>
        </p:nvSpPr>
        <p:spPr bwMode="auto">
          <a:xfrm>
            <a:off x="3437409" y="2476500"/>
            <a:ext cx="2259049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en-GB" sz="2000" b="1" dirty="0" smtClean="0">
                <a:solidFill>
                  <a:srgbClr val="0066FF"/>
                </a:solidFill>
                <a:latin typeface="Calibri" charset="0"/>
              </a:rPr>
              <a:t>HIV RNA &lt; 50 c/ml</a:t>
            </a:r>
            <a:endParaRPr lang="en-GB" sz="2000" b="1" dirty="0">
              <a:solidFill>
                <a:srgbClr val="0066FF"/>
              </a:solidFill>
              <a:latin typeface="Calibri" charset="0"/>
            </a:endParaRPr>
          </a:p>
        </p:txBody>
      </p:sp>
      <p:sp>
        <p:nvSpPr>
          <p:cNvPr id="44" name="AutoShape 162"/>
          <p:cNvSpPr>
            <a:spLocks noChangeArrowheads="1"/>
          </p:cNvSpPr>
          <p:nvPr/>
        </p:nvSpPr>
        <p:spPr bwMode="auto">
          <a:xfrm>
            <a:off x="0" y="6570663"/>
            <a:ext cx="10440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ETRASWITCH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45" name="ZoneTexte 69"/>
          <p:cNvSpPr txBox="1">
            <a:spLocks noChangeArrowheads="1"/>
          </p:cNvSpPr>
          <p:nvPr/>
        </p:nvSpPr>
        <p:spPr bwMode="auto">
          <a:xfrm>
            <a:off x="3733800" y="6553200"/>
            <a:ext cx="5410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US" sz="1200" i="1" dirty="0" smtClean="0">
                <a:solidFill>
                  <a:srgbClr val="C00000"/>
                </a:solidFill>
                <a:ea typeface="ＭＳ Ｐゴシック" pitchFamily="34" charset="-128"/>
              </a:rPr>
              <a:t>Echeverria P. PLOS One 2014;9:e84676</a:t>
            </a:r>
            <a:endParaRPr lang="en-GB" sz="1200" i="1" dirty="0">
              <a:solidFill>
                <a:srgbClr val="C00000"/>
              </a:solidFill>
              <a:ea typeface="ＭＳ Ｐゴシック" pitchFamily="34" charset="-128"/>
            </a:endParaRPr>
          </a:p>
        </p:txBody>
      </p:sp>
      <p:sp>
        <p:nvSpPr>
          <p:cNvPr id="4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600" dirty="0" err="1" smtClean="0">
                <a:ea typeface="ＭＳ Ｐゴシック" pitchFamily="34" charset="-128"/>
              </a:rPr>
              <a:t>Etraswitch</a:t>
            </a:r>
            <a:r>
              <a:rPr lang="fr-FR" sz="3600" dirty="0" smtClean="0">
                <a:ea typeface="ＭＳ Ｐゴシック" pitchFamily="34" charset="-128"/>
              </a:rPr>
              <a:t> </a:t>
            </a:r>
            <a:r>
              <a:rPr lang="fr-FR" sz="3600" dirty="0" err="1" smtClean="0">
                <a:ea typeface="ＭＳ Ｐゴシック" pitchFamily="34" charset="-128"/>
              </a:rPr>
              <a:t>Study</a:t>
            </a:r>
            <a:r>
              <a:rPr lang="fr-FR" sz="3600" dirty="0" smtClean="0">
                <a:ea typeface="ＭＳ Ｐゴシック" pitchFamily="34" charset="-128"/>
              </a:rPr>
              <a:t>: Switch PI/r to ETR</a:t>
            </a:r>
          </a:p>
        </p:txBody>
      </p:sp>
    </p:spTree>
    <p:extLst>
      <p:ext uri="{BB962C8B-B14F-4D97-AF65-F5344CB8AC3E}">
        <p14:creationId xmlns:p14="http://schemas.microsoft.com/office/powerpoint/2010/main" val="172686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8"/>
          <p:cNvSpPr>
            <a:spLocks noChangeArrowheads="1"/>
          </p:cNvSpPr>
          <p:nvPr/>
        </p:nvSpPr>
        <p:spPr bwMode="auto">
          <a:xfrm>
            <a:off x="1628082" y="1238250"/>
            <a:ext cx="59055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 smtClean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Metabolic parameters and satisfaction</a:t>
            </a:r>
            <a:endParaRPr lang="en-GB" sz="2400" b="1" dirty="0">
              <a:solidFill>
                <a:srgbClr val="CC33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aphicFrame>
        <p:nvGraphicFramePr>
          <p:cNvPr id="9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8437268"/>
              </p:ext>
            </p:extLst>
          </p:nvPr>
        </p:nvGraphicFramePr>
        <p:xfrm>
          <a:off x="233335" y="1656218"/>
          <a:ext cx="8694223" cy="3437207"/>
        </p:xfrm>
        <a:graphic>
          <a:graphicData uri="http://schemas.openxmlformats.org/drawingml/2006/table">
            <a:tbl>
              <a:tblPr/>
              <a:tblGrid>
                <a:gridCol w="2853471"/>
                <a:gridCol w="1233676"/>
                <a:gridCol w="935790"/>
                <a:gridCol w="735263"/>
                <a:gridCol w="1082842"/>
                <a:gridCol w="895684"/>
                <a:gridCol w="957497"/>
              </a:tblGrid>
              <a:tr h="40347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1" noProof="0" smtClean="0">
                          <a:solidFill>
                            <a:schemeClr val="bg1"/>
                          </a:solidFill>
                          <a:latin typeface="+mj-lt"/>
                        </a:rPr>
                        <a:t>PI/r</a:t>
                      </a:r>
                      <a:r>
                        <a:rPr lang="en-US" sz="1600" b="1" baseline="0" noProof="0" smtClean="0">
                          <a:solidFill>
                            <a:schemeClr val="bg1"/>
                          </a:solidFill>
                          <a:latin typeface="+mj-lt"/>
                        </a:rPr>
                        <a:t> group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noProof="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noProof="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1" noProof="0" smtClean="0">
                          <a:solidFill>
                            <a:schemeClr val="bg1"/>
                          </a:solidFill>
                          <a:latin typeface="+mj-lt"/>
                        </a:rPr>
                        <a:t>ETR group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noProof="0" dirty="0" smtClean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noProof="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9873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smtClean="0">
                          <a:solidFill>
                            <a:srgbClr val="333399"/>
                          </a:solidFill>
                          <a:latin typeface="+mj-lt"/>
                        </a:rPr>
                        <a:t>Baseline</a:t>
                      </a:r>
                    </a:p>
                    <a:p>
                      <a:pPr algn="ctr"/>
                      <a:r>
                        <a:rPr lang="en-US" sz="1600" b="1" noProof="0" smtClean="0">
                          <a:solidFill>
                            <a:srgbClr val="333399"/>
                          </a:solidFill>
                          <a:latin typeface="+mj-lt"/>
                        </a:rPr>
                        <a:t>N = 21</a:t>
                      </a:r>
                      <a:endParaRPr lang="en-US" sz="1600" b="1" noProof="0">
                        <a:solidFill>
                          <a:srgbClr val="333399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smtClean="0">
                          <a:solidFill>
                            <a:srgbClr val="333399"/>
                          </a:solidFill>
                          <a:latin typeface="+mj-lt"/>
                        </a:rPr>
                        <a:t>W48</a:t>
                      </a:r>
                    </a:p>
                    <a:p>
                      <a:pPr algn="ctr"/>
                      <a:r>
                        <a:rPr lang="en-US" sz="1600" b="1" noProof="0" smtClean="0">
                          <a:solidFill>
                            <a:srgbClr val="333399"/>
                          </a:solidFill>
                          <a:latin typeface="+mj-lt"/>
                        </a:rPr>
                        <a:t>N = 20</a:t>
                      </a:r>
                      <a:endParaRPr lang="en-US" sz="1600" b="1" noProof="0">
                        <a:solidFill>
                          <a:srgbClr val="333399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smtClean="0">
                          <a:solidFill>
                            <a:srgbClr val="333399"/>
                          </a:solidFill>
                          <a:latin typeface="+mj-lt"/>
                        </a:rPr>
                        <a:t>p</a:t>
                      </a:r>
                      <a:endParaRPr lang="en-US" sz="1600" b="1" noProof="0">
                        <a:solidFill>
                          <a:srgbClr val="333399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smtClean="0">
                          <a:solidFill>
                            <a:srgbClr val="333399"/>
                          </a:solidFill>
                          <a:latin typeface="+mj-lt"/>
                        </a:rPr>
                        <a:t>Baseline</a:t>
                      </a:r>
                    </a:p>
                    <a:p>
                      <a:pPr algn="ctr"/>
                      <a:r>
                        <a:rPr lang="en-US" sz="1600" b="1" noProof="0" smtClean="0">
                          <a:solidFill>
                            <a:srgbClr val="333399"/>
                          </a:solidFill>
                          <a:latin typeface="+mj-lt"/>
                        </a:rPr>
                        <a:t>N = 22</a:t>
                      </a:r>
                      <a:endParaRPr lang="en-US" sz="1600" b="1" noProof="0">
                        <a:solidFill>
                          <a:srgbClr val="333399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smtClean="0">
                          <a:solidFill>
                            <a:srgbClr val="333399"/>
                          </a:solidFill>
                          <a:latin typeface="+mj-lt"/>
                        </a:rPr>
                        <a:t>W48</a:t>
                      </a:r>
                    </a:p>
                    <a:p>
                      <a:pPr algn="ctr"/>
                      <a:r>
                        <a:rPr lang="en-US" sz="1600" b="1" noProof="0" smtClean="0">
                          <a:solidFill>
                            <a:srgbClr val="333399"/>
                          </a:solidFill>
                          <a:latin typeface="+mj-lt"/>
                        </a:rPr>
                        <a:t>N = 20</a:t>
                      </a:r>
                      <a:endParaRPr lang="en-US" sz="1600" b="1" noProof="0">
                        <a:solidFill>
                          <a:srgbClr val="333399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smtClean="0">
                          <a:solidFill>
                            <a:srgbClr val="333399"/>
                          </a:solidFill>
                          <a:latin typeface="+mj-lt"/>
                        </a:rPr>
                        <a:t>p</a:t>
                      </a:r>
                      <a:endParaRPr lang="en-US" sz="1600" b="1" noProof="0">
                        <a:solidFill>
                          <a:srgbClr val="333399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4141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Total cholesterol, mg/dl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197.8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199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ns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207.2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190.8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&lt; 0.001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7117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HDL-cholesterol, mg/dl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54.2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55.1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ns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52.9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52.8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ns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0688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HDL:Total cholesterol ratio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3.86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3.78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ns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3.96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3.57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ns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4258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LDL-cholesterol,</a:t>
                      </a:r>
                      <a:r>
                        <a:rPr lang="en-US" sz="1400" b="1" baseline="0" noProof="0" smtClean="0">
                          <a:solidFill>
                            <a:srgbClr val="000066"/>
                          </a:solidFill>
                        </a:rPr>
                        <a:t> mg/dl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114.6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113.6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ns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116.6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110.5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ns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8808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Triglycerides, mg/dl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145.7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116.1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ns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186.4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132.4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&lt; 0.001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797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 err="1" smtClean="0">
                          <a:solidFill>
                            <a:srgbClr val="000066"/>
                          </a:solidFill>
                        </a:rPr>
                        <a:t>Glycemia</a:t>
                      </a: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, mg/dl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90.3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88.0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ns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97.4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92.7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0.03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797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Satisfaction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6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5.3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ns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7.7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9.2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&lt; 0.01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03"/>
          <p:cNvSpPr>
            <a:spLocks noChangeArrowheads="1"/>
          </p:cNvSpPr>
          <p:nvPr/>
        </p:nvSpPr>
        <p:spPr bwMode="auto">
          <a:xfrm>
            <a:off x="364206" y="5351675"/>
            <a:ext cx="8574238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 eaLnBrk="0" hangingPunct="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  <a:buFont typeface="Wingdings" charset="0"/>
              <a:buChar char="§"/>
              <a:defRPr/>
            </a:pPr>
            <a:r>
              <a:rPr lang="en-GB" sz="2400" b="1" dirty="0" smtClean="0">
                <a:solidFill>
                  <a:srgbClr val="CC3300"/>
                </a:solidFill>
                <a:latin typeface="+mj-lt"/>
              </a:rPr>
              <a:t>Safety</a:t>
            </a:r>
          </a:p>
          <a:p>
            <a:pPr marL="800100" lvl="1" indent="-342900" defTabSz="914400" eaLnBrk="0" hangingPunct="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000066"/>
                </a:solidFill>
              </a:rPr>
              <a:t>No Grade3-4 clinical adverse events</a:t>
            </a:r>
          </a:p>
          <a:p>
            <a:pPr marL="800100" lvl="1" indent="-342900" defTabSz="914400" eaLnBrk="0" hangingPunct="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000066"/>
                </a:solidFill>
              </a:rPr>
              <a:t>No significant changes in liver enzymes in either group, no Grade 3-4 elevations</a:t>
            </a:r>
            <a:endParaRPr lang="en-GB" dirty="0">
              <a:solidFill>
                <a:srgbClr val="000066"/>
              </a:solidFill>
            </a:endParaRPr>
          </a:p>
          <a:p>
            <a:pPr algn="l" defTabSz="914400" eaLnBrk="0" hangingPunct="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  <a:defRPr/>
            </a:pPr>
            <a:endParaRPr lang="en-GB" dirty="0">
              <a:solidFill>
                <a:srgbClr val="000066"/>
              </a:solidFill>
            </a:endParaRP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10440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ETRASWITCH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3733800" y="6553200"/>
            <a:ext cx="5410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US" sz="1200" i="1" dirty="0" smtClean="0">
                <a:solidFill>
                  <a:srgbClr val="C00000"/>
                </a:solidFill>
                <a:ea typeface="ＭＳ Ｐゴシック" pitchFamily="34" charset="-128"/>
              </a:rPr>
              <a:t>Echeverria P. PLOS One 2014;9:e84676</a:t>
            </a:r>
            <a:endParaRPr lang="en-GB" sz="1200" i="1" dirty="0">
              <a:solidFill>
                <a:srgbClr val="C00000"/>
              </a:solidFill>
              <a:ea typeface="ＭＳ Ｐゴシック" pitchFamily="34" charset="-128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Etraswitch</a:t>
            </a:r>
            <a:r>
              <a:rPr kumimoji="0" lang="fr-FR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 </a:t>
            </a:r>
            <a:r>
              <a:rPr kumimoji="0" lang="fr-FR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Study</a:t>
            </a:r>
            <a:r>
              <a:rPr kumimoji="0" lang="fr-FR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: Switch PI/r to ETR</a:t>
            </a:r>
          </a:p>
        </p:txBody>
      </p:sp>
    </p:spTree>
    <p:extLst>
      <p:ext uri="{BB962C8B-B14F-4D97-AF65-F5344CB8AC3E}">
        <p14:creationId xmlns:p14="http://schemas.microsoft.com/office/powerpoint/2010/main" val="118455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179514"/>
            <a:ext cx="8548688" cy="252249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-65" charset="2"/>
              <a:buChar char="§"/>
              <a:defRPr/>
            </a:pPr>
            <a:r>
              <a:rPr lang="en-US" sz="2800" b="1" dirty="0" smtClean="0">
                <a:latin typeface="+mj-lt"/>
              </a:rPr>
              <a:t>Conclusion</a:t>
            </a:r>
            <a:br>
              <a:rPr lang="en-US" sz="2800" b="1" dirty="0" smtClean="0">
                <a:latin typeface="+mj-lt"/>
              </a:rPr>
            </a:br>
            <a:endParaRPr lang="en-US" sz="2800" b="1" dirty="0" smtClean="0">
              <a:latin typeface="+mj-lt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/>
              <a:t>Switch from a PI-based regimen to a once-daily combination based on ETR maintained undetectable VL </a:t>
            </a:r>
            <a:r>
              <a:rPr lang="en-US" sz="2000" dirty="0" smtClean="0"/>
              <a:t>during 48 </a:t>
            </a:r>
            <a:r>
              <a:rPr lang="en-US" sz="2000" dirty="0"/>
              <a:t>weeks in </a:t>
            </a:r>
            <a:r>
              <a:rPr lang="en-US" sz="2000" dirty="0" err="1"/>
              <a:t>virologically</a:t>
            </a:r>
            <a:r>
              <a:rPr lang="en-US" sz="2000" dirty="0"/>
              <a:t> suppressed HIV-infected patients while lipid profile and patient satisfaction improved significantly</a:t>
            </a:r>
            <a:endParaRPr lang="en-US" sz="9600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600" dirty="0" err="1" smtClean="0">
                <a:ea typeface="ＭＳ Ｐゴシック" pitchFamily="34" charset="-128"/>
              </a:rPr>
              <a:t>Etraswitch</a:t>
            </a:r>
            <a:r>
              <a:rPr lang="fr-FR" sz="3600" dirty="0" smtClean="0">
                <a:ea typeface="ＭＳ Ｐゴシック" pitchFamily="34" charset="-128"/>
              </a:rPr>
              <a:t> </a:t>
            </a:r>
            <a:r>
              <a:rPr lang="fr-FR" sz="3600" dirty="0" err="1" smtClean="0">
                <a:ea typeface="ＭＳ Ｐゴシック" pitchFamily="34" charset="-128"/>
              </a:rPr>
              <a:t>Study</a:t>
            </a:r>
            <a:r>
              <a:rPr lang="fr-FR" sz="3600" dirty="0" smtClean="0">
                <a:ea typeface="ＭＳ Ｐゴシック" pitchFamily="34" charset="-128"/>
              </a:rPr>
              <a:t>: Switch PI/r to ETR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70663"/>
            <a:ext cx="10440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ETRASWITCH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3733800" y="6553200"/>
            <a:ext cx="5410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US" sz="1200" i="1" dirty="0" smtClean="0">
                <a:solidFill>
                  <a:srgbClr val="C00000"/>
                </a:solidFill>
                <a:ea typeface="ＭＳ Ｐゴシック" pitchFamily="34" charset="-128"/>
              </a:rPr>
              <a:t>Echeverria P. PLOS One 2014;9:e84676</a:t>
            </a:r>
            <a:endParaRPr lang="en-GB" sz="1200" i="1" dirty="0">
              <a:solidFill>
                <a:srgbClr val="C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4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5223</TotalTime>
  <Words>523</Words>
  <Application>Microsoft Office PowerPoint</Application>
  <PresentationFormat>Affichage à l'écran (4:3)</PresentationFormat>
  <Paragraphs>174</Paragraphs>
  <Slides>6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ARV_trials_2014</vt:lpstr>
      <vt:lpstr>Switch PI/R to ETR</vt:lpstr>
      <vt:lpstr>Etraswitch Study: Switch PI/r to ETR</vt:lpstr>
      <vt:lpstr>Présentation PowerPoint</vt:lpstr>
      <vt:lpstr>Etraswitch Study: Switch PI/r to ETR</vt:lpstr>
      <vt:lpstr>Présentation PowerPoint</vt:lpstr>
      <vt:lpstr>Etraswitch Study: Switch PI/r to ETR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2014</dc:title>
  <dc:creator>www.arv-trial.com</dc:creator>
  <cp:lastModifiedBy>Utilisateur</cp:lastModifiedBy>
  <cp:revision>38</cp:revision>
  <dcterms:created xsi:type="dcterms:W3CDTF">2014-11-21T07:46:40Z</dcterms:created>
  <dcterms:modified xsi:type="dcterms:W3CDTF">2015-09-10T17:48:34Z</dcterms:modified>
</cp:coreProperties>
</file>