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67" r:id="rId5"/>
    <p:sldId id="259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sans titre" id="{DA8513AD-3E7B-444E-B943-49EF11AFC989}">
          <p14:sldIdLst>
            <p14:sldId id="264"/>
            <p14:sldId id="257"/>
            <p14:sldId id="258"/>
            <p14:sldId id="267"/>
            <p14:sldId id="259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5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Utilisateur de Microsoft Office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CC3300"/>
    <a:srgbClr val="DDDDDD"/>
    <a:srgbClr val="FFFFFF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857" autoAdjust="0"/>
  </p:normalViewPr>
  <p:slideViewPr>
    <p:cSldViewPr snapToGrid="0" snapToObjects="1">
      <p:cViewPr>
        <p:scale>
          <a:sx n="100" d="100"/>
          <a:sy n="100" d="100"/>
        </p:scale>
        <p:origin x="-2718" y="-318"/>
      </p:cViewPr>
      <p:guideLst>
        <p:guide orient="horz" pos="25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18/01/2017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5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7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4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420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E/C/F/TAF + DRV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Study GS-US-292-0119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7012125" y="1937943"/>
            <a:ext cx="0" cy="243700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929905" y="3562350"/>
            <a:ext cx="612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527304" y="303847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511429" y="3048000"/>
            <a:ext cx="467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519366" y="4029075"/>
            <a:ext cx="467999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990335" y="2569229"/>
            <a:ext cx="3826778" cy="8244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E/C/F/TAF + DRV 800 mg QD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4355159" y="2673350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89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4340636" y="4067175"/>
            <a:ext cx="6591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46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990334" y="3557588"/>
            <a:ext cx="2021791" cy="82391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Baseline regimen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90935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35052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2: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034566"/>
            <a:ext cx="9066213" cy="117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Endpoint: proportion with treatment success (HIV RNA &lt; 50 c/mL)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at W24, ITT, FDA snapshot: non-inferiority of E/C/F/TAF with a lower margin </a:t>
            </a:r>
            <a:br>
              <a:rPr lang="en-US" dirty="0">
                <a:solidFill>
                  <a:srgbClr val="000066"/>
                </a:solidFill>
              </a:rPr>
            </a:br>
            <a:r>
              <a:rPr lang="en-US" dirty="0">
                <a:solidFill>
                  <a:srgbClr val="000066"/>
                </a:solidFill>
              </a:rPr>
              <a:t>of 12%, by 2-sided 95% CI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JAIDS 2017; 74:193.200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2293102"/>
            <a:ext cx="3851996" cy="255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≥ 4 months with HIV RNA &lt; 50 c/mL </a:t>
            </a:r>
            <a:br>
              <a:rPr lang="en-US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on ART containing DRV/r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≥ 2 prior failures + ≥ 2 class resistance by historical genotype (≤ 3 TAMS </a:t>
            </a:r>
            <a:r>
              <a:rPr lang="en-US" sz="1600" b="1" u="sng" dirty="0">
                <a:solidFill>
                  <a:srgbClr val="000066"/>
                </a:solidFill>
                <a:latin typeface="Calibri" pitchFamily="34" charset="0"/>
              </a:rPr>
              <a:t>+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K65R)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Q151M, T69ins, or DRV mutations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Historical genotype with no INSTI-R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INSTI-naïve or suppressed on INSTI </a:t>
            </a:r>
          </a:p>
          <a:p>
            <a:pPr algn="ctr" defTabSz="914400"/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eGFR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50 mL/min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69303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50850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W144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806953" y="1937943"/>
            <a:ext cx="0" cy="243700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GS-US-292-0119 Study: switch to E/C/F/TAF + DRV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  <p:sp>
        <p:nvSpPr>
          <p:cNvPr id="23" name="Line 172"/>
          <p:cNvSpPr>
            <a:spLocks noChangeShapeType="1"/>
          </p:cNvSpPr>
          <p:nvPr/>
        </p:nvSpPr>
        <p:spPr bwMode="auto">
          <a:xfrm>
            <a:off x="6035709" y="1980583"/>
            <a:ext cx="0" cy="239436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" name="Oval 109"/>
          <p:cNvSpPr>
            <a:spLocks noChangeArrowheads="1"/>
          </p:cNvSpPr>
          <p:nvPr/>
        </p:nvSpPr>
        <p:spPr bwMode="auto">
          <a:xfrm>
            <a:off x="5716622" y="144083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012125" y="3554155"/>
            <a:ext cx="1804988" cy="8244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E/C/F/TAF + DRV 800 mg QD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03057" y="1238250"/>
            <a:ext cx="628505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 at W48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406588"/>
              </p:ext>
            </p:extLst>
          </p:nvPr>
        </p:nvGraphicFramePr>
        <p:xfrm>
          <a:off x="383371" y="1487982"/>
          <a:ext cx="8575792" cy="5029200"/>
        </p:xfrm>
        <a:graphic>
          <a:graphicData uri="http://schemas.openxmlformats.org/drawingml/2006/table">
            <a:tbl>
              <a:tblPr/>
              <a:tblGrid>
                <a:gridCol w="3657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22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59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E/C/F/TAF + DRV, N = 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Baseline regimen, N = 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Cockroft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-Gault), mL/min,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regimen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Number of pills/day, median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≥ 6 pills/day,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At least BID dosing,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 / ABC / Other NRTIs,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 / 11 / 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54 /11 /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84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Resistance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2-class / 3-class resistance,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M184V/I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K65R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TAMs (≥ 3 TAMs)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NNRTI-R / PI-R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GSS at study entry, mean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70 / 26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43.8 (16.8)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89 / 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 / 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39.1 (17.4)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87 / 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2.56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before W24,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Lack of efficacy / Adverse event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 (2.2%)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 (10.9%)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 /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2017; 74:193.200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0800" y="44450"/>
            <a:ext cx="905033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GS-US-292-0119 Study: switch to E/C/F/TAF + DRV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>
          <a:xfrm>
            <a:off x="1133981" y="1165074"/>
            <a:ext cx="6544461" cy="676564"/>
          </a:xfrm>
        </p:spPr>
        <p:txBody>
          <a:bodyPr/>
          <a:lstStyle/>
          <a:p>
            <a:r>
              <a:rPr lang="en-US" altLang="en-US" dirty="0">
                <a:solidFill>
                  <a:srgbClr val="CC3300"/>
                </a:solidFill>
              </a:rPr>
              <a:t>Pharmacokinetic </a:t>
            </a:r>
            <a:r>
              <a:rPr lang="en-US" altLang="en-US" dirty="0" err="1">
                <a:solidFill>
                  <a:srgbClr val="CC3300"/>
                </a:solidFill>
              </a:rPr>
              <a:t>substudy</a:t>
            </a:r>
            <a:r>
              <a:rPr lang="en-US" altLang="en-US" dirty="0">
                <a:solidFill>
                  <a:srgbClr val="CC3300"/>
                </a:solidFill>
              </a:rPr>
              <a:t> Results (N = 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2" y="1834128"/>
            <a:ext cx="8616865" cy="424774"/>
          </a:xfrm>
        </p:spPr>
        <p:txBody>
          <a:bodyPr/>
          <a:lstStyle/>
          <a:p>
            <a:r>
              <a:rPr lang="en-US" b="1" dirty="0">
                <a:latin typeface="+mj-lt"/>
              </a:rPr>
              <a:t>Once-daily dosing of E/C/F/TAF (150/150/200/10 mg) + DRV 800 mg</a:t>
            </a:r>
          </a:p>
          <a:p>
            <a:pPr lvl="1"/>
            <a:endParaRPr lang="en-US" sz="2000" b="1" dirty="0">
              <a:solidFill>
                <a:srgbClr val="CC3300"/>
              </a:solidFill>
              <a:latin typeface="+mj-lt"/>
            </a:endParaRPr>
          </a:p>
          <a:p>
            <a:pPr lvl="1"/>
            <a:endParaRPr lang="en-US" sz="2000" b="1" dirty="0">
              <a:solidFill>
                <a:srgbClr val="CC3300"/>
              </a:solidFill>
              <a:latin typeface="+mj-lt"/>
            </a:endParaRPr>
          </a:p>
          <a:p>
            <a:pPr lvl="1"/>
            <a:endParaRPr lang="en-US" sz="2000" b="1" dirty="0">
              <a:solidFill>
                <a:srgbClr val="CC3300"/>
              </a:solidFill>
              <a:latin typeface="+mj-lt"/>
            </a:endParaRPr>
          </a:p>
          <a:p>
            <a:pPr lvl="1"/>
            <a:endParaRPr lang="en-US" sz="2000" b="1" dirty="0">
              <a:solidFill>
                <a:srgbClr val="CC3300"/>
              </a:solidFill>
              <a:latin typeface="+mj-lt"/>
            </a:endParaRPr>
          </a:p>
          <a:p>
            <a:pPr lvl="1"/>
            <a:endParaRPr lang="en-US" sz="2000" b="1" dirty="0">
              <a:solidFill>
                <a:srgbClr val="CC3300"/>
              </a:solidFill>
              <a:latin typeface="+mj-lt"/>
            </a:endParaRPr>
          </a:p>
          <a:p>
            <a:pPr lvl="1"/>
            <a:endParaRPr lang="en-US" sz="2000" b="1" dirty="0">
              <a:solidFill>
                <a:srgbClr val="CC3300"/>
              </a:solidFill>
              <a:latin typeface="+mj-lt"/>
            </a:endParaRPr>
          </a:p>
          <a:p>
            <a:pPr marL="273050" lvl="1" indent="0">
              <a:buNone/>
            </a:pPr>
            <a:endParaRPr lang="en-US" sz="2000" b="1" dirty="0">
              <a:solidFill>
                <a:srgbClr val="CC3300"/>
              </a:solidFill>
              <a:latin typeface="+mj-lt"/>
            </a:endParaRPr>
          </a:p>
          <a:p>
            <a:endParaRPr lang="en-US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5792" y="4455436"/>
            <a:ext cx="8756385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EVG </a:t>
            </a:r>
            <a:r>
              <a:rPr lang="en-US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C</a:t>
            </a:r>
            <a:r>
              <a:rPr lang="en-US" kern="0" baseline="-2500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trough</a:t>
            </a: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 &gt;10-fold above IC</a:t>
            </a:r>
            <a:r>
              <a:rPr lang="en-US" kern="0" baseline="-2500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95</a:t>
            </a: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 (45 </a:t>
            </a:r>
            <a:r>
              <a:rPr lang="en-US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ng</a:t>
            </a: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/mL) 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DRV </a:t>
            </a:r>
            <a:r>
              <a:rPr lang="en-US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C</a:t>
            </a:r>
            <a:r>
              <a:rPr lang="en-US" kern="0" baseline="-2500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trough</a:t>
            </a: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 &gt;22-fold above EC</a:t>
            </a:r>
            <a:r>
              <a:rPr lang="en-US" kern="0" baseline="-2500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50</a:t>
            </a: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 (55 </a:t>
            </a:r>
            <a:r>
              <a:rPr lang="en-US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ng</a:t>
            </a: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/mL)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TAF exposures in efficacious range demonstrated in pivotal Phase 3 studies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COBI exposure associated with robust boosting</a:t>
            </a:r>
          </a:p>
          <a:p>
            <a:pPr marL="742950" lvl="1" indent="-285750" defTabSz="914400" eaLnBrk="0" hangingPunct="0">
              <a:spcBef>
                <a:spcPct val="20000"/>
              </a:spcBef>
              <a:buClr>
                <a:srgbClr val="C00000"/>
              </a:buClr>
              <a:buFontTx/>
              <a:buChar char="–"/>
            </a:pP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TFV exposure (mean [%CV] AUC 367 [33] </a:t>
            </a:r>
            <a:r>
              <a:rPr lang="en-US" kern="0" dirty="0" err="1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ng</a:t>
            </a: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pitchFamily="-109" charset="-128"/>
              </a:rPr>
              <a:t>*h/mL) well below levels observed following TDF-containing regimens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2017; 74:193.200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905033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solidFill>
                  <a:srgbClr val="333399"/>
                </a:solidFill>
                <a:ea typeface="ＭＳ Ｐゴシック" pitchFamily="34" charset="-128"/>
              </a:rPr>
              <a:t>GS-US-292-0119 Study: switch to E/C/F/TAF + DRV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69123"/>
              </p:ext>
            </p:extLst>
          </p:nvPr>
        </p:nvGraphicFramePr>
        <p:xfrm>
          <a:off x="1133981" y="2265066"/>
          <a:ext cx="7193591" cy="185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9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948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4895">
                  <a:extLst>
                    <a:ext uri="{9D8B030D-6E8A-4147-A177-3AD203B41FA5}">
                      <a16:colId xmlns:a16="http://schemas.microsoft.com/office/drawing/2014/main" xmlns="" val="1357006649"/>
                    </a:ext>
                  </a:extLst>
                </a:gridCol>
                <a:gridCol w="16948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Mean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 (% CV)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ASC</a:t>
                      </a:r>
                    </a:p>
                    <a:p>
                      <a:pPr algn="ctr"/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ng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*h/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mL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C</a:t>
                      </a:r>
                      <a:r>
                        <a:rPr lang="fr-FR" sz="1600" baseline="-250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max</a:t>
                      </a:r>
                      <a:endParaRPr lang="fr-FR" sz="1600" baseline="-250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ng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/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mL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C</a:t>
                      </a:r>
                      <a:r>
                        <a:rPr lang="fr-FR" sz="1600" baseline="-250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though</a:t>
                      </a:r>
                      <a:endParaRPr lang="fr-FR" sz="1600" baseline="-25000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(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ng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/</a:t>
                      </a:r>
                      <a:r>
                        <a:rPr lang="fr-FR" sz="1600" noProof="0" dirty="0" err="1">
                          <a:solidFill>
                            <a:srgbClr val="333399"/>
                          </a:solidFill>
                          <a:latin typeface="+mj-lt"/>
                        </a:rPr>
                        <a:t>mL</a:t>
                      </a:r>
                      <a:r>
                        <a:rPr lang="fr-FR" sz="1600" noProof="0" dirty="0">
                          <a:solidFill>
                            <a:srgbClr val="333399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EVG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26 400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(44)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2 180 (35)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464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(79)</a:t>
                      </a:r>
                      <a:endParaRPr lang="en-US" sz="1400" b="1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DRV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76 500 (43)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6 670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(25)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1 250 (99)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TAF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89,9 (45)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98,1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(58)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9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</a:rPr>
                        <a:t>COBI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</a:endParaRP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7 900 (43)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997 (30)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36 (129)</a:t>
                      </a:r>
                    </a:p>
                  </a:txBody>
                  <a:tcPr marL="91435" marR="91435" marT="45665" marB="45665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70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65"/>
          <p:cNvSpPr>
            <a:spLocks noChangeArrowheads="1"/>
          </p:cNvSpPr>
          <p:nvPr/>
        </p:nvSpPr>
        <p:spPr bwMode="auto">
          <a:xfrm>
            <a:off x="164341" y="1967603"/>
            <a:ext cx="3420000" cy="4032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US" sz="2800">
              <a:solidFill>
                <a:srgbClr val="000066"/>
              </a:solidFill>
            </a:endParaRPr>
          </a:p>
        </p:txBody>
      </p:sp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76119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9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HIV RNA &lt; 50 c/mL (ITT, snapshot)</a:t>
            </a:r>
          </a:p>
        </p:txBody>
      </p:sp>
      <p:sp>
        <p:nvSpPr>
          <p:cNvPr id="11266" name="Rectangle 36"/>
          <p:cNvSpPr>
            <a:spLocks noChangeArrowheads="1"/>
          </p:cNvSpPr>
          <p:nvPr/>
        </p:nvSpPr>
        <p:spPr bwMode="auto">
          <a:xfrm>
            <a:off x="1931002" y="2092265"/>
            <a:ext cx="207963" cy="206375"/>
          </a:xfrm>
          <a:prstGeom prst="rect">
            <a:avLst/>
          </a:prstGeom>
          <a:solidFill>
            <a:srgbClr val="000066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7" name="Rectangle 37"/>
          <p:cNvSpPr>
            <a:spLocks noChangeArrowheads="1"/>
          </p:cNvSpPr>
          <p:nvPr/>
        </p:nvSpPr>
        <p:spPr bwMode="auto">
          <a:xfrm>
            <a:off x="323512" y="2077978"/>
            <a:ext cx="209550" cy="209550"/>
          </a:xfrm>
          <a:prstGeom prst="rect">
            <a:avLst/>
          </a:prstGeom>
          <a:solidFill>
            <a:srgbClr val="00B0F0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8" name="ZoneTexte 56"/>
          <p:cNvSpPr txBox="1">
            <a:spLocks noChangeArrowheads="1"/>
          </p:cNvSpPr>
          <p:nvPr/>
        </p:nvSpPr>
        <p:spPr bwMode="auto">
          <a:xfrm>
            <a:off x="2079878" y="2028765"/>
            <a:ext cx="14676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Baseline regimen</a:t>
            </a:r>
          </a:p>
        </p:txBody>
      </p:sp>
      <p:sp>
        <p:nvSpPr>
          <p:cNvPr id="11269" name="ZoneTexte 56"/>
          <p:cNvSpPr txBox="1">
            <a:spLocks noChangeArrowheads="1"/>
          </p:cNvSpPr>
          <p:nvPr/>
        </p:nvSpPr>
        <p:spPr bwMode="auto">
          <a:xfrm>
            <a:off x="455412" y="2013466"/>
            <a:ext cx="1467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E/C/F/TAF + DRV</a:t>
            </a:r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457364" y="1491646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Virologic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outcome at W48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37348" y="1238250"/>
            <a:ext cx="5905500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Efficacy and Safety Results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48345"/>
              </p:ext>
            </p:extLst>
          </p:nvPr>
        </p:nvGraphicFramePr>
        <p:xfrm>
          <a:off x="3704905" y="1920364"/>
          <a:ext cx="5396232" cy="1717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52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066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87142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E/C/F/TAF + DRV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Baseline</a:t>
                      </a:r>
                      <a:r>
                        <a:rPr lang="en-US" sz="1400" b="1" baseline="0" noProof="0" dirty="0">
                          <a:solidFill>
                            <a:schemeClr val="bg1"/>
                          </a:solidFill>
                          <a:latin typeface="+mj-lt"/>
                        </a:rPr>
                        <a:t> regimen</a:t>
                      </a:r>
                      <a:endParaRPr lang="en-US" sz="14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4585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HIV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RNA &lt; 20 c/mL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72% (p = 0.012)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6088">
                <a:tc>
                  <a:txBody>
                    <a:bodyPr/>
                    <a:lstStyle/>
                    <a:p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Emergence </a:t>
                      </a:r>
                      <a:b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of resistance mutations</a:t>
                      </a:r>
                      <a:endParaRPr lang="en-US" sz="12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M184V + K65R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in 1 patient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on RAL + ETR + DRV/r 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with  BL PI-R and NRTI-R (3 TAMs) and history of TDF + FTC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273855"/>
              </p:ext>
            </p:extLst>
          </p:nvPr>
        </p:nvGraphicFramePr>
        <p:xfrm>
          <a:off x="3673498" y="4272137"/>
          <a:ext cx="5427639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4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224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E/C/F/TAF + DRV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Baseline</a:t>
                      </a:r>
                      <a:r>
                        <a:rPr lang="en-US" sz="1400" b="1" baseline="0" noProof="0" dirty="0">
                          <a:solidFill>
                            <a:schemeClr val="bg1"/>
                          </a:solidFill>
                          <a:latin typeface="+mj-lt"/>
                        </a:rPr>
                        <a:t> regimen</a:t>
                      </a:r>
                      <a:endParaRPr lang="en-US" sz="14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Study-drug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related AE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AEs leading to discontinuation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Grade 3-4 adverse events</a:t>
                      </a:r>
                    </a:p>
                    <a:p>
                      <a:pPr lvl="1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study-drug related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Serious adverse events</a:t>
                      </a:r>
                    </a:p>
                    <a:p>
                      <a:pPr marL="45720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study-drug related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Grade 3-4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lab. abnormalities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294480" y="3894575"/>
            <a:ext cx="2142002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Safety, %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03200" y="5990848"/>
            <a:ext cx="325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91% if prior DRV/r dose 800 QD vs</a:t>
            </a:r>
          </a:p>
          <a:p>
            <a:r>
              <a:rPr lang="en-US" sz="1400" dirty="0">
                <a:solidFill>
                  <a:srgbClr val="000066"/>
                </a:solidFill>
              </a:rPr>
              <a:t>100% if prior DRV/r dose 600/100 BID </a:t>
            </a:r>
          </a:p>
        </p:txBody>
      </p:sp>
      <p:sp>
        <p:nvSpPr>
          <p:cNvPr id="52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2017; 74:193.200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3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GS-US-292-0119 Study: switch to E/C/F/TAF + DRV</a:t>
            </a:r>
          </a:p>
        </p:txBody>
      </p:sp>
      <p:sp>
        <p:nvSpPr>
          <p:cNvPr id="54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  <p:grpSp>
        <p:nvGrpSpPr>
          <p:cNvPr id="55" name="Grouper 3"/>
          <p:cNvGrpSpPr/>
          <p:nvPr/>
        </p:nvGrpSpPr>
        <p:grpSpPr>
          <a:xfrm>
            <a:off x="367861" y="2379374"/>
            <a:ext cx="3112957" cy="3607293"/>
            <a:chOff x="367861" y="2379374"/>
            <a:chExt cx="3112957" cy="3945513"/>
          </a:xfrm>
        </p:grpSpPr>
        <p:sp>
          <p:nvSpPr>
            <p:cNvPr id="56" name="Freeform 25"/>
            <p:cNvSpPr>
              <a:spLocks noEditPoints="1"/>
            </p:cNvSpPr>
            <p:nvPr/>
          </p:nvSpPr>
          <p:spPr bwMode="auto">
            <a:xfrm>
              <a:off x="681038" y="5556196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2220913" y="5592708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GB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8" name="ZoneTexte 9"/>
            <p:cNvSpPr txBox="1">
              <a:spLocks noChangeArrowheads="1"/>
            </p:cNvSpPr>
            <p:nvPr/>
          </p:nvSpPr>
          <p:spPr bwMode="auto">
            <a:xfrm>
              <a:off x="482517" y="5584771"/>
              <a:ext cx="1455847" cy="572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(95% IC)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5,3 (- 3.4 ; 17.4)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59" name="Rectangle 46"/>
            <p:cNvSpPr>
              <a:spLocks noChangeArrowheads="1"/>
            </p:cNvSpPr>
            <p:nvPr/>
          </p:nvSpPr>
          <p:spPr bwMode="auto">
            <a:xfrm>
              <a:off x="552039" y="5440307"/>
              <a:ext cx="84960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60" name="Rectangle 51"/>
            <p:cNvSpPr>
              <a:spLocks noChangeArrowheads="1"/>
            </p:cNvSpPr>
            <p:nvPr/>
          </p:nvSpPr>
          <p:spPr bwMode="auto">
            <a:xfrm>
              <a:off x="367861" y="2836808"/>
              <a:ext cx="25487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1066590" y="2786556"/>
              <a:ext cx="222818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97 </a:t>
              </a:r>
            </a:p>
          </p:txBody>
        </p:sp>
        <p:sp>
          <p:nvSpPr>
            <p:cNvPr id="62" name="Rectangle 44"/>
            <p:cNvSpPr>
              <a:spLocks noChangeArrowheads="1"/>
            </p:cNvSpPr>
            <p:nvPr/>
          </p:nvSpPr>
          <p:spPr bwMode="auto">
            <a:xfrm>
              <a:off x="1622575" y="2984246"/>
              <a:ext cx="182742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91</a:t>
              </a:r>
            </a:p>
          </p:txBody>
        </p:sp>
        <p:sp>
          <p:nvSpPr>
            <p:cNvPr id="63" name="Rectangle 47"/>
            <p:cNvSpPr>
              <a:spLocks noChangeArrowheads="1"/>
            </p:cNvSpPr>
            <p:nvPr/>
          </p:nvSpPr>
          <p:spPr bwMode="auto">
            <a:xfrm>
              <a:off x="460348" y="4948184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64" name="Rectangle 48"/>
            <p:cNvSpPr>
              <a:spLocks noChangeArrowheads="1"/>
            </p:cNvSpPr>
            <p:nvPr/>
          </p:nvSpPr>
          <p:spPr bwMode="auto">
            <a:xfrm>
              <a:off x="460348" y="4421134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65" name="Rectangle 49"/>
            <p:cNvSpPr>
              <a:spLocks noChangeArrowheads="1"/>
            </p:cNvSpPr>
            <p:nvPr/>
          </p:nvSpPr>
          <p:spPr bwMode="auto">
            <a:xfrm>
              <a:off x="460348" y="3892496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66" name="Rectangle 50"/>
            <p:cNvSpPr>
              <a:spLocks noChangeArrowheads="1"/>
            </p:cNvSpPr>
            <p:nvPr/>
          </p:nvSpPr>
          <p:spPr bwMode="auto">
            <a:xfrm>
              <a:off x="460348" y="3365446"/>
              <a:ext cx="169918" cy="20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67" name="ZoneTexte 52"/>
            <p:cNvSpPr txBox="1">
              <a:spLocks noChangeArrowheads="1"/>
            </p:cNvSpPr>
            <p:nvPr/>
          </p:nvSpPr>
          <p:spPr bwMode="auto">
            <a:xfrm>
              <a:off x="523239" y="2548741"/>
              <a:ext cx="3671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600" dirty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68" name="Connecteur droit 67"/>
            <p:cNvCxnSpPr/>
            <p:nvPr/>
          </p:nvCxnSpPr>
          <p:spPr bwMode="auto">
            <a:xfrm>
              <a:off x="720725" y="2903484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 bwMode="auto">
            <a:xfrm>
              <a:off x="650875" y="348927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 bwMode="auto">
            <a:xfrm>
              <a:off x="652463" y="400044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 bwMode="auto">
            <a:xfrm>
              <a:off x="654050" y="450844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 bwMode="auto">
            <a:xfrm>
              <a:off x="641350" y="5041846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 bwMode="auto">
            <a:xfrm>
              <a:off x="643255" y="2921581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 bwMode="auto">
            <a:xfrm>
              <a:off x="659492" y="5551434"/>
              <a:ext cx="2728233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Rectangle 42"/>
            <p:cNvSpPr>
              <a:spLocks noChangeArrowheads="1"/>
            </p:cNvSpPr>
            <p:nvPr/>
          </p:nvSpPr>
          <p:spPr bwMode="auto">
            <a:xfrm>
              <a:off x="2282532" y="2871005"/>
              <a:ext cx="352661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94 * </a:t>
              </a: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2856634" y="3298198"/>
              <a:ext cx="182742" cy="2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76</a:t>
              </a:r>
            </a:p>
          </p:txBody>
        </p:sp>
        <p:sp>
          <p:nvSpPr>
            <p:cNvPr id="78" name="ZoneTexte 9"/>
            <p:cNvSpPr txBox="1">
              <a:spLocks noChangeArrowheads="1"/>
            </p:cNvSpPr>
            <p:nvPr/>
          </p:nvSpPr>
          <p:spPr bwMode="auto">
            <a:xfrm>
              <a:off x="1984896" y="5592709"/>
              <a:ext cx="1495922" cy="73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ts val="1480"/>
                </a:lnSpc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(95% IC)</a:t>
              </a:r>
            </a:p>
            <a:p>
              <a:pPr algn="ctr">
                <a:lnSpc>
                  <a:spcPts val="1480"/>
                </a:lnSpc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18,3  (3.5 ; 33.0)</a:t>
              </a:r>
            </a:p>
            <a:p>
              <a:pPr algn="ctr">
                <a:lnSpc>
                  <a:spcPts val="1480"/>
                </a:lnSpc>
              </a:pPr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p = 0.004</a:t>
              </a:r>
              <a:endParaRPr lang="fr-FR" sz="1400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1141451" y="2379374"/>
              <a:ext cx="628698" cy="4039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W24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2424115" y="2379374"/>
              <a:ext cx="628698" cy="4039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W48</a:t>
              </a:r>
            </a:p>
          </p:txBody>
        </p:sp>
        <p:sp>
          <p:nvSpPr>
            <p:cNvPr id="81" name="Rectangle 20"/>
            <p:cNvSpPr>
              <a:spLocks noChangeArrowheads="1"/>
            </p:cNvSpPr>
            <p:nvPr/>
          </p:nvSpPr>
          <p:spPr bwMode="auto">
            <a:xfrm>
              <a:off x="990600" y="2990739"/>
              <a:ext cx="396000" cy="25560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82" name="Rectangle 21"/>
            <p:cNvSpPr>
              <a:spLocks noChangeArrowheads="1"/>
            </p:cNvSpPr>
            <p:nvPr/>
          </p:nvSpPr>
          <p:spPr bwMode="auto">
            <a:xfrm>
              <a:off x="1500630" y="3218455"/>
              <a:ext cx="396000" cy="2328284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83" name="Rectangle 20"/>
            <p:cNvSpPr>
              <a:spLocks noChangeArrowheads="1"/>
            </p:cNvSpPr>
            <p:nvPr/>
          </p:nvSpPr>
          <p:spPr bwMode="auto">
            <a:xfrm>
              <a:off x="2237850" y="3091565"/>
              <a:ext cx="396000" cy="2455174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84" name="Rectangle 21"/>
            <p:cNvSpPr>
              <a:spLocks noChangeArrowheads="1"/>
            </p:cNvSpPr>
            <p:nvPr/>
          </p:nvSpPr>
          <p:spPr bwMode="auto">
            <a:xfrm>
              <a:off x="2747880" y="3525346"/>
              <a:ext cx="396000" cy="2021393"/>
            </a:xfrm>
            <a:prstGeom prst="rect">
              <a:avLst/>
            </a:prstGeom>
            <a:solidFill>
              <a:srgbClr val="000066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68400"/>
            <a:ext cx="8193088" cy="5303838"/>
          </a:xfrm>
        </p:spPr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dirty="0"/>
          </a:p>
          <a:p>
            <a:pPr lvl="1"/>
            <a:r>
              <a:rPr lang="en-US" sz="2000" dirty="0">
                <a:latin typeface=""/>
              </a:rPr>
              <a:t>Simplifying therapy from ~5 pills/day to once-daily, 2-pill E/C/F/TAF + DRV </a:t>
            </a:r>
          </a:p>
          <a:p>
            <a:pPr lvl="2"/>
            <a:r>
              <a:rPr lang="en-US" sz="1800" dirty="0">
                <a:latin typeface=""/>
              </a:rPr>
              <a:t>Provided efficacious plasma exposures of EVG, DRV, and TAF</a:t>
            </a:r>
          </a:p>
          <a:p>
            <a:pPr lvl="2"/>
            <a:r>
              <a:rPr lang="en-US" sz="1800" dirty="0">
                <a:latin typeface=""/>
              </a:rPr>
              <a:t>Maintained </a:t>
            </a:r>
            <a:r>
              <a:rPr lang="en-US" sz="1800" dirty="0" err="1">
                <a:latin typeface=""/>
              </a:rPr>
              <a:t>virologic</a:t>
            </a:r>
            <a:r>
              <a:rPr lang="en-US" sz="1800" dirty="0">
                <a:latin typeface=""/>
              </a:rPr>
              <a:t> suppression through Week 24 </a:t>
            </a:r>
          </a:p>
          <a:p>
            <a:pPr lvl="2"/>
            <a:r>
              <a:rPr lang="en-US" sz="1800" dirty="0">
                <a:latin typeface=""/>
              </a:rPr>
              <a:t>Was superior to staying on baseline regimen at Week 48 at both </a:t>
            </a:r>
            <a:br>
              <a:rPr lang="en-US" sz="1800" dirty="0">
                <a:latin typeface=""/>
              </a:rPr>
            </a:br>
            <a:r>
              <a:rPr lang="en-US" sz="1800" dirty="0">
                <a:latin typeface=""/>
              </a:rPr>
              <a:t>&lt; 50 and &lt; 20 c/mL  </a:t>
            </a:r>
          </a:p>
          <a:p>
            <a:pPr lvl="1"/>
            <a:r>
              <a:rPr lang="en-US" sz="2000" dirty="0">
                <a:latin typeface=""/>
              </a:rPr>
              <a:t>Switch to TAF improved proximal tubular proteinuria without change in </a:t>
            </a:r>
            <a:r>
              <a:rPr lang="en-US" sz="2000" dirty="0" err="1">
                <a:latin typeface=""/>
              </a:rPr>
              <a:t>eGFR</a:t>
            </a:r>
            <a:endParaRPr lang="en-US" sz="2000" dirty="0">
              <a:latin typeface=""/>
            </a:endParaRPr>
          </a:p>
          <a:p>
            <a:pPr lvl="1"/>
            <a:r>
              <a:rPr lang="en-US" sz="2000" dirty="0">
                <a:latin typeface=""/>
              </a:rPr>
              <a:t>E/C/F/TAF + DRV was safe, well tolerated, and associated with greater treatment satisfaction</a:t>
            </a:r>
          </a:p>
          <a:p>
            <a:pPr lvl="1"/>
            <a:r>
              <a:rPr lang="en-US" sz="2000" dirty="0">
                <a:latin typeface=""/>
              </a:rPr>
              <a:t>For treatment-experienced individuals with ≥ 2 class resistance on complex, high-pill burden regimens, switching to E/C/F/</a:t>
            </a:r>
            <a:r>
              <a:rPr lang="en-US" sz="2000">
                <a:latin typeface=""/>
              </a:rPr>
              <a:t>TAF </a:t>
            </a:r>
            <a:br>
              <a:rPr lang="en-US" sz="2000">
                <a:latin typeface=""/>
              </a:rPr>
            </a:br>
            <a:r>
              <a:rPr lang="en-US" sz="2000">
                <a:latin typeface=""/>
              </a:rPr>
              <a:t>+ </a:t>
            </a:r>
            <a:r>
              <a:rPr lang="en-US" sz="2000" dirty="0">
                <a:latin typeface=""/>
              </a:rPr>
              <a:t>DRV provides a simple, once-daily, two-pill option with superior efficacy and comparable tolerability</a:t>
            </a:r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Huhn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GD, JAIDS 2017; 74:193.200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5033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GS-US-292-0119 Study: switch to E/C/F/TAF + DRV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GS-US-292-0119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601</Words>
  <Application>Microsoft Office PowerPoint</Application>
  <PresentationFormat>Affichage à l'écran (4:3)</PresentationFormat>
  <Paragraphs>194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to E/C/F/TAF + DRV</vt:lpstr>
      <vt:lpstr>GS-US-292-0119 Study: switch to E/C/F/TAF + DRV</vt:lpstr>
      <vt:lpstr>Présentation PowerPoint</vt:lpstr>
      <vt:lpstr>Pharmacokinetic substudy Results (N = 15)</vt:lpstr>
      <vt:lpstr>GS-US-292-0119 Study: switch to E/C/F/TAF + DRV</vt:lpstr>
      <vt:lpstr>GS-US-292-0119 Study: switch to E/C/F/TAF + DRV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88</cp:revision>
  <dcterms:created xsi:type="dcterms:W3CDTF">2015-05-20T10:06:58Z</dcterms:created>
  <dcterms:modified xsi:type="dcterms:W3CDTF">2017-01-18T14:37:04Z</dcterms:modified>
</cp:coreProperties>
</file>