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64" r:id="rId2"/>
    <p:sldId id="257" r:id="rId3"/>
    <p:sldId id="258" r:id="rId4"/>
    <p:sldId id="267" r:id="rId5"/>
    <p:sldId id="259" r:id="rId6"/>
    <p:sldId id="266" r:id="rId7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Section sans titre" id="{DA8513AD-3E7B-444E-B943-49EF11AFC989}">
          <p14:sldIdLst>
            <p14:sldId id="264"/>
            <p14:sldId id="257"/>
            <p14:sldId id="258"/>
            <p14:sldId id="267"/>
            <p14:sldId id="259"/>
            <p14:sldId id="266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55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çois RAFFI" initials="FR" lastIdx="3" clrIdx="0"/>
  <p:cmAuthor id="1" name="Pozniak, Anton" initials="PA" lastIdx="2" clrIdx="1"/>
  <p:cmAuthor id="2" name="Utilisateur de Microsoft Office" initials="Office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333399"/>
    <a:srgbClr val="CC3300"/>
    <a:srgbClr val="DDDDDD"/>
    <a:srgbClr val="FFFFFF"/>
    <a:srgbClr val="10EB00"/>
    <a:srgbClr val="3AC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7857" autoAdjust="0"/>
  </p:normalViewPr>
  <p:slideViewPr>
    <p:cSldViewPr snapToGrid="0" snapToObjects="1">
      <p:cViewPr>
        <p:scale>
          <a:sx n="100" d="100"/>
          <a:sy n="100" d="100"/>
        </p:scale>
        <p:origin x="-2718" y="-318"/>
      </p:cViewPr>
      <p:guideLst>
        <p:guide orient="horz" pos="255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33E0BB3-D131-4F7C-A614-FA98950D8177}" type="datetimeFigureOut">
              <a:rPr lang="fr-FR"/>
              <a:pPr>
                <a:defRPr/>
              </a:pPr>
              <a:t>18/01/2017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526787D-91DA-4A3A-AAD1-2F88B3AF8D7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99036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>
              <a:ea typeface="ＭＳ Ｐゴシック" pitchFamily="34" charset="-128"/>
            </a:endParaRPr>
          </a:p>
        </p:txBody>
      </p:sp>
      <p:sp>
        <p:nvSpPr>
          <p:cNvPr id="819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8B87528F-3C34-418C-B37E-B3F1FFDBC226}" type="slidenum">
              <a:rPr lang="fr-FR" sz="1200">
                <a:latin typeface="Calibri" pitchFamily="34" charset="0"/>
              </a:rPr>
              <a:pPr algn="r" defTabSz="850900"/>
              <a:t>1</a:t>
            </a:fld>
            <a:endParaRPr 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70F30-CB28-448F-883B-3C6709959F3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255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273" y="1524000"/>
            <a:ext cx="8229600" cy="4648200"/>
          </a:xfrm>
        </p:spPr>
        <p:txBody>
          <a:bodyPr/>
          <a:lstStyle>
            <a:lvl1pPr>
              <a:lnSpc>
                <a:spcPct val="100000"/>
              </a:lnSpc>
              <a:buClr>
                <a:srgbClr val="C00000"/>
              </a:buClr>
              <a:defRPr/>
            </a:lvl1pPr>
            <a:lvl2pPr>
              <a:buClr>
                <a:srgbClr val="C00000"/>
              </a:buClr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3950" y="6613527"/>
            <a:ext cx="247650" cy="16827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 b="1">
                <a:solidFill>
                  <a:srgbClr val="7F7F7F"/>
                </a:solidFill>
                <a:latin typeface="+mn-lt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‹N°›</a:t>
            </a:fld>
            <a:endParaRPr lang="en-US" altLang="en-US" dirty="0"/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4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04202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6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Switch to E/C/F/TAF + DRV</a:t>
            </a:r>
          </a:p>
        </p:txBody>
      </p:sp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>
                <a:latin typeface="Calibri" pitchFamily="34" charset="0"/>
                <a:ea typeface="ＭＳ Ｐゴシック" pitchFamily="34" charset="-128"/>
              </a:rPr>
              <a:t>Study GS-US-292-0119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9" name="Line 172"/>
          <p:cNvSpPr>
            <a:spLocks noChangeShapeType="1"/>
          </p:cNvSpPr>
          <p:nvPr/>
        </p:nvSpPr>
        <p:spPr bwMode="auto">
          <a:xfrm>
            <a:off x="7012125" y="1937943"/>
            <a:ext cx="0" cy="2437009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" name="Line 105"/>
          <p:cNvSpPr>
            <a:spLocks noChangeShapeType="1"/>
          </p:cNvSpPr>
          <p:nvPr/>
        </p:nvSpPr>
        <p:spPr bwMode="auto">
          <a:xfrm>
            <a:off x="3929905" y="3562350"/>
            <a:ext cx="612000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x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8" name="Line 3"/>
          <p:cNvSpPr>
            <a:spLocks noChangeShapeType="1"/>
          </p:cNvSpPr>
          <p:nvPr/>
        </p:nvSpPr>
        <p:spPr bwMode="auto">
          <a:xfrm>
            <a:off x="4527304" y="3038475"/>
            <a:ext cx="0" cy="99060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4511429" y="3048000"/>
            <a:ext cx="467999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4519366" y="4029075"/>
            <a:ext cx="467999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990335" y="2569229"/>
            <a:ext cx="3826778" cy="824400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solidFill>
                  <a:schemeClr val="bg1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E/C/F/TAF + DRV 800 mg QD</a:t>
            </a:r>
            <a:endParaRPr lang="en-US" sz="1600" b="1" dirty="0">
              <a:ln>
                <a:solidFill>
                  <a:srgbClr val="FF6600"/>
                </a:solidFill>
              </a:ln>
              <a:solidFill>
                <a:schemeClr val="bg1"/>
              </a:solidFill>
              <a:latin typeface="+mj-lt"/>
              <a:ea typeface="Times New Roman" pitchFamily="-65" charset="0"/>
              <a:cs typeface="ＭＳ Ｐゴシック" pitchFamily="-65" charset="-128"/>
            </a:endParaRPr>
          </a:p>
        </p:txBody>
      </p:sp>
      <p:sp>
        <p:nvSpPr>
          <p:cNvPr id="9232" name="Text Box 36"/>
          <p:cNvSpPr txBox="1">
            <a:spLocks noChangeArrowheads="1"/>
          </p:cNvSpPr>
          <p:nvPr/>
        </p:nvSpPr>
        <p:spPr bwMode="auto">
          <a:xfrm>
            <a:off x="4355159" y="2673350"/>
            <a:ext cx="6555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N = 89</a:t>
            </a:r>
          </a:p>
        </p:txBody>
      </p:sp>
      <p:sp>
        <p:nvSpPr>
          <p:cNvPr id="9233" name="Text Box 37"/>
          <p:cNvSpPr txBox="1">
            <a:spLocks noChangeArrowheads="1"/>
          </p:cNvSpPr>
          <p:nvPr/>
        </p:nvSpPr>
        <p:spPr bwMode="auto">
          <a:xfrm>
            <a:off x="4340636" y="4067175"/>
            <a:ext cx="65915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N = 46</a:t>
            </a: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4990334" y="3557588"/>
            <a:ext cx="2021791" cy="823912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solidFill>
                  <a:schemeClr val="bg1"/>
                </a:solidFill>
                <a:latin typeface="+mj-lt"/>
                <a:ea typeface="Times New Roman" pitchFamily="-65" charset="0"/>
                <a:cs typeface="Times New Roman" pitchFamily="-65" charset="0"/>
              </a:rPr>
              <a:t>Baseline regimen</a:t>
            </a:r>
          </a:p>
        </p:txBody>
      </p:sp>
      <p:sp>
        <p:nvSpPr>
          <p:cNvPr id="29" name="Espace réservé du contenu 2"/>
          <p:cNvSpPr txBox="1">
            <a:spLocks/>
          </p:cNvSpPr>
          <p:nvPr/>
        </p:nvSpPr>
        <p:spPr bwMode="auto">
          <a:xfrm>
            <a:off x="34925" y="11636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9238" name="Connecteur droit 66"/>
          <p:cNvCxnSpPr>
            <a:cxnSpLocks noChangeShapeType="1"/>
          </p:cNvCxnSpPr>
          <p:nvPr/>
        </p:nvCxnSpPr>
        <p:spPr bwMode="auto">
          <a:xfrm rot="5400000">
            <a:off x="3909357" y="239474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9239" name="Oval 170"/>
          <p:cNvSpPr>
            <a:spLocks noChangeArrowheads="1"/>
          </p:cNvSpPr>
          <p:nvPr/>
        </p:nvSpPr>
        <p:spPr bwMode="auto">
          <a:xfrm>
            <a:off x="3350520" y="1181100"/>
            <a:ext cx="1539875" cy="101441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Randomisation*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2: 1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Open-label</a:t>
            </a:r>
          </a:p>
        </p:txBody>
      </p:sp>
      <p:sp>
        <p:nvSpPr>
          <p:cNvPr id="9242" name="Espace réservé du contenu 2"/>
          <p:cNvSpPr>
            <a:spLocks/>
          </p:cNvSpPr>
          <p:nvPr/>
        </p:nvSpPr>
        <p:spPr bwMode="auto">
          <a:xfrm>
            <a:off x="34925" y="5034566"/>
            <a:ext cx="9066213" cy="1170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75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US" sz="28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Objective</a:t>
            </a:r>
          </a:p>
          <a:p>
            <a:pPr marL="800100" lvl="1" indent="-342900" defTabSz="914400">
              <a:spcBef>
                <a:spcPts val="75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US" dirty="0">
                <a:solidFill>
                  <a:srgbClr val="000066"/>
                </a:solidFill>
              </a:rPr>
              <a:t>Primary Endpoint: proportion with treatment success (HIV RNA &lt; 50 c/mL) </a:t>
            </a:r>
            <a:br>
              <a:rPr lang="en-US" dirty="0">
                <a:solidFill>
                  <a:srgbClr val="000066"/>
                </a:solidFill>
              </a:rPr>
            </a:br>
            <a:r>
              <a:rPr lang="en-US" dirty="0">
                <a:solidFill>
                  <a:srgbClr val="000066"/>
                </a:solidFill>
              </a:rPr>
              <a:t>at W24, ITT, FDA snapshot: non-inferiority of E/C/F/TAF with a lower margin </a:t>
            </a:r>
            <a:br>
              <a:rPr lang="en-US" dirty="0">
                <a:solidFill>
                  <a:srgbClr val="000066"/>
                </a:solidFill>
              </a:rPr>
            </a:br>
            <a:r>
              <a:rPr lang="en-US" dirty="0">
                <a:solidFill>
                  <a:srgbClr val="000066"/>
                </a:solidFill>
              </a:rPr>
              <a:t>of 12%, by 2-sided 95% CI</a:t>
            </a:r>
          </a:p>
        </p:txBody>
      </p:sp>
      <p:sp>
        <p:nvSpPr>
          <p:cNvPr id="9244" name="ZoneTexte 69"/>
          <p:cNvSpPr txBox="1">
            <a:spLocks noChangeArrowheads="1"/>
          </p:cNvSpPr>
          <p:nvPr/>
        </p:nvSpPr>
        <p:spPr bwMode="auto">
          <a:xfrm>
            <a:off x="5007778" y="6565238"/>
            <a:ext cx="41280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Huhn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GD, 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JAIDS 2017; 74:193.200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9245" name="AutoShape 162"/>
          <p:cNvSpPr>
            <a:spLocks noChangeArrowheads="1"/>
          </p:cNvSpPr>
          <p:nvPr/>
        </p:nvSpPr>
        <p:spPr bwMode="auto">
          <a:xfrm>
            <a:off x="86409" y="2293102"/>
            <a:ext cx="3851996" cy="255389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spAutoFit/>
          </a:bodyPr>
          <a:lstStyle/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≥ 18 years</a:t>
            </a:r>
          </a:p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≥ 4 months with HIV RNA &lt; 50 c/mL </a:t>
            </a:r>
            <a:br>
              <a:rPr lang="en-US" sz="1600" b="1" dirty="0">
                <a:solidFill>
                  <a:srgbClr val="000066"/>
                </a:solidFill>
                <a:latin typeface="Calibri" pitchFamily="34" charset="0"/>
              </a:rPr>
            </a:br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on ART containing DRV/r</a:t>
            </a:r>
          </a:p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≥ 2 prior failures + ≥ 2 class resistance by historical genotype (≤ 3 TAMS </a:t>
            </a:r>
            <a:r>
              <a:rPr lang="en-US" sz="1600" b="1" u="sng" dirty="0">
                <a:solidFill>
                  <a:srgbClr val="000066"/>
                </a:solidFill>
                <a:latin typeface="Calibri" pitchFamily="34" charset="0"/>
              </a:rPr>
              <a:t>+</a:t>
            </a:r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 K65R)</a:t>
            </a:r>
          </a:p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No Q151M, T69ins, or DRV mutations</a:t>
            </a:r>
          </a:p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Historical genotype with no INSTI-R</a:t>
            </a:r>
          </a:p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INSTI-naïve or suppressed on INSTI </a:t>
            </a:r>
          </a:p>
          <a:p>
            <a:pPr algn="ctr" defTabSz="914400"/>
            <a:r>
              <a:rPr lang="en-US" sz="1600" b="1" dirty="0" err="1">
                <a:solidFill>
                  <a:srgbClr val="000066"/>
                </a:solidFill>
                <a:latin typeface="Calibri" pitchFamily="34" charset="0"/>
              </a:rPr>
              <a:t>eGFR</a:t>
            </a:r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 </a:t>
            </a:r>
            <a:r>
              <a:rPr lang="en-US" sz="1600" b="1" u="sng" dirty="0">
                <a:solidFill>
                  <a:srgbClr val="000066"/>
                </a:solidFill>
                <a:latin typeface="Calibri" pitchFamily="34" charset="0"/>
              </a:rPr>
              <a:t>&gt;</a:t>
            </a:r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 50 mL/min</a:t>
            </a:r>
          </a:p>
        </p:txBody>
      </p:sp>
      <p:sp>
        <p:nvSpPr>
          <p:cNvPr id="33" name="Oval 109"/>
          <p:cNvSpPr>
            <a:spLocks noChangeArrowheads="1"/>
          </p:cNvSpPr>
          <p:nvPr/>
        </p:nvSpPr>
        <p:spPr bwMode="auto">
          <a:xfrm>
            <a:off x="6693038" y="1398193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W48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4" name="Oval 110"/>
          <p:cNvSpPr>
            <a:spLocks noChangeArrowheads="1"/>
          </p:cNvSpPr>
          <p:nvPr/>
        </p:nvSpPr>
        <p:spPr bwMode="auto">
          <a:xfrm>
            <a:off x="8508503" y="1398193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W144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9248" name="Line 172"/>
          <p:cNvSpPr>
            <a:spLocks noChangeShapeType="1"/>
          </p:cNvSpPr>
          <p:nvPr/>
        </p:nvSpPr>
        <p:spPr bwMode="auto">
          <a:xfrm>
            <a:off x="8806953" y="1937943"/>
            <a:ext cx="0" cy="2437009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6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50338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GS-US-292-0119 Study: switch to E/C/F/TAF + DRV</a:t>
            </a:r>
          </a:p>
        </p:txBody>
      </p:sp>
      <p:sp>
        <p:nvSpPr>
          <p:cNvPr id="22" name="AutoShape 162"/>
          <p:cNvSpPr>
            <a:spLocks noChangeArrowheads="1"/>
          </p:cNvSpPr>
          <p:nvPr/>
        </p:nvSpPr>
        <p:spPr bwMode="auto">
          <a:xfrm>
            <a:off x="0" y="6565238"/>
            <a:ext cx="1296000" cy="28857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GS-US-292-0119</a:t>
            </a:r>
          </a:p>
        </p:txBody>
      </p:sp>
      <p:sp>
        <p:nvSpPr>
          <p:cNvPr id="23" name="Line 172"/>
          <p:cNvSpPr>
            <a:spLocks noChangeShapeType="1"/>
          </p:cNvSpPr>
          <p:nvPr/>
        </p:nvSpPr>
        <p:spPr bwMode="auto">
          <a:xfrm>
            <a:off x="6035709" y="1980583"/>
            <a:ext cx="0" cy="2394369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" name="Oval 109"/>
          <p:cNvSpPr>
            <a:spLocks noChangeArrowheads="1"/>
          </p:cNvSpPr>
          <p:nvPr/>
        </p:nvSpPr>
        <p:spPr bwMode="auto">
          <a:xfrm>
            <a:off x="5716622" y="1440833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W24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7012125" y="3554155"/>
            <a:ext cx="1804988" cy="824400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solidFill>
                  <a:schemeClr val="bg1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E/C/F/TAF + DRV 800 mg QD</a:t>
            </a:r>
            <a:endParaRPr lang="en-US" sz="1600" b="1" dirty="0">
              <a:ln>
                <a:solidFill>
                  <a:srgbClr val="FF6600"/>
                </a:solidFill>
              </a:ln>
              <a:solidFill>
                <a:schemeClr val="bg1"/>
              </a:solidFill>
              <a:latin typeface="+mj-lt"/>
              <a:ea typeface="Times New Roman" pitchFamily="-65" charset="0"/>
              <a:cs typeface="ＭＳ Ｐゴシック" pitchFamily="-65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8"/>
          <p:cNvSpPr>
            <a:spLocks noChangeArrowheads="1"/>
          </p:cNvSpPr>
          <p:nvPr/>
        </p:nvSpPr>
        <p:spPr bwMode="auto">
          <a:xfrm>
            <a:off x="1603057" y="1238250"/>
            <a:ext cx="6285053" cy="31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Baseline characteristics and disposition at W48</a:t>
            </a:r>
          </a:p>
        </p:txBody>
      </p:sp>
      <p:graphicFrame>
        <p:nvGraphicFramePr>
          <p:cNvPr id="3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406588"/>
              </p:ext>
            </p:extLst>
          </p:nvPr>
        </p:nvGraphicFramePr>
        <p:xfrm>
          <a:off x="383371" y="1487982"/>
          <a:ext cx="8575792" cy="5029200"/>
        </p:xfrm>
        <a:graphic>
          <a:graphicData uri="http://schemas.openxmlformats.org/drawingml/2006/table">
            <a:tbl>
              <a:tblPr/>
              <a:tblGrid>
                <a:gridCol w="36576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5221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6591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E/C/F/TAF + DRV, N = 89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Baseline regimen, N = 46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Median age, years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Female,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CD4/mm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, median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eGFR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(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Cockroft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-Gault), mL/min, median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Baseline regimen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Number of pills/day, median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≥ 6 pills/day,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At least BID dosing,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TDF / ABC / Other NRTIs,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RAL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61 / 11 / 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37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54 /11 / 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5849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Resistance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2-class / 3-class resistance,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M184V/I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K65R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TAMs (≥ 3 TAMs)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NNRTI-R / PI-R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GSS at study entry, mean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70 / 26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85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43.8 (16.8)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89 / 38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2.45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74 / 20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39.1 (17.4)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87 / 28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2.56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Discontinuation before W24, N (%)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Lack of efficacy / Adverse event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 (2.2%)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 / 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 (10.9%)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 / 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4" name="ZoneTexte 69"/>
          <p:cNvSpPr txBox="1">
            <a:spLocks noChangeArrowheads="1"/>
          </p:cNvSpPr>
          <p:nvPr/>
        </p:nvSpPr>
        <p:spPr bwMode="auto">
          <a:xfrm>
            <a:off x="5007778" y="6565238"/>
            <a:ext cx="41280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Huhn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GD, JAIDS 2017; 74:193.200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50800" y="44450"/>
            <a:ext cx="9050338" cy="1106488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r>
              <a:rPr lang="en-GB" sz="3200" dirty="0">
                <a:ea typeface="ＭＳ Ｐゴシック" pitchFamily="34" charset="-128"/>
              </a:rPr>
              <a:t>GS-US-292-0119 Study: switch to E/C/F/TAF + DRV</a:t>
            </a: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0" y="6565238"/>
            <a:ext cx="1296000" cy="28857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GS-US-292-0119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Title 1"/>
          <p:cNvSpPr>
            <a:spLocks noGrp="1"/>
          </p:cNvSpPr>
          <p:nvPr>
            <p:ph type="title"/>
          </p:nvPr>
        </p:nvSpPr>
        <p:spPr>
          <a:xfrm>
            <a:off x="1133981" y="1165074"/>
            <a:ext cx="6544461" cy="676564"/>
          </a:xfrm>
        </p:spPr>
        <p:txBody>
          <a:bodyPr/>
          <a:lstStyle/>
          <a:p>
            <a:r>
              <a:rPr lang="en-US" altLang="en-US" dirty="0">
                <a:solidFill>
                  <a:srgbClr val="CC3300"/>
                </a:solidFill>
              </a:rPr>
              <a:t>Pharmacokinetic </a:t>
            </a:r>
            <a:r>
              <a:rPr lang="en-US" altLang="en-US" dirty="0" err="1">
                <a:solidFill>
                  <a:srgbClr val="CC3300"/>
                </a:solidFill>
              </a:rPr>
              <a:t>substudy</a:t>
            </a:r>
            <a:r>
              <a:rPr lang="en-US" altLang="en-US" dirty="0">
                <a:solidFill>
                  <a:srgbClr val="CC3300"/>
                </a:solidFill>
              </a:rPr>
              <a:t> Results (N = 15)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272" y="1834128"/>
            <a:ext cx="8616865" cy="424774"/>
          </a:xfrm>
        </p:spPr>
        <p:txBody>
          <a:bodyPr/>
          <a:lstStyle/>
          <a:p>
            <a:r>
              <a:rPr lang="en-US" b="1" dirty="0">
                <a:latin typeface="+mj-lt"/>
              </a:rPr>
              <a:t>Once-daily dosing of E/C/F/TAF (150/150/200/10 mg) + DRV 800 mg</a:t>
            </a:r>
          </a:p>
          <a:p>
            <a:pPr lvl="1"/>
            <a:endParaRPr lang="en-US" sz="2000" b="1" dirty="0">
              <a:solidFill>
                <a:srgbClr val="CC3300"/>
              </a:solidFill>
              <a:latin typeface="+mj-lt"/>
            </a:endParaRPr>
          </a:p>
          <a:p>
            <a:pPr lvl="1"/>
            <a:endParaRPr lang="en-US" sz="2000" b="1" dirty="0">
              <a:solidFill>
                <a:srgbClr val="CC3300"/>
              </a:solidFill>
              <a:latin typeface="+mj-lt"/>
            </a:endParaRPr>
          </a:p>
          <a:p>
            <a:pPr lvl="1"/>
            <a:endParaRPr lang="en-US" sz="2000" b="1" dirty="0">
              <a:solidFill>
                <a:srgbClr val="CC3300"/>
              </a:solidFill>
              <a:latin typeface="+mj-lt"/>
            </a:endParaRPr>
          </a:p>
          <a:p>
            <a:pPr lvl="1"/>
            <a:endParaRPr lang="en-US" sz="2000" b="1" dirty="0">
              <a:solidFill>
                <a:srgbClr val="CC3300"/>
              </a:solidFill>
              <a:latin typeface="+mj-lt"/>
            </a:endParaRPr>
          </a:p>
          <a:p>
            <a:pPr lvl="1"/>
            <a:endParaRPr lang="en-US" sz="2000" b="1" dirty="0">
              <a:solidFill>
                <a:srgbClr val="CC3300"/>
              </a:solidFill>
              <a:latin typeface="+mj-lt"/>
            </a:endParaRPr>
          </a:p>
          <a:p>
            <a:pPr lvl="1"/>
            <a:endParaRPr lang="en-US" sz="2000" b="1" dirty="0">
              <a:solidFill>
                <a:srgbClr val="CC3300"/>
              </a:solidFill>
              <a:latin typeface="+mj-lt"/>
            </a:endParaRPr>
          </a:p>
          <a:p>
            <a:pPr marL="273050" lvl="1" indent="0">
              <a:buNone/>
            </a:pPr>
            <a:endParaRPr lang="en-US" sz="2000" b="1" dirty="0">
              <a:solidFill>
                <a:srgbClr val="CC3300"/>
              </a:solidFill>
              <a:latin typeface="+mj-lt"/>
            </a:endParaRPr>
          </a:p>
          <a:p>
            <a:endParaRPr lang="en-US" b="1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5792" y="4455436"/>
            <a:ext cx="8756385" cy="197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defTabSz="914400" eaLnBrk="0" hangingPunct="0">
              <a:spcBef>
                <a:spcPct val="20000"/>
              </a:spcBef>
              <a:buClr>
                <a:srgbClr val="C00000"/>
              </a:buClr>
              <a:buFontTx/>
              <a:buChar char="–"/>
            </a:pPr>
            <a:r>
              <a:rPr lang="en-US" kern="0" dirty="0">
                <a:solidFill>
                  <a:srgbClr val="000066"/>
                </a:solidFill>
                <a:latin typeface="Arial"/>
                <a:ea typeface="ＭＳ Ｐゴシック" pitchFamily="-109" charset="-128"/>
              </a:rPr>
              <a:t>EVG </a:t>
            </a:r>
            <a:r>
              <a:rPr lang="en-US" kern="0" dirty="0" err="1">
                <a:solidFill>
                  <a:srgbClr val="000066"/>
                </a:solidFill>
                <a:latin typeface="Arial"/>
                <a:ea typeface="ＭＳ Ｐゴシック" pitchFamily="-109" charset="-128"/>
              </a:rPr>
              <a:t>C</a:t>
            </a:r>
            <a:r>
              <a:rPr lang="en-US" kern="0" baseline="-25000" dirty="0" err="1">
                <a:solidFill>
                  <a:srgbClr val="000066"/>
                </a:solidFill>
                <a:latin typeface="Arial"/>
                <a:ea typeface="ＭＳ Ｐゴシック" pitchFamily="-109" charset="-128"/>
              </a:rPr>
              <a:t>trough</a:t>
            </a:r>
            <a:r>
              <a:rPr lang="en-US" kern="0" dirty="0">
                <a:solidFill>
                  <a:srgbClr val="000066"/>
                </a:solidFill>
                <a:latin typeface="Arial"/>
                <a:ea typeface="ＭＳ Ｐゴシック" pitchFamily="-109" charset="-128"/>
              </a:rPr>
              <a:t> &gt;10-fold above IC</a:t>
            </a:r>
            <a:r>
              <a:rPr lang="en-US" kern="0" baseline="-25000" dirty="0">
                <a:solidFill>
                  <a:srgbClr val="000066"/>
                </a:solidFill>
                <a:latin typeface="Arial"/>
                <a:ea typeface="ＭＳ Ｐゴシック" pitchFamily="-109" charset="-128"/>
              </a:rPr>
              <a:t>95</a:t>
            </a:r>
            <a:r>
              <a:rPr lang="en-US" kern="0" dirty="0">
                <a:solidFill>
                  <a:srgbClr val="000066"/>
                </a:solidFill>
                <a:latin typeface="Arial"/>
                <a:ea typeface="ＭＳ Ｐゴシック" pitchFamily="-109" charset="-128"/>
              </a:rPr>
              <a:t> (45 </a:t>
            </a:r>
            <a:r>
              <a:rPr lang="en-US" kern="0" dirty="0" err="1">
                <a:solidFill>
                  <a:srgbClr val="000066"/>
                </a:solidFill>
                <a:latin typeface="Arial"/>
                <a:ea typeface="ＭＳ Ｐゴシック" pitchFamily="-109" charset="-128"/>
              </a:rPr>
              <a:t>ng</a:t>
            </a:r>
            <a:r>
              <a:rPr lang="en-US" kern="0" dirty="0">
                <a:solidFill>
                  <a:srgbClr val="000066"/>
                </a:solidFill>
                <a:latin typeface="Arial"/>
                <a:ea typeface="ＭＳ Ｐゴシック" pitchFamily="-109" charset="-128"/>
              </a:rPr>
              <a:t>/mL) </a:t>
            </a:r>
          </a:p>
          <a:p>
            <a:pPr marL="742950" lvl="1" indent="-285750" defTabSz="914400" eaLnBrk="0" hangingPunct="0">
              <a:spcBef>
                <a:spcPct val="20000"/>
              </a:spcBef>
              <a:buClr>
                <a:srgbClr val="C00000"/>
              </a:buClr>
              <a:buFontTx/>
              <a:buChar char="–"/>
            </a:pPr>
            <a:r>
              <a:rPr lang="en-US" kern="0" dirty="0">
                <a:solidFill>
                  <a:srgbClr val="000066"/>
                </a:solidFill>
                <a:latin typeface="Arial"/>
                <a:ea typeface="ＭＳ Ｐゴシック" pitchFamily="-109" charset="-128"/>
              </a:rPr>
              <a:t>DRV </a:t>
            </a:r>
            <a:r>
              <a:rPr lang="en-US" kern="0" dirty="0" err="1">
                <a:solidFill>
                  <a:srgbClr val="000066"/>
                </a:solidFill>
                <a:latin typeface="Arial"/>
                <a:ea typeface="ＭＳ Ｐゴシック" pitchFamily="-109" charset="-128"/>
              </a:rPr>
              <a:t>C</a:t>
            </a:r>
            <a:r>
              <a:rPr lang="en-US" kern="0" baseline="-25000" dirty="0" err="1">
                <a:solidFill>
                  <a:srgbClr val="000066"/>
                </a:solidFill>
                <a:latin typeface="Arial"/>
                <a:ea typeface="ＭＳ Ｐゴシック" pitchFamily="-109" charset="-128"/>
              </a:rPr>
              <a:t>trough</a:t>
            </a:r>
            <a:r>
              <a:rPr lang="en-US" kern="0" dirty="0">
                <a:solidFill>
                  <a:srgbClr val="000066"/>
                </a:solidFill>
                <a:latin typeface="Arial"/>
                <a:ea typeface="ＭＳ Ｐゴシック" pitchFamily="-109" charset="-128"/>
              </a:rPr>
              <a:t> &gt;22-fold above EC</a:t>
            </a:r>
            <a:r>
              <a:rPr lang="en-US" kern="0" baseline="-25000" dirty="0">
                <a:solidFill>
                  <a:srgbClr val="000066"/>
                </a:solidFill>
                <a:latin typeface="Arial"/>
                <a:ea typeface="ＭＳ Ｐゴシック" pitchFamily="-109" charset="-128"/>
              </a:rPr>
              <a:t>50</a:t>
            </a:r>
            <a:r>
              <a:rPr lang="en-US" kern="0" dirty="0">
                <a:solidFill>
                  <a:srgbClr val="000066"/>
                </a:solidFill>
                <a:latin typeface="Arial"/>
                <a:ea typeface="ＭＳ Ｐゴシック" pitchFamily="-109" charset="-128"/>
              </a:rPr>
              <a:t> (55 </a:t>
            </a:r>
            <a:r>
              <a:rPr lang="en-US" kern="0" dirty="0" err="1">
                <a:solidFill>
                  <a:srgbClr val="000066"/>
                </a:solidFill>
                <a:latin typeface="Arial"/>
                <a:ea typeface="ＭＳ Ｐゴシック" pitchFamily="-109" charset="-128"/>
              </a:rPr>
              <a:t>ng</a:t>
            </a:r>
            <a:r>
              <a:rPr lang="en-US" kern="0" dirty="0">
                <a:solidFill>
                  <a:srgbClr val="000066"/>
                </a:solidFill>
                <a:latin typeface="Arial"/>
                <a:ea typeface="ＭＳ Ｐゴシック" pitchFamily="-109" charset="-128"/>
              </a:rPr>
              <a:t>/mL)</a:t>
            </a:r>
          </a:p>
          <a:p>
            <a:pPr marL="742950" lvl="1" indent="-285750" defTabSz="914400" eaLnBrk="0" hangingPunct="0">
              <a:spcBef>
                <a:spcPct val="20000"/>
              </a:spcBef>
              <a:buClr>
                <a:srgbClr val="C00000"/>
              </a:buClr>
              <a:buFontTx/>
              <a:buChar char="–"/>
            </a:pPr>
            <a:r>
              <a:rPr lang="en-US" kern="0" dirty="0">
                <a:solidFill>
                  <a:srgbClr val="000066"/>
                </a:solidFill>
                <a:latin typeface="Arial"/>
                <a:ea typeface="ＭＳ Ｐゴシック" pitchFamily="-109" charset="-128"/>
              </a:rPr>
              <a:t>TAF exposures in efficacious range demonstrated in pivotal Phase 3 studies</a:t>
            </a:r>
          </a:p>
          <a:p>
            <a:pPr marL="742950" lvl="1" indent="-285750" defTabSz="914400" eaLnBrk="0" hangingPunct="0">
              <a:spcBef>
                <a:spcPct val="20000"/>
              </a:spcBef>
              <a:buClr>
                <a:srgbClr val="C00000"/>
              </a:buClr>
              <a:buFontTx/>
              <a:buChar char="–"/>
            </a:pPr>
            <a:r>
              <a:rPr lang="en-US" kern="0" dirty="0">
                <a:solidFill>
                  <a:srgbClr val="000066"/>
                </a:solidFill>
                <a:latin typeface="Arial"/>
                <a:ea typeface="ＭＳ Ｐゴシック" pitchFamily="-109" charset="-128"/>
              </a:rPr>
              <a:t>COBI exposure associated with robust boosting</a:t>
            </a:r>
          </a:p>
          <a:p>
            <a:pPr marL="742950" lvl="1" indent="-285750" defTabSz="914400" eaLnBrk="0" hangingPunct="0">
              <a:spcBef>
                <a:spcPct val="20000"/>
              </a:spcBef>
              <a:buClr>
                <a:srgbClr val="C00000"/>
              </a:buClr>
              <a:buFontTx/>
              <a:buChar char="–"/>
            </a:pPr>
            <a:r>
              <a:rPr lang="en-US" kern="0" dirty="0">
                <a:solidFill>
                  <a:srgbClr val="000066"/>
                </a:solidFill>
                <a:latin typeface="Arial"/>
                <a:ea typeface="ＭＳ Ｐゴシック" pitchFamily="-109" charset="-128"/>
              </a:rPr>
              <a:t>TFV exposure (mean [%CV] AUC 367 [33] </a:t>
            </a:r>
            <a:r>
              <a:rPr lang="en-US" kern="0" dirty="0" err="1">
                <a:solidFill>
                  <a:srgbClr val="000066"/>
                </a:solidFill>
                <a:latin typeface="Arial"/>
                <a:ea typeface="ＭＳ Ｐゴシック" pitchFamily="-109" charset="-128"/>
              </a:rPr>
              <a:t>ng</a:t>
            </a:r>
            <a:r>
              <a:rPr lang="en-US" kern="0" dirty="0">
                <a:solidFill>
                  <a:srgbClr val="000066"/>
                </a:solidFill>
                <a:latin typeface="Arial"/>
                <a:ea typeface="ＭＳ Ｐゴシック" pitchFamily="-109" charset="-128"/>
              </a:rPr>
              <a:t>*h/mL) well below levels observed following TDF-containing regimens</a:t>
            </a: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5007778" y="6565238"/>
            <a:ext cx="41280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Huhn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GD, JAIDS 2017; 74:193.200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 bwMode="auto">
          <a:xfrm>
            <a:off x="50800" y="44450"/>
            <a:ext cx="905033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>
                    <a:lumMod val="2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r>
              <a:rPr lang="en-GB" sz="3200" dirty="0">
                <a:solidFill>
                  <a:srgbClr val="333399"/>
                </a:solidFill>
                <a:ea typeface="ＭＳ Ｐゴシック" pitchFamily="34" charset="-128"/>
              </a:rPr>
              <a:t>GS-US-292-0119 Study: switch to E/C/F/TAF + DRV</a:t>
            </a:r>
          </a:p>
        </p:txBody>
      </p:sp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0" y="6565238"/>
            <a:ext cx="1296000" cy="28857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GS-US-292-0119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069123"/>
              </p:ext>
            </p:extLst>
          </p:nvPr>
        </p:nvGraphicFramePr>
        <p:xfrm>
          <a:off x="1133981" y="2265066"/>
          <a:ext cx="7193591" cy="18588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89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948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94895">
                  <a:extLst>
                    <a:ext uri="{9D8B030D-6E8A-4147-A177-3AD203B41FA5}">
                      <a16:colId xmlns:a16="http://schemas.microsoft.com/office/drawing/2014/main" xmlns="" val="1357006649"/>
                    </a:ext>
                  </a:extLst>
                </a:gridCol>
                <a:gridCol w="169489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790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noProof="0" dirty="0" err="1">
                          <a:solidFill>
                            <a:srgbClr val="333399"/>
                          </a:solidFill>
                          <a:latin typeface="+mj-lt"/>
                        </a:rPr>
                        <a:t>Mean</a:t>
                      </a:r>
                      <a:r>
                        <a:rPr lang="fr-FR" sz="1600" noProof="0" dirty="0">
                          <a:solidFill>
                            <a:srgbClr val="333399"/>
                          </a:solidFill>
                          <a:latin typeface="+mj-lt"/>
                        </a:rPr>
                        <a:t> (% CV)</a:t>
                      </a:r>
                    </a:p>
                  </a:txBody>
                  <a:tcPr marL="91435" marR="91435" marT="45665" marB="45665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noProof="0" dirty="0">
                          <a:solidFill>
                            <a:srgbClr val="333399"/>
                          </a:solidFill>
                          <a:latin typeface="+mj-lt"/>
                        </a:rPr>
                        <a:t>ASC</a:t>
                      </a:r>
                    </a:p>
                    <a:p>
                      <a:pPr algn="ctr"/>
                      <a:r>
                        <a:rPr lang="fr-FR" sz="1600" noProof="0" dirty="0">
                          <a:solidFill>
                            <a:srgbClr val="333399"/>
                          </a:solidFill>
                          <a:latin typeface="+mj-lt"/>
                        </a:rPr>
                        <a:t>(</a:t>
                      </a:r>
                      <a:r>
                        <a:rPr lang="fr-FR" sz="1600" noProof="0" dirty="0" err="1">
                          <a:solidFill>
                            <a:srgbClr val="333399"/>
                          </a:solidFill>
                          <a:latin typeface="+mj-lt"/>
                        </a:rPr>
                        <a:t>ng</a:t>
                      </a:r>
                      <a:r>
                        <a:rPr lang="fr-FR" sz="1600" noProof="0" dirty="0">
                          <a:solidFill>
                            <a:srgbClr val="333399"/>
                          </a:solidFill>
                          <a:latin typeface="+mj-lt"/>
                        </a:rPr>
                        <a:t>*h/</a:t>
                      </a:r>
                      <a:r>
                        <a:rPr lang="fr-FR" sz="1600" noProof="0" dirty="0" err="1">
                          <a:solidFill>
                            <a:srgbClr val="333399"/>
                          </a:solidFill>
                          <a:latin typeface="+mj-lt"/>
                        </a:rPr>
                        <a:t>mL</a:t>
                      </a:r>
                      <a:r>
                        <a:rPr lang="fr-FR" sz="1600" noProof="0" dirty="0">
                          <a:solidFill>
                            <a:srgbClr val="333399"/>
                          </a:solidFill>
                          <a:latin typeface="+mj-lt"/>
                        </a:rPr>
                        <a:t>)</a:t>
                      </a:r>
                    </a:p>
                  </a:txBody>
                  <a:tcPr marL="91435" marR="91435" marT="45665" marB="45665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noProof="0" dirty="0" err="1">
                          <a:solidFill>
                            <a:srgbClr val="333399"/>
                          </a:solidFill>
                          <a:latin typeface="+mj-lt"/>
                        </a:rPr>
                        <a:t>C</a:t>
                      </a:r>
                      <a:r>
                        <a:rPr lang="fr-FR" sz="1600" baseline="-25000" noProof="0" dirty="0" err="1">
                          <a:solidFill>
                            <a:srgbClr val="333399"/>
                          </a:solidFill>
                          <a:latin typeface="+mj-lt"/>
                        </a:rPr>
                        <a:t>max</a:t>
                      </a:r>
                      <a:endParaRPr lang="fr-FR" sz="1600" baseline="-25000" noProof="0" dirty="0">
                        <a:solidFill>
                          <a:srgbClr val="333399"/>
                        </a:solidFill>
                        <a:latin typeface="+mj-lt"/>
                      </a:endParaRPr>
                    </a:p>
                    <a:p>
                      <a:pPr algn="ctr"/>
                      <a:r>
                        <a:rPr lang="fr-FR" sz="1600" noProof="0" dirty="0">
                          <a:solidFill>
                            <a:srgbClr val="333399"/>
                          </a:solidFill>
                          <a:latin typeface="+mj-lt"/>
                        </a:rPr>
                        <a:t>(</a:t>
                      </a:r>
                      <a:r>
                        <a:rPr lang="fr-FR" sz="1600" noProof="0" dirty="0" err="1">
                          <a:solidFill>
                            <a:srgbClr val="333399"/>
                          </a:solidFill>
                          <a:latin typeface="+mj-lt"/>
                        </a:rPr>
                        <a:t>ng</a:t>
                      </a:r>
                      <a:r>
                        <a:rPr lang="fr-FR" sz="1600" noProof="0" dirty="0">
                          <a:solidFill>
                            <a:srgbClr val="333399"/>
                          </a:solidFill>
                          <a:latin typeface="+mj-lt"/>
                        </a:rPr>
                        <a:t>/</a:t>
                      </a:r>
                      <a:r>
                        <a:rPr lang="fr-FR" sz="1600" noProof="0" dirty="0" err="1">
                          <a:solidFill>
                            <a:srgbClr val="333399"/>
                          </a:solidFill>
                          <a:latin typeface="+mj-lt"/>
                        </a:rPr>
                        <a:t>mL</a:t>
                      </a:r>
                      <a:r>
                        <a:rPr lang="fr-FR" sz="1600" noProof="0" dirty="0">
                          <a:solidFill>
                            <a:srgbClr val="333399"/>
                          </a:solidFill>
                          <a:latin typeface="+mj-lt"/>
                        </a:rPr>
                        <a:t>)</a:t>
                      </a:r>
                    </a:p>
                  </a:txBody>
                  <a:tcPr marL="91435" marR="91435" marT="45665" marB="45665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noProof="0" dirty="0" err="1">
                          <a:solidFill>
                            <a:srgbClr val="333399"/>
                          </a:solidFill>
                          <a:latin typeface="+mj-lt"/>
                        </a:rPr>
                        <a:t>C</a:t>
                      </a:r>
                      <a:r>
                        <a:rPr lang="fr-FR" sz="1600" baseline="-25000" noProof="0" dirty="0" err="1">
                          <a:solidFill>
                            <a:srgbClr val="333399"/>
                          </a:solidFill>
                          <a:latin typeface="+mj-lt"/>
                        </a:rPr>
                        <a:t>though</a:t>
                      </a:r>
                      <a:endParaRPr lang="fr-FR" sz="1600" baseline="-25000" noProof="0" dirty="0">
                        <a:solidFill>
                          <a:srgbClr val="333399"/>
                        </a:solidFill>
                        <a:latin typeface="+mj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noProof="0" dirty="0">
                          <a:solidFill>
                            <a:srgbClr val="333399"/>
                          </a:solidFill>
                          <a:latin typeface="+mj-lt"/>
                        </a:rPr>
                        <a:t>(</a:t>
                      </a:r>
                      <a:r>
                        <a:rPr lang="fr-FR" sz="1600" noProof="0" dirty="0" err="1">
                          <a:solidFill>
                            <a:srgbClr val="333399"/>
                          </a:solidFill>
                          <a:latin typeface="+mj-lt"/>
                        </a:rPr>
                        <a:t>ng</a:t>
                      </a:r>
                      <a:r>
                        <a:rPr lang="fr-FR" sz="1600" noProof="0" dirty="0">
                          <a:solidFill>
                            <a:srgbClr val="333399"/>
                          </a:solidFill>
                          <a:latin typeface="+mj-lt"/>
                        </a:rPr>
                        <a:t>/</a:t>
                      </a:r>
                      <a:r>
                        <a:rPr lang="fr-FR" sz="1600" noProof="0" dirty="0" err="1">
                          <a:solidFill>
                            <a:srgbClr val="333399"/>
                          </a:solidFill>
                          <a:latin typeface="+mj-lt"/>
                        </a:rPr>
                        <a:t>mL</a:t>
                      </a:r>
                      <a:r>
                        <a:rPr lang="fr-FR" sz="1600" noProof="0" dirty="0">
                          <a:solidFill>
                            <a:srgbClr val="333399"/>
                          </a:solidFill>
                          <a:latin typeface="+mj-lt"/>
                        </a:rPr>
                        <a:t>)</a:t>
                      </a:r>
                    </a:p>
                  </a:txBody>
                  <a:tcPr marL="91435" marR="91435" marT="45665" marB="45665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9959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solidFill>
                            <a:srgbClr val="000066"/>
                          </a:solidFill>
                        </a:rPr>
                        <a:t>EVG</a:t>
                      </a:r>
                    </a:p>
                  </a:txBody>
                  <a:tcPr marL="91435" marR="91435" marT="45665" marB="45665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0066"/>
                          </a:solidFill>
                        </a:rPr>
                        <a:t>26 400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</a:rPr>
                        <a:t> (44)</a:t>
                      </a:r>
                      <a:endParaRPr lang="en-US" sz="1400" b="1" dirty="0">
                        <a:solidFill>
                          <a:srgbClr val="000066"/>
                        </a:solidFill>
                      </a:endParaRPr>
                    </a:p>
                  </a:txBody>
                  <a:tcPr marL="91435" marR="91435" marT="45665" marB="45665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66"/>
                          </a:solidFill>
                        </a:rPr>
                        <a:t>2 180 (35)</a:t>
                      </a:r>
                      <a:endParaRPr lang="en-US" sz="1400" b="1" dirty="0">
                        <a:solidFill>
                          <a:srgbClr val="000066"/>
                        </a:solidFill>
                      </a:endParaRPr>
                    </a:p>
                  </a:txBody>
                  <a:tcPr marL="91435" marR="91435" marT="45665" marB="45665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0066"/>
                          </a:solidFill>
                        </a:rPr>
                        <a:t>464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</a:rPr>
                        <a:t> (79)</a:t>
                      </a:r>
                      <a:endParaRPr lang="en-US" sz="1400" b="1" dirty="0">
                        <a:solidFill>
                          <a:srgbClr val="000066"/>
                        </a:solidFill>
                      </a:endParaRPr>
                    </a:p>
                  </a:txBody>
                  <a:tcPr marL="91435" marR="91435" marT="45665" marB="45665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99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>
                          <a:solidFill>
                            <a:srgbClr val="000066"/>
                          </a:solidFill>
                        </a:rPr>
                        <a:t>DRV</a:t>
                      </a:r>
                      <a:endParaRPr lang="en-US" sz="1400" b="1" baseline="30000" dirty="0">
                        <a:solidFill>
                          <a:srgbClr val="000066"/>
                        </a:solidFill>
                      </a:endParaRPr>
                    </a:p>
                  </a:txBody>
                  <a:tcPr marL="91435" marR="91435" marT="45665" marB="45665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0066"/>
                          </a:solidFill>
                        </a:rPr>
                        <a:t>76 500 (43)</a:t>
                      </a:r>
                    </a:p>
                  </a:txBody>
                  <a:tcPr marL="91435" marR="91435" marT="45665" marB="45665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0066"/>
                          </a:solidFill>
                        </a:rPr>
                        <a:t>6 670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000066"/>
                          </a:solidFill>
                        </a:rPr>
                        <a:t>(25)</a:t>
                      </a:r>
                    </a:p>
                  </a:txBody>
                  <a:tcPr marL="91435" marR="91435" marT="45665" marB="45665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0066"/>
                          </a:solidFill>
                        </a:rPr>
                        <a:t>1 250 (99)</a:t>
                      </a:r>
                    </a:p>
                  </a:txBody>
                  <a:tcPr marL="91435" marR="91435" marT="45665" marB="45665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99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>
                          <a:solidFill>
                            <a:srgbClr val="000066"/>
                          </a:solidFill>
                        </a:rPr>
                        <a:t>TAF</a:t>
                      </a:r>
                      <a:endParaRPr lang="en-US" sz="1400" b="1" baseline="30000" dirty="0">
                        <a:solidFill>
                          <a:srgbClr val="000066"/>
                        </a:solidFill>
                      </a:endParaRPr>
                    </a:p>
                  </a:txBody>
                  <a:tcPr marL="91435" marR="91435" marT="45665" marB="45665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0066"/>
                          </a:solidFill>
                        </a:rPr>
                        <a:t>89,9 (45)</a:t>
                      </a:r>
                    </a:p>
                  </a:txBody>
                  <a:tcPr marL="91435" marR="91435" marT="45665" marB="45665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0066"/>
                          </a:solidFill>
                        </a:rPr>
                        <a:t>98,1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000066"/>
                          </a:solidFill>
                        </a:rPr>
                        <a:t>(58)</a:t>
                      </a:r>
                    </a:p>
                  </a:txBody>
                  <a:tcPr marL="91435" marR="91435" marT="45665" marB="45665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0066"/>
                          </a:solidFill>
                        </a:rPr>
                        <a:t>NA</a:t>
                      </a:r>
                    </a:p>
                  </a:txBody>
                  <a:tcPr marL="91435" marR="91435" marT="45665" marB="45665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99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>
                          <a:solidFill>
                            <a:srgbClr val="000066"/>
                          </a:solidFill>
                        </a:rPr>
                        <a:t>COBI</a:t>
                      </a:r>
                      <a:endParaRPr lang="en-US" sz="1400" b="1" baseline="30000" dirty="0">
                        <a:solidFill>
                          <a:srgbClr val="000066"/>
                        </a:solidFill>
                      </a:endParaRPr>
                    </a:p>
                  </a:txBody>
                  <a:tcPr marL="91435" marR="91435" marT="45665" marB="45665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0066"/>
                          </a:solidFill>
                        </a:rPr>
                        <a:t>7 900 (43)</a:t>
                      </a:r>
                    </a:p>
                  </a:txBody>
                  <a:tcPr marL="91435" marR="91435" marT="45665" marB="45665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0066"/>
                          </a:solidFill>
                        </a:rPr>
                        <a:t>997 (30)</a:t>
                      </a:r>
                    </a:p>
                  </a:txBody>
                  <a:tcPr marL="91435" marR="91435" marT="45665" marB="45665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0066"/>
                          </a:solidFill>
                        </a:rPr>
                        <a:t>36 (129)</a:t>
                      </a:r>
                    </a:p>
                  </a:txBody>
                  <a:tcPr marL="91435" marR="91435" marT="45665" marB="45665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6702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AutoShape 165"/>
          <p:cNvSpPr>
            <a:spLocks noChangeArrowheads="1"/>
          </p:cNvSpPr>
          <p:nvPr/>
        </p:nvSpPr>
        <p:spPr bwMode="auto">
          <a:xfrm>
            <a:off x="164341" y="1967603"/>
            <a:ext cx="3420000" cy="40322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endParaRPr lang="en-US" sz="2800">
              <a:solidFill>
                <a:srgbClr val="000066"/>
              </a:solidFill>
            </a:endParaRPr>
          </a:p>
        </p:txBody>
      </p:sp>
      <p:sp>
        <p:nvSpPr>
          <p:cNvPr id="11265" name="Rectangle 10"/>
          <p:cNvSpPr>
            <a:spLocks noChangeArrowheads="1"/>
          </p:cNvSpPr>
          <p:nvPr/>
        </p:nvSpPr>
        <p:spPr bwMode="auto">
          <a:xfrm>
            <a:off x="136546" y="1552575"/>
            <a:ext cx="3761196" cy="38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900" b="1" dirty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HIV RNA &lt; 50 c/mL (ITT, snapshot)</a:t>
            </a:r>
          </a:p>
        </p:txBody>
      </p:sp>
      <p:sp>
        <p:nvSpPr>
          <p:cNvPr id="11266" name="Rectangle 36"/>
          <p:cNvSpPr>
            <a:spLocks noChangeArrowheads="1"/>
          </p:cNvSpPr>
          <p:nvPr/>
        </p:nvSpPr>
        <p:spPr bwMode="auto">
          <a:xfrm>
            <a:off x="1931002" y="2092265"/>
            <a:ext cx="207963" cy="206375"/>
          </a:xfrm>
          <a:prstGeom prst="rect">
            <a:avLst/>
          </a:prstGeom>
          <a:solidFill>
            <a:srgbClr val="000066"/>
          </a:solidFill>
          <a:ln w="0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fr-FR">
              <a:solidFill>
                <a:srgbClr val="000066"/>
              </a:solidFill>
              <a:ea typeface="ＭＳ Ｐゴシック" pitchFamily="34" charset="-128"/>
            </a:endParaRPr>
          </a:p>
        </p:txBody>
      </p:sp>
      <p:sp>
        <p:nvSpPr>
          <p:cNvPr id="11267" name="Rectangle 37"/>
          <p:cNvSpPr>
            <a:spLocks noChangeArrowheads="1"/>
          </p:cNvSpPr>
          <p:nvPr/>
        </p:nvSpPr>
        <p:spPr bwMode="auto">
          <a:xfrm>
            <a:off x="323512" y="2077978"/>
            <a:ext cx="209550" cy="209550"/>
          </a:xfrm>
          <a:prstGeom prst="rect">
            <a:avLst/>
          </a:prstGeom>
          <a:solidFill>
            <a:srgbClr val="00B0F0"/>
          </a:solidFill>
          <a:ln w="0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fr-FR">
              <a:solidFill>
                <a:srgbClr val="000066"/>
              </a:solidFill>
              <a:ea typeface="ＭＳ Ｐゴシック" pitchFamily="34" charset="-128"/>
            </a:endParaRPr>
          </a:p>
        </p:txBody>
      </p:sp>
      <p:sp>
        <p:nvSpPr>
          <p:cNvPr id="11268" name="ZoneTexte 56"/>
          <p:cNvSpPr txBox="1">
            <a:spLocks noChangeArrowheads="1"/>
          </p:cNvSpPr>
          <p:nvPr/>
        </p:nvSpPr>
        <p:spPr bwMode="auto">
          <a:xfrm>
            <a:off x="2079878" y="2028765"/>
            <a:ext cx="146763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Baseline regimen</a:t>
            </a:r>
          </a:p>
        </p:txBody>
      </p:sp>
      <p:sp>
        <p:nvSpPr>
          <p:cNvPr id="11269" name="ZoneTexte 56"/>
          <p:cNvSpPr txBox="1">
            <a:spLocks noChangeArrowheads="1"/>
          </p:cNvSpPr>
          <p:nvPr/>
        </p:nvSpPr>
        <p:spPr bwMode="auto">
          <a:xfrm>
            <a:off x="455412" y="2013466"/>
            <a:ext cx="14670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E/C/F/TAF + DRV</a:t>
            </a:r>
          </a:p>
        </p:txBody>
      </p:sp>
      <p:sp>
        <p:nvSpPr>
          <p:cNvPr id="11290" name="Freeform 41"/>
          <p:cNvSpPr>
            <a:spLocks noEditPoints="1"/>
          </p:cNvSpPr>
          <p:nvPr/>
        </p:nvSpPr>
        <p:spPr bwMode="auto">
          <a:xfrm>
            <a:off x="4221163" y="4843463"/>
            <a:ext cx="4332287" cy="28575"/>
          </a:xfrm>
          <a:custGeom>
            <a:avLst/>
            <a:gdLst>
              <a:gd name="T0" fmla="*/ 2147483647 w 2729"/>
              <a:gd name="T1" fmla="*/ 0 h 18"/>
              <a:gd name="T2" fmla="*/ 2147483647 w 2729"/>
              <a:gd name="T3" fmla="*/ 2147483647 h 18"/>
              <a:gd name="T4" fmla="*/ 0 w 2729"/>
              <a:gd name="T5" fmla="*/ 2147483647 h 18"/>
              <a:gd name="T6" fmla="*/ 0 w 2729"/>
              <a:gd name="T7" fmla="*/ 0 h 18"/>
              <a:gd name="T8" fmla="*/ 2147483647 w 2729"/>
              <a:gd name="T9" fmla="*/ 0 h 18"/>
              <a:gd name="T10" fmla="*/ 2147483647 w 2729"/>
              <a:gd name="T11" fmla="*/ 0 h 18"/>
              <a:gd name="T12" fmla="*/ 2147483647 w 2729"/>
              <a:gd name="T13" fmla="*/ 2147483647 h 18"/>
              <a:gd name="T14" fmla="*/ 2147483647 w 2729"/>
              <a:gd name="T15" fmla="*/ 2147483647 h 18"/>
              <a:gd name="T16" fmla="*/ 2147483647 w 2729"/>
              <a:gd name="T17" fmla="*/ 0 h 18"/>
              <a:gd name="T18" fmla="*/ 2147483647 w 2729"/>
              <a:gd name="T19" fmla="*/ 0 h 18"/>
              <a:gd name="T20" fmla="*/ 2147483647 w 2729"/>
              <a:gd name="T21" fmla="*/ 0 h 18"/>
              <a:gd name="T22" fmla="*/ 2147483647 w 2729"/>
              <a:gd name="T23" fmla="*/ 2147483647 h 18"/>
              <a:gd name="T24" fmla="*/ 2147483647 w 2729"/>
              <a:gd name="T25" fmla="*/ 2147483647 h 18"/>
              <a:gd name="T26" fmla="*/ 2147483647 w 2729"/>
              <a:gd name="T27" fmla="*/ 0 h 18"/>
              <a:gd name="T28" fmla="*/ 2147483647 w 2729"/>
              <a:gd name="T29" fmla="*/ 0 h 1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729"/>
              <a:gd name="T46" fmla="*/ 0 h 18"/>
              <a:gd name="T47" fmla="*/ 2729 w 2729"/>
              <a:gd name="T48" fmla="*/ 18 h 1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729" h="18">
                <a:moveTo>
                  <a:pt x="6" y="0"/>
                </a:moveTo>
                <a:lnTo>
                  <a:pt x="6" y="18"/>
                </a:lnTo>
                <a:lnTo>
                  <a:pt x="0" y="18"/>
                </a:lnTo>
                <a:lnTo>
                  <a:pt x="0" y="0"/>
                </a:lnTo>
                <a:lnTo>
                  <a:pt x="6" y="0"/>
                </a:lnTo>
                <a:close/>
                <a:moveTo>
                  <a:pt x="1371" y="0"/>
                </a:moveTo>
                <a:lnTo>
                  <a:pt x="1371" y="18"/>
                </a:lnTo>
                <a:lnTo>
                  <a:pt x="1365" y="18"/>
                </a:lnTo>
                <a:lnTo>
                  <a:pt x="1365" y="0"/>
                </a:lnTo>
                <a:lnTo>
                  <a:pt x="1371" y="0"/>
                </a:lnTo>
                <a:close/>
                <a:moveTo>
                  <a:pt x="2729" y="0"/>
                </a:moveTo>
                <a:lnTo>
                  <a:pt x="2729" y="18"/>
                </a:lnTo>
                <a:lnTo>
                  <a:pt x="2723" y="18"/>
                </a:lnTo>
                <a:lnTo>
                  <a:pt x="2723" y="0"/>
                </a:lnTo>
                <a:lnTo>
                  <a:pt x="2729" y="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bg1"/>
            </a:solidFill>
            <a:bevel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7" name="Rectangle 10"/>
          <p:cNvSpPr>
            <a:spLocks noChangeArrowheads="1"/>
          </p:cNvSpPr>
          <p:nvPr/>
        </p:nvSpPr>
        <p:spPr bwMode="auto">
          <a:xfrm>
            <a:off x="4457364" y="1491646"/>
            <a:ext cx="40960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 err="1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Virologic</a:t>
            </a:r>
            <a:r>
              <a:rPr lang="en-US" sz="2000" b="1" dirty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 outcome at W48</a:t>
            </a:r>
          </a:p>
        </p:txBody>
      </p:sp>
      <p:sp>
        <p:nvSpPr>
          <p:cNvPr id="99" name="Rectangle 8"/>
          <p:cNvSpPr>
            <a:spLocks noChangeArrowheads="1"/>
          </p:cNvSpPr>
          <p:nvPr/>
        </p:nvSpPr>
        <p:spPr bwMode="auto">
          <a:xfrm>
            <a:off x="1637348" y="1238250"/>
            <a:ext cx="5905500" cy="327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8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Efficacy and Safety Results</a:t>
            </a:r>
          </a:p>
        </p:txBody>
      </p:sp>
      <p:graphicFrame>
        <p:nvGraphicFramePr>
          <p:cNvPr id="100" name="Tableau 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748345"/>
              </p:ext>
            </p:extLst>
          </p:nvPr>
        </p:nvGraphicFramePr>
        <p:xfrm>
          <a:off x="3704905" y="1920364"/>
          <a:ext cx="5396232" cy="1717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43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522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066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87142">
                <a:tc>
                  <a:txBody>
                    <a:bodyPr/>
                    <a:lstStyle/>
                    <a:p>
                      <a:endParaRPr lang="en-US" sz="1400" b="1" noProof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chemeClr val="bg1"/>
                          </a:solidFill>
                          <a:latin typeface="+mj-lt"/>
                        </a:rPr>
                        <a:t>E/C/F/TAF + DRV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chemeClr val="bg1"/>
                          </a:solidFill>
                          <a:latin typeface="+mj-lt"/>
                        </a:rPr>
                        <a:t>Baseline</a:t>
                      </a:r>
                      <a:r>
                        <a:rPr lang="en-US" sz="1400" b="1" baseline="0" noProof="0" dirty="0">
                          <a:solidFill>
                            <a:schemeClr val="bg1"/>
                          </a:solidFill>
                          <a:latin typeface="+mj-lt"/>
                        </a:rPr>
                        <a:t> regimen</a:t>
                      </a:r>
                      <a:endParaRPr lang="en-US" sz="1400" b="1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4585">
                <a:tc>
                  <a:txBody>
                    <a:bodyPr/>
                    <a:lstStyle/>
                    <a:p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HIV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  <a:t> RNA &lt; 20 c/mL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90%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72% (p = 0.012)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46088">
                <a:tc>
                  <a:txBody>
                    <a:bodyPr/>
                    <a:lstStyle/>
                    <a:p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  <a:t>Emergence </a:t>
                      </a:r>
                      <a:b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</a:b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  <a:t>of resistance mutations</a:t>
                      </a:r>
                      <a:endParaRPr lang="en-US" sz="1200" b="1" baseline="30000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M184V + K65R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  <a:t> </a:t>
                      </a: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in 1 patient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  <a:t> on RAL + ETR + DRV/r </a:t>
                      </a: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with  BL PI-R and NRTI-R (3 TAMs) and history of TDF + FTC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06" name="Titre 1"/>
          <p:cNvSpPr txBox="1">
            <a:spLocks/>
          </p:cNvSpPr>
          <p:nvPr/>
        </p:nvSpPr>
        <p:spPr bwMode="auto">
          <a:xfrm>
            <a:off x="203200" y="1968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+mj-lt"/>
              <a:ea typeface="ＭＳ Ｐゴシック" pitchFamily="34" charset="-128"/>
              <a:cs typeface="ＭＳ Ｐゴシック" pitchFamily="-109" charset="-128"/>
            </a:endParaRPr>
          </a:p>
        </p:txBody>
      </p:sp>
      <p:graphicFrame>
        <p:nvGraphicFramePr>
          <p:cNvPr id="50" name="Tableau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273855"/>
              </p:ext>
            </p:extLst>
          </p:nvPr>
        </p:nvGraphicFramePr>
        <p:xfrm>
          <a:off x="3673498" y="4272137"/>
          <a:ext cx="5427639" cy="225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4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848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2241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18160">
                <a:tc>
                  <a:txBody>
                    <a:bodyPr/>
                    <a:lstStyle/>
                    <a:p>
                      <a:endParaRPr lang="en-US" sz="1400" b="1" noProof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chemeClr val="bg1"/>
                          </a:solidFill>
                          <a:latin typeface="+mj-lt"/>
                        </a:rPr>
                        <a:t>E/C/F/TAF + DRV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chemeClr val="bg1"/>
                          </a:solidFill>
                          <a:latin typeface="+mj-lt"/>
                        </a:rPr>
                        <a:t>Baseline</a:t>
                      </a:r>
                      <a:r>
                        <a:rPr lang="en-US" sz="1400" b="1" baseline="0" noProof="0" dirty="0">
                          <a:solidFill>
                            <a:schemeClr val="bg1"/>
                          </a:solidFill>
                          <a:latin typeface="+mj-lt"/>
                        </a:rPr>
                        <a:t> regimen</a:t>
                      </a:r>
                      <a:endParaRPr lang="en-US" sz="1400" b="1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Study-drug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  <a:t> related AE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AEs leading to discontinuation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Grade 3-4 adverse events</a:t>
                      </a:r>
                    </a:p>
                    <a:p>
                      <a:pPr lvl="1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study-drug related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13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13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Serious adverse events</a:t>
                      </a:r>
                    </a:p>
                    <a:p>
                      <a:pPr marL="457200" marR="0" lvl="2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study-drug related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10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2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Grade 3-4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  <a:t> lab. abnormalities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1" name="Rectangle 8"/>
          <p:cNvSpPr>
            <a:spLocks noChangeArrowheads="1"/>
          </p:cNvSpPr>
          <p:nvPr/>
        </p:nvSpPr>
        <p:spPr bwMode="auto">
          <a:xfrm>
            <a:off x="5294480" y="3894575"/>
            <a:ext cx="2142002" cy="31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rm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000" b="1" dirty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Safety, %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03200" y="5990848"/>
            <a:ext cx="32575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66"/>
                </a:solidFill>
              </a:rPr>
              <a:t>* 91% if prior DRV/r dose 800 QD vs</a:t>
            </a:r>
          </a:p>
          <a:p>
            <a:r>
              <a:rPr lang="en-US" sz="1400" dirty="0">
                <a:solidFill>
                  <a:srgbClr val="000066"/>
                </a:solidFill>
              </a:rPr>
              <a:t>100% if prior DRV/r dose 600/100 BID </a:t>
            </a:r>
          </a:p>
        </p:txBody>
      </p:sp>
      <p:sp>
        <p:nvSpPr>
          <p:cNvPr id="52" name="ZoneTexte 69"/>
          <p:cNvSpPr txBox="1">
            <a:spLocks noChangeArrowheads="1"/>
          </p:cNvSpPr>
          <p:nvPr/>
        </p:nvSpPr>
        <p:spPr bwMode="auto">
          <a:xfrm>
            <a:off x="5007778" y="6565238"/>
            <a:ext cx="41280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Huhn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GD, JAIDS 2017; 74:193.200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53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50338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GS-US-292-0119 Study: switch to E/C/F/TAF + DRV</a:t>
            </a:r>
          </a:p>
        </p:txBody>
      </p:sp>
      <p:sp>
        <p:nvSpPr>
          <p:cNvPr id="54" name="AutoShape 162"/>
          <p:cNvSpPr>
            <a:spLocks noChangeArrowheads="1"/>
          </p:cNvSpPr>
          <p:nvPr/>
        </p:nvSpPr>
        <p:spPr bwMode="auto">
          <a:xfrm>
            <a:off x="0" y="6565238"/>
            <a:ext cx="1296000" cy="28857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GS-US-292-0119</a:t>
            </a:r>
          </a:p>
        </p:txBody>
      </p:sp>
      <p:grpSp>
        <p:nvGrpSpPr>
          <p:cNvPr id="55" name="Grouper 3"/>
          <p:cNvGrpSpPr/>
          <p:nvPr/>
        </p:nvGrpSpPr>
        <p:grpSpPr>
          <a:xfrm>
            <a:off x="367861" y="2379374"/>
            <a:ext cx="3112957" cy="3607293"/>
            <a:chOff x="367861" y="2379374"/>
            <a:chExt cx="3112957" cy="3945513"/>
          </a:xfrm>
        </p:grpSpPr>
        <p:sp>
          <p:nvSpPr>
            <p:cNvPr id="56" name="Freeform 25"/>
            <p:cNvSpPr>
              <a:spLocks noEditPoints="1"/>
            </p:cNvSpPr>
            <p:nvPr/>
          </p:nvSpPr>
          <p:spPr bwMode="auto">
            <a:xfrm>
              <a:off x="681038" y="5556196"/>
              <a:ext cx="2706687" cy="58737"/>
            </a:xfrm>
            <a:custGeom>
              <a:avLst/>
              <a:gdLst>
                <a:gd name="T0" fmla="*/ 2147483647 w 1705"/>
                <a:gd name="T1" fmla="*/ 0 h 37"/>
                <a:gd name="T2" fmla="*/ 2147483647 w 1705"/>
                <a:gd name="T3" fmla="*/ 2147483647 h 37"/>
                <a:gd name="T4" fmla="*/ 0 w 1705"/>
                <a:gd name="T5" fmla="*/ 2147483647 h 37"/>
                <a:gd name="T6" fmla="*/ 0 w 1705"/>
                <a:gd name="T7" fmla="*/ 0 h 37"/>
                <a:gd name="T8" fmla="*/ 2147483647 w 1705"/>
                <a:gd name="T9" fmla="*/ 0 h 37"/>
                <a:gd name="T10" fmla="*/ 2147483647 w 1705"/>
                <a:gd name="T11" fmla="*/ 0 h 37"/>
                <a:gd name="T12" fmla="*/ 2147483647 w 1705"/>
                <a:gd name="T13" fmla="*/ 2147483647 h 37"/>
                <a:gd name="T14" fmla="*/ 2147483647 w 1705"/>
                <a:gd name="T15" fmla="*/ 2147483647 h 37"/>
                <a:gd name="T16" fmla="*/ 2147483647 w 1705"/>
                <a:gd name="T17" fmla="*/ 0 h 37"/>
                <a:gd name="T18" fmla="*/ 2147483647 w 1705"/>
                <a:gd name="T19" fmla="*/ 0 h 37"/>
                <a:gd name="T20" fmla="*/ 2147483647 w 1705"/>
                <a:gd name="T21" fmla="*/ 0 h 37"/>
                <a:gd name="T22" fmla="*/ 2147483647 w 1705"/>
                <a:gd name="T23" fmla="*/ 2147483647 h 37"/>
                <a:gd name="T24" fmla="*/ 2147483647 w 1705"/>
                <a:gd name="T25" fmla="*/ 2147483647 h 37"/>
                <a:gd name="T26" fmla="*/ 2147483647 w 1705"/>
                <a:gd name="T27" fmla="*/ 0 h 37"/>
                <a:gd name="T28" fmla="*/ 2147483647 w 1705"/>
                <a:gd name="T29" fmla="*/ 0 h 3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705"/>
                <a:gd name="T46" fmla="*/ 0 h 37"/>
                <a:gd name="T47" fmla="*/ 1705 w 1705"/>
                <a:gd name="T48" fmla="*/ 37 h 3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705" h="37">
                  <a:moveTo>
                    <a:pt x="5" y="0"/>
                  </a:moveTo>
                  <a:lnTo>
                    <a:pt x="5" y="37"/>
                  </a:lnTo>
                  <a:lnTo>
                    <a:pt x="0" y="37"/>
                  </a:lnTo>
                  <a:lnTo>
                    <a:pt x="0" y="0"/>
                  </a:lnTo>
                  <a:lnTo>
                    <a:pt x="5" y="0"/>
                  </a:lnTo>
                  <a:close/>
                  <a:moveTo>
                    <a:pt x="855" y="0"/>
                  </a:moveTo>
                  <a:lnTo>
                    <a:pt x="855" y="37"/>
                  </a:lnTo>
                  <a:lnTo>
                    <a:pt x="850" y="37"/>
                  </a:lnTo>
                  <a:lnTo>
                    <a:pt x="850" y="0"/>
                  </a:lnTo>
                  <a:lnTo>
                    <a:pt x="855" y="0"/>
                  </a:lnTo>
                  <a:close/>
                  <a:moveTo>
                    <a:pt x="1705" y="0"/>
                  </a:moveTo>
                  <a:lnTo>
                    <a:pt x="1705" y="37"/>
                  </a:lnTo>
                  <a:lnTo>
                    <a:pt x="1700" y="37"/>
                  </a:lnTo>
                  <a:lnTo>
                    <a:pt x="1700" y="0"/>
                  </a:lnTo>
                  <a:lnTo>
                    <a:pt x="1705" y="0"/>
                  </a:lnTo>
                  <a:close/>
                </a:path>
              </a:pathLst>
            </a:custGeom>
            <a:solidFill>
              <a:srgbClr val="FFFFFF"/>
            </a:solidFill>
            <a:ln w="7938">
              <a:solidFill>
                <a:srgbClr val="FFFFFF"/>
              </a:solidFill>
              <a:bevel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7" name="Rectangle 8"/>
            <p:cNvSpPr>
              <a:spLocks noChangeArrowheads="1"/>
            </p:cNvSpPr>
            <p:nvPr/>
          </p:nvSpPr>
          <p:spPr bwMode="auto">
            <a:xfrm>
              <a:off x="2220913" y="5592708"/>
              <a:ext cx="185737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GB" sz="1600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58" name="ZoneTexte 9"/>
            <p:cNvSpPr txBox="1">
              <a:spLocks noChangeArrowheads="1"/>
            </p:cNvSpPr>
            <p:nvPr/>
          </p:nvSpPr>
          <p:spPr bwMode="auto">
            <a:xfrm>
              <a:off x="482517" y="5584771"/>
              <a:ext cx="1455847" cy="572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sz="1400" dirty="0">
                  <a:solidFill>
                    <a:srgbClr val="000066"/>
                  </a:solidFill>
                  <a:ea typeface="ＭＳ Ｐゴシック" pitchFamily="34" charset="-128"/>
                </a:rPr>
                <a:t>≠ (95% IC)</a:t>
              </a:r>
            </a:p>
            <a:p>
              <a:pPr algn="ctr"/>
              <a:r>
                <a:rPr lang="fr-FR" sz="1400" dirty="0">
                  <a:solidFill>
                    <a:srgbClr val="000066"/>
                  </a:solidFill>
                  <a:ea typeface="ＭＳ Ｐゴシック" pitchFamily="34" charset="-128"/>
                </a:rPr>
                <a:t>5,3 (- 3.4 ; 17.4)</a:t>
              </a:r>
              <a:endParaRPr lang="fr-FR" sz="1400" b="1" dirty="0">
                <a:solidFill>
                  <a:srgbClr val="333399"/>
                </a:solidFill>
                <a:ea typeface="ＭＳ Ｐゴシック" pitchFamily="34" charset="-128"/>
              </a:endParaRPr>
            </a:p>
          </p:txBody>
        </p:sp>
        <p:sp>
          <p:nvSpPr>
            <p:cNvPr id="59" name="Rectangle 46"/>
            <p:cNvSpPr>
              <a:spLocks noChangeArrowheads="1"/>
            </p:cNvSpPr>
            <p:nvPr/>
          </p:nvSpPr>
          <p:spPr bwMode="auto">
            <a:xfrm>
              <a:off x="552039" y="5440307"/>
              <a:ext cx="84960" cy="201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  <a:ea typeface="ＭＳ Ｐゴシック" pitchFamily="34" charset="-128"/>
                </a:rPr>
                <a:t>0</a:t>
              </a:r>
            </a:p>
          </p:txBody>
        </p:sp>
        <p:sp>
          <p:nvSpPr>
            <p:cNvPr id="60" name="Rectangle 51"/>
            <p:cNvSpPr>
              <a:spLocks noChangeArrowheads="1"/>
            </p:cNvSpPr>
            <p:nvPr/>
          </p:nvSpPr>
          <p:spPr bwMode="auto">
            <a:xfrm>
              <a:off x="367861" y="2836808"/>
              <a:ext cx="254878" cy="201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  <a:ea typeface="ＭＳ Ｐゴシック" pitchFamily="34" charset="-128"/>
                </a:rPr>
                <a:t>100</a:t>
              </a:r>
            </a:p>
          </p:txBody>
        </p:sp>
        <p:sp>
          <p:nvSpPr>
            <p:cNvPr id="61" name="Rectangle 42"/>
            <p:cNvSpPr>
              <a:spLocks noChangeArrowheads="1"/>
            </p:cNvSpPr>
            <p:nvPr/>
          </p:nvSpPr>
          <p:spPr bwMode="auto">
            <a:xfrm>
              <a:off x="1066590" y="2786556"/>
              <a:ext cx="222818" cy="2356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  <a:ea typeface="ＭＳ Ｐゴシック" pitchFamily="34" charset="-128"/>
                </a:rPr>
                <a:t>97 </a:t>
              </a:r>
            </a:p>
          </p:txBody>
        </p:sp>
        <p:sp>
          <p:nvSpPr>
            <p:cNvPr id="62" name="Rectangle 44"/>
            <p:cNvSpPr>
              <a:spLocks noChangeArrowheads="1"/>
            </p:cNvSpPr>
            <p:nvPr/>
          </p:nvSpPr>
          <p:spPr bwMode="auto">
            <a:xfrm>
              <a:off x="1622575" y="2984246"/>
              <a:ext cx="182742" cy="2356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  <a:ea typeface="ＭＳ Ｐゴシック" pitchFamily="34" charset="-128"/>
                </a:rPr>
                <a:t>91</a:t>
              </a:r>
            </a:p>
          </p:txBody>
        </p:sp>
        <p:sp>
          <p:nvSpPr>
            <p:cNvPr id="63" name="Rectangle 47"/>
            <p:cNvSpPr>
              <a:spLocks noChangeArrowheads="1"/>
            </p:cNvSpPr>
            <p:nvPr/>
          </p:nvSpPr>
          <p:spPr bwMode="auto">
            <a:xfrm>
              <a:off x="460348" y="4948184"/>
              <a:ext cx="169918" cy="201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  <a:ea typeface="ＭＳ Ｐゴシック" pitchFamily="34" charset="-128"/>
                </a:rPr>
                <a:t>20</a:t>
              </a:r>
            </a:p>
          </p:txBody>
        </p:sp>
        <p:sp>
          <p:nvSpPr>
            <p:cNvPr id="64" name="Rectangle 48"/>
            <p:cNvSpPr>
              <a:spLocks noChangeArrowheads="1"/>
            </p:cNvSpPr>
            <p:nvPr/>
          </p:nvSpPr>
          <p:spPr bwMode="auto">
            <a:xfrm>
              <a:off x="460348" y="4421134"/>
              <a:ext cx="169918" cy="201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  <a:ea typeface="ＭＳ Ｐゴシック" pitchFamily="34" charset="-128"/>
                </a:rPr>
                <a:t>40</a:t>
              </a:r>
            </a:p>
          </p:txBody>
        </p:sp>
        <p:sp>
          <p:nvSpPr>
            <p:cNvPr id="65" name="Rectangle 49"/>
            <p:cNvSpPr>
              <a:spLocks noChangeArrowheads="1"/>
            </p:cNvSpPr>
            <p:nvPr/>
          </p:nvSpPr>
          <p:spPr bwMode="auto">
            <a:xfrm>
              <a:off x="460348" y="3892496"/>
              <a:ext cx="169918" cy="201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  <a:ea typeface="ＭＳ Ｐゴシック" pitchFamily="34" charset="-128"/>
                </a:rPr>
                <a:t>60</a:t>
              </a:r>
            </a:p>
          </p:txBody>
        </p:sp>
        <p:sp>
          <p:nvSpPr>
            <p:cNvPr id="66" name="Rectangle 50"/>
            <p:cNvSpPr>
              <a:spLocks noChangeArrowheads="1"/>
            </p:cNvSpPr>
            <p:nvPr/>
          </p:nvSpPr>
          <p:spPr bwMode="auto">
            <a:xfrm>
              <a:off x="460348" y="3365446"/>
              <a:ext cx="169918" cy="201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  <a:ea typeface="ＭＳ Ｐゴシック" pitchFamily="34" charset="-128"/>
                </a:rPr>
                <a:t>80</a:t>
              </a:r>
            </a:p>
          </p:txBody>
        </p:sp>
        <p:sp>
          <p:nvSpPr>
            <p:cNvPr id="67" name="ZoneTexte 52"/>
            <p:cNvSpPr txBox="1">
              <a:spLocks noChangeArrowheads="1"/>
            </p:cNvSpPr>
            <p:nvPr/>
          </p:nvSpPr>
          <p:spPr bwMode="auto">
            <a:xfrm>
              <a:off x="523239" y="2548741"/>
              <a:ext cx="36710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sz="1600" dirty="0">
                  <a:solidFill>
                    <a:srgbClr val="000066"/>
                  </a:solidFill>
                  <a:ea typeface="ＭＳ Ｐゴシック" pitchFamily="34" charset="-128"/>
                </a:rPr>
                <a:t>%</a:t>
              </a:r>
            </a:p>
          </p:txBody>
        </p:sp>
        <p:cxnSp>
          <p:nvCxnSpPr>
            <p:cNvPr id="68" name="Connecteur droit 67"/>
            <p:cNvCxnSpPr/>
            <p:nvPr/>
          </p:nvCxnSpPr>
          <p:spPr bwMode="auto">
            <a:xfrm>
              <a:off x="720725" y="2903484"/>
              <a:ext cx="0" cy="2640012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Connecteur droit 68"/>
            <p:cNvCxnSpPr/>
            <p:nvPr/>
          </p:nvCxnSpPr>
          <p:spPr bwMode="auto">
            <a:xfrm>
              <a:off x="650875" y="3489271"/>
              <a:ext cx="73025" cy="0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Connecteur droit 69"/>
            <p:cNvCxnSpPr/>
            <p:nvPr/>
          </p:nvCxnSpPr>
          <p:spPr bwMode="auto">
            <a:xfrm>
              <a:off x="652463" y="4000446"/>
              <a:ext cx="73025" cy="0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Connecteur droit 70"/>
            <p:cNvCxnSpPr/>
            <p:nvPr/>
          </p:nvCxnSpPr>
          <p:spPr bwMode="auto">
            <a:xfrm>
              <a:off x="654050" y="4508446"/>
              <a:ext cx="73025" cy="0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Connecteur droit 71"/>
            <p:cNvCxnSpPr/>
            <p:nvPr/>
          </p:nvCxnSpPr>
          <p:spPr bwMode="auto">
            <a:xfrm>
              <a:off x="641350" y="5041846"/>
              <a:ext cx="73025" cy="0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Connecteur droit 72"/>
            <p:cNvCxnSpPr/>
            <p:nvPr/>
          </p:nvCxnSpPr>
          <p:spPr bwMode="auto">
            <a:xfrm>
              <a:off x="643255" y="2921581"/>
              <a:ext cx="73025" cy="0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Connecteur droit 73"/>
            <p:cNvCxnSpPr/>
            <p:nvPr/>
          </p:nvCxnSpPr>
          <p:spPr bwMode="auto">
            <a:xfrm>
              <a:off x="659492" y="5551434"/>
              <a:ext cx="2728233" cy="0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6" name="Rectangle 42"/>
            <p:cNvSpPr>
              <a:spLocks noChangeArrowheads="1"/>
            </p:cNvSpPr>
            <p:nvPr/>
          </p:nvSpPr>
          <p:spPr bwMode="auto">
            <a:xfrm>
              <a:off x="2282532" y="2871005"/>
              <a:ext cx="352661" cy="2356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  <a:ea typeface="ＭＳ Ｐゴシック" pitchFamily="34" charset="-128"/>
                </a:rPr>
                <a:t>94 * </a:t>
              </a:r>
            </a:p>
          </p:txBody>
        </p:sp>
        <p:sp>
          <p:nvSpPr>
            <p:cNvPr id="77" name="Rectangle 76"/>
            <p:cNvSpPr>
              <a:spLocks noChangeArrowheads="1"/>
            </p:cNvSpPr>
            <p:nvPr/>
          </p:nvSpPr>
          <p:spPr bwMode="auto">
            <a:xfrm>
              <a:off x="2856634" y="3298198"/>
              <a:ext cx="182742" cy="2356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  <a:ea typeface="ＭＳ Ｐゴシック" pitchFamily="34" charset="-128"/>
                </a:rPr>
                <a:t>76</a:t>
              </a:r>
            </a:p>
          </p:txBody>
        </p:sp>
        <p:sp>
          <p:nvSpPr>
            <p:cNvPr id="78" name="ZoneTexte 9"/>
            <p:cNvSpPr txBox="1">
              <a:spLocks noChangeArrowheads="1"/>
            </p:cNvSpPr>
            <p:nvPr/>
          </p:nvSpPr>
          <p:spPr bwMode="auto">
            <a:xfrm>
              <a:off x="1984896" y="5592709"/>
              <a:ext cx="1495922" cy="732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ts val="1480"/>
                </a:lnSpc>
              </a:pPr>
              <a:r>
                <a:rPr lang="fr-FR" sz="1400" dirty="0">
                  <a:solidFill>
                    <a:srgbClr val="000066"/>
                  </a:solidFill>
                  <a:ea typeface="ＭＳ Ｐゴシック" pitchFamily="34" charset="-128"/>
                </a:rPr>
                <a:t>≠ (95% IC)</a:t>
              </a:r>
            </a:p>
            <a:p>
              <a:pPr algn="ctr">
                <a:lnSpc>
                  <a:spcPts val="1480"/>
                </a:lnSpc>
              </a:pPr>
              <a:r>
                <a:rPr lang="fr-FR" sz="1400" dirty="0">
                  <a:solidFill>
                    <a:srgbClr val="000066"/>
                  </a:solidFill>
                  <a:ea typeface="ＭＳ Ｐゴシック" pitchFamily="34" charset="-128"/>
                </a:rPr>
                <a:t>18,3  (3.5 ; 33.0)</a:t>
              </a:r>
            </a:p>
            <a:p>
              <a:pPr algn="ctr">
                <a:lnSpc>
                  <a:spcPts val="1480"/>
                </a:lnSpc>
              </a:pPr>
              <a:r>
                <a:rPr lang="fr-FR" sz="1400" dirty="0">
                  <a:solidFill>
                    <a:srgbClr val="000066"/>
                  </a:solidFill>
                  <a:ea typeface="ＭＳ Ｐゴシック" pitchFamily="34" charset="-128"/>
                </a:rPr>
                <a:t>p = 0.004</a:t>
              </a:r>
              <a:endParaRPr lang="fr-FR" sz="1400" dirty="0">
                <a:solidFill>
                  <a:srgbClr val="333399"/>
                </a:solidFill>
                <a:ea typeface="ＭＳ Ｐゴシック" pitchFamily="34" charset="-128"/>
              </a:endParaRPr>
            </a:p>
          </p:txBody>
        </p:sp>
        <p:sp>
          <p:nvSpPr>
            <p:cNvPr id="79" name="ZoneTexte 78"/>
            <p:cNvSpPr txBox="1"/>
            <p:nvPr/>
          </p:nvSpPr>
          <p:spPr>
            <a:xfrm>
              <a:off x="1141451" y="2379374"/>
              <a:ext cx="628698" cy="4039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333399"/>
                  </a:solidFill>
                  <a:latin typeface="+mj-lt"/>
                </a:rPr>
                <a:t>W24</a:t>
              </a:r>
            </a:p>
          </p:txBody>
        </p:sp>
        <p:sp>
          <p:nvSpPr>
            <p:cNvPr id="80" name="ZoneTexte 79"/>
            <p:cNvSpPr txBox="1"/>
            <p:nvPr/>
          </p:nvSpPr>
          <p:spPr>
            <a:xfrm>
              <a:off x="2424115" y="2379374"/>
              <a:ext cx="628698" cy="4039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333399"/>
                  </a:solidFill>
                  <a:latin typeface="+mj-lt"/>
                </a:rPr>
                <a:t>W48</a:t>
              </a:r>
            </a:p>
          </p:txBody>
        </p:sp>
        <p:sp>
          <p:nvSpPr>
            <p:cNvPr id="81" name="Rectangle 20"/>
            <p:cNvSpPr>
              <a:spLocks noChangeArrowheads="1"/>
            </p:cNvSpPr>
            <p:nvPr/>
          </p:nvSpPr>
          <p:spPr bwMode="auto">
            <a:xfrm>
              <a:off x="990600" y="2990739"/>
              <a:ext cx="396000" cy="2556000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rgbClr val="00B0F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82" name="Rectangle 21"/>
            <p:cNvSpPr>
              <a:spLocks noChangeArrowheads="1"/>
            </p:cNvSpPr>
            <p:nvPr/>
          </p:nvSpPr>
          <p:spPr bwMode="auto">
            <a:xfrm>
              <a:off x="1500630" y="3218455"/>
              <a:ext cx="396000" cy="2328284"/>
            </a:xfrm>
            <a:prstGeom prst="rect">
              <a:avLst/>
            </a:prstGeom>
            <a:solidFill>
              <a:srgbClr val="000066"/>
            </a:solidFill>
            <a:ln w="9525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83" name="Rectangle 20"/>
            <p:cNvSpPr>
              <a:spLocks noChangeArrowheads="1"/>
            </p:cNvSpPr>
            <p:nvPr/>
          </p:nvSpPr>
          <p:spPr bwMode="auto">
            <a:xfrm>
              <a:off x="2237850" y="3091565"/>
              <a:ext cx="396000" cy="2455174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rgbClr val="00B0F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84" name="Rectangle 21"/>
            <p:cNvSpPr>
              <a:spLocks noChangeArrowheads="1"/>
            </p:cNvSpPr>
            <p:nvPr/>
          </p:nvSpPr>
          <p:spPr bwMode="auto">
            <a:xfrm>
              <a:off x="2747880" y="3525346"/>
              <a:ext cx="396000" cy="2021393"/>
            </a:xfrm>
            <a:prstGeom prst="rect">
              <a:avLst/>
            </a:prstGeom>
            <a:solidFill>
              <a:srgbClr val="000066"/>
            </a:solidFill>
            <a:ln w="9525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</p:grp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800" y="1168400"/>
            <a:ext cx="8193088" cy="5303838"/>
          </a:xfrm>
        </p:spPr>
        <p:txBody>
          <a:bodyPr/>
          <a:lstStyle/>
          <a:p>
            <a:r>
              <a:rPr lang="en-US" sz="2800" b="1" dirty="0">
                <a:latin typeface="+mj-lt"/>
              </a:rPr>
              <a:t>Conclusion</a:t>
            </a:r>
            <a:br>
              <a:rPr lang="en-US" sz="2800" b="1" dirty="0">
                <a:latin typeface="+mj-lt"/>
              </a:rPr>
            </a:br>
            <a:endParaRPr lang="en-US" dirty="0"/>
          </a:p>
          <a:p>
            <a:pPr lvl="1"/>
            <a:r>
              <a:rPr lang="en-US" sz="2000" dirty="0">
                <a:latin typeface=""/>
              </a:rPr>
              <a:t>Simplifying therapy from ~5 pills/day to once-daily, 2-pill E/C/F/TAF + DRV </a:t>
            </a:r>
          </a:p>
          <a:p>
            <a:pPr lvl="2"/>
            <a:r>
              <a:rPr lang="en-US" sz="1800" dirty="0">
                <a:latin typeface=""/>
              </a:rPr>
              <a:t>Provided efficacious plasma exposures of EVG, DRV, and TAF</a:t>
            </a:r>
          </a:p>
          <a:p>
            <a:pPr lvl="2"/>
            <a:r>
              <a:rPr lang="en-US" sz="1800" dirty="0">
                <a:latin typeface=""/>
              </a:rPr>
              <a:t>Maintained </a:t>
            </a:r>
            <a:r>
              <a:rPr lang="en-US" sz="1800" dirty="0" err="1">
                <a:latin typeface=""/>
              </a:rPr>
              <a:t>virologic</a:t>
            </a:r>
            <a:r>
              <a:rPr lang="en-US" sz="1800" dirty="0">
                <a:latin typeface=""/>
              </a:rPr>
              <a:t> suppression through Week 24 </a:t>
            </a:r>
          </a:p>
          <a:p>
            <a:pPr lvl="2"/>
            <a:r>
              <a:rPr lang="en-US" sz="1800" dirty="0">
                <a:latin typeface=""/>
              </a:rPr>
              <a:t>Was superior to staying on baseline regimen at Week 48 at both </a:t>
            </a:r>
            <a:br>
              <a:rPr lang="en-US" sz="1800" dirty="0">
                <a:latin typeface=""/>
              </a:rPr>
            </a:br>
            <a:r>
              <a:rPr lang="en-US" sz="1800" dirty="0">
                <a:latin typeface=""/>
              </a:rPr>
              <a:t>&lt; 50 and &lt; 20 c/mL  </a:t>
            </a:r>
          </a:p>
          <a:p>
            <a:pPr lvl="1"/>
            <a:r>
              <a:rPr lang="en-US" sz="2000" dirty="0">
                <a:latin typeface=""/>
              </a:rPr>
              <a:t>Switch to TAF improved proximal tubular proteinuria without change in </a:t>
            </a:r>
            <a:r>
              <a:rPr lang="en-US" sz="2000" dirty="0" err="1">
                <a:latin typeface=""/>
              </a:rPr>
              <a:t>eGFR</a:t>
            </a:r>
            <a:endParaRPr lang="en-US" sz="2000" dirty="0">
              <a:latin typeface=""/>
            </a:endParaRPr>
          </a:p>
          <a:p>
            <a:pPr lvl="1"/>
            <a:r>
              <a:rPr lang="en-US" sz="2000" dirty="0">
                <a:latin typeface=""/>
              </a:rPr>
              <a:t>E/C/F/TAF + DRV was safe, well tolerated, and associated with greater treatment satisfaction</a:t>
            </a:r>
          </a:p>
          <a:p>
            <a:pPr lvl="1"/>
            <a:r>
              <a:rPr lang="en-US" sz="2000" dirty="0">
                <a:latin typeface=""/>
              </a:rPr>
              <a:t>For treatment-experienced individuals with ≥ 2 class resistance on complex, high-pill burden regimens, switching to E/C/F/</a:t>
            </a:r>
            <a:r>
              <a:rPr lang="en-US" sz="2000">
                <a:latin typeface=""/>
              </a:rPr>
              <a:t>TAF </a:t>
            </a:r>
            <a:br>
              <a:rPr lang="en-US" sz="2000">
                <a:latin typeface=""/>
              </a:rPr>
            </a:br>
            <a:r>
              <a:rPr lang="en-US" sz="2000">
                <a:latin typeface=""/>
              </a:rPr>
              <a:t>+ </a:t>
            </a:r>
            <a:r>
              <a:rPr lang="en-US" sz="2000" dirty="0">
                <a:latin typeface=""/>
              </a:rPr>
              <a:t>DRV provides a simple, once-daily, two-pill option with superior efficacy and comparable tolerability</a:t>
            </a:r>
          </a:p>
        </p:txBody>
      </p:sp>
      <p:sp>
        <p:nvSpPr>
          <p:cNvPr id="4" name="ZoneTexte 69"/>
          <p:cNvSpPr txBox="1">
            <a:spLocks noChangeArrowheads="1"/>
          </p:cNvSpPr>
          <p:nvPr/>
        </p:nvSpPr>
        <p:spPr bwMode="auto">
          <a:xfrm>
            <a:off x="5007778" y="6565238"/>
            <a:ext cx="41280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Huhn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GD, JAIDS 2017; 74:193.200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50338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GS-US-292-0119 Study: switch to E/C/F/TAF + DRV</a:t>
            </a: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0" y="6565238"/>
            <a:ext cx="1296000" cy="28857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GS-US-292-0119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5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1166</TotalTime>
  <Words>601</Words>
  <Application>Microsoft Office PowerPoint</Application>
  <PresentationFormat>Affichage à l'écran (4:3)</PresentationFormat>
  <Paragraphs>194</Paragraphs>
  <Slides>6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ARV_trials_2015</vt:lpstr>
      <vt:lpstr>Switch to E/C/F/TAF + DRV</vt:lpstr>
      <vt:lpstr>GS-US-292-0119 Study: switch to E/C/F/TAF + DRV</vt:lpstr>
      <vt:lpstr>Présentation PowerPoint</vt:lpstr>
      <vt:lpstr>Pharmacokinetic substudy Results (N = 15)</vt:lpstr>
      <vt:lpstr>GS-US-292-0119 Study: switch to E/C/F/TAF + DRV</vt:lpstr>
      <vt:lpstr>GS-US-292-0119 Study: switch to E/C/F/TAF + DRV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2015</dc:title>
  <dc:subject>AEI - www.aei.fr</dc:subject>
  <dc:creator>www.arv-trial.com</dc:creator>
  <cp:lastModifiedBy>Utilisateur</cp:lastModifiedBy>
  <cp:revision>88</cp:revision>
  <dcterms:created xsi:type="dcterms:W3CDTF">2015-05-20T10:06:58Z</dcterms:created>
  <dcterms:modified xsi:type="dcterms:W3CDTF">2017-01-18T14:37:04Z</dcterms:modified>
</cp:coreProperties>
</file>