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64" r:id="rId2"/>
    <p:sldId id="257" r:id="rId3"/>
    <p:sldId id="258" r:id="rId4"/>
    <p:sldId id="259" r:id="rId5"/>
    <p:sldId id="268" r:id="rId6"/>
    <p:sldId id="267" r:id="rId7"/>
    <p:sldId id="266" r:id="rId8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52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3" clrIdx="0"/>
  <p:cmAuthor id="1" name="Pozniak, Anton" initials="PA" lastIdx="5" clrIdx="1"/>
  <p:cmAuthor id="2" name="anton" initials="a" lastIdx="1" clrIdx="2"/>
  <p:cmAuthor id="3" name="Utilisateur de Microsoft Office" initials="Office" lastIdx="6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DDDDDD"/>
    <a:srgbClr val="FFFFFF"/>
    <a:srgbClr val="000066"/>
    <a:srgbClr val="333399"/>
    <a:srgbClr val="660033"/>
    <a:srgbClr val="FF6600"/>
    <a:srgbClr val="FF5050"/>
    <a:srgbClr val="CC0000"/>
    <a:srgbClr val="10E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" autoAdjust="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714" y="78"/>
      </p:cViewPr>
      <p:guideLst>
        <p:guide orient="horz" pos="252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33E0BB3-D131-4F7C-A614-FA98950D8177}" type="datetimeFigureOut">
              <a:rPr lang="fr-FR"/>
              <a:pPr>
                <a:defRPr/>
              </a:pPr>
              <a:t>16/03/2016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526787D-91DA-4A3A-AAD1-2F88B3AF8D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903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  <p:sp>
        <p:nvSpPr>
          <p:cNvPr id="81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8B87528F-3C34-418C-B37E-B3F1FFDBC226}" type="slidenum">
              <a:rPr lang="fr-FR" sz="1200">
                <a:latin typeface="Calibri" pitchFamily="34" charset="0"/>
              </a:rPr>
              <a:pPr algn="r" defTabSz="850900"/>
              <a:t>1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dirty="0" err="1"/>
              <a:t>Cliquez</a:t>
            </a:r>
            <a:r>
              <a:rPr lang="fr-FR" dirty="0"/>
              <a:t>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Cliquez</a:t>
            </a:r>
            <a:r>
              <a:rPr lang="en-US" dirty="0"/>
              <a:t> pour modifier les styles du </a:t>
            </a:r>
            <a:r>
              <a:rPr lang="en-US" dirty="0" err="1"/>
              <a:t>texte</a:t>
            </a:r>
            <a:r>
              <a:rPr lang="en-US" dirty="0"/>
              <a:t> du masque</a:t>
            </a:r>
          </a:p>
          <a:p>
            <a:pPr lvl="1"/>
            <a:r>
              <a:rPr lang="en-US" dirty="0" err="1"/>
              <a:t>Deuxième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Troisième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Quatrième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Cinquième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Switch to ATV/</a:t>
            </a:r>
            <a:r>
              <a:rPr lang="en-GB" sz="3200" dirty="0" err="1">
                <a:ea typeface="ＭＳ Ｐゴシック" pitchFamily="34" charset="-128"/>
              </a:rPr>
              <a:t>r</a:t>
            </a:r>
            <a:r>
              <a:rPr lang="en-GB" sz="3200" dirty="0">
                <a:ea typeface="ＭＳ Ｐゴシック" pitchFamily="34" charset="-128"/>
              </a:rPr>
              <a:t> + RAL</a:t>
            </a:r>
          </a:p>
        </p:txBody>
      </p:sp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latin typeface="Calibri" pitchFamily="34" charset="0"/>
                <a:ea typeface="ＭＳ Ｐゴシック" pitchFamily="34" charset="-128"/>
              </a:rPr>
              <a:t>HARNESS Study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9" name="Line 172"/>
          <p:cNvSpPr>
            <a:spLocks noChangeShapeType="1"/>
          </p:cNvSpPr>
          <p:nvPr/>
        </p:nvSpPr>
        <p:spPr bwMode="auto">
          <a:xfrm>
            <a:off x="6662875" y="1937943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" name="Line 105"/>
          <p:cNvSpPr>
            <a:spLocks noChangeShapeType="1"/>
          </p:cNvSpPr>
          <p:nvPr/>
        </p:nvSpPr>
        <p:spPr bwMode="auto">
          <a:xfrm>
            <a:off x="3514679" y="3213100"/>
            <a:ext cx="510924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4029608" y="2689225"/>
            <a:ext cx="0" cy="99060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4013733" y="2698750"/>
            <a:ext cx="650875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4021670" y="3679825"/>
            <a:ext cx="6223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641085" y="2219979"/>
            <a:ext cx="4111624" cy="8244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ATV/</a:t>
            </a:r>
            <a:r>
              <a:rPr lang="en-US" b="1" dirty="0" err="1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r</a:t>
            </a:r>
            <a:r>
              <a:rPr lang="en-US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  300/100 mg </a:t>
            </a:r>
            <a:r>
              <a:rPr lang="en-US" b="1" dirty="0" err="1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qd</a:t>
            </a:r>
            <a:r>
              <a:rPr lang="en-US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 + TDF/FTC</a:t>
            </a:r>
            <a:endParaRPr lang="en-US" b="1" dirty="0">
              <a:ln>
                <a:solidFill>
                  <a:srgbClr val="FF6600"/>
                </a:solidFill>
              </a:ln>
              <a:solidFill>
                <a:schemeClr val="bg1"/>
              </a:solidFill>
              <a:latin typeface="+mj-lt"/>
              <a:ea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9232" name="Text Box 36"/>
          <p:cNvSpPr txBox="1">
            <a:spLocks noChangeArrowheads="1"/>
          </p:cNvSpPr>
          <p:nvPr/>
        </p:nvSpPr>
        <p:spPr bwMode="auto">
          <a:xfrm>
            <a:off x="3923473" y="2324100"/>
            <a:ext cx="6591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37</a:t>
            </a:r>
          </a:p>
        </p:txBody>
      </p:sp>
      <p:sp>
        <p:nvSpPr>
          <p:cNvPr id="9233" name="Text Box 37"/>
          <p:cNvSpPr txBox="1">
            <a:spLocks noChangeArrowheads="1"/>
          </p:cNvSpPr>
          <p:nvPr/>
        </p:nvSpPr>
        <p:spPr bwMode="auto">
          <a:xfrm>
            <a:off x="3910773" y="3717925"/>
            <a:ext cx="6591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72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641084" y="3208338"/>
            <a:ext cx="4111625" cy="823912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ATV/r 300/100 mg </a:t>
            </a:r>
            <a:r>
              <a:rPr lang="en-US" b="1" dirty="0" err="1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qd</a:t>
            </a:r>
            <a:r>
              <a:rPr lang="en-US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 + RAL 400 mg bid</a:t>
            </a:r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 bwMode="auto">
          <a:xfrm>
            <a:off x="34925" y="11636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9238" name="Connecteur droit 66"/>
          <p:cNvCxnSpPr>
            <a:cxnSpLocks noChangeShapeType="1"/>
          </p:cNvCxnSpPr>
          <p:nvPr/>
        </p:nvCxnSpPr>
        <p:spPr bwMode="auto">
          <a:xfrm rot="5400000">
            <a:off x="3560107" y="23947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9239" name="Oval 170"/>
          <p:cNvSpPr>
            <a:spLocks noChangeArrowheads="1"/>
          </p:cNvSpPr>
          <p:nvPr/>
        </p:nvSpPr>
        <p:spPr bwMode="auto">
          <a:xfrm>
            <a:off x="3001270" y="11811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Randomisation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2 : 1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Open-label</a:t>
            </a:r>
          </a:p>
        </p:txBody>
      </p:sp>
      <p:sp>
        <p:nvSpPr>
          <p:cNvPr id="9242" name="Espace réservé du contenu 2"/>
          <p:cNvSpPr>
            <a:spLocks/>
          </p:cNvSpPr>
          <p:nvPr/>
        </p:nvSpPr>
        <p:spPr bwMode="auto">
          <a:xfrm>
            <a:off x="34925" y="4750988"/>
            <a:ext cx="9066213" cy="1786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8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Objective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US" dirty="0">
                <a:solidFill>
                  <a:srgbClr val="000066"/>
                </a:solidFill>
              </a:rPr>
              <a:t>Primary Endpoint: proportion with treatment success at W24 </a:t>
            </a:r>
            <a:br>
              <a:rPr lang="en-US" dirty="0">
                <a:solidFill>
                  <a:srgbClr val="000066"/>
                </a:solidFill>
              </a:rPr>
            </a:br>
            <a:r>
              <a:rPr lang="en-US" dirty="0">
                <a:solidFill>
                  <a:srgbClr val="000066"/>
                </a:solidFill>
              </a:rPr>
              <a:t>(HIV-1 RNA &lt; 40 c/mL)</a:t>
            </a:r>
          </a:p>
          <a:p>
            <a:pPr marL="1257300" lvl="2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000066"/>
                </a:solidFill>
              </a:rPr>
              <a:t>No power calculation</a:t>
            </a:r>
          </a:p>
          <a:p>
            <a:pPr marL="1257300" lvl="2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000066"/>
                </a:solidFill>
              </a:rPr>
              <a:t>Descriptive analysis</a:t>
            </a:r>
          </a:p>
        </p:txBody>
      </p:sp>
      <p:sp>
        <p:nvSpPr>
          <p:cNvPr id="9243" name="AutoShape 162"/>
          <p:cNvSpPr>
            <a:spLocks noChangeArrowheads="1"/>
          </p:cNvSpPr>
          <p:nvPr/>
        </p:nvSpPr>
        <p:spPr bwMode="auto">
          <a:xfrm>
            <a:off x="0" y="6611194"/>
            <a:ext cx="778723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HARNESS</a:t>
            </a:r>
          </a:p>
        </p:txBody>
      </p:sp>
      <p:sp>
        <p:nvSpPr>
          <p:cNvPr id="9244" name="ZoneTexte 69"/>
          <p:cNvSpPr txBox="1">
            <a:spLocks noChangeArrowheads="1"/>
          </p:cNvSpPr>
          <p:nvPr/>
        </p:nvSpPr>
        <p:spPr bwMode="auto">
          <a:xfrm>
            <a:off x="4996203" y="658261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>
                <a:solidFill>
                  <a:srgbClr val="CC3300"/>
                </a:solidFill>
                <a:ea typeface="ＭＳ Ｐゴシック" pitchFamily="34" charset="-128"/>
              </a:rPr>
              <a:t>Van </a:t>
            </a:r>
            <a:r>
              <a:rPr lang="en-GB" sz="1200" i="1" dirty="0" err="1">
                <a:solidFill>
                  <a:srgbClr val="CC3300"/>
                </a:solidFill>
                <a:ea typeface="ＭＳ Ｐゴシック" pitchFamily="34" charset="-128"/>
              </a:rPr>
              <a:t>Lunzen</a:t>
            </a:r>
            <a:r>
              <a:rPr lang="en-GB" sz="1200" i="1" dirty="0">
                <a:solidFill>
                  <a:srgbClr val="CC3300"/>
                </a:solidFill>
                <a:ea typeface="ＭＳ Ｐゴシック" pitchFamily="34" charset="-128"/>
              </a:rPr>
              <a:t> J. JAIDS 2016;71:538-43</a:t>
            </a:r>
          </a:p>
        </p:txBody>
      </p:sp>
      <p:sp>
        <p:nvSpPr>
          <p:cNvPr id="9245" name="AutoShape 162"/>
          <p:cNvSpPr>
            <a:spLocks noChangeArrowheads="1"/>
          </p:cNvSpPr>
          <p:nvPr/>
        </p:nvSpPr>
        <p:spPr bwMode="auto">
          <a:xfrm>
            <a:off x="99921" y="2081696"/>
            <a:ext cx="3402000" cy="22814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Adults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Stable 2 NRTI + 3</a:t>
            </a:r>
            <a:r>
              <a:rPr lang="en-US" sz="1600" b="1" baseline="30000" dirty="0">
                <a:solidFill>
                  <a:srgbClr val="000066"/>
                </a:solidFill>
                <a:latin typeface="Calibri" pitchFamily="34" charset="0"/>
              </a:rPr>
              <a:t>rd</a:t>
            </a: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 drug regimen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No previous treatment failure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HIV RNA &lt; 40 c/</a:t>
            </a:r>
            <a:r>
              <a:rPr lang="en-US" sz="1600" b="1" dirty="0" err="1">
                <a:solidFill>
                  <a:srgbClr val="000066"/>
                </a:solidFill>
                <a:latin typeface="Calibri" pitchFamily="34" charset="0"/>
              </a:rPr>
              <a:t>mL</a:t>
            </a: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 </a:t>
            </a:r>
            <a:r>
              <a:rPr lang="en-US" sz="1600" b="1" u="sng" dirty="0">
                <a:solidFill>
                  <a:srgbClr val="000066"/>
                </a:solidFill>
                <a:latin typeface="Calibri" pitchFamily="34" charset="0"/>
              </a:rPr>
              <a:t>&gt;</a:t>
            </a: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 3 months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Switch for safety and/or tolerability issues</a:t>
            </a:r>
            <a:endParaRPr lang="en-US" sz="1600" b="1" baseline="30000" dirty="0">
              <a:solidFill>
                <a:srgbClr val="000066"/>
              </a:solidFill>
              <a:latin typeface="Calibri" pitchFamily="34" charset="0"/>
            </a:endParaRP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No resistance to study medications</a:t>
            </a:r>
          </a:p>
          <a:p>
            <a:pPr algn="ctr" defTabSz="914400"/>
            <a:r>
              <a:rPr lang="en-US" sz="1600" b="1" dirty="0" err="1">
                <a:solidFill>
                  <a:srgbClr val="000066"/>
                </a:solidFill>
                <a:latin typeface="Calibri" pitchFamily="34" charset="0"/>
              </a:rPr>
              <a:t>HBs</a:t>
            </a: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 Ag negative</a:t>
            </a:r>
          </a:p>
        </p:txBody>
      </p:sp>
      <p:sp>
        <p:nvSpPr>
          <p:cNvPr id="33" name="Oval 109"/>
          <p:cNvSpPr>
            <a:spLocks noChangeArrowheads="1"/>
          </p:cNvSpPr>
          <p:nvPr/>
        </p:nvSpPr>
        <p:spPr bwMode="auto">
          <a:xfrm>
            <a:off x="6343788" y="139819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4" name="Oval 110"/>
          <p:cNvSpPr>
            <a:spLocks noChangeArrowheads="1"/>
          </p:cNvSpPr>
          <p:nvPr/>
        </p:nvSpPr>
        <p:spPr bwMode="auto">
          <a:xfrm>
            <a:off x="8467863" y="139819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248" name="Line 172"/>
          <p:cNvSpPr>
            <a:spLocks noChangeShapeType="1"/>
          </p:cNvSpPr>
          <p:nvPr/>
        </p:nvSpPr>
        <p:spPr bwMode="auto">
          <a:xfrm>
            <a:off x="8766313" y="1937943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6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HARNESS Study: switch to ATV/r + RAL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8"/>
          <p:cNvSpPr>
            <a:spLocks noChangeArrowheads="1"/>
          </p:cNvSpPr>
          <p:nvPr/>
        </p:nvSpPr>
        <p:spPr bwMode="auto">
          <a:xfrm>
            <a:off x="1520798" y="1278780"/>
            <a:ext cx="59055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Baseline characteristics and disposition</a:t>
            </a:r>
          </a:p>
        </p:txBody>
      </p:sp>
      <p:graphicFrame>
        <p:nvGraphicFramePr>
          <p:cNvPr id="3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32731"/>
              </p:ext>
            </p:extLst>
          </p:nvPr>
        </p:nvGraphicFramePr>
        <p:xfrm>
          <a:off x="383371" y="1663297"/>
          <a:ext cx="8278421" cy="4477153"/>
        </p:xfrm>
        <a:graphic>
          <a:graphicData uri="http://schemas.openxmlformats.org/drawingml/2006/table">
            <a:tbl>
              <a:tblPr/>
              <a:tblGrid>
                <a:gridCol w="4387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74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31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1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ATV/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r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ATV/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r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 + RAL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72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Median age, years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9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Female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9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Baseline 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 mean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01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ARV regimens prior to switch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PI/r + 2 NRTI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NNRTI + 2 NRTI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Other ARV regimens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51%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8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Discontinuation at W48,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Lack of efficacy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AutoShape 162"/>
          <p:cNvSpPr>
            <a:spLocks noChangeArrowheads="1"/>
          </p:cNvSpPr>
          <p:nvPr/>
        </p:nvSpPr>
        <p:spPr bwMode="auto">
          <a:xfrm>
            <a:off x="0" y="6611194"/>
            <a:ext cx="778723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HARNESS</a:t>
            </a: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HARNESS Study: switch to ATV/r + RAL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4996203" y="658261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>
                <a:solidFill>
                  <a:srgbClr val="CC3300"/>
                </a:solidFill>
                <a:ea typeface="ＭＳ Ｐゴシック" pitchFamily="34" charset="-128"/>
              </a:rPr>
              <a:t>Van </a:t>
            </a:r>
            <a:r>
              <a:rPr lang="en-GB" sz="1200" i="1" dirty="0" err="1">
                <a:solidFill>
                  <a:srgbClr val="CC3300"/>
                </a:solidFill>
                <a:ea typeface="ＭＳ Ｐゴシック" pitchFamily="34" charset="-128"/>
              </a:rPr>
              <a:t>Lunzen</a:t>
            </a:r>
            <a:r>
              <a:rPr lang="en-GB" sz="1200" i="1" dirty="0">
                <a:solidFill>
                  <a:srgbClr val="CC3300"/>
                </a:solidFill>
                <a:ea typeface="ＭＳ Ｐゴシック" pitchFamily="34" charset="-128"/>
              </a:rPr>
              <a:t> J. JAIDS 2016;71:538-43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0"/>
          <p:cNvSpPr>
            <a:spLocks noChangeArrowheads="1"/>
          </p:cNvSpPr>
          <p:nvPr/>
        </p:nvSpPr>
        <p:spPr bwMode="auto">
          <a:xfrm>
            <a:off x="136546" y="1552575"/>
            <a:ext cx="35369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HIV RNA &lt; 40 </a:t>
            </a:r>
            <a:r>
              <a:rPr lang="en-US" sz="2000" b="1" dirty="0" err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c/mL</a:t>
            </a:r>
            <a:r>
              <a:rPr lang="en-US" sz="20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 (ITT)</a:t>
            </a:r>
          </a:p>
        </p:txBody>
      </p:sp>
      <p:grpSp>
        <p:nvGrpSpPr>
          <p:cNvPr id="53" name="Groupe 52"/>
          <p:cNvGrpSpPr/>
          <p:nvPr/>
        </p:nvGrpSpPr>
        <p:grpSpPr>
          <a:xfrm>
            <a:off x="203200" y="2335581"/>
            <a:ext cx="3250672" cy="359746"/>
            <a:chOff x="136546" y="1975835"/>
            <a:chExt cx="3250672" cy="359746"/>
          </a:xfrm>
        </p:grpSpPr>
        <p:sp>
          <p:nvSpPr>
            <p:cNvPr id="52" name="AutoShape 165"/>
            <p:cNvSpPr>
              <a:spLocks noChangeArrowheads="1"/>
            </p:cNvSpPr>
            <p:nvPr/>
          </p:nvSpPr>
          <p:spPr bwMode="auto">
            <a:xfrm>
              <a:off x="136546" y="1975835"/>
              <a:ext cx="3250672" cy="35974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US" sz="2800">
                <a:solidFill>
                  <a:srgbClr val="000066"/>
                </a:solidFill>
              </a:endParaRPr>
            </a:p>
          </p:txBody>
        </p:sp>
        <p:sp>
          <p:nvSpPr>
            <p:cNvPr id="11266" name="Rectangle 36"/>
            <p:cNvSpPr>
              <a:spLocks noChangeArrowheads="1"/>
            </p:cNvSpPr>
            <p:nvPr/>
          </p:nvSpPr>
          <p:spPr bwMode="auto">
            <a:xfrm>
              <a:off x="2063687" y="2068153"/>
              <a:ext cx="207963" cy="206375"/>
            </a:xfrm>
            <a:prstGeom prst="rect">
              <a:avLst/>
            </a:prstGeom>
            <a:solidFill>
              <a:srgbClr val="660033"/>
            </a:solidFill>
            <a:ln w="0">
              <a:solidFill>
                <a:srgbClr val="660033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11267" name="Rectangle 37"/>
            <p:cNvSpPr>
              <a:spLocks noChangeArrowheads="1"/>
            </p:cNvSpPr>
            <p:nvPr/>
          </p:nvSpPr>
          <p:spPr bwMode="auto">
            <a:xfrm>
              <a:off x="323512" y="2053866"/>
              <a:ext cx="209550" cy="209550"/>
            </a:xfrm>
            <a:prstGeom prst="rect">
              <a:avLst/>
            </a:prstGeom>
            <a:solidFill>
              <a:srgbClr val="FF6600"/>
            </a:solidFill>
            <a:ln w="0">
              <a:solidFill>
                <a:srgbClr val="FF66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11268" name="ZoneTexte 56"/>
            <p:cNvSpPr txBox="1">
              <a:spLocks noChangeArrowheads="1"/>
            </p:cNvSpPr>
            <p:nvPr/>
          </p:nvSpPr>
          <p:spPr bwMode="auto">
            <a:xfrm>
              <a:off x="2304870" y="2004653"/>
              <a:ext cx="108234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ATV/</a:t>
              </a:r>
              <a:r>
                <a:rPr lang="en-US" sz="1400" b="1" dirty="0" err="1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r</a:t>
              </a:r>
              <a:r>
                <a:rPr lang="en-US" sz="1400" b="1" dirty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 + RAL</a:t>
              </a:r>
            </a:p>
          </p:txBody>
        </p:sp>
        <p:sp>
          <p:nvSpPr>
            <p:cNvPr id="11269" name="ZoneTexte 56"/>
            <p:cNvSpPr txBox="1">
              <a:spLocks noChangeArrowheads="1"/>
            </p:cNvSpPr>
            <p:nvPr/>
          </p:nvSpPr>
          <p:spPr bwMode="auto">
            <a:xfrm>
              <a:off x="570555" y="2004653"/>
              <a:ext cx="139256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ATV/r + TDF/FTC</a:t>
              </a:r>
            </a:p>
          </p:txBody>
        </p:sp>
      </p:grpSp>
      <p:sp>
        <p:nvSpPr>
          <p:cNvPr id="11290" name="Freeform 41"/>
          <p:cNvSpPr>
            <a:spLocks noEditPoints="1"/>
          </p:cNvSpPr>
          <p:nvPr/>
        </p:nvSpPr>
        <p:spPr bwMode="auto">
          <a:xfrm>
            <a:off x="4221163" y="4843463"/>
            <a:ext cx="4332287" cy="28575"/>
          </a:xfrm>
          <a:custGeom>
            <a:avLst/>
            <a:gdLst>
              <a:gd name="T0" fmla="*/ 2147483647 w 2729"/>
              <a:gd name="T1" fmla="*/ 0 h 18"/>
              <a:gd name="T2" fmla="*/ 2147483647 w 2729"/>
              <a:gd name="T3" fmla="*/ 2147483647 h 18"/>
              <a:gd name="T4" fmla="*/ 0 w 2729"/>
              <a:gd name="T5" fmla="*/ 2147483647 h 18"/>
              <a:gd name="T6" fmla="*/ 0 w 2729"/>
              <a:gd name="T7" fmla="*/ 0 h 18"/>
              <a:gd name="T8" fmla="*/ 2147483647 w 2729"/>
              <a:gd name="T9" fmla="*/ 0 h 18"/>
              <a:gd name="T10" fmla="*/ 2147483647 w 2729"/>
              <a:gd name="T11" fmla="*/ 0 h 18"/>
              <a:gd name="T12" fmla="*/ 2147483647 w 2729"/>
              <a:gd name="T13" fmla="*/ 2147483647 h 18"/>
              <a:gd name="T14" fmla="*/ 2147483647 w 2729"/>
              <a:gd name="T15" fmla="*/ 2147483647 h 18"/>
              <a:gd name="T16" fmla="*/ 2147483647 w 2729"/>
              <a:gd name="T17" fmla="*/ 0 h 18"/>
              <a:gd name="T18" fmla="*/ 2147483647 w 2729"/>
              <a:gd name="T19" fmla="*/ 0 h 18"/>
              <a:gd name="T20" fmla="*/ 2147483647 w 2729"/>
              <a:gd name="T21" fmla="*/ 0 h 18"/>
              <a:gd name="T22" fmla="*/ 2147483647 w 2729"/>
              <a:gd name="T23" fmla="*/ 2147483647 h 18"/>
              <a:gd name="T24" fmla="*/ 2147483647 w 2729"/>
              <a:gd name="T25" fmla="*/ 2147483647 h 18"/>
              <a:gd name="T26" fmla="*/ 2147483647 w 2729"/>
              <a:gd name="T27" fmla="*/ 0 h 18"/>
              <a:gd name="T28" fmla="*/ 2147483647 w 2729"/>
              <a:gd name="T29" fmla="*/ 0 h 1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729"/>
              <a:gd name="T46" fmla="*/ 0 h 18"/>
              <a:gd name="T47" fmla="*/ 2729 w 2729"/>
              <a:gd name="T48" fmla="*/ 18 h 1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729" h="18">
                <a:moveTo>
                  <a:pt x="6" y="0"/>
                </a:moveTo>
                <a:lnTo>
                  <a:pt x="6" y="18"/>
                </a:lnTo>
                <a:lnTo>
                  <a:pt x="0" y="18"/>
                </a:lnTo>
                <a:lnTo>
                  <a:pt x="0" y="0"/>
                </a:lnTo>
                <a:lnTo>
                  <a:pt x="6" y="0"/>
                </a:lnTo>
                <a:close/>
                <a:moveTo>
                  <a:pt x="1371" y="0"/>
                </a:moveTo>
                <a:lnTo>
                  <a:pt x="1371" y="18"/>
                </a:lnTo>
                <a:lnTo>
                  <a:pt x="1365" y="18"/>
                </a:lnTo>
                <a:lnTo>
                  <a:pt x="1365" y="0"/>
                </a:lnTo>
                <a:lnTo>
                  <a:pt x="1371" y="0"/>
                </a:lnTo>
                <a:close/>
                <a:moveTo>
                  <a:pt x="2729" y="0"/>
                </a:moveTo>
                <a:lnTo>
                  <a:pt x="2729" y="18"/>
                </a:lnTo>
                <a:lnTo>
                  <a:pt x="2723" y="18"/>
                </a:lnTo>
                <a:lnTo>
                  <a:pt x="2723" y="0"/>
                </a:lnTo>
                <a:lnTo>
                  <a:pt x="2729" y="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bg1"/>
            </a:solidFill>
            <a:bevel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7" name="Rectangle 10"/>
          <p:cNvSpPr>
            <a:spLocks noChangeArrowheads="1"/>
          </p:cNvSpPr>
          <p:nvPr/>
        </p:nvSpPr>
        <p:spPr bwMode="auto">
          <a:xfrm>
            <a:off x="3999631" y="1552575"/>
            <a:ext cx="45538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Confirmed </a:t>
            </a:r>
            <a:r>
              <a:rPr lang="en-US" sz="2000" b="1" dirty="0" err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virologic</a:t>
            </a:r>
            <a:r>
              <a:rPr lang="en-US" sz="20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 rebound at W48, N</a:t>
            </a:r>
          </a:p>
        </p:txBody>
      </p:sp>
      <p:sp>
        <p:nvSpPr>
          <p:cNvPr id="99" name="Rectangle 8"/>
          <p:cNvSpPr>
            <a:spLocks noChangeArrowheads="1"/>
          </p:cNvSpPr>
          <p:nvPr/>
        </p:nvSpPr>
        <p:spPr bwMode="auto">
          <a:xfrm>
            <a:off x="1318584" y="1238250"/>
            <a:ext cx="59055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Efficacy and Safety results</a:t>
            </a:r>
          </a:p>
        </p:txBody>
      </p:sp>
      <p:graphicFrame>
        <p:nvGraphicFramePr>
          <p:cNvPr id="100" name="Tableau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659315"/>
              </p:ext>
            </p:extLst>
          </p:nvPr>
        </p:nvGraphicFramePr>
        <p:xfrm>
          <a:off x="3675720" y="2013284"/>
          <a:ext cx="5257696" cy="2811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6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46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69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9964">
                <a:tc>
                  <a:txBody>
                    <a:bodyPr/>
                    <a:lstStyle/>
                    <a:p>
                      <a:endParaRPr lang="en-US" sz="1400" b="1" noProof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</a:rPr>
                        <a:t>ATV/r + TDF/FTC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chemeClr val="bg1"/>
                          </a:solidFill>
                        </a:rPr>
                        <a:t>ATV/r</a:t>
                      </a:r>
                      <a:r>
                        <a:rPr lang="en-US" sz="1400" b="1" baseline="0" noProof="0" dirty="0">
                          <a:solidFill>
                            <a:schemeClr val="bg1"/>
                          </a:solidFill>
                        </a:rPr>
                        <a:t> + RAL</a:t>
                      </a:r>
                      <a:endParaRPr lang="en-US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964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964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Tested isolates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4836">
                <a:tc>
                  <a:txBody>
                    <a:bodyPr/>
                    <a:lstStyle/>
                    <a:p>
                      <a:pPr algn="l">
                        <a:lnSpc>
                          <a:spcPts val="1480"/>
                        </a:lnSpc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PI resistance</a:t>
                      </a:r>
                      <a:endParaRPr lang="en-US" sz="1400" b="1" baseline="3000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480"/>
                        </a:lnSpc>
                      </a:pP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1*</a:t>
                      </a:r>
                    </a:p>
                    <a:p>
                      <a:pPr algn="ctr">
                        <a:lnSpc>
                          <a:spcPts val="148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L10V,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G16Q, L33F, P39Q, M46L, G48V,</a:t>
                      </a:r>
                    </a:p>
                    <a:p>
                      <a:pPr algn="ctr">
                        <a:lnSpc>
                          <a:spcPts val="1480"/>
                        </a:lnSpc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Q58E, I62V, L63I/T, I64L, A71V, I72V, V77I, V82A, T91S, I93L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913">
                <a:tc>
                  <a:txBody>
                    <a:bodyPr/>
                    <a:lstStyle/>
                    <a:p>
                      <a:pPr algn="l">
                        <a:lnSpc>
                          <a:spcPts val="1480"/>
                        </a:lnSpc>
                      </a:pP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INI resistance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480"/>
                        </a:lnSpc>
                      </a:pP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2*</a:t>
                      </a:r>
                    </a:p>
                    <a:p>
                      <a:pPr algn="ctr">
                        <a:lnSpc>
                          <a:spcPts val="148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F21Y</a:t>
                      </a:r>
                    </a:p>
                    <a:p>
                      <a:pPr algn="ctr">
                        <a:lnSpc>
                          <a:spcPts val="1480"/>
                        </a:lnSpc>
                      </a:pP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Y143C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+ N155H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6" name="Titre 1"/>
          <p:cNvSpPr txBox="1">
            <a:spLocks/>
          </p:cNvSpPr>
          <p:nvPr/>
        </p:nvSpPr>
        <p:spPr bwMode="auto">
          <a:xfrm>
            <a:off x="203200" y="1968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+mj-lt"/>
              <a:ea typeface="ＭＳ Ｐゴシック" pitchFamily="34" charset="-128"/>
              <a:cs typeface="ＭＳ Ｐゴシック" pitchFamily="-109" charset="-128"/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3675720" y="4802204"/>
            <a:ext cx="36675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* 1 patient with both PI and INSTI mutations</a:t>
            </a:r>
          </a:p>
        </p:txBody>
      </p:sp>
      <p:sp>
        <p:nvSpPr>
          <p:cNvPr id="48" name="AutoShape 162"/>
          <p:cNvSpPr>
            <a:spLocks noChangeArrowheads="1"/>
          </p:cNvSpPr>
          <p:nvPr/>
        </p:nvSpPr>
        <p:spPr bwMode="auto">
          <a:xfrm>
            <a:off x="0" y="6611194"/>
            <a:ext cx="778723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HARNESS</a:t>
            </a:r>
          </a:p>
        </p:txBody>
      </p:sp>
      <p:sp>
        <p:nvSpPr>
          <p:cNvPr id="50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HARNESS Study: switch to ATV/r + RAL</a:t>
            </a:r>
          </a:p>
        </p:txBody>
      </p:sp>
      <p:sp>
        <p:nvSpPr>
          <p:cNvPr id="49" name="ZoneTexte 69"/>
          <p:cNvSpPr txBox="1">
            <a:spLocks noChangeArrowheads="1"/>
          </p:cNvSpPr>
          <p:nvPr/>
        </p:nvSpPr>
        <p:spPr bwMode="auto">
          <a:xfrm>
            <a:off x="2196105" y="6582618"/>
            <a:ext cx="69281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>
                <a:solidFill>
                  <a:srgbClr val="CC3300"/>
                </a:solidFill>
                <a:ea typeface="ＭＳ Ｐゴシック" pitchFamily="34" charset="-128"/>
              </a:rPr>
              <a:t>Van </a:t>
            </a:r>
            <a:r>
              <a:rPr lang="en-GB" sz="1200" i="1" dirty="0" err="1">
                <a:solidFill>
                  <a:srgbClr val="CC3300"/>
                </a:solidFill>
                <a:ea typeface="ＭＳ Ｐゴシック" pitchFamily="34" charset="-128"/>
              </a:rPr>
              <a:t>Lunzen</a:t>
            </a:r>
            <a:r>
              <a:rPr lang="en-GB" sz="1200" i="1" dirty="0">
                <a:solidFill>
                  <a:srgbClr val="CC3300"/>
                </a:solidFill>
                <a:ea typeface="ＭＳ Ｐゴシック" pitchFamily="34" charset="-128"/>
              </a:rPr>
              <a:t> J. IAC 2014, Melbourne, Abs. LBPE19, </a:t>
            </a:r>
            <a:r>
              <a:rPr lang="nl-NL" sz="1200" i="1" dirty="0">
                <a:solidFill>
                  <a:srgbClr val="CC3300"/>
                </a:solidFill>
                <a:ea typeface="ＭＳ Ｐゴシック" pitchFamily="34" charset="-128"/>
              </a:rPr>
              <a:t>Van Lunzen J. JAIDS 2016;71:538-43</a:t>
            </a:r>
          </a:p>
          <a:p>
            <a:pPr algn="r" defTabSz="914400"/>
            <a:endParaRPr lang="en-GB" sz="1200" i="1" dirty="0">
              <a:solidFill>
                <a:srgbClr val="CC3300"/>
              </a:solidFill>
              <a:ea typeface="ＭＳ Ｐゴシック" pitchFamily="34" charset="-128"/>
            </a:endParaRPr>
          </a:p>
        </p:txBody>
      </p:sp>
      <p:grpSp>
        <p:nvGrpSpPr>
          <p:cNvPr id="54" name="Groupe 53"/>
          <p:cNvGrpSpPr/>
          <p:nvPr/>
        </p:nvGrpSpPr>
        <p:grpSpPr>
          <a:xfrm>
            <a:off x="236847" y="2924846"/>
            <a:ext cx="3231396" cy="3502565"/>
            <a:chOff x="121097" y="2403971"/>
            <a:chExt cx="3231396" cy="3502565"/>
          </a:xfrm>
        </p:grpSpPr>
        <p:sp>
          <p:nvSpPr>
            <p:cNvPr id="11276" name="Freeform 25"/>
            <p:cNvSpPr>
              <a:spLocks noEditPoints="1"/>
            </p:cNvSpPr>
            <p:nvPr/>
          </p:nvSpPr>
          <p:spPr bwMode="auto">
            <a:xfrm>
              <a:off x="424310" y="5828748"/>
              <a:ext cx="2706687" cy="58737"/>
            </a:xfrm>
            <a:custGeom>
              <a:avLst/>
              <a:gdLst>
                <a:gd name="T0" fmla="*/ 2147483647 w 1705"/>
                <a:gd name="T1" fmla="*/ 0 h 37"/>
                <a:gd name="T2" fmla="*/ 2147483647 w 1705"/>
                <a:gd name="T3" fmla="*/ 2147483647 h 37"/>
                <a:gd name="T4" fmla="*/ 0 w 1705"/>
                <a:gd name="T5" fmla="*/ 2147483647 h 37"/>
                <a:gd name="T6" fmla="*/ 0 w 1705"/>
                <a:gd name="T7" fmla="*/ 0 h 37"/>
                <a:gd name="T8" fmla="*/ 2147483647 w 1705"/>
                <a:gd name="T9" fmla="*/ 0 h 37"/>
                <a:gd name="T10" fmla="*/ 2147483647 w 1705"/>
                <a:gd name="T11" fmla="*/ 0 h 37"/>
                <a:gd name="T12" fmla="*/ 2147483647 w 1705"/>
                <a:gd name="T13" fmla="*/ 2147483647 h 37"/>
                <a:gd name="T14" fmla="*/ 2147483647 w 1705"/>
                <a:gd name="T15" fmla="*/ 2147483647 h 37"/>
                <a:gd name="T16" fmla="*/ 2147483647 w 1705"/>
                <a:gd name="T17" fmla="*/ 0 h 37"/>
                <a:gd name="T18" fmla="*/ 2147483647 w 1705"/>
                <a:gd name="T19" fmla="*/ 0 h 37"/>
                <a:gd name="T20" fmla="*/ 2147483647 w 1705"/>
                <a:gd name="T21" fmla="*/ 0 h 37"/>
                <a:gd name="T22" fmla="*/ 2147483647 w 1705"/>
                <a:gd name="T23" fmla="*/ 2147483647 h 37"/>
                <a:gd name="T24" fmla="*/ 2147483647 w 1705"/>
                <a:gd name="T25" fmla="*/ 2147483647 h 37"/>
                <a:gd name="T26" fmla="*/ 2147483647 w 1705"/>
                <a:gd name="T27" fmla="*/ 0 h 37"/>
                <a:gd name="T28" fmla="*/ 2147483647 w 1705"/>
                <a:gd name="T29" fmla="*/ 0 h 3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05"/>
                <a:gd name="T46" fmla="*/ 0 h 37"/>
                <a:gd name="T47" fmla="*/ 1705 w 1705"/>
                <a:gd name="T48" fmla="*/ 37 h 3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05" h="37">
                  <a:moveTo>
                    <a:pt x="5" y="0"/>
                  </a:moveTo>
                  <a:lnTo>
                    <a:pt x="5" y="37"/>
                  </a:lnTo>
                  <a:lnTo>
                    <a:pt x="0" y="37"/>
                  </a:lnTo>
                  <a:lnTo>
                    <a:pt x="0" y="0"/>
                  </a:lnTo>
                  <a:lnTo>
                    <a:pt x="5" y="0"/>
                  </a:lnTo>
                  <a:close/>
                  <a:moveTo>
                    <a:pt x="855" y="0"/>
                  </a:moveTo>
                  <a:lnTo>
                    <a:pt x="855" y="37"/>
                  </a:lnTo>
                  <a:lnTo>
                    <a:pt x="850" y="37"/>
                  </a:lnTo>
                  <a:lnTo>
                    <a:pt x="850" y="0"/>
                  </a:lnTo>
                  <a:lnTo>
                    <a:pt x="855" y="0"/>
                  </a:lnTo>
                  <a:close/>
                  <a:moveTo>
                    <a:pt x="1705" y="0"/>
                  </a:moveTo>
                  <a:lnTo>
                    <a:pt x="1705" y="37"/>
                  </a:lnTo>
                  <a:lnTo>
                    <a:pt x="1700" y="37"/>
                  </a:lnTo>
                  <a:lnTo>
                    <a:pt x="1700" y="0"/>
                  </a:lnTo>
                  <a:lnTo>
                    <a:pt x="1705" y="0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295" name="Rectangle 46"/>
            <p:cNvSpPr>
              <a:spLocks noChangeArrowheads="1"/>
            </p:cNvSpPr>
            <p:nvPr/>
          </p:nvSpPr>
          <p:spPr bwMode="auto">
            <a:xfrm>
              <a:off x="298897" y="5736673"/>
              <a:ext cx="77788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100" dirty="0">
                  <a:solidFill>
                    <a:srgbClr val="000066"/>
                  </a:solidFill>
                  <a:ea typeface="ＭＳ Ｐゴシック" pitchFamily="34" charset="-128"/>
                </a:rPr>
                <a:t>0</a:t>
              </a:r>
            </a:p>
          </p:txBody>
        </p:sp>
        <p:sp>
          <p:nvSpPr>
            <p:cNvPr id="11283" name="Rectangle 51"/>
            <p:cNvSpPr>
              <a:spLocks noChangeArrowheads="1"/>
            </p:cNvSpPr>
            <p:nvPr/>
          </p:nvSpPr>
          <p:spPr bwMode="auto">
            <a:xfrm>
              <a:off x="121097" y="3109361"/>
              <a:ext cx="234950" cy="169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100">
                  <a:solidFill>
                    <a:srgbClr val="000066"/>
                  </a:solidFill>
                  <a:ea typeface="ＭＳ Ｐゴシック" pitchFamily="34" charset="-128"/>
                </a:rPr>
                <a:t>100</a:t>
              </a:r>
            </a:p>
          </p:txBody>
        </p:sp>
        <p:sp>
          <p:nvSpPr>
            <p:cNvPr id="11291" name="Rectangle 42"/>
            <p:cNvSpPr>
              <a:spLocks noChangeArrowheads="1"/>
            </p:cNvSpPr>
            <p:nvPr/>
          </p:nvSpPr>
          <p:spPr bwMode="auto">
            <a:xfrm>
              <a:off x="797867" y="3139786"/>
              <a:ext cx="36228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94.6 </a:t>
              </a:r>
            </a:p>
          </p:txBody>
        </p:sp>
        <p:sp>
          <p:nvSpPr>
            <p:cNvPr id="11293" name="Rectangle 44"/>
            <p:cNvSpPr>
              <a:spLocks noChangeArrowheads="1"/>
            </p:cNvSpPr>
            <p:nvPr/>
          </p:nvSpPr>
          <p:spPr bwMode="auto">
            <a:xfrm>
              <a:off x="1412930" y="3539445"/>
              <a:ext cx="32220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80.6</a:t>
              </a:r>
            </a:p>
          </p:txBody>
        </p:sp>
        <p:sp>
          <p:nvSpPr>
            <p:cNvPr id="11296" name="Rectangle 47"/>
            <p:cNvSpPr>
              <a:spLocks noChangeArrowheads="1"/>
            </p:cNvSpPr>
            <p:nvPr/>
          </p:nvSpPr>
          <p:spPr bwMode="auto">
            <a:xfrm>
              <a:off x="209997" y="5220736"/>
              <a:ext cx="157163" cy="169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100">
                  <a:solidFill>
                    <a:srgbClr val="000066"/>
                  </a:solidFill>
                  <a:ea typeface="ＭＳ Ｐゴシック" pitchFamily="34" charset="-128"/>
                </a:rPr>
                <a:t>20</a:t>
              </a:r>
            </a:p>
          </p:txBody>
        </p:sp>
        <p:sp>
          <p:nvSpPr>
            <p:cNvPr id="11297" name="Rectangle 48"/>
            <p:cNvSpPr>
              <a:spLocks noChangeArrowheads="1"/>
            </p:cNvSpPr>
            <p:nvPr/>
          </p:nvSpPr>
          <p:spPr bwMode="auto">
            <a:xfrm>
              <a:off x="209997" y="4693686"/>
              <a:ext cx="157163" cy="169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100">
                  <a:solidFill>
                    <a:srgbClr val="000066"/>
                  </a:solidFill>
                  <a:ea typeface="ＭＳ Ｐゴシック" pitchFamily="34" charset="-128"/>
                </a:rPr>
                <a:t>40</a:t>
              </a:r>
            </a:p>
          </p:txBody>
        </p:sp>
        <p:sp>
          <p:nvSpPr>
            <p:cNvPr id="11298" name="Rectangle 49"/>
            <p:cNvSpPr>
              <a:spLocks noChangeArrowheads="1"/>
            </p:cNvSpPr>
            <p:nvPr/>
          </p:nvSpPr>
          <p:spPr bwMode="auto">
            <a:xfrm>
              <a:off x="209997" y="4165048"/>
              <a:ext cx="157163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100">
                  <a:solidFill>
                    <a:srgbClr val="000066"/>
                  </a:solidFill>
                  <a:ea typeface="ＭＳ Ｐゴシック" pitchFamily="34" charset="-128"/>
                </a:rPr>
                <a:t>60</a:t>
              </a:r>
            </a:p>
          </p:txBody>
        </p:sp>
        <p:sp>
          <p:nvSpPr>
            <p:cNvPr id="11299" name="Rectangle 50"/>
            <p:cNvSpPr>
              <a:spLocks noChangeArrowheads="1"/>
            </p:cNvSpPr>
            <p:nvPr/>
          </p:nvSpPr>
          <p:spPr bwMode="auto">
            <a:xfrm>
              <a:off x="209997" y="3672723"/>
              <a:ext cx="157163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100" dirty="0">
                  <a:solidFill>
                    <a:srgbClr val="000066"/>
                  </a:solidFill>
                  <a:ea typeface="ＭＳ Ｐゴシック" pitchFamily="34" charset="-128"/>
                </a:rPr>
                <a:t>80</a:t>
              </a:r>
            </a:p>
          </p:txBody>
        </p:sp>
        <p:sp>
          <p:nvSpPr>
            <p:cNvPr id="11307" name="ZoneTexte 52"/>
            <p:cNvSpPr txBox="1">
              <a:spLocks noChangeArrowheads="1"/>
            </p:cNvSpPr>
            <p:nvPr/>
          </p:nvSpPr>
          <p:spPr bwMode="auto">
            <a:xfrm>
              <a:off x="325885" y="2928386"/>
              <a:ext cx="309562" cy="26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100">
                  <a:solidFill>
                    <a:srgbClr val="000066"/>
                  </a:solidFill>
                  <a:ea typeface="ＭＳ Ｐゴシック" pitchFamily="34" charset="-128"/>
                </a:rPr>
                <a:t>%</a:t>
              </a:r>
            </a:p>
          </p:txBody>
        </p:sp>
        <p:cxnSp>
          <p:nvCxnSpPr>
            <p:cNvPr id="75" name="Connecteur droit 74"/>
            <p:cNvCxnSpPr/>
            <p:nvPr/>
          </p:nvCxnSpPr>
          <p:spPr bwMode="auto">
            <a:xfrm>
              <a:off x="400697" y="5823986"/>
              <a:ext cx="2951796" cy="1588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Connecteur droit 87"/>
            <p:cNvCxnSpPr/>
            <p:nvPr/>
          </p:nvCxnSpPr>
          <p:spPr bwMode="auto">
            <a:xfrm>
              <a:off x="463997" y="3176036"/>
              <a:ext cx="0" cy="2640012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Connecteur droit 89"/>
            <p:cNvCxnSpPr/>
            <p:nvPr/>
          </p:nvCxnSpPr>
          <p:spPr bwMode="auto">
            <a:xfrm>
              <a:off x="394147" y="3761823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Connecteur droit 90"/>
            <p:cNvCxnSpPr/>
            <p:nvPr/>
          </p:nvCxnSpPr>
          <p:spPr bwMode="auto">
            <a:xfrm>
              <a:off x="395735" y="4272998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Connecteur droit 91"/>
            <p:cNvCxnSpPr/>
            <p:nvPr/>
          </p:nvCxnSpPr>
          <p:spPr bwMode="auto">
            <a:xfrm>
              <a:off x="397322" y="4780998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Connecteur droit 92"/>
            <p:cNvCxnSpPr/>
            <p:nvPr/>
          </p:nvCxnSpPr>
          <p:spPr bwMode="auto">
            <a:xfrm>
              <a:off x="384622" y="5314398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Rectangle 20"/>
            <p:cNvSpPr>
              <a:spLocks noChangeArrowheads="1"/>
            </p:cNvSpPr>
            <p:nvPr/>
          </p:nvSpPr>
          <p:spPr bwMode="auto">
            <a:xfrm>
              <a:off x="733872" y="3368243"/>
              <a:ext cx="486000" cy="2449512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47" name="Rectangle 21"/>
            <p:cNvSpPr>
              <a:spLocks noChangeArrowheads="1"/>
            </p:cNvSpPr>
            <p:nvPr/>
          </p:nvSpPr>
          <p:spPr bwMode="auto">
            <a:xfrm>
              <a:off x="1318584" y="3761823"/>
              <a:ext cx="486000" cy="2055932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rgbClr val="660033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6" name="Rectangle 20"/>
            <p:cNvSpPr>
              <a:spLocks noChangeArrowheads="1"/>
            </p:cNvSpPr>
            <p:nvPr/>
          </p:nvSpPr>
          <p:spPr bwMode="auto">
            <a:xfrm>
              <a:off x="2105347" y="3551658"/>
              <a:ext cx="486000" cy="2264389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7" name="Rectangle 21"/>
            <p:cNvSpPr>
              <a:spLocks noChangeArrowheads="1"/>
            </p:cNvSpPr>
            <p:nvPr/>
          </p:nvSpPr>
          <p:spPr bwMode="auto">
            <a:xfrm>
              <a:off x="2690059" y="4017963"/>
              <a:ext cx="486000" cy="1799792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rgbClr val="660033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9" name="ZoneTexte 58"/>
            <p:cNvSpPr txBox="1"/>
            <p:nvPr/>
          </p:nvSpPr>
          <p:spPr>
            <a:xfrm>
              <a:off x="477929" y="2403971"/>
              <a:ext cx="160242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W24 </a:t>
              </a:r>
            </a:p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(</a:t>
              </a:r>
              <a:r>
                <a:rPr lang="fr-FR" sz="1400" b="1" dirty="0" err="1">
                  <a:solidFill>
                    <a:srgbClr val="333399"/>
                  </a:solidFill>
                  <a:latin typeface="+mj-lt"/>
                </a:rPr>
                <a:t>primary</a:t>
              </a:r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 </a:t>
              </a:r>
              <a:r>
                <a:rPr lang="fr-FR" sz="1400" b="1" dirty="0" err="1">
                  <a:solidFill>
                    <a:srgbClr val="333399"/>
                  </a:solidFill>
                  <a:latin typeface="+mj-lt"/>
                </a:rPr>
                <a:t>endpoint</a:t>
              </a:r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)</a:t>
              </a:r>
            </a:p>
          </p:txBody>
        </p:sp>
        <p:sp>
          <p:nvSpPr>
            <p:cNvPr id="60" name="ZoneTexte 59"/>
            <p:cNvSpPr txBox="1"/>
            <p:nvPr/>
          </p:nvSpPr>
          <p:spPr>
            <a:xfrm>
              <a:off x="2354102" y="2403971"/>
              <a:ext cx="5309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W48</a:t>
              </a:r>
            </a:p>
          </p:txBody>
        </p:sp>
        <p:sp>
          <p:nvSpPr>
            <p:cNvPr id="61" name="Rectangle 42"/>
            <p:cNvSpPr>
              <a:spLocks noChangeArrowheads="1"/>
            </p:cNvSpPr>
            <p:nvPr/>
          </p:nvSpPr>
          <p:spPr bwMode="auto">
            <a:xfrm>
              <a:off x="2202174" y="3355230"/>
              <a:ext cx="36228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86.5 </a:t>
              </a:r>
            </a:p>
          </p:txBody>
        </p:sp>
        <p:sp>
          <p:nvSpPr>
            <p:cNvPr id="62" name="Rectangle 44"/>
            <p:cNvSpPr>
              <a:spLocks noChangeArrowheads="1"/>
            </p:cNvSpPr>
            <p:nvPr/>
          </p:nvSpPr>
          <p:spPr bwMode="auto">
            <a:xfrm>
              <a:off x="2770215" y="3802519"/>
              <a:ext cx="32220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69.4</a:t>
              </a:r>
            </a:p>
          </p:txBody>
        </p:sp>
        <p:cxnSp>
          <p:nvCxnSpPr>
            <p:cNvPr id="51" name="Connecteur droit 50"/>
            <p:cNvCxnSpPr/>
            <p:nvPr/>
          </p:nvCxnSpPr>
          <p:spPr bwMode="auto">
            <a:xfrm>
              <a:off x="396072" y="3196573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4" name="Espace réservé du contenu 2"/>
          <p:cNvSpPr txBox="1">
            <a:spLocks/>
          </p:cNvSpPr>
          <p:nvPr/>
        </p:nvSpPr>
        <p:spPr bwMode="auto">
          <a:xfrm>
            <a:off x="3587412" y="5199517"/>
            <a:ext cx="5525949" cy="1186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indent="-285750" defTabSz="914400" eaLnBrk="0" hangingPunct="0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j-lt"/>
                <a:ea typeface="ＭＳ Ｐゴシック" pitchFamily="-109" charset="-128"/>
              </a:rPr>
              <a:t>Virologic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j-lt"/>
                <a:ea typeface="ＭＳ Ｐゴシック" pitchFamily="-109" charset="-128"/>
              </a:rPr>
              <a:t> rebound</a:t>
            </a:r>
          </a:p>
          <a:p>
            <a:pPr marL="742950" lvl="1" indent="-285750" defTabSz="914400" eaLnBrk="0" hangingPunct="0">
              <a:spcBef>
                <a:spcPct val="20000"/>
              </a:spcBef>
              <a:buClr>
                <a:srgbClr val="CC3300"/>
              </a:buClr>
              <a:buFontTx/>
              <a:buChar char="̶"/>
            </a:pPr>
            <a:r>
              <a:rPr lang="en-US" sz="1600" kern="0" dirty="0">
                <a:solidFill>
                  <a:srgbClr val="000066"/>
                </a:solidFill>
                <a:latin typeface=""/>
                <a:ea typeface="ＭＳ Ｐゴシック" pitchFamily="-109" charset="-128"/>
              </a:rPr>
              <a:t>2 consecutive on-treatment HIV RNA &gt; 40 c/mL</a:t>
            </a:r>
          </a:p>
          <a:p>
            <a:pPr marL="742950" lvl="1" indent="-285750" defTabSz="914400" eaLnBrk="0" hangingPunct="0">
              <a:spcBef>
                <a:spcPct val="20000"/>
              </a:spcBef>
              <a:buClr>
                <a:srgbClr val="CC3300"/>
              </a:buClr>
              <a:buFontTx/>
              <a:buChar char="̶"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"/>
                <a:ea typeface="ＭＳ Ｐゴシック" pitchFamily="-109" charset="-128"/>
              </a:rPr>
              <a:t>Last</a:t>
            </a:r>
            <a:r>
              <a:rPr kumimoji="0" lang="en-US" sz="1600" b="0" i="0" u="none" strike="noStrike" kern="0" cap="none" spc="0" normalizeH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"/>
                <a:ea typeface="ＭＳ Ｐゴシック" pitchFamily="-109" charset="-128"/>
              </a:rPr>
              <a:t> on-treatment HIV RNA &gt; 40 c/mL followed by discontinuation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1125244" y="1238250"/>
            <a:ext cx="7709592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Time to treatment failure (discontinuation of study therapy before W48 or </a:t>
            </a:r>
            <a:r>
              <a:rPr lang="en-GB" sz="2400" b="1" dirty="0" err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virologic</a:t>
            </a: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 rebound before or at W48)</a:t>
            </a:r>
          </a:p>
          <a:p>
            <a:pPr algn="ctr">
              <a:spcBef>
                <a:spcPts val="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Kaplan-Meier estimate</a:t>
            </a:r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4996203" y="658261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>
                <a:solidFill>
                  <a:srgbClr val="CC3300"/>
                </a:solidFill>
                <a:ea typeface="ＭＳ Ｐゴシック" pitchFamily="34" charset="-128"/>
              </a:rPr>
              <a:t>Van </a:t>
            </a:r>
            <a:r>
              <a:rPr lang="en-GB" sz="1200" i="1" dirty="0" err="1">
                <a:solidFill>
                  <a:srgbClr val="CC3300"/>
                </a:solidFill>
                <a:ea typeface="ＭＳ Ｐゴシック" pitchFamily="34" charset="-128"/>
              </a:rPr>
              <a:t>Lunzen</a:t>
            </a:r>
            <a:r>
              <a:rPr lang="en-GB" sz="1200" i="1" dirty="0">
                <a:solidFill>
                  <a:srgbClr val="CC3300"/>
                </a:solidFill>
                <a:ea typeface="ＭＳ Ｐゴシック" pitchFamily="34" charset="-128"/>
              </a:rPr>
              <a:t> J. JAIDS 2016;71:538-43</a:t>
            </a:r>
          </a:p>
        </p:txBody>
      </p:sp>
      <p:sp>
        <p:nvSpPr>
          <p:cNvPr id="10" name="AutoShape 162"/>
          <p:cNvSpPr>
            <a:spLocks noChangeArrowheads="1"/>
          </p:cNvSpPr>
          <p:nvPr/>
        </p:nvSpPr>
        <p:spPr bwMode="auto">
          <a:xfrm>
            <a:off x="0" y="6611194"/>
            <a:ext cx="778723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HARNESS</a:t>
            </a: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defTabSz="914400"/>
            <a:r>
              <a:rPr lang="en-GB" sz="3200" kern="0" dirty="0">
                <a:ea typeface="ＭＳ Ｐゴシック" pitchFamily="34" charset="-128"/>
              </a:rPr>
              <a:t>HARNESS Study: switch to ATV/r + RAL</a:t>
            </a:r>
          </a:p>
        </p:txBody>
      </p:sp>
      <p:grpSp>
        <p:nvGrpSpPr>
          <p:cNvPr id="73" name="Groupe 72"/>
          <p:cNvGrpSpPr/>
          <p:nvPr/>
        </p:nvGrpSpPr>
        <p:grpSpPr>
          <a:xfrm>
            <a:off x="323536" y="2553078"/>
            <a:ext cx="7101263" cy="3602001"/>
            <a:chOff x="323536" y="2553078"/>
            <a:chExt cx="7101263" cy="3602001"/>
          </a:xfrm>
        </p:grpSpPr>
        <p:grpSp>
          <p:nvGrpSpPr>
            <p:cNvPr id="12" name="Groupe 11"/>
            <p:cNvGrpSpPr/>
            <p:nvPr/>
          </p:nvGrpSpPr>
          <p:grpSpPr>
            <a:xfrm>
              <a:off x="2203772" y="2636016"/>
              <a:ext cx="5116513" cy="2401888"/>
              <a:chOff x="2381251" y="2859088"/>
              <a:chExt cx="5116513" cy="2401888"/>
            </a:xfrm>
          </p:grpSpPr>
          <p:sp>
            <p:nvSpPr>
              <p:cNvPr id="50" name="Freeform 8"/>
              <p:cNvSpPr>
                <a:spLocks/>
              </p:cNvSpPr>
              <p:nvPr/>
            </p:nvSpPr>
            <p:spPr bwMode="auto">
              <a:xfrm>
                <a:off x="2451101" y="2859088"/>
                <a:ext cx="5046663" cy="2324100"/>
              </a:xfrm>
              <a:custGeom>
                <a:avLst/>
                <a:gdLst>
                  <a:gd name="T0" fmla="*/ 3179 w 3179"/>
                  <a:gd name="T1" fmla="*/ 1464 h 1464"/>
                  <a:gd name="T2" fmla="*/ 0 w 3179"/>
                  <a:gd name="T3" fmla="*/ 1464 h 1464"/>
                  <a:gd name="T4" fmla="*/ 0 w 3179"/>
                  <a:gd name="T5" fmla="*/ 0 h 14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79" h="1464">
                    <a:moveTo>
                      <a:pt x="3179" y="1464"/>
                    </a:moveTo>
                    <a:lnTo>
                      <a:pt x="0" y="1464"/>
                    </a:lnTo>
                    <a:lnTo>
                      <a:pt x="0" y="0"/>
                    </a:lnTo>
                  </a:path>
                </a:pathLst>
              </a:custGeom>
              <a:noFill/>
              <a:ln w="7938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fr-FR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1" name="Line 9"/>
              <p:cNvSpPr>
                <a:spLocks noChangeShapeType="1"/>
              </p:cNvSpPr>
              <p:nvPr/>
            </p:nvSpPr>
            <p:spPr bwMode="auto">
              <a:xfrm>
                <a:off x="2381251" y="3362325"/>
                <a:ext cx="69850" cy="0"/>
              </a:xfrm>
              <a:prstGeom prst="line">
                <a:avLst/>
              </a:prstGeom>
              <a:noFill/>
              <a:ln w="7938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fr-FR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2" name="Line 10"/>
              <p:cNvSpPr>
                <a:spLocks noChangeShapeType="1"/>
              </p:cNvSpPr>
              <p:nvPr/>
            </p:nvSpPr>
            <p:spPr bwMode="auto">
              <a:xfrm>
                <a:off x="2381251" y="3811588"/>
                <a:ext cx="69850" cy="0"/>
              </a:xfrm>
              <a:prstGeom prst="line">
                <a:avLst/>
              </a:prstGeom>
              <a:noFill/>
              <a:ln w="7938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fr-FR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3" name="Line 11"/>
              <p:cNvSpPr>
                <a:spLocks noChangeShapeType="1"/>
              </p:cNvSpPr>
              <p:nvPr/>
            </p:nvSpPr>
            <p:spPr bwMode="auto">
              <a:xfrm>
                <a:off x="2381251" y="4260850"/>
                <a:ext cx="69850" cy="0"/>
              </a:xfrm>
              <a:prstGeom prst="line">
                <a:avLst/>
              </a:prstGeom>
              <a:noFill/>
              <a:ln w="7938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fr-FR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4" name="Line 12"/>
              <p:cNvSpPr>
                <a:spLocks noChangeShapeType="1"/>
              </p:cNvSpPr>
              <p:nvPr/>
            </p:nvSpPr>
            <p:spPr bwMode="auto">
              <a:xfrm>
                <a:off x="2381251" y="4708525"/>
                <a:ext cx="69850" cy="0"/>
              </a:xfrm>
              <a:prstGeom prst="line">
                <a:avLst/>
              </a:prstGeom>
              <a:noFill/>
              <a:ln w="7938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fr-FR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5" name="Line 13"/>
              <p:cNvSpPr>
                <a:spLocks noChangeShapeType="1"/>
              </p:cNvSpPr>
              <p:nvPr/>
            </p:nvSpPr>
            <p:spPr bwMode="auto">
              <a:xfrm>
                <a:off x="2381251" y="5159375"/>
                <a:ext cx="69850" cy="0"/>
              </a:xfrm>
              <a:prstGeom prst="line">
                <a:avLst/>
              </a:prstGeom>
              <a:noFill/>
              <a:ln w="7938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fr-FR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6" name="Line 14"/>
              <p:cNvSpPr>
                <a:spLocks noChangeShapeType="1"/>
              </p:cNvSpPr>
              <p:nvPr/>
            </p:nvSpPr>
            <p:spPr bwMode="auto">
              <a:xfrm>
                <a:off x="2381251" y="2914650"/>
                <a:ext cx="69850" cy="0"/>
              </a:xfrm>
              <a:prstGeom prst="line">
                <a:avLst/>
              </a:prstGeom>
              <a:noFill/>
              <a:ln w="7938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fr-FR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7" name="Line 15"/>
              <p:cNvSpPr>
                <a:spLocks noChangeShapeType="1"/>
              </p:cNvSpPr>
              <p:nvPr/>
            </p:nvSpPr>
            <p:spPr bwMode="auto">
              <a:xfrm flipV="1">
                <a:off x="4946651" y="5183188"/>
                <a:ext cx="0" cy="77788"/>
              </a:xfrm>
              <a:prstGeom prst="line">
                <a:avLst/>
              </a:prstGeom>
              <a:noFill/>
              <a:ln w="7938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fr-FR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8" name="Line 16"/>
              <p:cNvSpPr>
                <a:spLocks noChangeShapeType="1"/>
              </p:cNvSpPr>
              <p:nvPr/>
            </p:nvSpPr>
            <p:spPr bwMode="auto">
              <a:xfrm flipV="1">
                <a:off x="5997576" y="5183188"/>
                <a:ext cx="0" cy="77788"/>
              </a:xfrm>
              <a:prstGeom prst="line">
                <a:avLst/>
              </a:prstGeom>
              <a:noFill/>
              <a:ln w="7938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fr-FR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9" name="Line 17"/>
              <p:cNvSpPr>
                <a:spLocks noChangeShapeType="1"/>
              </p:cNvSpPr>
              <p:nvPr/>
            </p:nvSpPr>
            <p:spPr bwMode="auto">
              <a:xfrm flipV="1">
                <a:off x="5649913" y="5183188"/>
                <a:ext cx="0" cy="77788"/>
              </a:xfrm>
              <a:prstGeom prst="line">
                <a:avLst/>
              </a:prstGeom>
              <a:noFill/>
              <a:ln w="7938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fr-FR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0" name="Line 18"/>
              <p:cNvSpPr>
                <a:spLocks noChangeShapeType="1"/>
              </p:cNvSpPr>
              <p:nvPr/>
            </p:nvSpPr>
            <p:spPr bwMode="auto">
              <a:xfrm flipV="1">
                <a:off x="5297488" y="5183188"/>
                <a:ext cx="0" cy="77788"/>
              </a:xfrm>
              <a:prstGeom prst="line">
                <a:avLst/>
              </a:prstGeom>
              <a:noFill/>
              <a:ln w="7938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fr-FR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1" name="Line 19"/>
              <p:cNvSpPr>
                <a:spLocks noChangeShapeType="1"/>
              </p:cNvSpPr>
              <p:nvPr/>
            </p:nvSpPr>
            <p:spPr bwMode="auto">
              <a:xfrm flipV="1">
                <a:off x="7404101" y="5183188"/>
                <a:ext cx="0" cy="77788"/>
              </a:xfrm>
              <a:prstGeom prst="line">
                <a:avLst/>
              </a:prstGeom>
              <a:noFill/>
              <a:ln w="7938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fr-FR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2" name="Line 20"/>
              <p:cNvSpPr>
                <a:spLocks noChangeShapeType="1"/>
              </p:cNvSpPr>
              <p:nvPr/>
            </p:nvSpPr>
            <p:spPr bwMode="auto">
              <a:xfrm flipV="1">
                <a:off x="7050088" y="5183188"/>
                <a:ext cx="0" cy="77788"/>
              </a:xfrm>
              <a:prstGeom prst="line">
                <a:avLst/>
              </a:prstGeom>
              <a:noFill/>
              <a:ln w="7938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fr-FR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3" name="Line 21"/>
              <p:cNvSpPr>
                <a:spLocks noChangeShapeType="1"/>
              </p:cNvSpPr>
              <p:nvPr/>
            </p:nvSpPr>
            <p:spPr bwMode="auto">
              <a:xfrm flipV="1">
                <a:off x="6699251" y="5183188"/>
                <a:ext cx="0" cy="77788"/>
              </a:xfrm>
              <a:prstGeom prst="line">
                <a:avLst/>
              </a:prstGeom>
              <a:noFill/>
              <a:ln w="7938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fr-FR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4" name="Line 22"/>
              <p:cNvSpPr>
                <a:spLocks noChangeShapeType="1"/>
              </p:cNvSpPr>
              <p:nvPr/>
            </p:nvSpPr>
            <p:spPr bwMode="auto">
              <a:xfrm flipV="1">
                <a:off x="6348413" y="5183188"/>
                <a:ext cx="0" cy="77788"/>
              </a:xfrm>
              <a:prstGeom prst="line">
                <a:avLst/>
              </a:prstGeom>
              <a:noFill/>
              <a:ln w="7938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fr-FR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5" name="Line 23"/>
              <p:cNvSpPr>
                <a:spLocks noChangeShapeType="1"/>
              </p:cNvSpPr>
              <p:nvPr/>
            </p:nvSpPr>
            <p:spPr bwMode="auto">
              <a:xfrm flipV="1">
                <a:off x="3546476" y="5183188"/>
                <a:ext cx="0" cy="77788"/>
              </a:xfrm>
              <a:prstGeom prst="line">
                <a:avLst/>
              </a:prstGeom>
              <a:noFill/>
              <a:ln w="7938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fr-FR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6" name="Line 24"/>
              <p:cNvSpPr>
                <a:spLocks noChangeShapeType="1"/>
              </p:cNvSpPr>
              <p:nvPr/>
            </p:nvSpPr>
            <p:spPr bwMode="auto">
              <a:xfrm flipV="1">
                <a:off x="3195638" y="5183188"/>
                <a:ext cx="0" cy="77788"/>
              </a:xfrm>
              <a:prstGeom prst="line">
                <a:avLst/>
              </a:prstGeom>
              <a:noFill/>
              <a:ln w="7938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fr-FR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7" name="Line 25"/>
              <p:cNvSpPr>
                <a:spLocks noChangeShapeType="1"/>
              </p:cNvSpPr>
              <p:nvPr/>
            </p:nvSpPr>
            <p:spPr bwMode="auto">
              <a:xfrm flipV="1">
                <a:off x="2846388" y="5183188"/>
                <a:ext cx="0" cy="77788"/>
              </a:xfrm>
              <a:prstGeom prst="line">
                <a:avLst/>
              </a:prstGeom>
              <a:noFill/>
              <a:ln w="7938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fr-FR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8" name="Line 26"/>
              <p:cNvSpPr>
                <a:spLocks noChangeShapeType="1"/>
              </p:cNvSpPr>
              <p:nvPr/>
            </p:nvSpPr>
            <p:spPr bwMode="auto">
              <a:xfrm flipV="1">
                <a:off x="4595813" y="5183188"/>
                <a:ext cx="0" cy="77788"/>
              </a:xfrm>
              <a:prstGeom prst="line">
                <a:avLst/>
              </a:prstGeom>
              <a:noFill/>
              <a:ln w="7938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fr-FR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69" name="Line 27"/>
              <p:cNvSpPr>
                <a:spLocks noChangeShapeType="1"/>
              </p:cNvSpPr>
              <p:nvPr/>
            </p:nvSpPr>
            <p:spPr bwMode="auto">
              <a:xfrm flipV="1">
                <a:off x="4248151" y="5183188"/>
                <a:ext cx="0" cy="77788"/>
              </a:xfrm>
              <a:prstGeom prst="line">
                <a:avLst/>
              </a:prstGeom>
              <a:noFill/>
              <a:ln w="7938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fr-FR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70" name="Line 28"/>
              <p:cNvSpPr>
                <a:spLocks noChangeShapeType="1"/>
              </p:cNvSpPr>
              <p:nvPr/>
            </p:nvSpPr>
            <p:spPr bwMode="auto">
              <a:xfrm flipV="1">
                <a:off x="3897313" y="5183188"/>
                <a:ext cx="0" cy="77788"/>
              </a:xfrm>
              <a:prstGeom prst="line">
                <a:avLst/>
              </a:prstGeom>
              <a:noFill/>
              <a:ln w="7938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fr-FR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71" name="Freeform 30"/>
              <p:cNvSpPr>
                <a:spLocks/>
              </p:cNvSpPr>
              <p:nvPr/>
            </p:nvSpPr>
            <p:spPr bwMode="auto">
              <a:xfrm>
                <a:off x="2838451" y="2913063"/>
                <a:ext cx="4316413" cy="685800"/>
              </a:xfrm>
              <a:custGeom>
                <a:avLst/>
                <a:gdLst>
                  <a:gd name="T0" fmla="*/ 2719 w 2719"/>
                  <a:gd name="T1" fmla="*/ 432 h 432"/>
                  <a:gd name="T2" fmla="*/ 2124 w 2719"/>
                  <a:gd name="T3" fmla="*/ 432 h 432"/>
                  <a:gd name="T4" fmla="*/ 2124 w 2719"/>
                  <a:gd name="T5" fmla="*/ 416 h 432"/>
                  <a:gd name="T6" fmla="*/ 2070 w 2719"/>
                  <a:gd name="T7" fmla="*/ 416 h 432"/>
                  <a:gd name="T8" fmla="*/ 2070 w 2719"/>
                  <a:gd name="T9" fmla="*/ 395 h 432"/>
                  <a:gd name="T10" fmla="*/ 2032 w 2719"/>
                  <a:gd name="T11" fmla="*/ 395 h 432"/>
                  <a:gd name="T12" fmla="*/ 2032 w 2719"/>
                  <a:gd name="T13" fmla="*/ 370 h 432"/>
                  <a:gd name="T14" fmla="*/ 1999 w 2719"/>
                  <a:gd name="T15" fmla="*/ 370 h 432"/>
                  <a:gd name="T16" fmla="*/ 1999 w 2719"/>
                  <a:gd name="T17" fmla="*/ 349 h 432"/>
                  <a:gd name="T18" fmla="*/ 1501 w 2719"/>
                  <a:gd name="T19" fmla="*/ 349 h 432"/>
                  <a:gd name="T20" fmla="*/ 1501 w 2719"/>
                  <a:gd name="T21" fmla="*/ 312 h 432"/>
                  <a:gd name="T22" fmla="*/ 1351 w 2719"/>
                  <a:gd name="T23" fmla="*/ 312 h 432"/>
                  <a:gd name="T24" fmla="*/ 1351 w 2719"/>
                  <a:gd name="T25" fmla="*/ 297 h 432"/>
                  <a:gd name="T26" fmla="*/ 1332 w 2719"/>
                  <a:gd name="T27" fmla="*/ 297 h 432"/>
                  <a:gd name="T28" fmla="*/ 1332 w 2719"/>
                  <a:gd name="T29" fmla="*/ 274 h 432"/>
                  <a:gd name="T30" fmla="*/ 1317 w 2719"/>
                  <a:gd name="T31" fmla="*/ 274 h 432"/>
                  <a:gd name="T32" fmla="*/ 1317 w 2719"/>
                  <a:gd name="T33" fmla="*/ 258 h 432"/>
                  <a:gd name="T34" fmla="*/ 1299 w 2719"/>
                  <a:gd name="T35" fmla="*/ 258 h 432"/>
                  <a:gd name="T36" fmla="*/ 1299 w 2719"/>
                  <a:gd name="T37" fmla="*/ 234 h 432"/>
                  <a:gd name="T38" fmla="*/ 902 w 2719"/>
                  <a:gd name="T39" fmla="*/ 234 h 432"/>
                  <a:gd name="T40" fmla="*/ 902 w 2719"/>
                  <a:gd name="T41" fmla="*/ 200 h 432"/>
                  <a:gd name="T42" fmla="*/ 854 w 2719"/>
                  <a:gd name="T43" fmla="*/ 200 h 432"/>
                  <a:gd name="T44" fmla="*/ 854 w 2719"/>
                  <a:gd name="T45" fmla="*/ 171 h 432"/>
                  <a:gd name="T46" fmla="*/ 682 w 2719"/>
                  <a:gd name="T47" fmla="*/ 171 h 432"/>
                  <a:gd name="T48" fmla="*/ 682 w 2719"/>
                  <a:gd name="T49" fmla="*/ 154 h 432"/>
                  <a:gd name="T50" fmla="*/ 650 w 2719"/>
                  <a:gd name="T51" fmla="*/ 154 h 432"/>
                  <a:gd name="T52" fmla="*/ 650 w 2719"/>
                  <a:gd name="T53" fmla="*/ 135 h 432"/>
                  <a:gd name="T54" fmla="*/ 549 w 2719"/>
                  <a:gd name="T55" fmla="*/ 135 h 432"/>
                  <a:gd name="T56" fmla="*/ 549 w 2719"/>
                  <a:gd name="T57" fmla="*/ 113 h 432"/>
                  <a:gd name="T58" fmla="*/ 459 w 2719"/>
                  <a:gd name="T59" fmla="*/ 113 h 432"/>
                  <a:gd name="T60" fmla="*/ 459 w 2719"/>
                  <a:gd name="T61" fmla="*/ 95 h 432"/>
                  <a:gd name="T62" fmla="*/ 444 w 2719"/>
                  <a:gd name="T63" fmla="*/ 95 h 432"/>
                  <a:gd name="T64" fmla="*/ 444 w 2719"/>
                  <a:gd name="T65" fmla="*/ 80 h 432"/>
                  <a:gd name="T66" fmla="*/ 154 w 2719"/>
                  <a:gd name="T67" fmla="*/ 80 h 432"/>
                  <a:gd name="T68" fmla="*/ 154 w 2719"/>
                  <a:gd name="T69" fmla="*/ 48 h 432"/>
                  <a:gd name="T70" fmla="*/ 112 w 2719"/>
                  <a:gd name="T71" fmla="*/ 48 h 432"/>
                  <a:gd name="T72" fmla="*/ 112 w 2719"/>
                  <a:gd name="T73" fmla="*/ 33 h 432"/>
                  <a:gd name="T74" fmla="*/ 0 w 2719"/>
                  <a:gd name="T75" fmla="*/ 33 h 432"/>
                  <a:gd name="T76" fmla="*/ 0 w 2719"/>
                  <a:gd name="T77" fmla="*/ 0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719" h="432">
                    <a:moveTo>
                      <a:pt x="2719" y="432"/>
                    </a:moveTo>
                    <a:lnTo>
                      <a:pt x="2124" y="432"/>
                    </a:lnTo>
                    <a:lnTo>
                      <a:pt x="2124" y="416"/>
                    </a:lnTo>
                    <a:lnTo>
                      <a:pt x="2070" y="416"/>
                    </a:lnTo>
                    <a:lnTo>
                      <a:pt x="2070" y="395"/>
                    </a:lnTo>
                    <a:lnTo>
                      <a:pt x="2032" y="395"/>
                    </a:lnTo>
                    <a:lnTo>
                      <a:pt x="2032" y="370"/>
                    </a:lnTo>
                    <a:lnTo>
                      <a:pt x="1999" y="370"/>
                    </a:lnTo>
                    <a:lnTo>
                      <a:pt x="1999" y="349"/>
                    </a:lnTo>
                    <a:lnTo>
                      <a:pt x="1501" y="349"/>
                    </a:lnTo>
                    <a:lnTo>
                      <a:pt x="1501" y="312"/>
                    </a:lnTo>
                    <a:lnTo>
                      <a:pt x="1351" y="312"/>
                    </a:lnTo>
                    <a:lnTo>
                      <a:pt x="1351" y="297"/>
                    </a:lnTo>
                    <a:lnTo>
                      <a:pt x="1332" y="297"/>
                    </a:lnTo>
                    <a:lnTo>
                      <a:pt x="1332" y="274"/>
                    </a:lnTo>
                    <a:lnTo>
                      <a:pt x="1317" y="274"/>
                    </a:lnTo>
                    <a:lnTo>
                      <a:pt x="1317" y="258"/>
                    </a:lnTo>
                    <a:lnTo>
                      <a:pt x="1299" y="258"/>
                    </a:lnTo>
                    <a:lnTo>
                      <a:pt x="1299" y="234"/>
                    </a:lnTo>
                    <a:lnTo>
                      <a:pt x="902" y="234"/>
                    </a:lnTo>
                    <a:lnTo>
                      <a:pt x="902" y="200"/>
                    </a:lnTo>
                    <a:lnTo>
                      <a:pt x="854" y="200"/>
                    </a:lnTo>
                    <a:lnTo>
                      <a:pt x="854" y="171"/>
                    </a:lnTo>
                    <a:lnTo>
                      <a:pt x="682" y="171"/>
                    </a:lnTo>
                    <a:lnTo>
                      <a:pt x="682" y="154"/>
                    </a:lnTo>
                    <a:lnTo>
                      <a:pt x="650" y="154"/>
                    </a:lnTo>
                    <a:lnTo>
                      <a:pt x="650" y="135"/>
                    </a:lnTo>
                    <a:lnTo>
                      <a:pt x="549" y="135"/>
                    </a:lnTo>
                    <a:lnTo>
                      <a:pt x="549" y="113"/>
                    </a:lnTo>
                    <a:lnTo>
                      <a:pt x="459" y="113"/>
                    </a:lnTo>
                    <a:lnTo>
                      <a:pt x="459" y="95"/>
                    </a:lnTo>
                    <a:lnTo>
                      <a:pt x="444" y="95"/>
                    </a:lnTo>
                    <a:lnTo>
                      <a:pt x="444" y="80"/>
                    </a:lnTo>
                    <a:lnTo>
                      <a:pt x="154" y="80"/>
                    </a:lnTo>
                    <a:lnTo>
                      <a:pt x="154" y="48"/>
                    </a:lnTo>
                    <a:lnTo>
                      <a:pt x="112" y="48"/>
                    </a:lnTo>
                    <a:lnTo>
                      <a:pt x="112" y="33"/>
                    </a:lnTo>
                    <a:lnTo>
                      <a:pt x="0" y="33"/>
                    </a:lnTo>
                    <a:lnTo>
                      <a:pt x="0" y="0"/>
                    </a:lnTo>
                  </a:path>
                </a:pathLst>
              </a:custGeom>
              <a:noFill/>
              <a:ln w="28575">
                <a:solidFill>
                  <a:srgbClr val="6600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fr-FR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72" name="Freeform 32"/>
              <p:cNvSpPr>
                <a:spLocks/>
              </p:cNvSpPr>
              <p:nvPr/>
            </p:nvSpPr>
            <p:spPr bwMode="auto">
              <a:xfrm>
                <a:off x="2846388" y="2909888"/>
                <a:ext cx="4276725" cy="304800"/>
              </a:xfrm>
              <a:custGeom>
                <a:avLst/>
                <a:gdLst>
                  <a:gd name="T0" fmla="*/ 2694 w 2694"/>
                  <a:gd name="T1" fmla="*/ 192 h 192"/>
                  <a:gd name="T2" fmla="*/ 2074 w 2694"/>
                  <a:gd name="T3" fmla="*/ 192 h 192"/>
                  <a:gd name="T4" fmla="*/ 2074 w 2694"/>
                  <a:gd name="T5" fmla="*/ 141 h 192"/>
                  <a:gd name="T6" fmla="*/ 2059 w 2694"/>
                  <a:gd name="T7" fmla="*/ 141 h 192"/>
                  <a:gd name="T8" fmla="*/ 2059 w 2694"/>
                  <a:gd name="T9" fmla="*/ 118 h 192"/>
                  <a:gd name="T10" fmla="*/ 1342 w 2694"/>
                  <a:gd name="T11" fmla="*/ 118 h 192"/>
                  <a:gd name="T12" fmla="*/ 1342 w 2694"/>
                  <a:gd name="T13" fmla="*/ 72 h 192"/>
                  <a:gd name="T14" fmla="*/ 331 w 2694"/>
                  <a:gd name="T15" fmla="*/ 72 h 192"/>
                  <a:gd name="T16" fmla="*/ 331 w 2694"/>
                  <a:gd name="T17" fmla="*/ 25 h 192"/>
                  <a:gd name="T18" fmla="*/ 228 w 2694"/>
                  <a:gd name="T19" fmla="*/ 25 h 192"/>
                  <a:gd name="T20" fmla="*/ 228 w 2694"/>
                  <a:gd name="T21" fmla="*/ 0 h 192"/>
                  <a:gd name="T22" fmla="*/ 0 w 2694"/>
                  <a:gd name="T23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694" h="192">
                    <a:moveTo>
                      <a:pt x="2694" y="192"/>
                    </a:moveTo>
                    <a:lnTo>
                      <a:pt x="2074" y="192"/>
                    </a:lnTo>
                    <a:lnTo>
                      <a:pt x="2074" y="141"/>
                    </a:lnTo>
                    <a:lnTo>
                      <a:pt x="2059" y="141"/>
                    </a:lnTo>
                    <a:lnTo>
                      <a:pt x="2059" y="118"/>
                    </a:lnTo>
                    <a:lnTo>
                      <a:pt x="1342" y="118"/>
                    </a:lnTo>
                    <a:lnTo>
                      <a:pt x="1342" y="72"/>
                    </a:lnTo>
                    <a:lnTo>
                      <a:pt x="331" y="72"/>
                    </a:lnTo>
                    <a:lnTo>
                      <a:pt x="331" y="25"/>
                    </a:lnTo>
                    <a:lnTo>
                      <a:pt x="228" y="25"/>
                    </a:lnTo>
                    <a:lnTo>
                      <a:pt x="228" y="0"/>
                    </a:lnTo>
                    <a:lnTo>
                      <a:pt x="0" y="0"/>
                    </a:lnTo>
                  </a:path>
                </a:pathLst>
              </a:cu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fr-FR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</p:grpSp>
        <p:grpSp>
          <p:nvGrpSpPr>
            <p:cNvPr id="13" name="Groupe 12"/>
            <p:cNvGrpSpPr/>
            <p:nvPr/>
          </p:nvGrpSpPr>
          <p:grpSpPr>
            <a:xfrm>
              <a:off x="3843886" y="4045605"/>
              <a:ext cx="3580913" cy="359746"/>
              <a:chOff x="4372239" y="3901104"/>
              <a:chExt cx="3580913" cy="359746"/>
            </a:xfrm>
          </p:grpSpPr>
          <p:sp>
            <p:nvSpPr>
              <p:cNvPr id="45" name="AutoShape 165"/>
              <p:cNvSpPr>
                <a:spLocks noChangeArrowheads="1"/>
              </p:cNvSpPr>
              <p:nvPr/>
            </p:nvSpPr>
            <p:spPr bwMode="auto">
              <a:xfrm>
                <a:off x="4372239" y="3901104"/>
                <a:ext cx="3580913" cy="359746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>
                <a:defPPr>
                  <a:defRPr lang="fr-FR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defTabSz="914400"/>
                <a:endParaRPr lang="en-US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46" name="ZoneTexte 56"/>
              <p:cNvSpPr txBox="1">
                <a:spLocks noChangeArrowheads="1"/>
              </p:cNvSpPr>
              <p:nvPr/>
            </p:nvSpPr>
            <p:spPr bwMode="auto">
              <a:xfrm>
                <a:off x="6806389" y="3927089"/>
                <a:ext cx="108234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algn="ctr"/>
                <a:r>
                  <a:rPr lang="en-US" sz="1400" b="1" dirty="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rPr>
                  <a:t>ATV/</a:t>
                </a:r>
                <a:r>
                  <a:rPr lang="en-US" sz="1400" b="1" dirty="0" err="1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rPr>
                  <a:t>r</a:t>
                </a:r>
                <a:r>
                  <a:rPr lang="en-US" sz="1400" b="1" dirty="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rPr>
                  <a:t> + RAL</a:t>
                </a:r>
              </a:p>
            </p:txBody>
          </p:sp>
          <p:sp>
            <p:nvSpPr>
              <p:cNvPr id="47" name="ZoneTexte 56"/>
              <p:cNvSpPr txBox="1">
                <a:spLocks noChangeArrowheads="1"/>
              </p:cNvSpPr>
              <p:nvPr/>
            </p:nvSpPr>
            <p:spPr bwMode="auto">
              <a:xfrm>
                <a:off x="4912579" y="3927089"/>
                <a:ext cx="139256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 algn="ctr"/>
                <a:r>
                  <a:rPr lang="en-US" sz="1400" b="1" dirty="0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rPr>
                  <a:t>ATV/r + TDF/FTC</a:t>
                </a:r>
              </a:p>
            </p:txBody>
          </p:sp>
          <p:sp>
            <p:nvSpPr>
              <p:cNvPr id="48" name="Line 29"/>
              <p:cNvSpPr>
                <a:spLocks noChangeShapeType="1"/>
              </p:cNvSpPr>
              <p:nvPr/>
            </p:nvSpPr>
            <p:spPr bwMode="auto">
              <a:xfrm flipH="1">
                <a:off x="6370556" y="4080977"/>
                <a:ext cx="487363" cy="0"/>
              </a:xfrm>
              <a:prstGeom prst="line">
                <a:avLst/>
              </a:prstGeom>
              <a:noFill/>
              <a:ln w="28575">
                <a:solidFill>
                  <a:srgbClr val="6600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fr-FR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/>
              </a:p>
            </p:txBody>
          </p:sp>
          <p:sp>
            <p:nvSpPr>
              <p:cNvPr id="49" name="Line 31"/>
              <p:cNvSpPr>
                <a:spLocks noChangeShapeType="1"/>
              </p:cNvSpPr>
              <p:nvPr/>
            </p:nvSpPr>
            <p:spPr bwMode="auto">
              <a:xfrm flipH="1">
                <a:off x="4458461" y="4080977"/>
                <a:ext cx="487363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fr-FR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endParaRPr lang="fr-FR"/>
              </a:p>
            </p:txBody>
          </p:sp>
        </p:grpSp>
        <p:sp>
          <p:nvSpPr>
            <p:cNvPr id="14" name="ZoneTexte 1027"/>
            <p:cNvSpPr txBox="1"/>
            <p:nvPr/>
          </p:nvSpPr>
          <p:spPr>
            <a:xfrm>
              <a:off x="1985496" y="4794169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5" name="ZoneTexte 45"/>
            <p:cNvSpPr txBox="1"/>
            <p:nvPr/>
          </p:nvSpPr>
          <p:spPr>
            <a:xfrm>
              <a:off x="2471794" y="5017446"/>
              <a:ext cx="41549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B/L</a:t>
              </a:r>
            </a:p>
          </p:txBody>
        </p:sp>
        <p:sp>
          <p:nvSpPr>
            <p:cNvPr id="16" name="ZoneTexte 46"/>
            <p:cNvSpPr txBox="1"/>
            <p:nvPr/>
          </p:nvSpPr>
          <p:spPr>
            <a:xfrm>
              <a:off x="2895241" y="5017446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17" name="ZoneTexte 47"/>
            <p:cNvSpPr txBox="1"/>
            <p:nvPr/>
          </p:nvSpPr>
          <p:spPr>
            <a:xfrm>
              <a:off x="3245753" y="5017446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8</a:t>
              </a:r>
            </a:p>
          </p:txBody>
        </p:sp>
        <p:sp>
          <p:nvSpPr>
            <p:cNvPr id="18" name="ZoneTexte 48"/>
            <p:cNvSpPr txBox="1"/>
            <p:nvPr/>
          </p:nvSpPr>
          <p:spPr>
            <a:xfrm>
              <a:off x="3553786" y="5017446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12</a:t>
              </a:r>
            </a:p>
          </p:txBody>
        </p:sp>
        <p:sp>
          <p:nvSpPr>
            <p:cNvPr id="19" name="ZoneTexte 49"/>
            <p:cNvSpPr txBox="1"/>
            <p:nvPr/>
          </p:nvSpPr>
          <p:spPr>
            <a:xfrm>
              <a:off x="3904298" y="5017446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16</a:t>
              </a:r>
            </a:p>
          </p:txBody>
        </p:sp>
        <p:sp>
          <p:nvSpPr>
            <p:cNvPr id="20" name="ZoneTexte 50"/>
            <p:cNvSpPr txBox="1"/>
            <p:nvPr/>
          </p:nvSpPr>
          <p:spPr>
            <a:xfrm>
              <a:off x="4254810" y="5017446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21" name="ZoneTexte 51"/>
            <p:cNvSpPr txBox="1"/>
            <p:nvPr/>
          </p:nvSpPr>
          <p:spPr>
            <a:xfrm>
              <a:off x="4605322" y="5017446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22" name="ZoneTexte 52"/>
            <p:cNvSpPr txBox="1"/>
            <p:nvPr/>
          </p:nvSpPr>
          <p:spPr>
            <a:xfrm>
              <a:off x="4955834" y="5017446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28</a:t>
              </a:r>
            </a:p>
          </p:txBody>
        </p:sp>
        <p:sp>
          <p:nvSpPr>
            <p:cNvPr id="23" name="ZoneTexte 53"/>
            <p:cNvSpPr txBox="1"/>
            <p:nvPr/>
          </p:nvSpPr>
          <p:spPr>
            <a:xfrm>
              <a:off x="5306346" y="5017446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32</a:t>
              </a:r>
            </a:p>
          </p:txBody>
        </p:sp>
        <p:sp>
          <p:nvSpPr>
            <p:cNvPr id="24" name="ZoneTexte 54"/>
            <p:cNvSpPr txBox="1"/>
            <p:nvPr/>
          </p:nvSpPr>
          <p:spPr>
            <a:xfrm>
              <a:off x="5656858" y="5017446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36</a:t>
              </a:r>
            </a:p>
          </p:txBody>
        </p:sp>
        <p:sp>
          <p:nvSpPr>
            <p:cNvPr id="25" name="ZoneTexte 55"/>
            <p:cNvSpPr txBox="1"/>
            <p:nvPr/>
          </p:nvSpPr>
          <p:spPr>
            <a:xfrm>
              <a:off x="6007370" y="5017446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26" name="ZoneTexte 56"/>
            <p:cNvSpPr txBox="1"/>
            <p:nvPr/>
          </p:nvSpPr>
          <p:spPr>
            <a:xfrm>
              <a:off x="6357882" y="5017446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44</a:t>
              </a:r>
            </a:p>
          </p:txBody>
        </p:sp>
        <p:sp>
          <p:nvSpPr>
            <p:cNvPr id="27" name="ZoneTexte 57"/>
            <p:cNvSpPr txBox="1"/>
            <p:nvPr/>
          </p:nvSpPr>
          <p:spPr>
            <a:xfrm>
              <a:off x="6708394" y="5017446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28" name="ZoneTexte 58"/>
            <p:cNvSpPr txBox="1"/>
            <p:nvPr/>
          </p:nvSpPr>
          <p:spPr>
            <a:xfrm>
              <a:off x="7058912" y="5017446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52</a:t>
              </a:r>
            </a:p>
          </p:txBody>
        </p:sp>
        <p:sp>
          <p:nvSpPr>
            <p:cNvPr id="29" name="ZoneTexte 59"/>
            <p:cNvSpPr txBox="1"/>
            <p:nvPr/>
          </p:nvSpPr>
          <p:spPr>
            <a:xfrm>
              <a:off x="1900538" y="4345950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30" name="ZoneTexte 60"/>
            <p:cNvSpPr txBox="1"/>
            <p:nvPr/>
          </p:nvSpPr>
          <p:spPr>
            <a:xfrm>
              <a:off x="1900538" y="3897732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31" name="ZoneTexte 61"/>
            <p:cNvSpPr txBox="1"/>
            <p:nvPr/>
          </p:nvSpPr>
          <p:spPr>
            <a:xfrm>
              <a:off x="1900538" y="344951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60</a:t>
              </a:r>
            </a:p>
          </p:txBody>
        </p:sp>
        <p:sp>
          <p:nvSpPr>
            <p:cNvPr id="32" name="ZoneTexte 62"/>
            <p:cNvSpPr txBox="1"/>
            <p:nvPr/>
          </p:nvSpPr>
          <p:spPr>
            <a:xfrm>
              <a:off x="1900538" y="3001296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80</a:t>
              </a:r>
            </a:p>
          </p:txBody>
        </p:sp>
        <p:sp>
          <p:nvSpPr>
            <p:cNvPr id="33" name="ZoneTexte 63"/>
            <p:cNvSpPr txBox="1"/>
            <p:nvPr/>
          </p:nvSpPr>
          <p:spPr>
            <a:xfrm>
              <a:off x="1815578" y="255307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34" name="ZoneTexte 64"/>
            <p:cNvSpPr txBox="1"/>
            <p:nvPr/>
          </p:nvSpPr>
          <p:spPr>
            <a:xfrm>
              <a:off x="2502251" y="5693414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72</a:t>
              </a:r>
            </a:p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37</a:t>
              </a:r>
            </a:p>
          </p:txBody>
        </p:sp>
        <p:sp>
          <p:nvSpPr>
            <p:cNvPr id="35" name="ZoneTexte 65"/>
            <p:cNvSpPr txBox="1"/>
            <p:nvPr/>
          </p:nvSpPr>
          <p:spPr>
            <a:xfrm>
              <a:off x="2852761" y="5693414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68</a:t>
              </a:r>
            </a:p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37</a:t>
              </a:r>
            </a:p>
          </p:txBody>
        </p:sp>
        <p:sp>
          <p:nvSpPr>
            <p:cNvPr id="36" name="ZoneTexte 66"/>
            <p:cNvSpPr txBox="1"/>
            <p:nvPr/>
          </p:nvSpPr>
          <p:spPr>
            <a:xfrm>
              <a:off x="3203274" y="5693414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67</a:t>
              </a:r>
            </a:p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35</a:t>
              </a:r>
            </a:p>
          </p:txBody>
        </p:sp>
        <p:sp>
          <p:nvSpPr>
            <p:cNvPr id="37" name="ZoneTexte 67"/>
            <p:cNvSpPr txBox="1"/>
            <p:nvPr/>
          </p:nvSpPr>
          <p:spPr>
            <a:xfrm>
              <a:off x="3553786" y="5693414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64</a:t>
              </a:r>
            </a:p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35</a:t>
              </a:r>
            </a:p>
          </p:txBody>
        </p:sp>
        <p:sp>
          <p:nvSpPr>
            <p:cNvPr id="38" name="ZoneTexte 70"/>
            <p:cNvSpPr txBox="1"/>
            <p:nvPr/>
          </p:nvSpPr>
          <p:spPr>
            <a:xfrm>
              <a:off x="4605322" y="5693414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57</a:t>
              </a:r>
            </a:p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35</a:t>
              </a:r>
            </a:p>
          </p:txBody>
        </p:sp>
        <p:sp>
          <p:nvSpPr>
            <p:cNvPr id="39" name="ZoneTexte 72"/>
            <p:cNvSpPr txBox="1"/>
            <p:nvPr/>
          </p:nvSpPr>
          <p:spPr>
            <a:xfrm>
              <a:off x="5306346" y="5693414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54</a:t>
              </a:r>
            </a:p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34</a:t>
              </a:r>
            </a:p>
          </p:txBody>
        </p:sp>
        <p:sp>
          <p:nvSpPr>
            <p:cNvPr id="40" name="ZoneTexte 76"/>
            <p:cNvSpPr txBox="1"/>
            <p:nvPr/>
          </p:nvSpPr>
          <p:spPr>
            <a:xfrm>
              <a:off x="6708394" y="5693414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39</a:t>
              </a:r>
            </a:p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25</a:t>
              </a:r>
            </a:p>
          </p:txBody>
        </p:sp>
        <p:sp>
          <p:nvSpPr>
            <p:cNvPr id="41" name="ZoneTexte 79"/>
            <p:cNvSpPr txBox="1"/>
            <p:nvPr/>
          </p:nvSpPr>
          <p:spPr>
            <a:xfrm>
              <a:off x="1130140" y="5693414"/>
              <a:ext cx="13929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ATV/r + RAL</a:t>
              </a:r>
            </a:p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ATV/r + TDF/FTC</a:t>
              </a:r>
            </a:p>
          </p:txBody>
        </p:sp>
        <p:sp>
          <p:nvSpPr>
            <p:cNvPr id="42" name="ZoneTexte 80"/>
            <p:cNvSpPr txBox="1"/>
            <p:nvPr/>
          </p:nvSpPr>
          <p:spPr>
            <a:xfrm>
              <a:off x="323536" y="5444728"/>
              <a:ext cx="20826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r"/>
              <a:r>
                <a:rPr lang="en-US" sz="1200" b="1" dirty="0">
                  <a:solidFill>
                    <a:srgbClr val="000066"/>
                  </a:solidFill>
                </a:rPr>
                <a:t>Number of patients at risk</a:t>
              </a:r>
            </a:p>
          </p:txBody>
        </p:sp>
        <p:sp>
          <p:nvSpPr>
            <p:cNvPr id="43" name="ZoneTexte 81"/>
            <p:cNvSpPr txBox="1"/>
            <p:nvPr/>
          </p:nvSpPr>
          <p:spPr>
            <a:xfrm>
              <a:off x="4470157" y="5306228"/>
              <a:ext cx="59671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en-US" sz="1200" b="1" dirty="0">
                  <a:solidFill>
                    <a:srgbClr val="000066"/>
                  </a:solidFill>
                </a:rPr>
                <a:t>Week</a:t>
              </a:r>
            </a:p>
          </p:txBody>
        </p:sp>
      </p:grpSp>
      <p:sp>
        <p:nvSpPr>
          <p:cNvPr id="2" name="ZoneTexte 1"/>
          <p:cNvSpPr txBox="1"/>
          <p:nvPr/>
        </p:nvSpPr>
        <p:spPr>
          <a:xfrm>
            <a:off x="2117462" y="2278301"/>
            <a:ext cx="344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2435374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58186"/>
              </p:ext>
            </p:extLst>
          </p:nvPr>
        </p:nvGraphicFramePr>
        <p:xfrm>
          <a:off x="778723" y="1913232"/>
          <a:ext cx="7465165" cy="3596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2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1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09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860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1600" b="1" noProof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1" noProof="0" dirty="0">
                          <a:solidFill>
                            <a:schemeClr val="bg1"/>
                          </a:solidFill>
                        </a:rPr>
                        <a:t>ATV/r + TDF/FTC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1" noProof="0" dirty="0">
                          <a:solidFill>
                            <a:schemeClr val="bg1"/>
                          </a:solidFill>
                        </a:rPr>
                        <a:t>N = 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1" noProof="0" dirty="0">
                          <a:solidFill>
                            <a:schemeClr val="bg1"/>
                          </a:solidFill>
                        </a:rPr>
                        <a:t>ATV/r</a:t>
                      </a:r>
                      <a:r>
                        <a:rPr lang="en-US" sz="1600" b="1" baseline="0" noProof="0" dirty="0">
                          <a:solidFill>
                            <a:schemeClr val="bg1"/>
                          </a:solidFill>
                        </a:rPr>
                        <a:t> + RAL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1" baseline="0" noProof="0" dirty="0">
                          <a:solidFill>
                            <a:schemeClr val="bg1"/>
                          </a:solidFill>
                        </a:rPr>
                        <a:t>N = 72</a:t>
                      </a:r>
                      <a:endParaRPr lang="en-US" sz="16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1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Grade 3-4 AEs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118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Grade 2-4 drug-related AEs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Grade 3-4</a:t>
                      </a:r>
                      <a:r>
                        <a:rPr lang="en-US" sz="1600" b="1" baseline="0" noProof="0" dirty="0">
                          <a:solidFill>
                            <a:srgbClr val="000066"/>
                          </a:solidFill>
                        </a:rPr>
                        <a:t> total bilirubin</a:t>
                      </a:r>
                      <a:endParaRPr lang="en-US" sz="16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8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12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1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Renal toxicity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1" noProof="0">
                          <a:solidFill>
                            <a:srgbClr val="000066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1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Discontinuation due to AE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b="1" noProof="0" dirty="0">
                          <a:solidFill>
                            <a:srgbClr val="000066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3382886" y="1305679"/>
            <a:ext cx="233550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Safety at W48, N</a:t>
            </a: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0" y="6611194"/>
            <a:ext cx="778723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HARNESS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4996203" y="658261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>
                <a:solidFill>
                  <a:srgbClr val="CC3300"/>
                </a:solidFill>
                <a:ea typeface="ＭＳ Ｐゴシック" pitchFamily="34" charset="-128"/>
              </a:rPr>
              <a:t>Van </a:t>
            </a:r>
            <a:r>
              <a:rPr lang="en-GB" sz="1200" i="1" dirty="0" err="1">
                <a:solidFill>
                  <a:srgbClr val="CC3300"/>
                </a:solidFill>
                <a:ea typeface="ＭＳ Ｐゴシック" pitchFamily="34" charset="-128"/>
              </a:rPr>
              <a:t>Lunzen</a:t>
            </a:r>
            <a:r>
              <a:rPr lang="en-GB" sz="1200" i="1" dirty="0">
                <a:solidFill>
                  <a:srgbClr val="CC3300"/>
                </a:solidFill>
                <a:ea typeface="ＭＳ Ｐゴシック" pitchFamily="34" charset="-128"/>
              </a:rPr>
              <a:t> J. JAIDS 2016;71:538-43</a:t>
            </a: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HARNESS Study: switch to ATV/r + RAL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+mj-lt"/>
              <a:ea typeface="ＭＳ Ｐゴシック" pitchFamily="34" charset="-128"/>
              <a:cs typeface="ＭＳ Ｐゴシック" pitchFamily="-10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8723" y="5657671"/>
            <a:ext cx="7610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66"/>
                </a:solidFill>
              </a:rPr>
              <a:t>ATV and RAL geometric mean </a:t>
            </a:r>
            <a:r>
              <a:rPr lang="en-US" dirty="0" err="1">
                <a:solidFill>
                  <a:srgbClr val="000066"/>
                </a:solidFill>
              </a:rPr>
              <a:t>Ctrough</a:t>
            </a:r>
            <a:r>
              <a:rPr lang="en-US" dirty="0">
                <a:solidFill>
                  <a:srgbClr val="000066"/>
                </a:solidFill>
              </a:rPr>
              <a:t> values, available for most patients, were within therapeutic ranges over the study course</a:t>
            </a:r>
          </a:p>
        </p:txBody>
      </p:sp>
    </p:spTree>
    <p:extLst>
      <p:ext uri="{BB962C8B-B14F-4D97-AF65-F5344CB8AC3E}">
        <p14:creationId xmlns:p14="http://schemas.microsoft.com/office/powerpoint/2010/main" val="564185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409700"/>
            <a:ext cx="8672626" cy="5303838"/>
          </a:xfrm>
        </p:spPr>
        <p:txBody>
          <a:bodyPr/>
          <a:lstStyle/>
          <a:p>
            <a:r>
              <a:rPr lang="en-US" sz="2800" b="1" dirty="0">
                <a:latin typeface="+mj-lt"/>
              </a:rPr>
              <a:t>Conclusion</a:t>
            </a:r>
            <a:br>
              <a:rPr lang="en-US" sz="2400" b="1" dirty="0">
                <a:latin typeface="+mj-lt"/>
              </a:rPr>
            </a:br>
            <a:endParaRPr lang="en-US" sz="2400" b="1" dirty="0">
              <a:latin typeface="+mj-lt"/>
            </a:endParaRPr>
          </a:p>
          <a:p>
            <a:pPr lvl="1"/>
            <a:r>
              <a:rPr lang="en-US" sz="2000" dirty="0">
                <a:latin typeface=""/>
              </a:rPr>
              <a:t>In </a:t>
            </a:r>
            <a:r>
              <a:rPr lang="en-US" sz="2000" dirty="0" err="1">
                <a:latin typeface=""/>
              </a:rPr>
              <a:t>virologically</a:t>
            </a:r>
            <a:r>
              <a:rPr lang="en-US" sz="2000" dirty="0">
                <a:latin typeface=""/>
              </a:rPr>
              <a:t> suppressed patients on a triple-drug antiretroviral regimen, switching to ATV/r + RAL resulted in a lower maintenance of </a:t>
            </a:r>
            <a:r>
              <a:rPr lang="en-US" sz="2000" dirty="0" err="1">
                <a:latin typeface=""/>
              </a:rPr>
              <a:t>virologic</a:t>
            </a:r>
            <a:r>
              <a:rPr lang="en-US" sz="2000" dirty="0">
                <a:latin typeface=""/>
              </a:rPr>
              <a:t> suppression and a higher incidence of </a:t>
            </a:r>
            <a:r>
              <a:rPr lang="en-US" sz="2000" dirty="0" err="1">
                <a:latin typeface=""/>
              </a:rPr>
              <a:t>virologic</a:t>
            </a:r>
            <a:r>
              <a:rPr lang="en-US" sz="2000" dirty="0">
                <a:latin typeface=""/>
              </a:rPr>
              <a:t> rebound than in the ATV/r + TDF/FTC group at Week 24 and Week 48</a:t>
            </a:r>
            <a:br>
              <a:rPr lang="en-US" sz="2000" dirty="0">
                <a:latin typeface=""/>
              </a:rPr>
            </a:br>
            <a:endParaRPr lang="en-US" sz="2000" dirty="0">
              <a:latin typeface=""/>
            </a:endParaRPr>
          </a:p>
          <a:p>
            <a:pPr lvl="1"/>
            <a:r>
              <a:rPr lang="en-US" sz="2000" dirty="0">
                <a:latin typeface=""/>
              </a:rPr>
              <a:t>In addition, tolerability issues and treatment discontinuation occurred more frequently and adherence was lower with ATV/r + RAL</a:t>
            </a:r>
          </a:p>
          <a:p>
            <a:pPr lvl="1"/>
            <a:endParaRPr lang="en-US" sz="2000" dirty="0">
              <a:latin typeface=""/>
            </a:endParaRPr>
          </a:p>
          <a:p>
            <a:pPr lvl="1"/>
            <a:r>
              <a:rPr lang="en-US" sz="2000" dirty="0">
                <a:latin typeface=""/>
              </a:rPr>
              <a:t>This pilot study did not support </a:t>
            </a:r>
            <a:r>
              <a:rPr lang="en-US" sz="2000" dirty="0"/>
              <a:t>switching to ATV/r + RAL for safety/tolerability </a:t>
            </a:r>
            <a:r>
              <a:rPr lang="en-US" sz="2000" dirty="0">
                <a:solidFill>
                  <a:srgbClr val="000066"/>
                </a:solidFill>
              </a:rPr>
              <a:t>reasons in treatment-experienced patients with </a:t>
            </a:r>
            <a:r>
              <a:rPr lang="en-US" sz="2000" dirty="0" err="1">
                <a:solidFill>
                  <a:srgbClr val="000066"/>
                </a:solidFill>
              </a:rPr>
              <a:t>virological</a:t>
            </a:r>
            <a:r>
              <a:rPr lang="en-US" sz="2000" dirty="0">
                <a:solidFill>
                  <a:srgbClr val="000066"/>
                </a:solidFill>
              </a:rPr>
              <a:t> suppression</a:t>
            </a:r>
            <a:endParaRPr lang="en-US" sz="2000" dirty="0">
              <a:solidFill>
                <a:srgbClr val="000066"/>
              </a:solidFill>
              <a:latin typeface=""/>
            </a:endParaRP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611194"/>
            <a:ext cx="778723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HARNESS</a:t>
            </a: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HARNESS Study: switch to ATV/r + RAL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3297745" y="6582618"/>
            <a:ext cx="58265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>
                <a:solidFill>
                  <a:srgbClr val="CC3300"/>
                </a:solidFill>
                <a:ea typeface="ＭＳ Ｐゴシック" pitchFamily="34" charset="-128"/>
              </a:rPr>
              <a:t>Van </a:t>
            </a:r>
            <a:r>
              <a:rPr lang="en-GB" sz="1200" i="1" dirty="0" err="1">
                <a:solidFill>
                  <a:srgbClr val="CC3300"/>
                </a:solidFill>
                <a:ea typeface="ＭＳ Ｐゴシック" pitchFamily="34" charset="-128"/>
              </a:rPr>
              <a:t>Lunzen</a:t>
            </a:r>
            <a:r>
              <a:rPr lang="en-GB" sz="1200" i="1" dirty="0">
                <a:solidFill>
                  <a:srgbClr val="CC3300"/>
                </a:solidFill>
                <a:ea typeface="ＭＳ Ｐゴシック" pitchFamily="34" charset="-128"/>
              </a:rPr>
              <a:t> J. JAIDS 2016;71:538-43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6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529</Words>
  <Application>Microsoft Office PowerPoint</Application>
  <PresentationFormat>Affichage à l'écran (4:3)</PresentationFormat>
  <Paragraphs>186</Paragraphs>
  <Slides>7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5" baseType="lpstr">
      <vt:lpstr>ＭＳ Ｐゴシック</vt:lpstr>
      <vt:lpstr>Arial</vt:lpstr>
      <vt:lpstr>Calibri</vt:lpstr>
      <vt:lpstr>Cambria</vt:lpstr>
      <vt:lpstr>Times New Roman</vt:lpstr>
      <vt:lpstr>Trebuchet MS</vt:lpstr>
      <vt:lpstr>Wingdings</vt:lpstr>
      <vt:lpstr>ARV_trials_2016</vt:lpstr>
      <vt:lpstr>Switch to ATV/r + RAL</vt:lpstr>
      <vt:lpstr>HARNESS Study: switch to ATV/r + RAL</vt:lpstr>
      <vt:lpstr>Présentation PowerPoint</vt:lpstr>
      <vt:lpstr>HARNESS Study: switch to ATV/r + RAL</vt:lpstr>
      <vt:lpstr>Présentation PowerPoint</vt:lpstr>
      <vt:lpstr>Présentation PowerPoint</vt:lpstr>
      <vt:lpstr>HARNESS Study: switch to ATV/r + RAL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2016</dc:title>
  <dc:subject>AEI - www.aei.fr</dc:subject>
  <dc:creator>www.arv-trial.com</dc:creator>
  <cp:lastModifiedBy>Pilar</cp:lastModifiedBy>
  <cp:revision>78</cp:revision>
  <dcterms:created xsi:type="dcterms:W3CDTF">2015-05-20T09:37:18Z</dcterms:created>
  <dcterms:modified xsi:type="dcterms:W3CDTF">2016-03-16T14:33:09Z</dcterms:modified>
</cp:coreProperties>
</file>