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422" r:id="rId2"/>
    <p:sldId id="415" r:id="rId3"/>
    <p:sldId id="416" r:id="rId4"/>
    <p:sldId id="417" r:id="rId5"/>
    <p:sldId id="418" r:id="rId6"/>
    <p:sldId id="419" r:id="rId7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614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8E64D492-B2D4-4B9A-94E9-4D550DB424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03919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52BCE63-9D62-4688-AF46-EF7EA9B112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762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prstClr val="black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A695FB45-6D0F-4119-9758-CD2A160B3942}" type="slidenum">
              <a:rPr lang="fr-FR" sz="1300">
                <a:solidFill>
                  <a:prstClr val="black"/>
                </a:solidFill>
              </a:rPr>
              <a:pPr algn="r" eaLnBrk="1" hangingPunct="1"/>
              <a:t>1</a:t>
            </a:fld>
            <a:endParaRPr lang="fr-FR" sz="13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AC9CB3BF-A795-4CE6-B15D-D8BCB6043602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3E871A54-05B5-407B-B317-779C280653B9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E22D166C-EC3D-4960-A99F-C93D1037DD1F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6DBBC0D-3622-4564-A5CE-F57CA307248F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CD4CBE93-05E7-4776-BE72-5C52ED4157DE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50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21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98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pitchFamily="-1" charset="-128"/>
              </a:rPr>
              <a:t>Switch to ATV- </a:t>
            </a:r>
            <a:r>
              <a:rPr lang="en-US" sz="3200" dirty="0" smtClean="0">
                <a:ea typeface="ＭＳ Ｐゴシック" pitchFamily="-1" charset="-128"/>
              </a:rPr>
              <a:t>or </a:t>
            </a:r>
            <a:r>
              <a:rPr lang="en-US" sz="3200" dirty="0">
                <a:ea typeface="ＭＳ Ｐゴシック" pitchFamily="-1" charset="-128"/>
              </a:rPr>
              <a:t>ATV/r-containing regimen</a:t>
            </a:r>
            <a:endParaRPr lang="en-GB" sz="3200" dirty="0" smtClean="0">
              <a:ea typeface="ＭＳ Ｐゴシック" pitchFamily="-1" charset="-128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ATV/r-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ATAZIP</a:t>
            </a:r>
          </a:p>
          <a:p>
            <a:pPr marL="0" lvl="0" indent="0">
              <a:buNone/>
              <a:defRPr/>
            </a:pPr>
            <a:r>
              <a:rPr lang="en-US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 ± r-containing </a:t>
            </a:r>
            <a:r>
              <a:rPr lang="en-US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SWAN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SLOAT </a:t>
            </a:r>
            <a:r>
              <a:rPr lang="fr-FR" sz="2800" b="1" dirty="0" err="1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marL="0" lvl="0" indent="0">
              <a:buNone/>
              <a:defRPr/>
            </a:pPr>
            <a:r>
              <a:rPr lang="fr-FR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to ATV-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ARIES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INDUMA </a:t>
            </a:r>
            <a:r>
              <a:rPr lang="fr-FR" sz="2800" b="1" dirty="0" err="1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ASSURE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4655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4925" y="4645025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Primary: non inferiority in the proportion of patients with HIV-1 RNA &lt; 50 c/mL at W48 of the maintenance phase (non completer = failure, intent-to-treat analysis), lower </a:t>
            </a:r>
            <a:r>
              <a:rPr lang="fr-FR">
                <a:solidFill>
                  <a:srgbClr val="000066"/>
                </a:solidFill>
              </a:rPr>
              <a:t>limit</a:t>
            </a:r>
            <a:r>
              <a:rPr lang="en-GB">
                <a:solidFill>
                  <a:srgbClr val="000066"/>
                </a:solidFill>
              </a:rPr>
              <a:t> of the 95% CI for the difference = - 15%, 80% power)  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Secondary: treatment failure, CD4, fasting lipids, adverse events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29740" name="Group 44"/>
          <p:cNvGraphicFramePr>
            <a:graphicFrameLocks noGrp="1"/>
          </p:cNvGraphicFramePr>
          <p:nvPr/>
        </p:nvGraphicFramePr>
        <p:xfrm>
          <a:off x="6040438" y="2405063"/>
          <a:ext cx="2587625" cy="639996"/>
        </p:xfrm>
        <a:graphic>
          <a:graphicData uri="http://schemas.openxmlformats.org/drawingml/2006/table">
            <a:tbl>
              <a:tblPr/>
              <a:tblGrid>
                <a:gridCol w="2587625"/>
              </a:tblGrid>
              <a:tr h="639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ATV/r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+ 2 NRTIs**</a:t>
                      </a: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/>
        </p:nvGraphicFramePr>
        <p:xfrm>
          <a:off x="6040438" y="3413125"/>
          <a:ext cx="2587625" cy="639996"/>
        </p:xfrm>
        <a:graphic>
          <a:graphicData uri="http://schemas.openxmlformats.org/drawingml/2006/table">
            <a:tbl>
              <a:tblPr/>
              <a:tblGrid>
                <a:gridCol w="2587625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Switch to ATV 400 mg qd + continue 2 NRTIs**</a:t>
                      </a: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</a:tbl>
          </a:graphicData>
        </a:graphic>
      </p:graphicFrame>
      <p:sp>
        <p:nvSpPr>
          <p:cNvPr id="4112" name="ZoneTexte 71"/>
          <p:cNvSpPr txBox="1">
            <a:spLocks noChangeArrowheads="1"/>
          </p:cNvSpPr>
          <p:nvPr/>
        </p:nvSpPr>
        <p:spPr bwMode="auto">
          <a:xfrm>
            <a:off x="755650" y="4076700"/>
            <a:ext cx="74755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 eaLnBrk="1" hangingPunct="1"/>
            <a:r>
              <a:rPr lang="en-GB" sz="1600">
                <a:solidFill>
                  <a:srgbClr val="000066"/>
                </a:solidFill>
              </a:rPr>
              <a:t>* Randomisation if 2 consecutives HIV-1 RNA  &lt; 50 c/mL between W16 and W28</a:t>
            </a:r>
          </a:p>
          <a:p>
            <a:pPr algn="l" defTabSz="914400" eaLnBrk="1" hangingPunct="1"/>
            <a:r>
              <a:rPr lang="en-GB" sz="1600">
                <a:solidFill>
                  <a:srgbClr val="000066"/>
                </a:solidFill>
              </a:rPr>
              <a:t>** TDF not allowed</a:t>
            </a:r>
          </a:p>
        </p:txBody>
      </p:sp>
      <p:sp>
        <p:nvSpPr>
          <p:cNvPr id="4113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Ghosn J, Antiviral Therapy 2010;15:993-1002</a:t>
            </a:r>
          </a:p>
        </p:txBody>
      </p:sp>
      <p:sp>
        <p:nvSpPr>
          <p:cNvPr id="411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INDUMA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INDUMA Study: Switch ATV/r to ATV</a:t>
            </a:r>
          </a:p>
        </p:txBody>
      </p:sp>
      <p:cxnSp>
        <p:nvCxnSpPr>
          <p:cNvPr id="4116" name="Connecteur droit 66"/>
          <p:cNvCxnSpPr>
            <a:cxnSpLocks noChangeShapeType="1"/>
          </p:cNvCxnSpPr>
          <p:nvPr/>
        </p:nvCxnSpPr>
        <p:spPr bwMode="auto">
          <a:xfrm rot="5400000">
            <a:off x="5433219" y="2428081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7" name="Oval 170"/>
          <p:cNvSpPr>
            <a:spLocks noChangeArrowheads="1"/>
          </p:cNvSpPr>
          <p:nvPr/>
        </p:nvSpPr>
        <p:spPr bwMode="auto">
          <a:xfrm>
            <a:off x="4862513" y="121443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4118" name="AutoShape 162"/>
          <p:cNvSpPr>
            <a:spLocks noChangeArrowheads="1"/>
          </p:cNvSpPr>
          <p:nvPr/>
        </p:nvSpPr>
        <p:spPr bwMode="auto">
          <a:xfrm>
            <a:off x="114300" y="2611438"/>
            <a:ext cx="2270125" cy="119221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ARV-naïve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≥ 5000 c/mL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CD4 ≥ 50/mm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charset="0"/>
              </a:rPr>
              <a:t>3</a:t>
            </a:r>
          </a:p>
        </p:txBody>
      </p:sp>
      <p:cxnSp>
        <p:nvCxnSpPr>
          <p:cNvPr id="4119" name="AutoShape 60"/>
          <p:cNvCxnSpPr>
            <a:cxnSpLocks noChangeShapeType="1"/>
          </p:cNvCxnSpPr>
          <p:nvPr/>
        </p:nvCxnSpPr>
        <p:spPr bwMode="auto">
          <a:xfrm rot="10800000" flipH="1" flipV="1">
            <a:off x="6005513" y="2725738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0" name="Line 63"/>
          <p:cNvSpPr>
            <a:spLocks noChangeShapeType="1"/>
          </p:cNvSpPr>
          <p:nvPr/>
        </p:nvSpPr>
        <p:spPr bwMode="auto">
          <a:xfrm>
            <a:off x="4432300" y="3197225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1" name="Rectangle 9"/>
          <p:cNvSpPr>
            <a:spLocks noChangeArrowheads="1"/>
          </p:cNvSpPr>
          <p:nvPr/>
        </p:nvSpPr>
        <p:spPr bwMode="auto">
          <a:xfrm>
            <a:off x="5300663" y="3373438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87</a:t>
            </a:r>
          </a:p>
        </p:txBody>
      </p:sp>
      <p:sp>
        <p:nvSpPr>
          <p:cNvPr id="4122" name="Rectangle 8"/>
          <p:cNvSpPr>
            <a:spLocks noChangeArrowheads="1"/>
          </p:cNvSpPr>
          <p:nvPr/>
        </p:nvSpPr>
        <p:spPr bwMode="auto">
          <a:xfrm>
            <a:off x="5300663" y="2733675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85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8386763" y="13604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24" name="Line 172"/>
          <p:cNvSpPr>
            <a:spLocks noChangeShapeType="1"/>
          </p:cNvSpPr>
          <p:nvPr/>
        </p:nvSpPr>
        <p:spPr bwMode="auto">
          <a:xfrm>
            <a:off x="8669338" y="19002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aphicFrame>
        <p:nvGraphicFramePr>
          <p:cNvPr id="29739" name="Group 43"/>
          <p:cNvGraphicFramePr>
            <a:graphicFrameLocks noGrp="1"/>
          </p:cNvGraphicFramePr>
          <p:nvPr/>
        </p:nvGraphicFramePr>
        <p:xfrm>
          <a:off x="2693988" y="2882900"/>
          <a:ext cx="2219325" cy="530312"/>
        </p:xfrm>
        <a:graphic>
          <a:graphicData uri="http://schemas.openxmlformats.org/drawingml/2006/table">
            <a:tbl>
              <a:tblPr/>
              <a:tblGrid>
                <a:gridCol w="2219325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ATV/r 300/100 mg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+ 2 NRTIs**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4131" name="Line 63"/>
          <p:cNvSpPr>
            <a:spLocks noChangeShapeType="1"/>
          </p:cNvSpPr>
          <p:nvPr/>
        </p:nvSpPr>
        <p:spPr bwMode="auto">
          <a:xfrm>
            <a:off x="4913313" y="3197225"/>
            <a:ext cx="3254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2" name="Line 63"/>
          <p:cNvSpPr>
            <a:spLocks noChangeShapeType="1"/>
          </p:cNvSpPr>
          <p:nvPr/>
        </p:nvSpPr>
        <p:spPr bwMode="auto">
          <a:xfrm>
            <a:off x="2366963" y="3197225"/>
            <a:ext cx="3270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3" name="Rectangle 21"/>
          <p:cNvSpPr>
            <a:spLocks noChangeArrowheads="1"/>
          </p:cNvSpPr>
          <p:nvPr/>
        </p:nvSpPr>
        <p:spPr bwMode="auto">
          <a:xfrm>
            <a:off x="3000375" y="1535113"/>
            <a:ext cx="17002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Induction phase</a:t>
            </a:r>
          </a:p>
          <a:p>
            <a:pPr defTabSz="914400"/>
            <a:r>
              <a:rPr lang="en-GB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26 to 30 weeks</a:t>
            </a:r>
          </a:p>
        </p:txBody>
      </p:sp>
      <p:sp>
        <p:nvSpPr>
          <p:cNvPr id="4134" name="Rectangle 22"/>
          <p:cNvSpPr>
            <a:spLocks noChangeArrowheads="1"/>
          </p:cNvSpPr>
          <p:nvPr/>
        </p:nvSpPr>
        <p:spPr bwMode="auto">
          <a:xfrm>
            <a:off x="6356350" y="1673225"/>
            <a:ext cx="2049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Maintenance phase</a:t>
            </a:r>
          </a:p>
        </p:txBody>
      </p:sp>
      <p:sp>
        <p:nvSpPr>
          <p:cNvPr id="4135" name="Line 63"/>
          <p:cNvSpPr>
            <a:spLocks noChangeShapeType="1"/>
          </p:cNvSpPr>
          <p:nvPr/>
        </p:nvSpPr>
        <p:spPr bwMode="auto">
          <a:xfrm>
            <a:off x="2693988" y="2297113"/>
            <a:ext cx="26717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6" name="Line 63"/>
          <p:cNvSpPr>
            <a:spLocks noChangeShapeType="1"/>
          </p:cNvSpPr>
          <p:nvPr/>
        </p:nvSpPr>
        <p:spPr bwMode="auto">
          <a:xfrm>
            <a:off x="6005513" y="2268538"/>
            <a:ext cx="26717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7" name="Rectangle 8"/>
          <p:cNvSpPr>
            <a:spLocks noChangeArrowheads="1"/>
          </p:cNvSpPr>
          <p:nvPr/>
        </p:nvSpPr>
        <p:spPr bwMode="auto">
          <a:xfrm>
            <a:off x="2328863" y="2460625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252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94" name="Group 74"/>
          <p:cNvGraphicFramePr>
            <a:graphicFrameLocks noGrp="1"/>
          </p:cNvGraphicFramePr>
          <p:nvPr>
            <p:ph idx="1"/>
          </p:nvPr>
        </p:nvGraphicFramePr>
        <p:xfrm>
          <a:off x="468313" y="1779588"/>
          <a:ext cx="8167687" cy="4306889"/>
        </p:xfrm>
        <a:graphic>
          <a:graphicData uri="http://schemas.openxmlformats.org/drawingml/2006/table">
            <a:tbl>
              <a:tblPr/>
              <a:tblGrid>
                <a:gridCol w="969962"/>
                <a:gridCol w="3895725"/>
                <a:gridCol w="1651000"/>
                <a:gridCol w="1651000"/>
              </a:tblGrid>
              <a:tr h="61265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85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87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  <a:tr h="3230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35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35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0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30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History of Class C AIDS events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0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Hepatitis B or C co-infection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547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HIV-1 RNA at baseline of induction phase, log</a:t>
                      </a:r>
                      <a:r>
                        <a:rPr kumimoji="0" lang="en-GB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c/mL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4.86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4.85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47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CD4 cell count at baseline of induction phase, /mm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265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255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30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NRTIs use at baseline : ABC + 3TC / ZDV + 3TC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53% / 31%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51% / 33%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0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before W48, n (%)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 (15.3%)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 (10.3%)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3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virologic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failure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174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75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Ghosn J, Antiviral Therapy 2010;15:993-1002</a:t>
            </a:r>
          </a:p>
        </p:txBody>
      </p:sp>
      <p:sp>
        <p:nvSpPr>
          <p:cNvPr id="517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INDUMA</a:t>
            </a:r>
          </a:p>
        </p:txBody>
      </p:sp>
      <p:sp>
        <p:nvSpPr>
          <p:cNvPr id="517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INDUMA Study: Switch ATV/r to ATV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63613" y="1100138"/>
            <a:ext cx="71770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 at week 48 of the maintenance phase</a:t>
            </a:r>
          </a:p>
        </p:txBody>
      </p:sp>
      <p:sp>
        <p:nvSpPr>
          <p:cNvPr id="6147" name="ZoneTexte 45"/>
          <p:cNvSpPr txBox="1">
            <a:spLocks noChangeArrowheads="1"/>
          </p:cNvSpPr>
          <p:nvPr/>
        </p:nvSpPr>
        <p:spPr bwMode="auto">
          <a:xfrm>
            <a:off x="755650" y="6315075"/>
            <a:ext cx="2686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 eaLnBrk="1" hangingPunct="1"/>
            <a:r>
              <a:rPr lang="en-GB" sz="1200">
                <a:solidFill>
                  <a:srgbClr val="000066"/>
                </a:solidFill>
              </a:rPr>
              <a:t>NC=F: Non completer equals Failure</a:t>
            </a:r>
          </a:p>
        </p:txBody>
      </p:sp>
      <p:sp>
        <p:nvSpPr>
          <p:cNvPr id="6148" name="ZoneTexte 11"/>
          <p:cNvSpPr txBox="1">
            <a:spLocks noChangeArrowheads="1"/>
          </p:cNvSpPr>
          <p:nvPr/>
        </p:nvSpPr>
        <p:spPr bwMode="auto">
          <a:xfrm>
            <a:off x="1439863" y="1765300"/>
            <a:ext cx="21701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>
              <a:lnSpc>
                <a:spcPct val="80000"/>
              </a:lnSpc>
            </a:pPr>
            <a:r>
              <a:rPr lang="en-GB" sz="2000" b="1">
                <a:solidFill>
                  <a:srgbClr val="0066FF"/>
                </a:solidFill>
                <a:latin typeface="Calibri" pitchFamily="34" charset="0"/>
              </a:rPr>
              <a:t>HIV RNA &lt; 50 c/mL</a:t>
            </a:r>
          </a:p>
        </p:txBody>
      </p:sp>
      <p:sp>
        <p:nvSpPr>
          <p:cNvPr id="6149" name="ZoneTexte 11"/>
          <p:cNvSpPr txBox="1">
            <a:spLocks noChangeArrowheads="1"/>
          </p:cNvSpPr>
          <p:nvPr/>
        </p:nvSpPr>
        <p:spPr bwMode="auto">
          <a:xfrm>
            <a:off x="5940425" y="1765300"/>
            <a:ext cx="1917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>
              <a:lnSpc>
                <a:spcPct val="80000"/>
              </a:lnSpc>
            </a:pPr>
            <a:r>
              <a:rPr lang="en-GB" sz="2000" b="1">
                <a:solidFill>
                  <a:srgbClr val="0066FF"/>
                </a:solidFill>
                <a:latin typeface="Calibri" pitchFamily="34" charset="0"/>
              </a:rPr>
              <a:t>Other endpoints</a:t>
            </a:r>
          </a:p>
        </p:txBody>
      </p:sp>
      <p:sp>
        <p:nvSpPr>
          <p:cNvPr id="6150" name="Espace réservé du contenu 2"/>
          <p:cNvSpPr>
            <a:spLocks/>
          </p:cNvSpPr>
          <p:nvPr/>
        </p:nvSpPr>
        <p:spPr bwMode="auto">
          <a:xfrm>
            <a:off x="4945063" y="2362200"/>
            <a:ext cx="4090987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Virological rebound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(HIV-1 RNA ≥ 50 c/mL)</a:t>
            </a:r>
          </a:p>
          <a:p>
            <a:pPr marL="800100" lvl="1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ATV/r: 7%</a:t>
            </a:r>
          </a:p>
          <a:p>
            <a:pPr marL="800100" lvl="1" indent="-342900" algn="l" defTabSz="914400" eaLnBrk="0" hangingPunct="0">
              <a:spcBef>
                <a:spcPct val="20000"/>
              </a:spcBef>
              <a:spcAft>
                <a:spcPct val="30000"/>
              </a:spcAft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ATV: 13%</a:t>
            </a:r>
          </a:p>
          <a:p>
            <a:pPr marL="342900" indent="-342900" algn="l" defTabSz="914400" eaLnBrk="0" hangingPunct="0">
              <a:spcBef>
                <a:spcPct val="20000"/>
              </a:spcBef>
              <a:spcAft>
                <a:spcPct val="300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Time to treatment failure or to virological rebound not significantly different between the 2 groups</a:t>
            </a:r>
          </a:p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Serious adverse events</a:t>
            </a:r>
          </a:p>
          <a:p>
            <a:pPr marL="800100" lvl="1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ATV/r: 3 (4%)</a:t>
            </a:r>
          </a:p>
          <a:p>
            <a:pPr marL="800100" lvl="1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ATV: 4 (5%)</a:t>
            </a:r>
          </a:p>
        </p:txBody>
      </p:sp>
      <p:sp>
        <p:nvSpPr>
          <p:cNvPr id="6151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Ghosn J, Antiviral Therapy 2010;15:993-1002</a:t>
            </a:r>
          </a:p>
        </p:txBody>
      </p:sp>
      <p:sp>
        <p:nvSpPr>
          <p:cNvPr id="615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INDUMA</a:t>
            </a:r>
          </a:p>
        </p:txBody>
      </p:sp>
      <p:sp>
        <p:nvSpPr>
          <p:cNvPr id="6153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INDUMA Study: Switch ATV/r to ATV</a:t>
            </a:r>
          </a:p>
        </p:txBody>
      </p:sp>
      <p:grpSp>
        <p:nvGrpSpPr>
          <p:cNvPr id="6154" name="Group 46"/>
          <p:cNvGrpSpPr>
            <a:grpSpLocks/>
          </p:cNvGrpSpPr>
          <p:nvPr/>
        </p:nvGrpSpPr>
        <p:grpSpPr bwMode="auto">
          <a:xfrm>
            <a:off x="395288" y="2216150"/>
            <a:ext cx="3938587" cy="4121150"/>
            <a:chOff x="249" y="1396"/>
            <a:chExt cx="2481" cy="2596"/>
          </a:xfrm>
        </p:grpSpPr>
        <p:sp>
          <p:nvSpPr>
            <p:cNvPr id="6155" name="Rectangle 7"/>
            <p:cNvSpPr>
              <a:spLocks noChangeArrowheads="1"/>
            </p:cNvSpPr>
            <p:nvPr/>
          </p:nvSpPr>
          <p:spPr bwMode="auto">
            <a:xfrm>
              <a:off x="734" y="2085"/>
              <a:ext cx="372" cy="1211"/>
            </a:xfrm>
            <a:prstGeom prst="rect">
              <a:avLst/>
            </a:prstGeom>
            <a:solidFill>
              <a:srgbClr val="800080"/>
            </a:solidFill>
            <a:ln w="8001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56" name="Rectangle 8"/>
            <p:cNvSpPr>
              <a:spLocks noChangeArrowheads="1"/>
            </p:cNvSpPr>
            <p:nvPr/>
          </p:nvSpPr>
          <p:spPr bwMode="auto">
            <a:xfrm>
              <a:off x="1815" y="1849"/>
              <a:ext cx="372" cy="1447"/>
            </a:xfrm>
            <a:prstGeom prst="rect">
              <a:avLst/>
            </a:prstGeom>
            <a:solidFill>
              <a:srgbClr val="800080"/>
            </a:solidFill>
            <a:ln w="8001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57" name="Rectangle 9"/>
            <p:cNvSpPr>
              <a:spLocks noChangeArrowheads="1"/>
            </p:cNvSpPr>
            <p:nvPr/>
          </p:nvSpPr>
          <p:spPr bwMode="auto">
            <a:xfrm>
              <a:off x="1100" y="2010"/>
              <a:ext cx="372" cy="1286"/>
            </a:xfrm>
            <a:prstGeom prst="rect">
              <a:avLst/>
            </a:prstGeom>
            <a:solidFill>
              <a:srgbClr val="9999FF"/>
            </a:solidFill>
            <a:ln w="7938">
              <a:solidFill>
                <a:srgbClr val="9999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58" name="Rectangle 10"/>
            <p:cNvSpPr>
              <a:spLocks noChangeArrowheads="1"/>
            </p:cNvSpPr>
            <p:nvPr/>
          </p:nvSpPr>
          <p:spPr bwMode="auto">
            <a:xfrm>
              <a:off x="2185" y="1849"/>
              <a:ext cx="372" cy="1447"/>
            </a:xfrm>
            <a:prstGeom prst="rect">
              <a:avLst/>
            </a:prstGeom>
            <a:solidFill>
              <a:srgbClr val="9999FF"/>
            </a:solidFill>
            <a:ln w="7938">
              <a:solidFill>
                <a:srgbClr val="9999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59" name="Line 12"/>
            <p:cNvSpPr>
              <a:spLocks noChangeShapeType="1"/>
            </p:cNvSpPr>
            <p:nvPr/>
          </p:nvSpPr>
          <p:spPr bwMode="auto">
            <a:xfrm>
              <a:off x="515" y="3290"/>
              <a:ext cx="217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0" name="Rectangle 22"/>
            <p:cNvSpPr>
              <a:spLocks noChangeArrowheads="1"/>
            </p:cNvSpPr>
            <p:nvPr/>
          </p:nvSpPr>
          <p:spPr bwMode="auto">
            <a:xfrm>
              <a:off x="819" y="1926"/>
              <a:ext cx="20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800080"/>
                  </a:solidFill>
                </a:rPr>
                <a:t>75</a:t>
              </a:r>
              <a:endParaRPr lang="en-GB" sz="4000">
                <a:solidFill>
                  <a:srgbClr val="800080"/>
                </a:solidFill>
              </a:endParaRPr>
            </a:p>
          </p:txBody>
        </p:sp>
        <p:sp>
          <p:nvSpPr>
            <p:cNvPr id="6161" name="Rectangle 23"/>
            <p:cNvSpPr>
              <a:spLocks noChangeArrowheads="1"/>
            </p:cNvSpPr>
            <p:nvPr/>
          </p:nvSpPr>
          <p:spPr bwMode="auto">
            <a:xfrm>
              <a:off x="1900" y="1693"/>
              <a:ext cx="2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800080"/>
                  </a:solidFill>
                </a:rPr>
                <a:t>89</a:t>
              </a:r>
              <a:endParaRPr lang="en-GB" sz="4000">
                <a:solidFill>
                  <a:srgbClr val="800080"/>
                </a:solidFill>
              </a:endParaRPr>
            </a:p>
          </p:txBody>
        </p:sp>
        <p:sp>
          <p:nvSpPr>
            <p:cNvPr id="6162" name="Rectangle 24"/>
            <p:cNvSpPr>
              <a:spLocks noChangeArrowheads="1"/>
            </p:cNvSpPr>
            <p:nvPr/>
          </p:nvSpPr>
          <p:spPr bwMode="auto">
            <a:xfrm>
              <a:off x="1181" y="1845"/>
              <a:ext cx="2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9999FF"/>
                  </a:solidFill>
                </a:rPr>
                <a:t>78</a:t>
              </a:r>
              <a:endParaRPr lang="en-GB" sz="4000">
                <a:solidFill>
                  <a:srgbClr val="9999FF"/>
                </a:solidFill>
              </a:endParaRPr>
            </a:p>
          </p:txBody>
        </p:sp>
        <p:sp>
          <p:nvSpPr>
            <p:cNvPr id="6163" name="Rectangle 25"/>
            <p:cNvSpPr>
              <a:spLocks noChangeArrowheads="1"/>
            </p:cNvSpPr>
            <p:nvPr/>
          </p:nvSpPr>
          <p:spPr bwMode="auto">
            <a:xfrm>
              <a:off x="2270" y="1691"/>
              <a:ext cx="2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9999FF"/>
                  </a:solidFill>
                </a:rPr>
                <a:t>88</a:t>
              </a:r>
              <a:endParaRPr lang="en-GB" sz="4000">
                <a:solidFill>
                  <a:srgbClr val="9999FF"/>
                </a:solidFill>
              </a:endParaRPr>
            </a:p>
          </p:txBody>
        </p:sp>
        <p:sp>
          <p:nvSpPr>
            <p:cNvPr id="6164" name="Text Box 57"/>
            <p:cNvSpPr txBox="1">
              <a:spLocks noChangeArrowheads="1"/>
            </p:cNvSpPr>
            <p:nvPr/>
          </p:nvSpPr>
          <p:spPr bwMode="auto">
            <a:xfrm>
              <a:off x="521" y="3313"/>
              <a:ext cx="11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600" b="1">
                  <a:solidFill>
                    <a:srgbClr val="000066"/>
                  </a:solidFill>
                </a:rPr>
                <a:t>ITT, NC = F</a:t>
              </a:r>
            </a:p>
          </p:txBody>
        </p:sp>
        <p:sp>
          <p:nvSpPr>
            <p:cNvPr id="6165" name="Text Box 58"/>
            <p:cNvSpPr txBox="1">
              <a:spLocks noChangeArrowheads="1"/>
            </p:cNvSpPr>
            <p:nvPr/>
          </p:nvSpPr>
          <p:spPr bwMode="auto">
            <a:xfrm>
              <a:off x="1668" y="3313"/>
              <a:ext cx="10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600" b="1">
                  <a:solidFill>
                    <a:srgbClr val="000066"/>
                  </a:solidFill>
                </a:rPr>
                <a:t>Observed data</a:t>
              </a:r>
            </a:p>
          </p:txBody>
        </p:sp>
        <p:sp>
          <p:nvSpPr>
            <p:cNvPr id="6166" name="AutoShape 165"/>
            <p:cNvSpPr>
              <a:spLocks noChangeArrowheads="1"/>
            </p:cNvSpPr>
            <p:nvPr/>
          </p:nvSpPr>
          <p:spPr bwMode="auto">
            <a:xfrm>
              <a:off x="930" y="1452"/>
              <a:ext cx="1318" cy="2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67" name="Rectangle 3"/>
            <p:cNvSpPr>
              <a:spLocks noChangeArrowheads="1"/>
            </p:cNvSpPr>
            <p:nvPr/>
          </p:nvSpPr>
          <p:spPr bwMode="auto">
            <a:xfrm>
              <a:off x="1019" y="1514"/>
              <a:ext cx="112" cy="91"/>
            </a:xfrm>
            <a:prstGeom prst="rect">
              <a:avLst/>
            </a:prstGeom>
            <a:solidFill>
              <a:srgbClr val="800080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68" name="Rectangle 4"/>
            <p:cNvSpPr>
              <a:spLocks noChangeArrowheads="1"/>
            </p:cNvSpPr>
            <p:nvPr/>
          </p:nvSpPr>
          <p:spPr bwMode="auto">
            <a:xfrm>
              <a:off x="1628" y="1513"/>
              <a:ext cx="112" cy="91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69" name="ZoneTexte 84"/>
            <p:cNvSpPr txBox="1">
              <a:spLocks noChangeArrowheads="1"/>
            </p:cNvSpPr>
            <p:nvPr/>
          </p:nvSpPr>
          <p:spPr bwMode="auto">
            <a:xfrm>
              <a:off x="1110" y="1438"/>
              <a:ext cx="4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ATV/r</a:t>
              </a:r>
            </a:p>
          </p:txBody>
        </p:sp>
        <p:sp>
          <p:nvSpPr>
            <p:cNvPr id="6170" name="ZoneTexte 85"/>
            <p:cNvSpPr txBox="1">
              <a:spLocks noChangeArrowheads="1"/>
            </p:cNvSpPr>
            <p:nvPr/>
          </p:nvSpPr>
          <p:spPr bwMode="auto">
            <a:xfrm>
              <a:off x="1742" y="1439"/>
              <a:ext cx="35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ATV</a:t>
              </a:r>
            </a:p>
          </p:txBody>
        </p:sp>
        <p:sp>
          <p:nvSpPr>
            <p:cNvPr id="6171" name="Line 150"/>
            <p:cNvSpPr>
              <a:spLocks noChangeShapeType="1"/>
            </p:cNvSpPr>
            <p:nvPr/>
          </p:nvSpPr>
          <p:spPr bwMode="auto">
            <a:xfrm flipV="1">
              <a:off x="1640" y="3288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2" name="Line 150"/>
            <p:cNvSpPr>
              <a:spLocks noChangeShapeType="1"/>
            </p:cNvSpPr>
            <p:nvPr/>
          </p:nvSpPr>
          <p:spPr bwMode="auto">
            <a:xfrm flipV="1">
              <a:off x="2682" y="3288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3" name="Text Box 76"/>
            <p:cNvSpPr txBox="1">
              <a:spLocks noChangeArrowheads="1"/>
            </p:cNvSpPr>
            <p:nvPr/>
          </p:nvSpPr>
          <p:spPr bwMode="auto">
            <a:xfrm>
              <a:off x="249" y="139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174" name="Line 141"/>
            <p:cNvSpPr>
              <a:spLocks noChangeShapeType="1"/>
            </p:cNvSpPr>
            <p:nvPr/>
          </p:nvSpPr>
          <p:spPr bwMode="auto">
            <a:xfrm>
              <a:off x="563" y="1689"/>
              <a:ext cx="0" cy="1599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5" name="Line 142"/>
            <p:cNvSpPr>
              <a:spLocks noChangeShapeType="1"/>
            </p:cNvSpPr>
            <p:nvPr/>
          </p:nvSpPr>
          <p:spPr bwMode="auto">
            <a:xfrm>
              <a:off x="521" y="3288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6" name="Line 143"/>
            <p:cNvSpPr>
              <a:spLocks noChangeShapeType="1"/>
            </p:cNvSpPr>
            <p:nvPr/>
          </p:nvSpPr>
          <p:spPr bwMode="auto">
            <a:xfrm>
              <a:off x="521" y="2968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7" name="Line 144"/>
            <p:cNvSpPr>
              <a:spLocks noChangeShapeType="1"/>
            </p:cNvSpPr>
            <p:nvPr/>
          </p:nvSpPr>
          <p:spPr bwMode="auto">
            <a:xfrm>
              <a:off x="521" y="2647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8" name="Line 145"/>
            <p:cNvSpPr>
              <a:spLocks noChangeShapeType="1"/>
            </p:cNvSpPr>
            <p:nvPr/>
          </p:nvSpPr>
          <p:spPr bwMode="auto">
            <a:xfrm>
              <a:off x="521" y="2331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9" name="Line 146"/>
            <p:cNvSpPr>
              <a:spLocks noChangeShapeType="1"/>
            </p:cNvSpPr>
            <p:nvPr/>
          </p:nvSpPr>
          <p:spPr bwMode="auto">
            <a:xfrm>
              <a:off x="521" y="2010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0" name="Line 147"/>
            <p:cNvSpPr>
              <a:spLocks noChangeShapeType="1"/>
            </p:cNvSpPr>
            <p:nvPr/>
          </p:nvSpPr>
          <p:spPr bwMode="auto">
            <a:xfrm>
              <a:off x="521" y="1689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1" name="Line 149"/>
            <p:cNvSpPr>
              <a:spLocks noChangeShapeType="1"/>
            </p:cNvSpPr>
            <p:nvPr/>
          </p:nvSpPr>
          <p:spPr bwMode="auto">
            <a:xfrm flipV="1">
              <a:off x="563" y="3288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2" name="Rectangle 159"/>
            <p:cNvSpPr>
              <a:spLocks noChangeArrowheads="1"/>
            </p:cNvSpPr>
            <p:nvPr/>
          </p:nvSpPr>
          <p:spPr bwMode="auto">
            <a:xfrm>
              <a:off x="413" y="3226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3" name="Rectangle 160"/>
            <p:cNvSpPr>
              <a:spLocks noChangeArrowheads="1"/>
            </p:cNvSpPr>
            <p:nvPr/>
          </p:nvSpPr>
          <p:spPr bwMode="auto">
            <a:xfrm>
              <a:off x="351" y="2904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20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4" name="Rectangle 161"/>
            <p:cNvSpPr>
              <a:spLocks noChangeArrowheads="1"/>
            </p:cNvSpPr>
            <p:nvPr/>
          </p:nvSpPr>
          <p:spPr bwMode="auto">
            <a:xfrm>
              <a:off x="351" y="2584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40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5" name="Rectangle 162"/>
            <p:cNvSpPr>
              <a:spLocks noChangeArrowheads="1"/>
            </p:cNvSpPr>
            <p:nvPr/>
          </p:nvSpPr>
          <p:spPr bwMode="auto">
            <a:xfrm>
              <a:off x="351" y="2268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60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6" name="Rectangle 163"/>
            <p:cNvSpPr>
              <a:spLocks noChangeArrowheads="1"/>
            </p:cNvSpPr>
            <p:nvPr/>
          </p:nvSpPr>
          <p:spPr bwMode="auto">
            <a:xfrm>
              <a:off x="351" y="1947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80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7" name="Rectangle 164"/>
            <p:cNvSpPr>
              <a:spLocks noChangeArrowheads="1"/>
            </p:cNvSpPr>
            <p:nvPr/>
          </p:nvSpPr>
          <p:spPr bwMode="auto">
            <a:xfrm>
              <a:off x="289" y="1626"/>
              <a:ext cx="18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100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8" name="ZoneTexte 86"/>
            <p:cNvSpPr txBox="1">
              <a:spLocks noChangeArrowheads="1"/>
            </p:cNvSpPr>
            <p:nvPr/>
          </p:nvSpPr>
          <p:spPr bwMode="auto">
            <a:xfrm>
              <a:off x="555" y="3472"/>
              <a:ext cx="1078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600">
                  <a:solidFill>
                    <a:srgbClr val="000066"/>
                  </a:solidFill>
                </a:rPr>
                <a:t>95% CI </a:t>
              </a:r>
              <a:br>
                <a:rPr lang="en-GB" sz="1600">
                  <a:solidFill>
                    <a:srgbClr val="000066"/>
                  </a:solidFill>
                </a:rPr>
              </a:br>
              <a:r>
                <a:rPr lang="en-GB" sz="1600">
                  <a:solidFill>
                    <a:srgbClr val="000066"/>
                  </a:solidFill>
                </a:rPr>
                <a:t>for the </a:t>
              </a:r>
              <a:r>
                <a:rPr lang="en-GB" sz="16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6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600">
                  <a:solidFill>
                    <a:srgbClr val="000066"/>
                  </a:solidFill>
                  <a:cs typeface="Arial" charset="0"/>
                </a:rPr>
              </a:br>
              <a:r>
                <a:rPr lang="en-GB" sz="1600">
                  <a:solidFill>
                    <a:srgbClr val="000066"/>
                  </a:solidFill>
                  <a:cs typeface="Arial" charset="0"/>
                </a:rPr>
                <a:t>= - 9.8 ; 15.5</a:t>
              </a:r>
            </a:p>
          </p:txBody>
        </p:sp>
        <p:sp>
          <p:nvSpPr>
            <p:cNvPr id="6189" name="ZoneTexte 86"/>
            <p:cNvSpPr txBox="1">
              <a:spLocks noChangeArrowheads="1"/>
            </p:cNvSpPr>
            <p:nvPr/>
          </p:nvSpPr>
          <p:spPr bwMode="auto">
            <a:xfrm>
              <a:off x="1652" y="3472"/>
              <a:ext cx="1078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600">
                  <a:solidFill>
                    <a:srgbClr val="000066"/>
                  </a:solidFill>
                </a:rPr>
                <a:t>95% CI </a:t>
              </a:r>
              <a:br>
                <a:rPr lang="en-GB" sz="1600">
                  <a:solidFill>
                    <a:srgbClr val="000066"/>
                  </a:solidFill>
                </a:rPr>
              </a:br>
              <a:r>
                <a:rPr lang="en-GB" sz="1600">
                  <a:solidFill>
                    <a:srgbClr val="000066"/>
                  </a:solidFill>
                </a:rPr>
                <a:t>for the </a:t>
              </a:r>
              <a:r>
                <a:rPr lang="en-GB" sz="16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br>
                <a:rPr lang="en-GB" sz="16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</a:br>
              <a:r>
                <a:rPr lang="en-GB" sz="1600">
                  <a:solidFill>
                    <a:srgbClr val="000066"/>
                  </a:solidFill>
                  <a:cs typeface="Arial" charset="0"/>
                </a:rPr>
                <a:t>= -11.8 ; 8.7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977" name="Group 209"/>
          <p:cNvGraphicFramePr>
            <a:graphicFrameLocks noGrp="1"/>
          </p:cNvGraphicFramePr>
          <p:nvPr>
            <p:ph idx="1"/>
          </p:nvPr>
        </p:nvGraphicFramePr>
        <p:xfrm>
          <a:off x="404813" y="1601788"/>
          <a:ext cx="8491537" cy="4687881"/>
        </p:xfrm>
        <a:graphic>
          <a:graphicData uri="http://schemas.openxmlformats.org/drawingml/2006/table">
            <a:tbl>
              <a:tblPr/>
              <a:tblGrid>
                <a:gridCol w="1890712"/>
                <a:gridCol w="1473200"/>
                <a:gridCol w="1825625"/>
                <a:gridCol w="1482725"/>
                <a:gridCol w="1819275"/>
              </a:tblGrid>
              <a:tr h="32543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ATV/r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Fasting lipids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value at end of induction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% change at W48 of maintenance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value at end of induction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% change at W48 of maintenance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cholesterol*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188 </a:t>
                      </a:r>
                      <a:r>
                        <a:rPr kumimoji="0" lang="en-GB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4.3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+ 1.4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192 </a:t>
                      </a:r>
                      <a:r>
                        <a:rPr kumimoji="0" lang="en-GB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5.1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- 4.7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HDL cholesterol*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51 </a:t>
                      </a:r>
                      <a:r>
                        <a:rPr kumimoji="0" lang="en-GB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1.6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+ 0.8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53 </a:t>
                      </a:r>
                      <a:r>
                        <a:rPr kumimoji="0" lang="en-GB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1.8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+ 3.7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LDL cholesterol*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109 </a:t>
                      </a:r>
                      <a:r>
                        <a:rPr kumimoji="0" lang="en-GB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3.7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- 2.1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109 </a:t>
                      </a:r>
                      <a:r>
                        <a:rPr kumimoji="0" lang="en-GB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4.3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- 0.7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Non HDL cholesterol*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137 </a:t>
                      </a:r>
                      <a:r>
                        <a:rPr kumimoji="0" lang="en-GB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4.4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+ 1.1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140 </a:t>
                      </a:r>
                      <a:r>
                        <a:rPr kumimoji="0" lang="en-GB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5.1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- 7.4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Triglycerides*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138 </a:t>
                      </a:r>
                      <a:r>
                        <a:rPr kumimoji="0" lang="en-GB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8.9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+ 9.8**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164 </a:t>
                      </a:r>
                      <a:r>
                        <a:rPr kumimoji="0" lang="en-GB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18.0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- 27**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6862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Adverse events of all grades or with a frequency  ≥  5% reported in maintenance phase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Hyperbilirubinemia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Jaundice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ALT increase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AST increase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Diarrhoea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8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Abdominal pain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50" name="ZoneTexte 4"/>
          <p:cNvSpPr txBox="1">
            <a:spLocks noChangeArrowheads="1"/>
          </p:cNvSpPr>
          <p:nvPr/>
        </p:nvSpPr>
        <p:spPr bwMode="auto">
          <a:xfrm>
            <a:off x="404813" y="6264275"/>
            <a:ext cx="4543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400">
                <a:solidFill>
                  <a:srgbClr val="000066"/>
                </a:solidFill>
              </a:rPr>
              <a:t>* mg/dL, last observation carried forward ; ** p &lt; 0.0001</a:t>
            </a:r>
          </a:p>
        </p:txBody>
      </p:sp>
      <p:sp>
        <p:nvSpPr>
          <p:cNvPr id="7251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Ghosn J, Antiviral Therapy 2010;15:993-1002</a:t>
            </a:r>
          </a:p>
        </p:txBody>
      </p:sp>
      <p:sp>
        <p:nvSpPr>
          <p:cNvPr id="725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INDUMA</a:t>
            </a:r>
          </a:p>
        </p:txBody>
      </p:sp>
      <p:sp>
        <p:nvSpPr>
          <p:cNvPr id="7253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INDUMA Study: Switch ATV/r to ATV</a:t>
            </a:r>
          </a:p>
        </p:txBody>
      </p:sp>
      <p:sp>
        <p:nvSpPr>
          <p:cNvPr id="7254" name="Text Box 2"/>
          <p:cNvSpPr txBox="1">
            <a:spLocks noChangeArrowheads="1"/>
          </p:cNvSpPr>
          <p:nvPr/>
        </p:nvSpPr>
        <p:spPr bwMode="auto">
          <a:xfrm>
            <a:off x="644525" y="1135063"/>
            <a:ext cx="783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Lipid changes and adverse events during maintenance phase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8864600" cy="5303838"/>
          </a:xfrm>
        </p:spPr>
        <p:txBody>
          <a:bodyPr/>
          <a:lstStyle/>
          <a:p>
            <a:r>
              <a:rPr lang="en-IE" sz="2800" b="1" smtClean="0">
                <a:latin typeface="Calibri" pitchFamily="34" charset="0"/>
                <a:ea typeface="ＭＳ Ｐゴシック" pitchFamily="-1" charset="-128"/>
              </a:rPr>
              <a:t>Conclusions</a:t>
            </a:r>
          </a:p>
          <a:p>
            <a:pPr lvl="1"/>
            <a:r>
              <a:rPr lang="en-IE" sz="2200" smtClean="0">
                <a:ea typeface="ＭＳ Ｐゴシック" pitchFamily="-1" charset="-128"/>
              </a:rPr>
              <a:t>After induction with ritonavir-boosted ATV, switching to unboosted ATV shows non-inferior efficacy and a more favourable safety profile than a triple combination regimen based on boosted ATV for up to 48 weeks</a:t>
            </a:r>
          </a:p>
          <a:p>
            <a:pPr lvl="1">
              <a:buFontTx/>
              <a:buNone/>
            </a:pPr>
            <a:endParaRPr lang="en-IE" sz="2200" smtClean="0">
              <a:ea typeface="ＭＳ Ｐゴシック" pitchFamily="-1" charset="-128"/>
            </a:endParaRPr>
          </a:p>
          <a:p>
            <a:pPr lvl="1"/>
            <a:r>
              <a:rPr lang="en-IE" sz="2200" smtClean="0">
                <a:ea typeface="ＭＳ Ｐゴシック" pitchFamily="-1" charset="-128"/>
              </a:rPr>
              <a:t>Switching to ATV might represent a feasible treatment option</a:t>
            </a:r>
            <a:br>
              <a:rPr lang="en-IE" sz="2200" smtClean="0">
                <a:ea typeface="ＭＳ Ｐゴシック" pitchFamily="-1" charset="-128"/>
              </a:rPr>
            </a:br>
            <a:r>
              <a:rPr lang="en-IE" sz="2200" smtClean="0">
                <a:ea typeface="ＭＳ Ｐゴシック" pitchFamily="-1" charset="-128"/>
              </a:rPr>
              <a:t>in patients with virologic suppression on ATV/r</a:t>
            </a:r>
          </a:p>
        </p:txBody>
      </p:sp>
      <p:sp>
        <p:nvSpPr>
          <p:cNvPr id="8195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IE" sz="1200" i="1">
                <a:solidFill>
                  <a:srgbClr val="CC0000"/>
                </a:solidFill>
              </a:rPr>
              <a:t>Ghosn J, Antiviral Therapy 2010;15:993-1002</a:t>
            </a:r>
          </a:p>
        </p:txBody>
      </p:sp>
      <p:sp>
        <p:nvSpPr>
          <p:cNvPr id="819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IE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INDUMA</a:t>
            </a:r>
          </a:p>
        </p:txBody>
      </p:sp>
      <p:sp>
        <p:nvSpPr>
          <p:cNvPr id="819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ea typeface="ＭＳ Ｐゴシック" pitchFamily="-1" charset="-128"/>
              </a:rPr>
              <a:t>INDUMA Study: Switch ATV/r to ATV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7904</TotalTime>
  <Words>624</Words>
  <Application>Microsoft Office PowerPoint</Application>
  <PresentationFormat>Affichage à l'écran (4:3)</PresentationFormat>
  <Paragraphs>180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ARV_trials_2012</vt:lpstr>
      <vt:lpstr>Switch to ATV- or ATV/r-containing regimen</vt:lpstr>
      <vt:lpstr>INDUMA Study: Switch ATV/r to ATV</vt:lpstr>
      <vt:lpstr>INDUMA Study: Switch ATV/r to ATV</vt:lpstr>
      <vt:lpstr>INDUMA Study: Switch ATV/r to ATV</vt:lpstr>
      <vt:lpstr>INDUMA Study: Switch ATV/r to ATV</vt:lpstr>
      <vt:lpstr>INDUMA Study: Switch ATV/r to ATV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256</cp:revision>
  <dcterms:created xsi:type="dcterms:W3CDTF">2011-03-08T09:11:08Z</dcterms:created>
  <dcterms:modified xsi:type="dcterms:W3CDTF">2015-11-23T20:59:25Z</dcterms:modified>
  <cp:category>www.aei.fr</cp:category>
</cp:coreProperties>
</file>