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300" r:id="rId2"/>
    <p:sldId id="289" r:id="rId3"/>
    <p:sldId id="273" r:id="rId4"/>
    <p:sldId id="298" r:id="rId5"/>
    <p:sldId id="295" r:id="rId6"/>
    <p:sldId id="296" r:id="rId7"/>
    <p:sldId id="297" r:id="rId8"/>
    <p:sldId id="292" r:id="rId9"/>
    <p:sldId id="294" r:id="rId10"/>
    <p:sldId id="299" r:id="rId11"/>
    <p:sldId id="285" r:id="rId12"/>
  </p:sldIdLst>
  <p:sldSz cx="9144000" cy="6858000" type="screen4x3"/>
  <p:notesSz cx="6759575" cy="98679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4" pos="5759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37" clrIdx="0"/>
  <p:cmAuthor id="2" name="Pozniak, Anton" initials="PA" lastIdx="4" clrIdx="1"/>
  <p:cmAuthor id="3" name="Mélanie HUET" initials="MH" lastIdx="2" clrIdx="2">
    <p:extLst/>
  </p:cmAuthor>
  <p:cmAuthor id="4" name="Mélanie HUET" initials="MH [2]" lastIdx="1" clrIdx="3">
    <p:extLst/>
  </p:cmAuthor>
  <p:cmAuthor id="5" name="anton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CC"/>
    <a:srgbClr val="006699"/>
    <a:srgbClr val="DDDDDD"/>
    <a:srgbClr val="000066"/>
    <a:srgbClr val="FFFFFF"/>
    <a:srgbClr val="E2E2F6"/>
    <a:srgbClr val="FF00FF"/>
    <a:srgbClr val="FF33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92410" autoAdjust="0"/>
  </p:normalViewPr>
  <p:slideViewPr>
    <p:cSldViewPr snapToObjects="1" showGuides="1">
      <p:cViewPr>
        <p:scale>
          <a:sx n="100" d="100"/>
          <a:sy n="100" d="100"/>
        </p:scale>
        <p:origin x="-1902" y="-180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-3136" y="-10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31/01/2018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</p:spPr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06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4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2560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2560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869915-1BE4-46CA-AE24-84BEF052E067}" type="slidenum">
              <a:rPr lang="fr-FR" altLang="fr-FR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7856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23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23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3796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Draft version 1-5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82734408-18A2-974C-8847-772118FCB67D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98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ARV-trial.com</a:t>
            </a:r>
          </a:p>
        </p:txBody>
      </p:sp>
      <p:sp>
        <p:nvSpPr>
          <p:cNvPr id="4403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9831DF8-6BBA-456E-AA60-A379A74C7614}" type="slidenum">
              <a:rPr lang="fr-FR" altLang="fr-FR" sz="1200">
                <a:solidFill>
                  <a:srgbClr val="000000"/>
                </a:solidFill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fr-FR" altLang="fr-FR" sz="1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3200" dirty="0"/>
              <a:t>Switch to INSTI + NNRTI</a:t>
            </a: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Switch to DTG + RPV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SWORD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Study</a:t>
            </a:r>
          </a:p>
          <a:p>
            <a:pPr lvl="1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333399"/>
                </a:solidFill>
                <a:latin typeface="Calibri" pitchFamily="34" charset="0"/>
              </a:rPr>
              <a:t>Switch to CAB LA + RPV LA IM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LATTE-2 Study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29069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LATTE-2 Study: switch to </a:t>
            </a:r>
            <a:r>
              <a:rPr lang="en-GB" dirty="0" err="1"/>
              <a:t>cabotegravir</a:t>
            </a:r>
            <a:r>
              <a:rPr lang="en-GB" dirty="0"/>
              <a:t> LA + </a:t>
            </a:r>
            <a:r>
              <a:rPr lang="en-GB" dirty="0" err="1"/>
              <a:t>rilpivirine</a:t>
            </a:r>
            <a:r>
              <a:rPr lang="en-GB" dirty="0"/>
              <a:t> LA IM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03755" y="1151863"/>
            <a:ext cx="77238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Patient reported-outcomes </a:t>
            </a:r>
          </a:p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(HIV Treatment satisfaction questionnaire, status version)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Margolis</a:t>
            </a:r>
            <a:r>
              <a:rPr lang="fr-FR" sz="1200" i="1" dirty="0">
                <a:solidFill>
                  <a:srgbClr val="CC3300"/>
                </a:solidFill>
              </a:rPr>
              <a:t> DA. Lancet. 2017 Sep 23;390(10101):1499-1510.</a:t>
            </a:r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42" name="Freeform 29">
            <a:extLst>
              <a:ext uri="{FF2B5EF4-FFF2-40B4-BE49-F238E27FC236}">
                <a16:creationId xmlns:a16="http://schemas.microsoft.com/office/drawing/2014/main" xmlns="" id="{12524EC5-DB75-4C93-8EDE-1D3D5430CD5D}"/>
              </a:ext>
            </a:extLst>
          </p:cNvPr>
          <p:cNvSpPr>
            <a:spLocks/>
          </p:cNvSpPr>
          <p:nvPr/>
        </p:nvSpPr>
        <p:spPr bwMode="auto">
          <a:xfrm>
            <a:off x="4499110" y="5885348"/>
            <a:ext cx="73025" cy="74613"/>
          </a:xfrm>
          <a:custGeom>
            <a:avLst/>
            <a:gdLst>
              <a:gd name="T0" fmla="*/ 0 w 46"/>
              <a:gd name="T1" fmla="*/ 0 h 47"/>
              <a:gd name="T2" fmla="*/ 0 w 46"/>
              <a:gd name="T3" fmla="*/ 47 h 47"/>
              <a:gd name="T4" fmla="*/ 46 w 46"/>
              <a:gd name="T5" fmla="*/ 47 h 47"/>
              <a:gd name="T6" fmla="*/ 46 w 46"/>
              <a:gd name="T7" fmla="*/ 0 h 47"/>
              <a:gd name="T8" fmla="*/ 0 w 46"/>
              <a:gd name="T9" fmla="*/ 0 h 47"/>
              <a:gd name="T10" fmla="*/ 0 w 46"/>
              <a:gd name="T1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" h="47">
                <a:moveTo>
                  <a:pt x="0" y="0"/>
                </a:moveTo>
                <a:lnTo>
                  <a:pt x="0" y="47"/>
                </a:lnTo>
                <a:lnTo>
                  <a:pt x="46" y="47"/>
                </a:lnTo>
                <a:lnTo>
                  <a:pt x="4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9CAC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3" name="Freeform 30">
            <a:extLst>
              <a:ext uri="{FF2B5EF4-FFF2-40B4-BE49-F238E27FC236}">
                <a16:creationId xmlns:a16="http://schemas.microsoft.com/office/drawing/2014/main" xmlns="" id="{A5F707B9-9376-4635-B9AD-ECBC5B442C84}"/>
              </a:ext>
            </a:extLst>
          </p:cNvPr>
          <p:cNvSpPr>
            <a:spLocks/>
          </p:cNvSpPr>
          <p:nvPr/>
        </p:nvSpPr>
        <p:spPr bwMode="auto">
          <a:xfrm>
            <a:off x="4127635" y="5885348"/>
            <a:ext cx="73025" cy="74613"/>
          </a:xfrm>
          <a:custGeom>
            <a:avLst/>
            <a:gdLst>
              <a:gd name="T0" fmla="*/ 0 w 46"/>
              <a:gd name="T1" fmla="*/ 0 h 47"/>
              <a:gd name="T2" fmla="*/ 0 w 46"/>
              <a:gd name="T3" fmla="*/ 47 h 47"/>
              <a:gd name="T4" fmla="*/ 46 w 46"/>
              <a:gd name="T5" fmla="*/ 47 h 47"/>
              <a:gd name="T6" fmla="*/ 46 w 46"/>
              <a:gd name="T7" fmla="*/ 0 h 47"/>
              <a:gd name="T8" fmla="*/ 0 w 46"/>
              <a:gd name="T9" fmla="*/ 0 h 47"/>
              <a:gd name="T10" fmla="*/ 0 w 46"/>
              <a:gd name="T1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" h="47">
                <a:moveTo>
                  <a:pt x="0" y="0"/>
                </a:moveTo>
                <a:lnTo>
                  <a:pt x="0" y="47"/>
                </a:lnTo>
                <a:lnTo>
                  <a:pt x="46" y="47"/>
                </a:lnTo>
                <a:lnTo>
                  <a:pt x="4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AB7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4" name="Freeform 31">
            <a:extLst>
              <a:ext uri="{FF2B5EF4-FFF2-40B4-BE49-F238E27FC236}">
                <a16:creationId xmlns:a16="http://schemas.microsoft.com/office/drawing/2014/main" xmlns="" id="{503E15F3-9BD7-4A04-AD09-FDF2DE07BB0F}"/>
              </a:ext>
            </a:extLst>
          </p:cNvPr>
          <p:cNvSpPr>
            <a:spLocks/>
          </p:cNvSpPr>
          <p:nvPr/>
        </p:nvSpPr>
        <p:spPr bwMode="auto">
          <a:xfrm>
            <a:off x="3756160" y="5885348"/>
            <a:ext cx="74613" cy="74613"/>
          </a:xfrm>
          <a:custGeom>
            <a:avLst/>
            <a:gdLst>
              <a:gd name="T0" fmla="*/ 0 w 47"/>
              <a:gd name="T1" fmla="*/ 0 h 47"/>
              <a:gd name="T2" fmla="*/ 0 w 47"/>
              <a:gd name="T3" fmla="*/ 47 h 47"/>
              <a:gd name="T4" fmla="*/ 47 w 47"/>
              <a:gd name="T5" fmla="*/ 47 h 47"/>
              <a:gd name="T6" fmla="*/ 47 w 47"/>
              <a:gd name="T7" fmla="*/ 0 h 47"/>
              <a:gd name="T8" fmla="*/ 0 w 47"/>
              <a:gd name="T9" fmla="*/ 0 h 47"/>
              <a:gd name="T10" fmla="*/ 0 w 47"/>
              <a:gd name="T1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0" y="47"/>
                </a:ln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9AD4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5" name="Freeform 32">
            <a:extLst>
              <a:ext uri="{FF2B5EF4-FFF2-40B4-BE49-F238E27FC236}">
                <a16:creationId xmlns:a16="http://schemas.microsoft.com/office/drawing/2014/main" xmlns="" id="{972B12C1-501B-4451-B832-40BCBF76D422}"/>
              </a:ext>
            </a:extLst>
          </p:cNvPr>
          <p:cNvSpPr>
            <a:spLocks/>
          </p:cNvSpPr>
          <p:nvPr/>
        </p:nvSpPr>
        <p:spPr bwMode="auto">
          <a:xfrm>
            <a:off x="3384685" y="5885348"/>
            <a:ext cx="74613" cy="74613"/>
          </a:xfrm>
          <a:custGeom>
            <a:avLst/>
            <a:gdLst>
              <a:gd name="T0" fmla="*/ 0 w 47"/>
              <a:gd name="T1" fmla="*/ 0 h 47"/>
              <a:gd name="T2" fmla="*/ 0 w 47"/>
              <a:gd name="T3" fmla="*/ 47 h 47"/>
              <a:gd name="T4" fmla="*/ 47 w 47"/>
              <a:gd name="T5" fmla="*/ 47 h 47"/>
              <a:gd name="T6" fmla="*/ 47 w 47"/>
              <a:gd name="T7" fmla="*/ 0 h 47"/>
              <a:gd name="T8" fmla="*/ 0 w 47"/>
              <a:gd name="T9" fmla="*/ 0 h 47"/>
              <a:gd name="T10" fmla="*/ 0 w 47"/>
              <a:gd name="T1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0" y="47"/>
                </a:ln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6" name="Freeform 33">
            <a:extLst>
              <a:ext uri="{FF2B5EF4-FFF2-40B4-BE49-F238E27FC236}">
                <a16:creationId xmlns:a16="http://schemas.microsoft.com/office/drawing/2014/main" xmlns="" id="{16F8904C-C740-45CB-908F-42D7ED2B990C}"/>
              </a:ext>
            </a:extLst>
          </p:cNvPr>
          <p:cNvSpPr>
            <a:spLocks/>
          </p:cNvSpPr>
          <p:nvPr/>
        </p:nvSpPr>
        <p:spPr bwMode="auto">
          <a:xfrm>
            <a:off x="5611947" y="5885348"/>
            <a:ext cx="74613" cy="74613"/>
          </a:xfrm>
          <a:custGeom>
            <a:avLst/>
            <a:gdLst>
              <a:gd name="T0" fmla="*/ 0 w 47"/>
              <a:gd name="T1" fmla="*/ 0 h 47"/>
              <a:gd name="T2" fmla="*/ 0 w 47"/>
              <a:gd name="T3" fmla="*/ 47 h 47"/>
              <a:gd name="T4" fmla="*/ 47 w 47"/>
              <a:gd name="T5" fmla="*/ 47 h 47"/>
              <a:gd name="T6" fmla="*/ 47 w 47"/>
              <a:gd name="T7" fmla="*/ 0 h 47"/>
              <a:gd name="T8" fmla="*/ 0 w 47"/>
              <a:gd name="T9" fmla="*/ 0 h 47"/>
              <a:gd name="T10" fmla="*/ 0 w 47"/>
              <a:gd name="T1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0" y="47"/>
                </a:ln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B2BB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7" name="Freeform 34">
            <a:extLst>
              <a:ext uri="{FF2B5EF4-FFF2-40B4-BE49-F238E27FC236}">
                <a16:creationId xmlns:a16="http://schemas.microsoft.com/office/drawing/2014/main" xmlns="" id="{FBB9A3D8-044D-493E-AE3C-7247B2CACCA0}"/>
              </a:ext>
            </a:extLst>
          </p:cNvPr>
          <p:cNvSpPr>
            <a:spLocks/>
          </p:cNvSpPr>
          <p:nvPr/>
        </p:nvSpPr>
        <p:spPr bwMode="auto">
          <a:xfrm>
            <a:off x="5238885" y="5885348"/>
            <a:ext cx="74613" cy="74613"/>
          </a:xfrm>
          <a:custGeom>
            <a:avLst/>
            <a:gdLst>
              <a:gd name="T0" fmla="*/ 0 w 47"/>
              <a:gd name="T1" fmla="*/ 0 h 47"/>
              <a:gd name="T2" fmla="*/ 0 w 47"/>
              <a:gd name="T3" fmla="*/ 47 h 47"/>
              <a:gd name="T4" fmla="*/ 47 w 47"/>
              <a:gd name="T5" fmla="*/ 47 h 47"/>
              <a:gd name="T6" fmla="*/ 47 w 47"/>
              <a:gd name="T7" fmla="*/ 0 h 47"/>
              <a:gd name="T8" fmla="*/ 0 w 47"/>
              <a:gd name="T9" fmla="*/ 0 h 47"/>
              <a:gd name="T10" fmla="*/ 0 w 47"/>
              <a:gd name="T1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0" y="47"/>
                </a:ln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5A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8" name="Freeform 35">
            <a:extLst>
              <a:ext uri="{FF2B5EF4-FFF2-40B4-BE49-F238E27FC236}">
                <a16:creationId xmlns:a16="http://schemas.microsoft.com/office/drawing/2014/main" xmlns="" id="{F114D9E4-B365-4CF4-AD7A-FA88744A16C0}"/>
              </a:ext>
            </a:extLst>
          </p:cNvPr>
          <p:cNvSpPr>
            <a:spLocks/>
          </p:cNvSpPr>
          <p:nvPr/>
        </p:nvSpPr>
        <p:spPr bwMode="auto">
          <a:xfrm>
            <a:off x="4867410" y="5885348"/>
            <a:ext cx="74613" cy="74613"/>
          </a:xfrm>
          <a:custGeom>
            <a:avLst/>
            <a:gdLst>
              <a:gd name="T0" fmla="*/ 0 w 47"/>
              <a:gd name="T1" fmla="*/ 0 h 47"/>
              <a:gd name="T2" fmla="*/ 0 w 47"/>
              <a:gd name="T3" fmla="*/ 47 h 47"/>
              <a:gd name="T4" fmla="*/ 47 w 47"/>
              <a:gd name="T5" fmla="*/ 47 h 47"/>
              <a:gd name="T6" fmla="*/ 47 w 47"/>
              <a:gd name="T7" fmla="*/ 0 h 47"/>
              <a:gd name="T8" fmla="*/ 0 w 47"/>
              <a:gd name="T9" fmla="*/ 0 h 47"/>
              <a:gd name="T10" fmla="*/ 0 w 47"/>
              <a:gd name="T1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0" y="47"/>
                </a:ln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C7DE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9" name="Freeform 72">
            <a:extLst>
              <a:ext uri="{FF2B5EF4-FFF2-40B4-BE49-F238E27FC236}">
                <a16:creationId xmlns:a16="http://schemas.microsoft.com/office/drawing/2014/main" xmlns="" id="{D54C0744-AA45-4025-96BD-E2785E59229B}"/>
              </a:ext>
            </a:extLst>
          </p:cNvPr>
          <p:cNvSpPr>
            <a:spLocks/>
          </p:cNvSpPr>
          <p:nvPr/>
        </p:nvSpPr>
        <p:spPr bwMode="auto">
          <a:xfrm>
            <a:off x="4499110" y="5885348"/>
            <a:ext cx="73025" cy="74613"/>
          </a:xfrm>
          <a:custGeom>
            <a:avLst/>
            <a:gdLst>
              <a:gd name="T0" fmla="*/ 0 w 46"/>
              <a:gd name="T1" fmla="*/ 47 h 47"/>
              <a:gd name="T2" fmla="*/ 46 w 46"/>
              <a:gd name="T3" fmla="*/ 47 h 47"/>
              <a:gd name="T4" fmla="*/ 46 w 46"/>
              <a:gd name="T5" fmla="*/ 0 h 47"/>
              <a:gd name="T6" fmla="*/ 0 w 46"/>
              <a:gd name="T7" fmla="*/ 0 h 47"/>
              <a:gd name="T8" fmla="*/ 0 w 46"/>
              <a:gd name="T9" fmla="*/ 47 h 47"/>
              <a:gd name="T10" fmla="*/ 0 w 46"/>
              <a:gd name="T11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" h="47">
                <a:moveTo>
                  <a:pt x="0" y="47"/>
                </a:moveTo>
                <a:lnTo>
                  <a:pt x="46" y="47"/>
                </a:lnTo>
                <a:lnTo>
                  <a:pt x="46" y="0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close/>
              </a:path>
            </a:pathLst>
          </a:custGeom>
          <a:solidFill>
            <a:srgbClr val="FFC000"/>
          </a:solidFill>
          <a:ln w="7938" cap="rnd">
            <a:noFill/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0" name="Freeform 73">
            <a:extLst>
              <a:ext uri="{FF2B5EF4-FFF2-40B4-BE49-F238E27FC236}">
                <a16:creationId xmlns:a16="http://schemas.microsoft.com/office/drawing/2014/main" xmlns="" id="{458F979A-245D-47A4-8F1B-484B5B8E2C1F}"/>
              </a:ext>
            </a:extLst>
          </p:cNvPr>
          <p:cNvSpPr>
            <a:spLocks/>
          </p:cNvSpPr>
          <p:nvPr/>
        </p:nvSpPr>
        <p:spPr bwMode="auto">
          <a:xfrm>
            <a:off x="4127635" y="5885348"/>
            <a:ext cx="73025" cy="74613"/>
          </a:xfrm>
          <a:custGeom>
            <a:avLst/>
            <a:gdLst>
              <a:gd name="T0" fmla="*/ 0 w 46"/>
              <a:gd name="T1" fmla="*/ 47 h 47"/>
              <a:gd name="T2" fmla="*/ 46 w 46"/>
              <a:gd name="T3" fmla="*/ 47 h 47"/>
              <a:gd name="T4" fmla="*/ 46 w 46"/>
              <a:gd name="T5" fmla="*/ 0 h 47"/>
              <a:gd name="T6" fmla="*/ 0 w 46"/>
              <a:gd name="T7" fmla="*/ 0 h 47"/>
              <a:gd name="T8" fmla="*/ 0 w 46"/>
              <a:gd name="T9" fmla="*/ 47 h 47"/>
              <a:gd name="T10" fmla="*/ 0 w 46"/>
              <a:gd name="T11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" h="47">
                <a:moveTo>
                  <a:pt x="0" y="47"/>
                </a:moveTo>
                <a:lnTo>
                  <a:pt x="46" y="47"/>
                </a:lnTo>
                <a:lnTo>
                  <a:pt x="46" y="0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close/>
              </a:path>
            </a:pathLst>
          </a:custGeom>
          <a:solidFill>
            <a:srgbClr val="00B050"/>
          </a:solidFill>
          <a:ln w="7938" cap="rnd">
            <a:noFill/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1" name="Freeform 74">
            <a:extLst>
              <a:ext uri="{FF2B5EF4-FFF2-40B4-BE49-F238E27FC236}">
                <a16:creationId xmlns:a16="http://schemas.microsoft.com/office/drawing/2014/main" xmlns="" id="{DC8152B8-DFCA-4387-9161-92512D59F885}"/>
              </a:ext>
            </a:extLst>
          </p:cNvPr>
          <p:cNvSpPr>
            <a:spLocks/>
          </p:cNvSpPr>
          <p:nvPr/>
        </p:nvSpPr>
        <p:spPr bwMode="auto">
          <a:xfrm>
            <a:off x="3756160" y="5885348"/>
            <a:ext cx="74613" cy="74613"/>
          </a:xfrm>
          <a:custGeom>
            <a:avLst/>
            <a:gdLst>
              <a:gd name="T0" fmla="*/ 0 w 47"/>
              <a:gd name="T1" fmla="*/ 47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  <a:gd name="T8" fmla="*/ 0 w 47"/>
              <a:gd name="T9" fmla="*/ 47 h 47"/>
              <a:gd name="T10" fmla="*/ 0 w 47"/>
              <a:gd name="T11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7">
                <a:moveTo>
                  <a:pt x="0" y="47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close/>
              </a:path>
            </a:pathLst>
          </a:custGeom>
          <a:solidFill>
            <a:srgbClr val="00B0F0"/>
          </a:solidFill>
          <a:ln w="7938" cap="rnd">
            <a:noFill/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2" name="Freeform 76">
            <a:extLst>
              <a:ext uri="{FF2B5EF4-FFF2-40B4-BE49-F238E27FC236}">
                <a16:creationId xmlns:a16="http://schemas.microsoft.com/office/drawing/2014/main" xmlns="" id="{55A4D848-1870-439D-B7AD-D69BC5E3D9D1}"/>
              </a:ext>
            </a:extLst>
          </p:cNvPr>
          <p:cNvSpPr>
            <a:spLocks/>
          </p:cNvSpPr>
          <p:nvPr/>
        </p:nvSpPr>
        <p:spPr bwMode="auto">
          <a:xfrm>
            <a:off x="5611947" y="5885348"/>
            <a:ext cx="74613" cy="74613"/>
          </a:xfrm>
          <a:custGeom>
            <a:avLst/>
            <a:gdLst>
              <a:gd name="T0" fmla="*/ 0 w 47"/>
              <a:gd name="T1" fmla="*/ 47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  <a:gd name="T8" fmla="*/ 0 w 47"/>
              <a:gd name="T9" fmla="*/ 47 h 47"/>
              <a:gd name="T10" fmla="*/ 0 w 47"/>
              <a:gd name="T11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7">
                <a:moveTo>
                  <a:pt x="0" y="47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close/>
              </a:path>
            </a:pathLst>
          </a:custGeom>
          <a:noFill/>
          <a:ln w="7938" cap="rnd">
            <a:noFill/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3" name="Freeform 77">
            <a:extLst>
              <a:ext uri="{FF2B5EF4-FFF2-40B4-BE49-F238E27FC236}">
                <a16:creationId xmlns:a16="http://schemas.microsoft.com/office/drawing/2014/main" xmlns="" id="{BC47E8BC-B711-450F-B550-0C65BA4D3090}"/>
              </a:ext>
            </a:extLst>
          </p:cNvPr>
          <p:cNvSpPr>
            <a:spLocks/>
          </p:cNvSpPr>
          <p:nvPr/>
        </p:nvSpPr>
        <p:spPr bwMode="auto">
          <a:xfrm>
            <a:off x="5238885" y="5885348"/>
            <a:ext cx="74613" cy="74613"/>
          </a:xfrm>
          <a:custGeom>
            <a:avLst/>
            <a:gdLst>
              <a:gd name="T0" fmla="*/ 0 w 47"/>
              <a:gd name="T1" fmla="*/ 47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  <a:gd name="T8" fmla="*/ 0 w 47"/>
              <a:gd name="T9" fmla="*/ 47 h 47"/>
              <a:gd name="T10" fmla="*/ 0 w 47"/>
              <a:gd name="T11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7">
                <a:moveTo>
                  <a:pt x="0" y="47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close/>
              </a:path>
            </a:pathLst>
          </a:custGeom>
          <a:solidFill>
            <a:srgbClr val="7030A0"/>
          </a:solidFill>
          <a:ln w="7938" cap="rnd">
            <a:noFill/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4" name="Freeform 78">
            <a:extLst>
              <a:ext uri="{FF2B5EF4-FFF2-40B4-BE49-F238E27FC236}">
                <a16:creationId xmlns:a16="http://schemas.microsoft.com/office/drawing/2014/main" xmlns="" id="{993F0BC2-750A-4B7D-B5F2-B8EC2DE28363}"/>
              </a:ext>
            </a:extLst>
          </p:cNvPr>
          <p:cNvSpPr>
            <a:spLocks/>
          </p:cNvSpPr>
          <p:nvPr/>
        </p:nvSpPr>
        <p:spPr bwMode="auto">
          <a:xfrm>
            <a:off x="4867410" y="5885348"/>
            <a:ext cx="74613" cy="74613"/>
          </a:xfrm>
          <a:custGeom>
            <a:avLst/>
            <a:gdLst>
              <a:gd name="T0" fmla="*/ 0 w 47"/>
              <a:gd name="T1" fmla="*/ 47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  <a:gd name="T8" fmla="*/ 0 w 47"/>
              <a:gd name="T9" fmla="*/ 47 h 47"/>
              <a:gd name="T10" fmla="*/ 0 w 47"/>
              <a:gd name="T11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" h="47">
                <a:moveTo>
                  <a:pt x="0" y="47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close/>
              </a:path>
            </a:pathLst>
          </a:custGeom>
          <a:solidFill>
            <a:srgbClr val="CC3300"/>
          </a:solidFill>
          <a:ln w="7938" cap="rnd">
            <a:noFill/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xmlns="" id="{3406F6CA-59D2-48D0-97A6-03A8EA2D9D7E}"/>
              </a:ext>
            </a:extLst>
          </p:cNvPr>
          <p:cNvSpPr txBox="1"/>
          <p:nvPr/>
        </p:nvSpPr>
        <p:spPr>
          <a:xfrm>
            <a:off x="3430802" y="580526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  <a:latin typeface="+mn-lt"/>
              </a:rPr>
              <a:t>6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xmlns="" id="{2C873145-34B9-4B3C-B5B0-4612B266805A}"/>
              </a:ext>
            </a:extLst>
          </p:cNvPr>
          <p:cNvSpPr txBox="1"/>
          <p:nvPr/>
        </p:nvSpPr>
        <p:spPr>
          <a:xfrm>
            <a:off x="3803140" y="580526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66"/>
                </a:solidFill>
                <a:latin typeface="+mn-lt"/>
              </a:rPr>
              <a:t>5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xmlns="" id="{B4C50441-F655-4EF0-9CF5-9F7C73F08BD2}"/>
              </a:ext>
            </a:extLst>
          </p:cNvPr>
          <p:cNvSpPr txBox="1"/>
          <p:nvPr/>
        </p:nvSpPr>
        <p:spPr>
          <a:xfrm>
            <a:off x="4190355" y="580526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  <a:latin typeface="+mn-lt"/>
              </a:rPr>
              <a:t>4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xmlns="" id="{10181F7B-1284-4D24-9543-A0FE8A09FCCB}"/>
              </a:ext>
            </a:extLst>
          </p:cNvPr>
          <p:cNvSpPr txBox="1"/>
          <p:nvPr/>
        </p:nvSpPr>
        <p:spPr>
          <a:xfrm>
            <a:off x="4541427" y="580526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66"/>
                </a:solidFill>
                <a:latin typeface="+mn-lt"/>
              </a:rPr>
              <a:t>3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xmlns="" id="{3D76DF2F-16C9-4091-B5A3-34514AA2FFE4}"/>
              </a:ext>
            </a:extLst>
          </p:cNvPr>
          <p:cNvSpPr txBox="1"/>
          <p:nvPr/>
        </p:nvSpPr>
        <p:spPr>
          <a:xfrm>
            <a:off x="4924006" y="580526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  <a:latin typeface="+mn-lt"/>
              </a:rPr>
              <a:t>2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xmlns="" id="{DA6F03E7-589C-464D-B361-5F853B7998DC}"/>
              </a:ext>
            </a:extLst>
          </p:cNvPr>
          <p:cNvSpPr txBox="1"/>
          <p:nvPr/>
        </p:nvSpPr>
        <p:spPr>
          <a:xfrm>
            <a:off x="5275078" y="580526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  <a:latin typeface="+mn-lt"/>
              </a:rPr>
              <a:t>1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xmlns="" id="{75074457-4890-4050-9C04-9EE55B989F12}"/>
              </a:ext>
            </a:extLst>
          </p:cNvPr>
          <p:cNvSpPr txBox="1"/>
          <p:nvPr/>
        </p:nvSpPr>
        <p:spPr>
          <a:xfrm>
            <a:off x="5660776" y="580526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  <a:latin typeface="+mn-lt"/>
              </a:rPr>
              <a:t>0</a:t>
            </a:r>
          </a:p>
        </p:txBody>
      </p: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xmlns="" id="{BCF82B83-55B5-4139-B7D9-8D1010E34045}"/>
              </a:ext>
            </a:extLst>
          </p:cNvPr>
          <p:cNvCxnSpPr/>
          <p:nvPr/>
        </p:nvCxnSpPr>
        <p:spPr bwMode="auto">
          <a:xfrm>
            <a:off x="3353115" y="6058743"/>
            <a:ext cx="255602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ZoneTexte 71">
            <a:extLst>
              <a:ext uri="{FF2B5EF4-FFF2-40B4-BE49-F238E27FC236}">
                <a16:creationId xmlns:a16="http://schemas.microsoft.com/office/drawing/2014/main" xmlns="" id="{01CEA06A-AC57-4EAB-BFAB-8143A37C129B}"/>
              </a:ext>
            </a:extLst>
          </p:cNvPr>
          <p:cNvSpPr txBox="1"/>
          <p:nvPr/>
        </p:nvSpPr>
        <p:spPr>
          <a:xfrm>
            <a:off x="2311039" y="5917381"/>
            <a:ext cx="1112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  <a:latin typeface="+mn-lt"/>
              </a:rPr>
              <a:t>Very satisfied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xmlns="" id="{11421756-A857-41B9-B55F-560A5D942C5C}"/>
              </a:ext>
            </a:extLst>
          </p:cNvPr>
          <p:cNvSpPr txBox="1"/>
          <p:nvPr/>
        </p:nvSpPr>
        <p:spPr>
          <a:xfrm>
            <a:off x="5887010" y="5917381"/>
            <a:ext cx="1309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  <a:latin typeface="+mn-lt"/>
              </a:rPr>
              <a:t>Very dissatisfied</a:t>
            </a:r>
          </a:p>
        </p:txBody>
      </p:sp>
      <p:sp>
        <p:nvSpPr>
          <p:cNvPr id="112" name="AutoShape 162">
            <a:extLst>
              <a:ext uri="{FF2B5EF4-FFF2-40B4-BE49-F238E27FC236}">
                <a16:creationId xmlns:a16="http://schemas.microsoft.com/office/drawing/2014/main" xmlns="" id="{2A0DD259-F3D5-4080-9FA4-BDB432C09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D63B2E71-4253-4F32-88BF-BC169EE07F06}"/>
              </a:ext>
            </a:extLst>
          </p:cNvPr>
          <p:cNvGrpSpPr/>
          <p:nvPr/>
        </p:nvGrpSpPr>
        <p:grpSpPr>
          <a:xfrm>
            <a:off x="298480" y="1938859"/>
            <a:ext cx="4422162" cy="3759274"/>
            <a:chOff x="298480" y="1938859"/>
            <a:chExt cx="4422162" cy="3759274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xmlns="" id="{348EDADF-EC0E-4EAC-8024-763F28B61C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2306" y="2240578"/>
              <a:ext cx="3455988" cy="2640013"/>
            </a:xfrm>
            <a:custGeom>
              <a:avLst/>
              <a:gdLst>
                <a:gd name="T0" fmla="*/ 2177 w 2177"/>
                <a:gd name="T1" fmla="*/ 1622 h 1663"/>
                <a:gd name="T2" fmla="*/ 0 w 2177"/>
                <a:gd name="T3" fmla="*/ 1622 h 1663"/>
                <a:gd name="T4" fmla="*/ 0 w 2177"/>
                <a:gd name="T5" fmla="*/ 0 h 1663"/>
                <a:gd name="T6" fmla="*/ 0 w 2177"/>
                <a:gd name="T7" fmla="*/ 1663 h 1663"/>
                <a:gd name="T8" fmla="*/ 0 w 2177"/>
                <a:gd name="T9" fmla="*/ 1622 h 1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7" h="1663">
                  <a:moveTo>
                    <a:pt x="2177" y="1622"/>
                  </a:moveTo>
                  <a:lnTo>
                    <a:pt x="0" y="1622"/>
                  </a:lnTo>
                  <a:lnTo>
                    <a:pt x="0" y="0"/>
                  </a:lnTo>
                  <a:moveTo>
                    <a:pt x="0" y="1663"/>
                  </a:moveTo>
                  <a:lnTo>
                    <a:pt x="0" y="1622"/>
                  </a:lnTo>
                </a:path>
              </a:pathLst>
            </a:cu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xmlns="" id="{E756EF53-E52A-41EC-92E5-E9D6984C3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381" y="2273916"/>
              <a:ext cx="468313" cy="77788"/>
            </a:xfrm>
            <a:custGeom>
              <a:avLst/>
              <a:gdLst>
                <a:gd name="T0" fmla="*/ 295 w 295"/>
                <a:gd name="T1" fmla="*/ 0 h 49"/>
                <a:gd name="T2" fmla="*/ 0 w 295"/>
                <a:gd name="T3" fmla="*/ 0 h 49"/>
                <a:gd name="T4" fmla="*/ 0 w 295"/>
                <a:gd name="T5" fmla="*/ 49 h 49"/>
                <a:gd name="T6" fmla="*/ 295 w 295"/>
                <a:gd name="T7" fmla="*/ 49 h 49"/>
                <a:gd name="T8" fmla="*/ 295 w 295"/>
                <a:gd name="T9" fmla="*/ 0 h 49"/>
                <a:gd name="T10" fmla="*/ 295 w 295"/>
                <a:gd name="T1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49">
                  <a:moveTo>
                    <a:pt x="295" y="0"/>
                  </a:moveTo>
                  <a:lnTo>
                    <a:pt x="0" y="0"/>
                  </a:lnTo>
                  <a:lnTo>
                    <a:pt x="0" y="49"/>
                  </a:lnTo>
                  <a:lnTo>
                    <a:pt x="295" y="49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xmlns="" id="{AAFCB51D-1F6E-4BED-88BD-C349DD8FD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381" y="2351703"/>
              <a:ext cx="468313" cy="544513"/>
            </a:xfrm>
            <a:custGeom>
              <a:avLst/>
              <a:gdLst>
                <a:gd name="T0" fmla="*/ 295 w 295"/>
                <a:gd name="T1" fmla="*/ 343 h 343"/>
                <a:gd name="T2" fmla="*/ 295 w 295"/>
                <a:gd name="T3" fmla="*/ 0 h 343"/>
                <a:gd name="T4" fmla="*/ 0 w 295"/>
                <a:gd name="T5" fmla="*/ 0 h 343"/>
                <a:gd name="T6" fmla="*/ 0 w 295"/>
                <a:gd name="T7" fmla="*/ 343 h 343"/>
                <a:gd name="T8" fmla="*/ 295 w 295"/>
                <a:gd name="T9" fmla="*/ 343 h 343"/>
                <a:gd name="T10" fmla="*/ 295 w 295"/>
                <a:gd name="T11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343">
                  <a:moveTo>
                    <a:pt x="295" y="343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343"/>
                  </a:lnTo>
                  <a:lnTo>
                    <a:pt x="295" y="343"/>
                  </a:lnTo>
                  <a:lnTo>
                    <a:pt x="295" y="343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xmlns="" id="{0D9B7210-E5FD-4210-9B06-1DB26F8C5D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381" y="2896216"/>
              <a:ext cx="468313" cy="1919288"/>
            </a:xfrm>
            <a:custGeom>
              <a:avLst/>
              <a:gdLst>
                <a:gd name="T0" fmla="*/ 295 w 295"/>
                <a:gd name="T1" fmla="*/ 0 h 1209"/>
                <a:gd name="T2" fmla="*/ 0 w 295"/>
                <a:gd name="T3" fmla="*/ 0 h 1209"/>
                <a:gd name="T4" fmla="*/ 0 w 295"/>
                <a:gd name="T5" fmla="*/ 1209 h 1209"/>
                <a:gd name="T6" fmla="*/ 295 w 295"/>
                <a:gd name="T7" fmla="*/ 1209 h 1209"/>
                <a:gd name="T8" fmla="*/ 295 w 295"/>
                <a:gd name="T9" fmla="*/ 0 h 1209"/>
                <a:gd name="T10" fmla="*/ 295 w 295"/>
                <a:gd name="T11" fmla="*/ 0 h 1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1209">
                  <a:moveTo>
                    <a:pt x="295" y="0"/>
                  </a:moveTo>
                  <a:lnTo>
                    <a:pt x="0" y="0"/>
                  </a:lnTo>
                  <a:lnTo>
                    <a:pt x="0" y="1209"/>
                  </a:lnTo>
                  <a:lnTo>
                    <a:pt x="295" y="1209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xmlns="" id="{97406023-D2DD-4949-AEF0-0BBA48B5E5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143" y="2262803"/>
              <a:ext cx="468313" cy="36513"/>
            </a:xfrm>
            <a:custGeom>
              <a:avLst/>
              <a:gdLst>
                <a:gd name="T0" fmla="*/ 295 w 295"/>
                <a:gd name="T1" fmla="*/ 0 h 23"/>
                <a:gd name="T2" fmla="*/ 0 w 295"/>
                <a:gd name="T3" fmla="*/ 0 h 23"/>
                <a:gd name="T4" fmla="*/ 0 w 295"/>
                <a:gd name="T5" fmla="*/ 23 h 23"/>
                <a:gd name="T6" fmla="*/ 295 w 295"/>
                <a:gd name="T7" fmla="*/ 23 h 23"/>
                <a:gd name="T8" fmla="*/ 295 w 295"/>
                <a:gd name="T9" fmla="*/ 0 h 23"/>
                <a:gd name="T10" fmla="*/ 295 w 295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23">
                  <a:moveTo>
                    <a:pt x="295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295" y="23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B2B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xmlns="" id="{E5851823-D661-400D-A48F-D7EF0389D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143" y="2299316"/>
              <a:ext cx="468313" cy="319088"/>
            </a:xfrm>
            <a:custGeom>
              <a:avLst/>
              <a:gdLst>
                <a:gd name="T0" fmla="*/ 295 w 295"/>
                <a:gd name="T1" fmla="*/ 201 h 201"/>
                <a:gd name="T2" fmla="*/ 295 w 295"/>
                <a:gd name="T3" fmla="*/ 0 h 201"/>
                <a:gd name="T4" fmla="*/ 0 w 295"/>
                <a:gd name="T5" fmla="*/ 0 h 201"/>
                <a:gd name="T6" fmla="*/ 0 w 295"/>
                <a:gd name="T7" fmla="*/ 201 h 201"/>
                <a:gd name="T8" fmla="*/ 295 w 295"/>
                <a:gd name="T9" fmla="*/ 201 h 201"/>
                <a:gd name="T10" fmla="*/ 295 w 295"/>
                <a:gd name="T11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201">
                  <a:moveTo>
                    <a:pt x="295" y="201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201"/>
                  </a:lnTo>
                  <a:lnTo>
                    <a:pt x="295" y="201"/>
                  </a:lnTo>
                  <a:lnTo>
                    <a:pt x="295" y="201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xmlns="" id="{E10719B0-4856-46E9-9EF8-94C6F06DEE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143" y="2618403"/>
              <a:ext cx="468313" cy="2197100"/>
            </a:xfrm>
            <a:custGeom>
              <a:avLst/>
              <a:gdLst>
                <a:gd name="T0" fmla="*/ 295 w 295"/>
                <a:gd name="T1" fmla="*/ 0 h 1384"/>
                <a:gd name="T2" fmla="*/ 0 w 295"/>
                <a:gd name="T3" fmla="*/ 0 h 1384"/>
                <a:gd name="T4" fmla="*/ 0 w 295"/>
                <a:gd name="T5" fmla="*/ 1384 h 1384"/>
                <a:gd name="T6" fmla="*/ 295 w 295"/>
                <a:gd name="T7" fmla="*/ 1384 h 1384"/>
                <a:gd name="T8" fmla="*/ 295 w 295"/>
                <a:gd name="T9" fmla="*/ 0 h 1384"/>
                <a:gd name="T10" fmla="*/ 295 w 295"/>
                <a:gd name="T11" fmla="*/ 0 h 1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1384">
                  <a:moveTo>
                    <a:pt x="295" y="0"/>
                  </a:moveTo>
                  <a:lnTo>
                    <a:pt x="0" y="0"/>
                  </a:lnTo>
                  <a:lnTo>
                    <a:pt x="0" y="1384"/>
                  </a:lnTo>
                  <a:lnTo>
                    <a:pt x="295" y="1384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xmlns="" id="{DC0C98BA-1084-429F-9247-89D4F271A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381" y="2473941"/>
              <a:ext cx="468313" cy="393700"/>
            </a:xfrm>
            <a:custGeom>
              <a:avLst/>
              <a:gdLst>
                <a:gd name="T0" fmla="*/ 295 w 295"/>
                <a:gd name="T1" fmla="*/ 248 h 248"/>
                <a:gd name="T2" fmla="*/ 295 w 295"/>
                <a:gd name="T3" fmla="*/ 0 h 248"/>
                <a:gd name="T4" fmla="*/ 0 w 295"/>
                <a:gd name="T5" fmla="*/ 0 h 248"/>
                <a:gd name="T6" fmla="*/ 0 w 295"/>
                <a:gd name="T7" fmla="*/ 248 h 248"/>
                <a:gd name="T8" fmla="*/ 295 w 295"/>
                <a:gd name="T9" fmla="*/ 248 h 248"/>
                <a:gd name="T10" fmla="*/ 295 w 295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248">
                  <a:moveTo>
                    <a:pt x="295" y="248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248"/>
                  </a:lnTo>
                  <a:lnTo>
                    <a:pt x="295" y="248"/>
                  </a:lnTo>
                  <a:lnTo>
                    <a:pt x="295" y="248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xmlns="" id="{E8F61403-8A37-451E-BA10-0C2172F9F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381" y="2867641"/>
              <a:ext cx="468313" cy="1947863"/>
            </a:xfrm>
            <a:custGeom>
              <a:avLst/>
              <a:gdLst>
                <a:gd name="T0" fmla="*/ 295 w 295"/>
                <a:gd name="T1" fmla="*/ 0 h 1227"/>
                <a:gd name="T2" fmla="*/ 0 w 295"/>
                <a:gd name="T3" fmla="*/ 0 h 1227"/>
                <a:gd name="T4" fmla="*/ 0 w 295"/>
                <a:gd name="T5" fmla="*/ 1227 h 1227"/>
                <a:gd name="T6" fmla="*/ 295 w 295"/>
                <a:gd name="T7" fmla="*/ 1227 h 1227"/>
                <a:gd name="T8" fmla="*/ 295 w 295"/>
                <a:gd name="T9" fmla="*/ 0 h 1227"/>
                <a:gd name="T10" fmla="*/ 295 w 295"/>
                <a:gd name="T11" fmla="*/ 0 h 1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1227">
                  <a:moveTo>
                    <a:pt x="295" y="0"/>
                  </a:moveTo>
                  <a:lnTo>
                    <a:pt x="0" y="0"/>
                  </a:lnTo>
                  <a:lnTo>
                    <a:pt x="0" y="1227"/>
                  </a:lnTo>
                  <a:lnTo>
                    <a:pt x="295" y="1227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xmlns="" id="{ECF9EFBA-EAE5-442D-89BB-DBA922D5A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381" y="2273916"/>
              <a:ext cx="468313" cy="42863"/>
            </a:xfrm>
            <a:custGeom>
              <a:avLst/>
              <a:gdLst>
                <a:gd name="T0" fmla="*/ 295 w 295"/>
                <a:gd name="T1" fmla="*/ 0 h 27"/>
                <a:gd name="T2" fmla="*/ 0 w 295"/>
                <a:gd name="T3" fmla="*/ 0 h 27"/>
                <a:gd name="T4" fmla="*/ 0 w 295"/>
                <a:gd name="T5" fmla="*/ 27 h 27"/>
                <a:gd name="T6" fmla="*/ 295 w 295"/>
                <a:gd name="T7" fmla="*/ 27 h 27"/>
                <a:gd name="T8" fmla="*/ 295 w 295"/>
                <a:gd name="T9" fmla="*/ 0 h 27"/>
                <a:gd name="T10" fmla="*/ 295 w 295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27">
                  <a:moveTo>
                    <a:pt x="295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95" y="27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xmlns="" id="{8D1E7646-9C5B-4664-9E86-93C433915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381" y="2316778"/>
              <a:ext cx="468313" cy="57150"/>
            </a:xfrm>
            <a:custGeom>
              <a:avLst/>
              <a:gdLst>
                <a:gd name="T0" fmla="*/ 295 w 295"/>
                <a:gd name="T1" fmla="*/ 36 h 36"/>
                <a:gd name="T2" fmla="*/ 295 w 295"/>
                <a:gd name="T3" fmla="*/ 0 h 36"/>
                <a:gd name="T4" fmla="*/ 0 w 295"/>
                <a:gd name="T5" fmla="*/ 0 h 36"/>
                <a:gd name="T6" fmla="*/ 0 w 295"/>
                <a:gd name="T7" fmla="*/ 36 h 36"/>
                <a:gd name="T8" fmla="*/ 295 w 295"/>
                <a:gd name="T9" fmla="*/ 36 h 36"/>
                <a:gd name="T10" fmla="*/ 295 w 295"/>
                <a:gd name="T11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36">
                  <a:moveTo>
                    <a:pt x="295" y="36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36"/>
                  </a:lnTo>
                  <a:lnTo>
                    <a:pt x="295" y="36"/>
                  </a:lnTo>
                  <a:lnTo>
                    <a:pt x="295" y="3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xmlns="" id="{0A433D4A-90BE-4B2D-8BD0-9DE986679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381" y="2373928"/>
              <a:ext cx="468313" cy="100013"/>
            </a:xfrm>
            <a:custGeom>
              <a:avLst/>
              <a:gdLst>
                <a:gd name="T0" fmla="*/ 295 w 295"/>
                <a:gd name="T1" fmla="*/ 63 h 63"/>
                <a:gd name="T2" fmla="*/ 295 w 295"/>
                <a:gd name="T3" fmla="*/ 0 h 63"/>
                <a:gd name="T4" fmla="*/ 0 w 295"/>
                <a:gd name="T5" fmla="*/ 0 h 63"/>
                <a:gd name="T6" fmla="*/ 0 w 295"/>
                <a:gd name="T7" fmla="*/ 63 h 63"/>
                <a:gd name="T8" fmla="*/ 295 w 295"/>
                <a:gd name="T9" fmla="*/ 63 h 63"/>
                <a:gd name="T10" fmla="*/ 295 w 295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63">
                  <a:moveTo>
                    <a:pt x="295" y="63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63"/>
                  </a:lnTo>
                  <a:lnTo>
                    <a:pt x="295" y="63"/>
                  </a:lnTo>
                  <a:lnTo>
                    <a:pt x="295" y="63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xmlns="" id="{00197044-715E-498E-BD02-A30ABC51C146}"/>
                </a:ext>
              </a:extLst>
            </p:cNvPr>
            <p:cNvSpPr txBox="1"/>
            <p:nvPr/>
          </p:nvSpPr>
          <p:spPr>
            <a:xfrm>
              <a:off x="468398" y="468400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xmlns="" id="{C7D6464A-2429-4D72-AC6D-CB909DD8694E}"/>
                </a:ext>
              </a:extLst>
            </p:cNvPr>
            <p:cNvSpPr txBox="1"/>
            <p:nvPr/>
          </p:nvSpPr>
          <p:spPr>
            <a:xfrm>
              <a:off x="383440" y="417056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xmlns="" id="{E82559B4-4DA1-4C03-9CFA-3D35ED844CFA}"/>
                </a:ext>
              </a:extLst>
            </p:cNvPr>
            <p:cNvSpPr txBox="1"/>
            <p:nvPr/>
          </p:nvSpPr>
          <p:spPr>
            <a:xfrm>
              <a:off x="383440" y="365713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xmlns="" id="{2AC1E780-43FD-4FF0-B97A-9FDAF7F1314F}"/>
                </a:ext>
              </a:extLst>
            </p:cNvPr>
            <p:cNvSpPr txBox="1"/>
            <p:nvPr/>
          </p:nvSpPr>
          <p:spPr>
            <a:xfrm>
              <a:off x="383440" y="314369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xmlns="" id="{BA494AAF-4A82-4DF5-8124-3B6EF74FF47E}"/>
                </a:ext>
              </a:extLst>
            </p:cNvPr>
            <p:cNvSpPr txBox="1"/>
            <p:nvPr/>
          </p:nvSpPr>
          <p:spPr>
            <a:xfrm>
              <a:off x="383440" y="263026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xmlns="" id="{75C99A02-CBB3-4E9A-A337-2FF71DC5C9D0}"/>
                </a:ext>
              </a:extLst>
            </p:cNvPr>
            <p:cNvSpPr txBox="1"/>
            <p:nvPr/>
          </p:nvSpPr>
          <p:spPr>
            <a:xfrm>
              <a:off x="298480" y="211682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xmlns="" id="{4DCF8F42-DF28-43C4-9829-25C5ACB09F61}"/>
                </a:ext>
              </a:extLst>
            </p:cNvPr>
            <p:cNvSpPr txBox="1"/>
            <p:nvPr/>
          </p:nvSpPr>
          <p:spPr>
            <a:xfrm>
              <a:off x="925924" y="4880591"/>
              <a:ext cx="8304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Q4W</a:t>
              </a:r>
              <a:br>
                <a:rPr lang="en-US" sz="12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(N = 100)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xmlns="" id="{E35C5E4C-A748-4EF4-AED4-C9BB8FD83906}"/>
                </a:ext>
              </a:extLst>
            </p:cNvPr>
            <p:cNvSpPr txBox="1"/>
            <p:nvPr/>
          </p:nvSpPr>
          <p:spPr>
            <a:xfrm>
              <a:off x="2069992" y="4880591"/>
              <a:ext cx="8304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Q8W</a:t>
              </a:r>
              <a:br>
                <a:rPr lang="en-US" sz="12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(N = 108)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xmlns="" id="{02F619C2-EA6A-4B95-87C3-0FD8B0FBC58D}"/>
                </a:ext>
              </a:extLst>
            </p:cNvPr>
            <p:cNvSpPr txBox="1"/>
            <p:nvPr/>
          </p:nvSpPr>
          <p:spPr>
            <a:xfrm>
              <a:off x="2945274" y="4891649"/>
              <a:ext cx="17034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Oral CAB + ABC/3TC</a:t>
              </a: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(N = 46)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xmlns="" id="{A0C7AB2C-1EEC-41DC-868A-76251001F860}"/>
                </a:ext>
              </a:extLst>
            </p:cNvPr>
            <p:cNvSpPr txBox="1"/>
            <p:nvPr/>
          </p:nvSpPr>
          <p:spPr>
            <a:xfrm>
              <a:off x="1144618" y="4537842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76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xmlns="" id="{213455B3-685C-4150-AF05-E7A22CD3157B}"/>
                </a:ext>
              </a:extLst>
            </p:cNvPr>
            <p:cNvSpPr txBox="1"/>
            <p:nvPr/>
          </p:nvSpPr>
          <p:spPr>
            <a:xfrm>
              <a:off x="2292380" y="455066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85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xmlns="" id="{730790AE-E6B5-478C-A1D4-E826FAE93C32}"/>
                </a:ext>
              </a:extLst>
            </p:cNvPr>
            <p:cNvSpPr txBox="1"/>
            <p:nvPr/>
          </p:nvSpPr>
          <p:spPr>
            <a:xfrm>
              <a:off x="3451171" y="455066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76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xmlns="" id="{CBFD6720-0E70-475E-B51D-B0BF148D762E}"/>
                </a:ext>
              </a:extLst>
            </p:cNvPr>
            <p:cNvSpPr txBox="1"/>
            <p:nvPr/>
          </p:nvSpPr>
          <p:spPr>
            <a:xfrm>
              <a:off x="1148330" y="259770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21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xmlns="" id="{4F9F2913-D46E-4D37-AF32-E68615F2C301}"/>
                </a:ext>
              </a:extLst>
            </p:cNvPr>
            <p:cNvSpPr txBox="1"/>
            <p:nvPr/>
          </p:nvSpPr>
          <p:spPr>
            <a:xfrm>
              <a:off x="2288687" y="2337847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14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xmlns="" id="{DAB3E393-157B-4AE9-92FE-451D1D5AFEC7}"/>
                </a:ext>
              </a:extLst>
            </p:cNvPr>
            <p:cNvSpPr txBox="1"/>
            <p:nvPr/>
          </p:nvSpPr>
          <p:spPr>
            <a:xfrm>
              <a:off x="3445316" y="2549831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15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xmlns="" id="{F3D34AE2-EC0A-4F80-9E43-C73E003EB2F2}"/>
                </a:ext>
              </a:extLst>
            </p:cNvPr>
            <p:cNvSpPr txBox="1"/>
            <p:nvPr/>
          </p:nvSpPr>
          <p:spPr>
            <a:xfrm>
              <a:off x="3203848" y="2360283"/>
              <a:ext cx="15167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4</a:t>
              </a: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xmlns="" id="{25D46543-4EB8-47F3-8CD9-7D6527C586E3}"/>
                </a:ext>
              </a:extLst>
            </p:cNvPr>
            <p:cNvSpPr txBox="1"/>
            <p:nvPr/>
          </p:nvSpPr>
          <p:spPr>
            <a:xfrm>
              <a:off x="3851920" y="221320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xmlns="" id="{E662F87F-7C04-4BB4-8B16-C1E85701F62D}"/>
                </a:ext>
              </a:extLst>
            </p:cNvPr>
            <p:cNvSpPr txBox="1"/>
            <p:nvPr/>
          </p:nvSpPr>
          <p:spPr>
            <a:xfrm>
              <a:off x="3851920" y="2060848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xmlns="" id="{F785E6E3-934C-489E-87D7-8813D1834406}"/>
                </a:ext>
              </a:extLst>
            </p:cNvPr>
            <p:cNvSpPr txBox="1"/>
            <p:nvPr/>
          </p:nvSpPr>
          <p:spPr>
            <a:xfrm>
              <a:off x="2683615" y="2160816"/>
              <a:ext cx="4028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&lt; 1</a:t>
              </a:r>
            </a:p>
          </p:txBody>
        </p:sp>
        <p:sp>
          <p:nvSpPr>
            <p:cNvPr id="107" name="ZoneTexte 106">
              <a:extLst>
                <a:ext uri="{FF2B5EF4-FFF2-40B4-BE49-F238E27FC236}">
                  <a16:creationId xmlns:a16="http://schemas.microsoft.com/office/drawing/2014/main" xmlns="" id="{6B27F147-516B-4774-997B-6B6CA1DFFF4D}"/>
                </a:ext>
              </a:extLst>
            </p:cNvPr>
            <p:cNvSpPr txBox="1"/>
            <p:nvPr/>
          </p:nvSpPr>
          <p:spPr>
            <a:xfrm>
              <a:off x="1549422" y="2194627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3</a:t>
              </a:r>
            </a:p>
          </p:txBody>
        </p:sp>
        <p:cxnSp>
          <p:nvCxnSpPr>
            <p:cNvPr id="108" name="Connecteur droit avec flèche 107">
              <a:extLst>
                <a:ext uri="{FF2B5EF4-FFF2-40B4-BE49-F238E27FC236}">
                  <a16:creationId xmlns:a16="http://schemas.microsoft.com/office/drawing/2014/main" xmlns="" id="{91553BA4-0C24-454F-B4D1-1790CAB4256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74781" y="5421134"/>
              <a:ext cx="204888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xmlns="" id="{9335433A-8616-492C-981C-9FC8044F6231}"/>
                </a:ext>
              </a:extLst>
            </p:cNvPr>
            <p:cNvSpPr txBox="1"/>
            <p:nvPr/>
          </p:nvSpPr>
          <p:spPr>
            <a:xfrm>
              <a:off x="925924" y="5421134"/>
              <a:ext cx="19744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IM CAB LA + RPV LA</a:t>
              </a: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555290" y="1938859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CB58949B-6BD6-4255-B7B4-857241EAD115}"/>
              </a:ext>
            </a:extLst>
          </p:cNvPr>
          <p:cNvGrpSpPr/>
          <p:nvPr/>
        </p:nvGrpSpPr>
        <p:grpSpPr>
          <a:xfrm>
            <a:off x="4732698" y="1927710"/>
            <a:ext cx="4335259" cy="3784323"/>
            <a:chOff x="4732698" y="1927710"/>
            <a:chExt cx="4335259" cy="3784323"/>
          </a:xfrm>
        </p:grpSpPr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xmlns="" id="{B7F2CE64-E1D6-437D-B01E-DDC280276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8911" y="2256453"/>
              <a:ext cx="468313" cy="42863"/>
            </a:xfrm>
            <a:custGeom>
              <a:avLst/>
              <a:gdLst>
                <a:gd name="T0" fmla="*/ 295 w 295"/>
                <a:gd name="T1" fmla="*/ 0 h 27"/>
                <a:gd name="T2" fmla="*/ 0 w 295"/>
                <a:gd name="T3" fmla="*/ 0 h 27"/>
                <a:gd name="T4" fmla="*/ 0 w 295"/>
                <a:gd name="T5" fmla="*/ 27 h 27"/>
                <a:gd name="T6" fmla="*/ 295 w 295"/>
                <a:gd name="T7" fmla="*/ 27 h 27"/>
                <a:gd name="T8" fmla="*/ 295 w 295"/>
                <a:gd name="T9" fmla="*/ 0 h 27"/>
                <a:gd name="T10" fmla="*/ 295 w 295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27">
                  <a:moveTo>
                    <a:pt x="295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295" y="27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AB7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xmlns="" id="{B0494012-5F32-4BE8-A495-1428C56EC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8911" y="2301460"/>
              <a:ext cx="468313" cy="265113"/>
            </a:xfrm>
            <a:custGeom>
              <a:avLst/>
              <a:gdLst>
                <a:gd name="T0" fmla="*/ 295 w 295"/>
                <a:gd name="T1" fmla="*/ 167 h 167"/>
                <a:gd name="T2" fmla="*/ 295 w 295"/>
                <a:gd name="T3" fmla="*/ 0 h 167"/>
                <a:gd name="T4" fmla="*/ 0 w 295"/>
                <a:gd name="T5" fmla="*/ 0 h 167"/>
                <a:gd name="T6" fmla="*/ 0 w 295"/>
                <a:gd name="T7" fmla="*/ 167 h 167"/>
                <a:gd name="T8" fmla="*/ 295 w 295"/>
                <a:gd name="T9" fmla="*/ 167 h 167"/>
                <a:gd name="T10" fmla="*/ 295 w 295"/>
                <a:gd name="T11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167">
                  <a:moveTo>
                    <a:pt x="295" y="167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167"/>
                  </a:lnTo>
                  <a:lnTo>
                    <a:pt x="295" y="167"/>
                  </a:lnTo>
                  <a:lnTo>
                    <a:pt x="295" y="167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xmlns="" id="{DA310839-097D-4149-9741-9EF9C6005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8911" y="2564428"/>
              <a:ext cx="468313" cy="2251075"/>
            </a:xfrm>
            <a:custGeom>
              <a:avLst/>
              <a:gdLst>
                <a:gd name="T0" fmla="*/ 295 w 295"/>
                <a:gd name="T1" fmla="*/ 0 h 1418"/>
                <a:gd name="T2" fmla="*/ 0 w 295"/>
                <a:gd name="T3" fmla="*/ 0 h 1418"/>
                <a:gd name="T4" fmla="*/ 0 w 295"/>
                <a:gd name="T5" fmla="*/ 1418 h 1418"/>
                <a:gd name="T6" fmla="*/ 295 w 295"/>
                <a:gd name="T7" fmla="*/ 1418 h 1418"/>
                <a:gd name="T8" fmla="*/ 295 w 295"/>
                <a:gd name="T9" fmla="*/ 0 h 1418"/>
                <a:gd name="T10" fmla="*/ 295 w 295"/>
                <a:gd name="T11" fmla="*/ 0 h 1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1418">
                  <a:moveTo>
                    <a:pt x="295" y="0"/>
                  </a:moveTo>
                  <a:lnTo>
                    <a:pt x="0" y="0"/>
                  </a:lnTo>
                  <a:lnTo>
                    <a:pt x="0" y="1418"/>
                  </a:lnTo>
                  <a:lnTo>
                    <a:pt x="295" y="1418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xmlns="" id="{5901B9A7-0BE5-440D-80A7-E2C9C9E67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6673" y="2268328"/>
              <a:ext cx="468313" cy="39688"/>
            </a:xfrm>
            <a:custGeom>
              <a:avLst/>
              <a:gdLst>
                <a:gd name="T0" fmla="*/ 295 w 295"/>
                <a:gd name="T1" fmla="*/ 0 h 25"/>
                <a:gd name="T2" fmla="*/ 0 w 295"/>
                <a:gd name="T3" fmla="*/ 0 h 25"/>
                <a:gd name="T4" fmla="*/ 0 w 295"/>
                <a:gd name="T5" fmla="*/ 25 h 25"/>
                <a:gd name="T6" fmla="*/ 295 w 295"/>
                <a:gd name="T7" fmla="*/ 25 h 25"/>
                <a:gd name="T8" fmla="*/ 295 w 295"/>
                <a:gd name="T9" fmla="*/ 0 h 25"/>
                <a:gd name="T10" fmla="*/ 295 w 29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25">
                  <a:moveTo>
                    <a:pt x="295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95" y="25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AB7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xmlns="" id="{910C4321-C5F4-4F82-B4A2-FB286242C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8018" y="2318752"/>
              <a:ext cx="468313" cy="238125"/>
            </a:xfrm>
            <a:custGeom>
              <a:avLst/>
              <a:gdLst>
                <a:gd name="T0" fmla="*/ 295 w 295"/>
                <a:gd name="T1" fmla="*/ 150 h 150"/>
                <a:gd name="T2" fmla="*/ 295 w 295"/>
                <a:gd name="T3" fmla="*/ 0 h 150"/>
                <a:gd name="T4" fmla="*/ 0 w 295"/>
                <a:gd name="T5" fmla="*/ 0 h 150"/>
                <a:gd name="T6" fmla="*/ 0 w 295"/>
                <a:gd name="T7" fmla="*/ 150 h 150"/>
                <a:gd name="T8" fmla="*/ 295 w 295"/>
                <a:gd name="T9" fmla="*/ 150 h 150"/>
                <a:gd name="T10" fmla="*/ 295 w 295"/>
                <a:gd name="T11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150">
                  <a:moveTo>
                    <a:pt x="295" y="150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150"/>
                  </a:lnTo>
                  <a:lnTo>
                    <a:pt x="295" y="150"/>
                  </a:lnTo>
                  <a:lnTo>
                    <a:pt x="295" y="150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xmlns="" id="{0D47874E-A62C-47E8-B1C0-3E5DEA608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6673" y="2534266"/>
              <a:ext cx="468313" cy="2281238"/>
            </a:xfrm>
            <a:custGeom>
              <a:avLst/>
              <a:gdLst>
                <a:gd name="T0" fmla="*/ 295 w 295"/>
                <a:gd name="T1" fmla="*/ 0 h 1437"/>
                <a:gd name="T2" fmla="*/ 0 w 295"/>
                <a:gd name="T3" fmla="*/ 0 h 1437"/>
                <a:gd name="T4" fmla="*/ 0 w 295"/>
                <a:gd name="T5" fmla="*/ 1437 h 1437"/>
                <a:gd name="T6" fmla="*/ 295 w 295"/>
                <a:gd name="T7" fmla="*/ 1437 h 1437"/>
                <a:gd name="T8" fmla="*/ 295 w 295"/>
                <a:gd name="T9" fmla="*/ 0 h 1437"/>
                <a:gd name="T10" fmla="*/ 295 w 295"/>
                <a:gd name="T11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1437">
                  <a:moveTo>
                    <a:pt x="295" y="0"/>
                  </a:moveTo>
                  <a:lnTo>
                    <a:pt x="0" y="0"/>
                  </a:lnTo>
                  <a:lnTo>
                    <a:pt x="0" y="1437"/>
                  </a:lnTo>
                  <a:lnTo>
                    <a:pt x="295" y="1437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xmlns="" id="{10C56FB8-0BFF-4A9E-87BD-30E03F7A0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4911" y="2256453"/>
              <a:ext cx="468313" cy="60325"/>
            </a:xfrm>
            <a:custGeom>
              <a:avLst/>
              <a:gdLst>
                <a:gd name="T0" fmla="*/ 295 w 295"/>
                <a:gd name="T1" fmla="*/ 0 h 38"/>
                <a:gd name="T2" fmla="*/ 0 w 295"/>
                <a:gd name="T3" fmla="*/ 0 h 38"/>
                <a:gd name="T4" fmla="*/ 0 w 295"/>
                <a:gd name="T5" fmla="*/ 38 h 38"/>
                <a:gd name="T6" fmla="*/ 295 w 295"/>
                <a:gd name="T7" fmla="*/ 38 h 38"/>
                <a:gd name="T8" fmla="*/ 295 w 295"/>
                <a:gd name="T9" fmla="*/ 0 h 38"/>
                <a:gd name="T10" fmla="*/ 295 w 295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38">
                  <a:moveTo>
                    <a:pt x="295" y="0"/>
                  </a:moveTo>
                  <a:lnTo>
                    <a:pt x="0" y="0"/>
                  </a:lnTo>
                  <a:lnTo>
                    <a:pt x="0" y="38"/>
                  </a:lnTo>
                  <a:lnTo>
                    <a:pt x="295" y="38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xmlns="" id="{19485292-FF03-44CD-A593-352C7C57A0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4911" y="2316778"/>
              <a:ext cx="468313" cy="100013"/>
            </a:xfrm>
            <a:custGeom>
              <a:avLst/>
              <a:gdLst>
                <a:gd name="T0" fmla="*/ 295 w 295"/>
                <a:gd name="T1" fmla="*/ 63 h 63"/>
                <a:gd name="T2" fmla="*/ 295 w 295"/>
                <a:gd name="T3" fmla="*/ 0 h 63"/>
                <a:gd name="T4" fmla="*/ 0 w 295"/>
                <a:gd name="T5" fmla="*/ 0 h 63"/>
                <a:gd name="T6" fmla="*/ 0 w 295"/>
                <a:gd name="T7" fmla="*/ 63 h 63"/>
                <a:gd name="T8" fmla="*/ 295 w 295"/>
                <a:gd name="T9" fmla="*/ 63 h 63"/>
                <a:gd name="T10" fmla="*/ 295 w 295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63">
                  <a:moveTo>
                    <a:pt x="295" y="63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63"/>
                  </a:lnTo>
                  <a:lnTo>
                    <a:pt x="295" y="63"/>
                  </a:lnTo>
                  <a:lnTo>
                    <a:pt x="295" y="63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xmlns="" id="{B55ECC3D-A604-4635-A336-6005E011C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4911" y="2416791"/>
              <a:ext cx="468313" cy="179388"/>
            </a:xfrm>
            <a:custGeom>
              <a:avLst/>
              <a:gdLst>
                <a:gd name="T0" fmla="*/ 295 w 295"/>
                <a:gd name="T1" fmla="*/ 113 h 113"/>
                <a:gd name="T2" fmla="*/ 295 w 295"/>
                <a:gd name="T3" fmla="*/ 0 h 113"/>
                <a:gd name="T4" fmla="*/ 0 w 295"/>
                <a:gd name="T5" fmla="*/ 0 h 113"/>
                <a:gd name="T6" fmla="*/ 0 w 295"/>
                <a:gd name="T7" fmla="*/ 113 h 113"/>
                <a:gd name="T8" fmla="*/ 295 w 295"/>
                <a:gd name="T9" fmla="*/ 113 h 113"/>
                <a:gd name="T10" fmla="*/ 295 w 295"/>
                <a:gd name="T11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113">
                  <a:moveTo>
                    <a:pt x="295" y="113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113"/>
                  </a:lnTo>
                  <a:lnTo>
                    <a:pt x="295" y="113"/>
                  </a:lnTo>
                  <a:lnTo>
                    <a:pt x="295" y="11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xmlns="" id="{09D82791-260A-42AD-A988-164B0BEEF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4911" y="2824778"/>
              <a:ext cx="468313" cy="904875"/>
            </a:xfrm>
            <a:custGeom>
              <a:avLst/>
              <a:gdLst>
                <a:gd name="T0" fmla="*/ 0 w 295"/>
                <a:gd name="T1" fmla="*/ 570 h 570"/>
                <a:gd name="T2" fmla="*/ 295 w 295"/>
                <a:gd name="T3" fmla="*/ 570 h 570"/>
                <a:gd name="T4" fmla="*/ 295 w 295"/>
                <a:gd name="T5" fmla="*/ 0 h 570"/>
                <a:gd name="T6" fmla="*/ 0 w 295"/>
                <a:gd name="T7" fmla="*/ 0 h 570"/>
                <a:gd name="T8" fmla="*/ 0 w 295"/>
                <a:gd name="T9" fmla="*/ 570 h 570"/>
                <a:gd name="T10" fmla="*/ 0 w 295"/>
                <a:gd name="T11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570">
                  <a:moveTo>
                    <a:pt x="0" y="570"/>
                  </a:moveTo>
                  <a:lnTo>
                    <a:pt x="295" y="570"/>
                  </a:lnTo>
                  <a:lnTo>
                    <a:pt x="295" y="0"/>
                  </a:lnTo>
                  <a:lnTo>
                    <a:pt x="0" y="0"/>
                  </a:lnTo>
                  <a:lnTo>
                    <a:pt x="0" y="570"/>
                  </a:lnTo>
                  <a:lnTo>
                    <a:pt x="0" y="570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xmlns="" id="{1DFC1AF9-F327-40BC-83D1-62A89153CB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4911" y="3729653"/>
              <a:ext cx="468313" cy="1085850"/>
            </a:xfrm>
            <a:custGeom>
              <a:avLst/>
              <a:gdLst>
                <a:gd name="T0" fmla="*/ 295 w 295"/>
                <a:gd name="T1" fmla="*/ 0 h 684"/>
                <a:gd name="T2" fmla="*/ 0 w 295"/>
                <a:gd name="T3" fmla="*/ 0 h 684"/>
                <a:gd name="T4" fmla="*/ 0 w 295"/>
                <a:gd name="T5" fmla="*/ 684 h 684"/>
                <a:gd name="T6" fmla="*/ 295 w 295"/>
                <a:gd name="T7" fmla="*/ 684 h 684"/>
                <a:gd name="T8" fmla="*/ 295 w 295"/>
                <a:gd name="T9" fmla="*/ 0 h 684"/>
                <a:gd name="T10" fmla="*/ 295 w 295"/>
                <a:gd name="T11" fmla="*/ 0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684">
                  <a:moveTo>
                    <a:pt x="295" y="0"/>
                  </a:moveTo>
                  <a:lnTo>
                    <a:pt x="0" y="0"/>
                  </a:lnTo>
                  <a:lnTo>
                    <a:pt x="0" y="684"/>
                  </a:lnTo>
                  <a:lnTo>
                    <a:pt x="295" y="684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1" name="Freeform 37">
              <a:extLst>
                <a:ext uri="{FF2B5EF4-FFF2-40B4-BE49-F238E27FC236}">
                  <a16:creationId xmlns:a16="http://schemas.microsoft.com/office/drawing/2014/main" xmlns="" id="{A819882F-5B21-4679-ADAC-122A34AD4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836" y="2240578"/>
              <a:ext cx="3457575" cy="2574925"/>
            </a:xfrm>
            <a:custGeom>
              <a:avLst/>
              <a:gdLst>
                <a:gd name="T0" fmla="*/ 0 w 2178"/>
                <a:gd name="T1" fmla="*/ 0 h 1622"/>
                <a:gd name="T2" fmla="*/ 0 w 2178"/>
                <a:gd name="T3" fmla="*/ 1622 h 1622"/>
                <a:gd name="T4" fmla="*/ 2178 w 2178"/>
                <a:gd name="T5" fmla="*/ 1622 h 1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8" h="1622">
                  <a:moveTo>
                    <a:pt x="0" y="0"/>
                  </a:moveTo>
                  <a:lnTo>
                    <a:pt x="0" y="1622"/>
                  </a:lnTo>
                  <a:lnTo>
                    <a:pt x="2178" y="1622"/>
                  </a:lnTo>
                </a:path>
              </a:pathLst>
            </a:cu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2" name="Line 38">
              <a:extLst>
                <a:ext uri="{FF2B5EF4-FFF2-40B4-BE49-F238E27FC236}">
                  <a16:creationId xmlns:a16="http://schemas.microsoft.com/office/drawing/2014/main" xmlns="" id="{DA80AE3C-DF0E-4F62-85C2-0EA9E91E68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92836" y="4815503"/>
              <a:ext cx="0" cy="65088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3" name="Line 40">
              <a:extLst>
                <a:ext uri="{FF2B5EF4-FFF2-40B4-BE49-F238E27FC236}">
                  <a16:creationId xmlns:a16="http://schemas.microsoft.com/office/drawing/2014/main" xmlns="" id="{72205BF8-B7C8-4845-BD83-61D132B03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098" y="2251691"/>
              <a:ext cx="58738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4" name="Freeform 41">
              <a:extLst>
                <a:ext uri="{FF2B5EF4-FFF2-40B4-BE49-F238E27FC236}">
                  <a16:creationId xmlns:a16="http://schemas.microsoft.com/office/drawing/2014/main" xmlns="" id="{C3F86D78-532E-4C87-85B4-0ED89E74A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8911" y="2256453"/>
              <a:ext cx="468313" cy="42863"/>
            </a:xfrm>
            <a:custGeom>
              <a:avLst/>
              <a:gdLst>
                <a:gd name="T0" fmla="*/ 295 w 295"/>
                <a:gd name="T1" fmla="*/ 27 h 27"/>
                <a:gd name="T2" fmla="*/ 295 w 295"/>
                <a:gd name="T3" fmla="*/ 0 h 27"/>
                <a:gd name="T4" fmla="*/ 0 w 295"/>
                <a:gd name="T5" fmla="*/ 0 h 27"/>
                <a:gd name="T6" fmla="*/ 0 w 295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" h="27">
                  <a:moveTo>
                    <a:pt x="295" y="27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27"/>
                  </a:lnTo>
                </a:path>
              </a:pathLst>
            </a:custGeom>
            <a:solidFill>
              <a:srgbClr val="00B050"/>
            </a:solidFill>
            <a:ln w="7938" cap="rnd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5" name="Freeform 42">
              <a:extLst>
                <a:ext uri="{FF2B5EF4-FFF2-40B4-BE49-F238E27FC236}">
                  <a16:creationId xmlns:a16="http://schemas.microsoft.com/office/drawing/2014/main" xmlns="" id="{69FAAF3D-05DD-4AE1-9EC1-DB4A82AAA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6673" y="2268328"/>
              <a:ext cx="468313" cy="39688"/>
            </a:xfrm>
            <a:custGeom>
              <a:avLst/>
              <a:gdLst>
                <a:gd name="T0" fmla="*/ 295 w 295"/>
                <a:gd name="T1" fmla="*/ 25 h 25"/>
                <a:gd name="T2" fmla="*/ 295 w 295"/>
                <a:gd name="T3" fmla="*/ 0 h 25"/>
                <a:gd name="T4" fmla="*/ 0 w 295"/>
                <a:gd name="T5" fmla="*/ 0 h 25"/>
                <a:gd name="T6" fmla="*/ 0 w 295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" h="25">
                  <a:moveTo>
                    <a:pt x="295" y="25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0" y="25"/>
                  </a:lnTo>
                </a:path>
              </a:pathLst>
            </a:custGeom>
            <a:solidFill>
              <a:srgbClr val="00B050"/>
            </a:solidFill>
            <a:ln w="7938" cap="rnd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6" name="Line 49">
              <a:extLst>
                <a:ext uri="{FF2B5EF4-FFF2-40B4-BE49-F238E27FC236}">
                  <a16:creationId xmlns:a16="http://schemas.microsoft.com/office/drawing/2014/main" xmlns="" id="{FFF926D6-FD56-4FC1-92E4-DCDA004F4C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098" y="2764453"/>
              <a:ext cx="58738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7" name="Line 50">
              <a:extLst>
                <a:ext uri="{FF2B5EF4-FFF2-40B4-BE49-F238E27FC236}">
                  <a16:creationId xmlns:a16="http://schemas.microsoft.com/office/drawing/2014/main" xmlns="" id="{92F0D1BA-07F9-4F2D-A44D-C86A73CAFC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098" y="3277216"/>
              <a:ext cx="58738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8" name="Line 53">
              <a:extLst>
                <a:ext uri="{FF2B5EF4-FFF2-40B4-BE49-F238E27FC236}">
                  <a16:creationId xmlns:a16="http://schemas.microsoft.com/office/drawing/2014/main" xmlns="" id="{3A5F83D7-4B18-42B4-9FAF-DB7BFA7620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098" y="3789978"/>
              <a:ext cx="58738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9" name="Line 54">
              <a:extLst>
                <a:ext uri="{FF2B5EF4-FFF2-40B4-BE49-F238E27FC236}">
                  <a16:creationId xmlns:a16="http://schemas.microsoft.com/office/drawing/2014/main" xmlns="" id="{5C768B03-2C0A-475D-AC3D-F013F4AFAE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098" y="4302741"/>
              <a:ext cx="58738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0" name="Line 55">
              <a:extLst>
                <a:ext uri="{FF2B5EF4-FFF2-40B4-BE49-F238E27FC236}">
                  <a16:creationId xmlns:a16="http://schemas.microsoft.com/office/drawing/2014/main" xmlns="" id="{A3885E36-2BCA-49F2-8BF1-C5EB5F892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098" y="4815503"/>
              <a:ext cx="58738" cy="0"/>
            </a:xfrm>
            <a:prstGeom prst="line">
              <a:avLst/>
            </a:pr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1" name="Line 62">
              <a:extLst>
                <a:ext uri="{FF2B5EF4-FFF2-40B4-BE49-F238E27FC236}">
                  <a16:creationId xmlns:a16="http://schemas.microsoft.com/office/drawing/2014/main" xmlns="" id="{E2DD9F11-FB2D-483C-BFBA-2B9FA369A5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24911" y="2316778"/>
              <a:ext cx="0" cy="100013"/>
            </a:xfrm>
            <a:prstGeom prst="line">
              <a:avLst/>
            </a:prstGeom>
            <a:noFill/>
            <a:ln w="7938" cap="rnd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xmlns="" id="{77D11B43-8BA2-4353-B652-74369876DD75}"/>
                </a:ext>
              </a:extLst>
            </p:cNvPr>
            <p:cNvSpPr txBox="1"/>
            <p:nvPr/>
          </p:nvSpPr>
          <p:spPr>
            <a:xfrm>
              <a:off x="5370890" y="4880591"/>
              <a:ext cx="8304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Q4W</a:t>
              </a:r>
              <a:br>
                <a:rPr lang="en-US" sz="12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(N = 100)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xmlns="" id="{F4BDC1AC-58D3-425D-91F6-387733F12B89}"/>
                </a:ext>
              </a:extLst>
            </p:cNvPr>
            <p:cNvSpPr txBox="1"/>
            <p:nvPr/>
          </p:nvSpPr>
          <p:spPr>
            <a:xfrm>
              <a:off x="6514958" y="4880591"/>
              <a:ext cx="8304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Q8W</a:t>
              </a:r>
              <a:br>
                <a:rPr lang="en-US" sz="12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(N = 108)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xmlns="" id="{B99600E1-8788-4669-8E3B-0E5C1ED9D08F}"/>
                </a:ext>
              </a:extLst>
            </p:cNvPr>
            <p:cNvSpPr txBox="1"/>
            <p:nvPr/>
          </p:nvSpPr>
          <p:spPr>
            <a:xfrm>
              <a:off x="7364542" y="4880591"/>
              <a:ext cx="17034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Oral CAB + ABC/3TC</a:t>
              </a: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(N = 46)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xmlns="" id="{B7452539-D4B4-4553-A37B-5DF4919A1C26}"/>
                </a:ext>
              </a:extLst>
            </p:cNvPr>
            <p:cNvSpPr txBox="1"/>
            <p:nvPr/>
          </p:nvSpPr>
          <p:spPr>
            <a:xfrm>
              <a:off x="4902616" y="468400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xmlns="" id="{F638BF1B-9ABC-429A-87DB-1539F5CA262D}"/>
                </a:ext>
              </a:extLst>
            </p:cNvPr>
            <p:cNvSpPr txBox="1"/>
            <p:nvPr/>
          </p:nvSpPr>
          <p:spPr>
            <a:xfrm>
              <a:off x="4817658" y="417056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xmlns="" id="{EC1A45A3-9B26-44BE-BD2A-276674A2B53C}"/>
                </a:ext>
              </a:extLst>
            </p:cNvPr>
            <p:cNvSpPr txBox="1"/>
            <p:nvPr/>
          </p:nvSpPr>
          <p:spPr>
            <a:xfrm>
              <a:off x="4817658" y="365713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xmlns="" id="{04C25AF8-D232-485E-B2C7-AD43185AA19B}"/>
                </a:ext>
              </a:extLst>
            </p:cNvPr>
            <p:cNvSpPr txBox="1"/>
            <p:nvPr/>
          </p:nvSpPr>
          <p:spPr>
            <a:xfrm>
              <a:off x="4817658" y="314369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xmlns="" id="{43C19944-F6D7-48C8-8ECF-2D83D22A50BC}"/>
                </a:ext>
              </a:extLst>
            </p:cNvPr>
            <p:cNvSpPr txBox="1"/>
            <p:nvPr/>
          </p:nvSpPr>
          <p:spPr>
            <a:xfrm>
              <a:off x="4817658" y="263026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xmlns="" id="{996221C5-B351-47D0-B16D-554D32633BD2}"/>
                </a:ext>
              </a:extLst>
            </p:cNvPr>
            <p:cNvSpPr txBox="1"/>
            <p:nvPr/>
          </p:nvSpPr>
          <p:spPr>
            <a:xfrm>
              <a:off x="4732698" y="211682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xmlns="" id="{94FBF499-7A19-4304-ADA5-272AC736074C}"/>
                </a:ext>
              </a:extLst>
            </p:cNvPr>
            <p:cNvSpPr txBox="1"/>
            <p:nvPr/>
          </p:nvSpPr>
          <p:spPr>
            <a:xfrm>
              <a:off x="5608871" y="455066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88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xmlns="" id="{C179A0F7-869F-4BD1-A827-18566F0AAFFA}"/>
                </a:ext>
              </a:extLst>
            </p:cNvPr>
            <p:cNvSpPr txBox="1"/>
            <p:nvPr/>
          </p:nvSpPr>
          <p:spPr>
            <a:xfrm>
              <a:off x="6733259" y="455066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89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xmlns="" id="{0B6E4288-4670-46EF-BD88-4F239C28DBC0}"/>
                </a:ext>
              </a:extLst>
            </p:cNvPr>
            <p:cNvSpPr txBox="1"/>
            <p:nvPr/>
          </p:nvSpPr>
          <p:spPr>
            <a:xfrm>
              <a:off x="7900333" y="455066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43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xmlns="" id="{34C67BD1-F38F-4653-B28D-6579E17949DA}"/>
                </a:ext>
              </a:extLst>
            </p:cNvPr>
            <p:cNvSpPr txBox="1"/>
            <p:nvPr/>
          </p:nvSpPr>
          <p:spPr>
            <a:xfrm>
              <a:off x="5616572" y="2891335"/>
              <a:ext cx="3444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11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xmlns="" id="{CF4A6CF5-D179-47CD-AE19-FDF8F87A01E9}"/>
                </a:ext>
              </a:extLst>
            </p:cNvPr>
            <p:cNvSpPr txBox="1"/>
            <p:nvPr/>
          </p:nvSpPr>
          <p:spPr>
            <a:xfrm>
              <a:off x="6748347" y="231201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10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xmlns="" id="{48C3164C-6CD7-4EC9-AD6B-AA1BDE1CD68C}"/>
                </a:ext>
              </a:extLst>
            </p:cNvPr>
            <p:cNvSpPr txBox="1"/>
            <p:nvPr/>
          </p:nvSpPr>
          <p:spPr>
            <a:xfrm>
              <a:off x="7863859" y="3403968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35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xmlns="" id="{37418C14-0C1E-496B-8A6A-2238F9340DEB}"/>
                </a:ext>
              </a:extLst>
            </p:cNvPr>
            <p:cNvSpPr txBox="1"/>
            <p:nvPr/>
          </p:nvSpPr>
          <p:spPr>
            <a:xfrm>
              <a:off x="7832832" y="2574642"/>
              <a:ext cx="460392" cy="2769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9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xmlns="" id="{7E5E3C64-30AE-47A6-9757-EC06548D8773}"/>
                </a:ext>
              </a:extLst>
            </p:cNvPr>
            <p:cNvSpPr txBox="1"/>
            <p:nvPr/>
          </p:nvSpPr>
          <p:spPr>
            <a:xfrm>
              <a:off x="7920054" y="236028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7</a:t>
              </a:r>
            </a:p>
          </p:txBody>
        </p:sp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xmlns="" id="{2449B594-4972-40F7-AD39-20BF6BA24CC4}"/>
                </a:ext>
              </a:extLst>
            </p:cNvPr>
            <p:cNvSpPr txBox="1"/>
            <p:nvPr/>
          </p:nvSpPr>
          <p:spPr>
            <a:xfrm>
              <a:off x="8334197" y="2246636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4</a:t>
              </a:r>
            </a:p>
          </p:txBody>
        </p:sp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xmlns="" id="{87D14DCC-3756-4CBF-9349-4BA1D232B45D}"/>
                </a:ext>
              </a:extLst>
            </p:cNvPr>
            <p:cNvSpPr txBox="1"/>
            <p:nvPr/>
          </p:nvSpPr>
          <p:spPr>
            <a:xfrm>
              <a:off x="8334197" y="2087074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xmlns="" id="{91C600D9-B105-4EBE-AD05-BD2F31159730}"/>
                </a:ext>
              </a:extLst>
            </p:cNvPr>
            <p:cNvSpPr txBox="1"/>
            <p:nvPr/>
          </p:nvSpPr>
          <p:spPr>
            <a:xfrm>
              <a:off x="7159159" y="2139550"/>
              <a:ext cx="4028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&lt; 1</a:t>
              </a: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xmlns="" id="{54916A44-D50A-4832-836A-695BCB5F875C}"/>
                </a:ext>
              </a:extLst>
            </p:cNvPr>
            <p:cNvSpPr txBox="1"/>
            <p:nvPr/>
          </p:nvSpPr>
          <p:spPr>
            <a:xfrm>
              <a:off x="5940152" y="214388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cxnSp>
          <p:nvCxnSpPr>
            <p:cNvPr id="110" name="Connecteur droit avec flèche 109">
              <a:extLst>
                <a:ext uri="{FF2B5EF4-FFF2-40B4-BE49-F238E27FC236}">
                  <a16:creationId xmlns:a16="http://schemas.microsoft.com/office/drawing/2014/main" xmlns="" id="{877A9AF4-5D9F-4D5D-8D60-468C923E723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66526" y="5421134"/>
              <a:ext cx="204888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xmlns="" id="{9335433A-8616-492C-981C-9FC8044F6231}"/>
                </a:ext>
              </a:extLst>
            </p:cNvPr>
            <p:cNvSpPr txBox="1"/>
            <p:nvPr/>
          </p:nvSpPr>
          <p:spPr>
            <a:xfrm>
              <a:off x="5340918" y="5435034"/>
              <a:ext cx="19744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  <a:latin typeface="+mn-lt"/>
                </a:rPr>
                <a:t>IM CAB LA + RPV LA</a:t>
              </a:r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5000091" y="1927710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155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LATTE-2 Study: switch to </a:t>
            </a:r>
            <a:r>
              <a:rPr lang="en-GB" dirty="0" err="1"/>
              <a:t>cabotegravir</a:t>
            </a:r>
            <a:r>
              <a:rPr lang="en-GB" dirty="0"/>
              <a:t> LA + </a:t>
            </a:r>
            <a:r>
              <a:rPr lang="en-GB" dirty="0" err="1"/>
              <a:t>rilpivirine</a:t>
            </a:r>
            <a:r>
              <a:rPr lang="en-GB" dirty="0"/>
              <a:t> LA IM</a:t>
            </a:r>
            <a:endParaRPr lang="fr-FR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9024938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endParaRPr lang="en-US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LATTE-2 results successfully demonstrate ability to maintain HIV-1 RNA &lt; 50 c/mL with IM CAB + RPV LA, dosed every 4 or 8 weeks</a:t>
            </a: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Three subjects met PDVF criteria during maintenance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Q8W (N = 2), oral CAB (N = 1) ; one Q8W subject with emergent RPV </a:t>
            </a:r>
            <a:br>
              <a:rPr lang="en-US" altLang="fr-FR" sz="1800" dirty="0">
                <a:ea typeface="ＭＳ Ｐゴシック" charset="-128"/>
              </a:rPr>
            </a:br>
            <a:r>
              <a:rPr lang="en-US" altLang="fr-FR" sz="1800" dirty="0">
                <a:ea typeface="ＭＳ Ｐゴシック" charset="-128"/>
              </a:rPr>
              <a:t>and CAB resistance, and one Q8W subject with minor INSTI mutation emergence</a:t>
            </a: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Injection tolerability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Majority of ISRs were grade 1 to 2 pain, with a median duration </a:t>
            </a:r>
            <a:br>
              <a:rPr lang="en-US" altLang="fr-FR" sz="1800" dirty="0">
                <a:ea typeface="ＭＳ Ｐゴシック" charset="-128"/>
              </a:rPr>
            </a:br>
            <a:r>
              <a:rPr lang="en-US" altLang="fr-FR" sz="1800" dirty="0">
                <a:ea typeface="ＭＳ Ｐゴシック" charset="-128"/>
              </a:rPr>
              <a:t>of 3 days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Few subjects had an ISR that led to discontinuation, with higher rate in Q4W group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High overall reported satisfaction</a:t>
            </a:r>
            <a:endParaRPr lang="en-US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Dose selection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Q4W dosing resulted in lower rates of virologic non-response with similar safety to Q8W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Q4W dosing was selected for pivotal phase III studies</a:t>
            </a: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xmlns="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Margolis</a:t>
            </a:r>
            <a:r>
              <a:rPr lang="fr-FR" sz="1200" i="1" dirty="0">
                <a:solidFill>
                  <a:srgbClr val="CC3300"/>
                </a:solidFill>
              </a:rPr>
              <a:t> DA. Lancet. </a:t>
            </a:r>
            <a:r>
              <a:rPr lang="fr-FR" sz="1200" i="1">
                <a:solidFill>
                  <a:srgbClr val="CC3300"/>
                </a:solidFill>
              </a:rPr>
              <a:t>2017 Sep 23;390(10101):1499-1510.</a:t>
            </a:r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LATTE-2 Study: switch to cabotegravir LA + rilpivirine LA IM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4925" y="5373216"/>
            <a:ext cx="8929687" cy="1043965"/>
          </a:xfrm>
        </p:spPr>
        <p:txBody>
          <a:bodyPr/>
          <a:lstStyle/>
          <a:p>
            <a:r>
              <a:rPr lang="en-GB" sz="2400" b="1" dirty="0">
                <a:latin typeface="+mj-lt"/>
              </a:rPr>
              <a:t>Objective</a:t>
            </a:r>
          </a:p>
          <a:p>
            <a:pPr lvl="1"/>
            <a:r>
              <a:rPr lang="en-GB" sz="1600" dirty="0"/>
              <a:t>Primary: % HIV RNA &lt; 50 c/mL at W32 of maintenance phase: selection of dosing schedule for phase III studies (confirmation of dose on W48 analysis) ; safety</a:t>
            </a:r>
          </a:p>
          <a:p>
            <a:endParaRPr lang="en-GB" sz="1600" dirty="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288420" y="1152093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spcBef>
                <a:spcPct val="200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endParaRPr lang="en-GB" b="1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6652" name="Oval 170"/>
          <p:cNvSpPr>
            <a:spLocks noChangeArrowheads="1"/>
          </p:cNvSpPr>
          <p:nvPr/>
        </p:nvSpPr>
        <p:spPr bwMode="auto">
          <a:xfrm>
            <a:off x="4529176" y="1268760"/>
            <a:ext cx="1420031" cy="69707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  <a:latin typeface="+mj-lt"/>
                <a:cs typeface="Arial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333399"/>
                </a:solidFill>
                <a:latin typeface="+mj-lt"/>
              </a:rPr>
              <a:t>2 : 2</a:t>
            </a:r>
            <a:r>
              <a:rPr lang="en-GB" sz="1400" b="1" dirty="0">
                <a:solidFill>
                  <a:srgbClr val="333399"/>
                </a:solidFill>
                <a:latin typeface="+mj-lt"/>
                <a:cs typeface="Arial" charset="0"/>
              </a:rPr>
              <a:t> : 1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004048" y="4663386"/>
            <a:ext cx="40895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0066"/>
                </a:solidFill>
                <a:latin typeface="+mn-lt"/>
              </a:rPr>
              <a:t>Q8W: injection every 8 weeks ; Q4W: injection every 4 weeks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507778" y="2075337"/>
            <a:ext cx="2686340" cy="1546764"/>
          </a:xfrm>
          <a:prstGeom prst="roundRect">
            <a:avLst/>
          </a:prstGeom>
          <a:solidFill>
            <a:srgbClr val="000066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marL="284163" indent="-284163" algn="ctr" defTabSz="796925" eaLnBrk="0" hangingPunct="0">
              <a:spcBef>
                <a:spcPct val="50000"/>
              </a:spcBef>
              <a:buClr>
                <a:srgbClr val="FF6623"/>
              </a:buClr>
              <a:buSzPct val="125000"/>
              <a:buFont typeface="Symbol" pitchFamily="-84" charset="2"/>
              <a:buNone/>
              <a:defRPr/>
            </a:pPr>
            <a:r>
              <a:rPr lang="en-GB" sz="1600" b="1" dirty="0">
                <a:solidFill>
                  <a:schemeClr val="bg1"/>
                </a:solidFill>
                <a:latin typeface="+mj-lt"/>
              </a:rPr>
              <a:t>CAB 30 mg QD + ABC/3TC</a:t>
            </a:r>
          </a:p>
          <a:p>
            <a:pPr marL="284163" indent="-284163" algn="ctr" defTabSz="796925" eaLnBrk="0" hangingPunct="0">
              <a:spcBef>
                <a:spcPct val="50000"/>
              </a:spcBef>
              <a:buClr>
                <a:srgbClr val="FF6623"/>
              </a:buClr>
              <a:buSzPct val="125000"/>
              <a:buFont typeface="Symbol" pitchFamily="-84" charset="2"/>
              <a:buNone/>
              <a:defRPr/>
            </a:pPr>
            <a:r>
              <a:rPr lang="en-GB" sz="1600" b="1" dirty="0">
                <a:solidFill>
                  <a:schemeClr val="bg1"/>
                </a:solidFill>
                <a:latin typeface="+mj-lt"/>
              </a:rPr>
              <a:t>(N = 309)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737337" y="1489825"/>
            <a:ext cx="2016981" cy="47600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marL="284163" indent="-284163" algn="ctr" defTabSz="796925" eaLnBrk="0" hangingPunct="0">
              <a:spcBef>
                <a:spcPct val="50000"/>
              </a:spcBef>
              <a:buClr>
                <a:srgbClr val="FF6623"/>
              </a:buClr>
              <a:buSzPct val="125000"/>
              <a:buFont typeface="Symbol" pitchFamily="18" charset="2"/>
              <a:buNone/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</a:rPr>
              <a:t>Induction (oral)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5692444" y="1492727"/>
            <a:ext cx="3463589" cy="47310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</a:rPr>
              <a:t>Maintenance</a:t>
            </a:r>
          </a:p>
          <a:p>
            <a:pPr marL="284163" indent="-284163" algn="ctr" defTabSz="796925" eaLnBrk="0" hangingPunct="0">
              <a:spcBef>
                <a:spcPts val="0"/>
              </a:spcBef>
              <a:buClr>
                <a:srgbClr val="FF6623"/>
              </a:buClr>
              <a:buSzPct val="125000"/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</a:rPr>
              <a:t>(if HIV RNA &lt; 50 c/mL at W-4 and Day 1)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259269" y="2084422"/>
            <a:ext cx="3581787" cy="493649"/>
          </a:xfrm>
          <a:prstGeom prst="roundRect">
            <a:avLst/>
          </a:prstGeom>
          <a:solidFill>
            <a:srgbClr val="0000CC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marL="284163" indent="-284163" algn="ctr" defTabSz="796925" eaLnBrk="0" hangingPunct="0">
              <a:spcBef>
                <a:spcPct val="50000"/>
              </a:spcBef>
              <a:buClr>
                <a:srgbClr val="FF6623"/>
              </a:buClr>
              <a:buSzPct val="125000"/>
              <a:defRPr/>
            </a:pPr>
            <a:r>
              <a:rPr lang="en-GB" sz="1400" b="1" dirty="0">
                <a:solidFill>
                  <a:schemeClr val="bg1"/>
                </a:solidFill>
                <a:latin typeface="+mj-lt"/>
              </a:rPr>
              <a:t>CAB 600 mg IM + RPV 900 mg IM Q8W *</a:t>
            </a:r>
            <a:br>
              <a:rPr lang="en-GB" sz="1400" b="1" dirty="0">
                <a:solidFill>
                  <a:schemeClr val="bg1"/>
                </a:solidFill>
                <a:latin typeface="+mj-lt"/>
              </a:rPr>
            </a:br>
            <a:r>
              <a:rPr lang="en-GB" sz="1400" b="1" dirty="0">
                <a:solidFill>
                  <a:schemeClr val="bg1"/>
                </a:solidFill>
                <a:latin typeface="+mj-lt"/>
              </a:rPr>
              <a:t>(N = 115)</a:t>
            </a: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5259269" y="3137726"/>
            <a:ext cx="3581787" cy="493649"/>
          </a:xfrm>
          <a:prstGeom prst="roundRect">
            <a:avLst/>
          </a:prstGeom>
          <a:solidFill>
            <a:srgbClr val="FF00FF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marL="284163" indent="-284163" algn="ctr" defTabSz="796925" eaLnBrk="0" hangingPunct="0">
              <a:spcBef>
                <a:spcPct val="50000"/>
              </a:spcBef>
              <a:buClr>
                <a:srgbClr val="FF6623"/>
              </a:buClr>
              <a:buSzPct val="125000"/>
              <a:buFont typeface="Symbol" pitchFamily="-84" charset="2"/>
              <a:buNone/>
              <a:defRPr/>
            </a:pPr>
            <a:r>
              <a:rPr lang="en-GB" sz="1400" b="1" dirty="0">
                <a:solidFill>
                  <a:srgbClr val="FFFFFF"/>
                </a:solidFill>
                <a:latin typeface="+mj-lt"/>
              </a:rPr>
              <a:t>CAB 30 mg QD + ABC/3TC QD (oral) </a:t>
            </a:r>
            <a:br>
              <a:rPr lang="en-GB" sz="1400" b="1" dirty="0">
                <a:solidFill>
                  <a:srgbClr val="FFFFFF"/>
                </a:solidFill>
                <a:latin typeface="+mj-lt"/>
              </a:rPr>
            </a:br>
            <a:r>
              <a:rPr lang="en-GB" sz="1400" b="1" dirty="0">
                <a:solidFill>
                  <a:srgbClr val="FFFFFF"/>
                </a:solidFill>
                <a:latin typeface="+mj-lt"/>
              </a:rPr>
              <a:t>(N = 56)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259269" y="2609546"/>
            <a:ext cx="3581787" cy="4936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 anchorCtr="0"/>
          <a:lstStyle/>
          <a:p>
            <a:pPr marL="284163" indent="-284163" algn="ctr" defTabSz="796925" eaLnBrk="0" hangingPunct="0">
              <a:spcBef>
                <a:spcPct val="50000"/>
              </a:spcBef>
              <a:buClr>
                <a:srgbClr val="FF6623"/>
              </a:buClr>
              <a:buSzPct val="125000"/>
              <a:defRPr/>
            </a:pPr>
            <a:r>
              <a:rPr lang="en-GB" sz="1400" b="1" dirty="0">
                <a:solidFill>
                  <a:schemeClr val="bg1"/>
                </a:solidFill>
                <a:latin typeface="+mj-lt"/>
              </a:rPr>
              <a:t>CAB 400 mg IM + RPV 600 mg IM Q4W **</a:t>
            </a:r>
            <a:br>
              <a:rPr lang="en-GB" sz="1400" b="1" dirty="0">
                <a:solidFill>
                  <a:schemeClr val="bg1"/>
                </a:solidFill>
                <a:latin typeface="+mj-lt"/>
              </a:rPr>
            </a:br>
            <a:r>
              <a:rPr lang="en-GB" sz="1400" b="1" dirty="0">
                <a:solidFill>
                  <a:schemeClr val="bg1"/>
                </a:solidFill>
                <a:latin typeface="+mj-lt"/>
              </a:rPr>
              <a:t>(N = 115)</a:t>
            </a:r>
          </a:p>
        </p:txBody>
      </p:sp>
      <p:sp>
        <p:nvSpPr>
          <p:cNvPr id="26647" name="ZoneTexte 37"/>
          <p:cNvSpPr txBox="1">
            <a:spLocks noChangeArrowheads="1"/>
          </p:cNvSpPr>
          <p:nvPr/>
        </p:nvSpPr>
        <p:spPr bwMode="auto">
          <a:xfrm>
            <a:off x="5004048" y="4279795"/>
            <a:ext cx="383228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rgbClr val="000066"/>
                </a:solidFill>
                <a:latin typeface="+mn-lt"/>
                <a:cs typeface="Arial" charset="0"/>
              </a:rPr>
              <a:t>* </a:t>
            </a:r>
            <a:r>
              <a:rPr lang="en-GB" sz="1100" dirty="0">
                <a:solidFill>
                  <a:srgbClr val="000066"/>
                </a:solidFill>
                <a:latin typeface="+mn-lt"/>
              </a:rPr>
              <a:t>CAB IM, loading dose 800 mg at D1 and 600 mg at W4 </a:t>
            </a:r>
          </a:p>
          <a:p>
            <a:pPr defTabSz="914400"/>
            <a:r>
              <a:rPr lang="en-GB" sz="1100" dirty="0">
                <a:solidFill>
                  <a:srgbClr val="000066"/>
                </a:solidFill>
                <a:latin typeface="+mn-lt"/>
              </a:rPr>
              <a:t>** CAB IM, loading dose 800 mg at D1</a:t>
            </a:r>
          </a:p>
        </p:txBody>
      </p:sp>
      <p:sp>
        <p:nvSpPr>
          <p:cNvPr id="26653" name="AutoShape 162"/>
          <p:cNvSpPr>
            <a:spLocks noChangeArrowheads="1"/>
          </p:cNvSpPr>
          <p:nvPr/>
        </p:nvSpPr>
        <p:spPr bwMode="auto">
          <a:xfrm>
            <a:off x="203925" y="1832587"/>
            <a:ext cx="2073072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ARV naive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</a:rPr>
              <a:t>&gt; 18 years</a:t>
            </a:r>
            <a:endParaRPr lang="en-GB" sz="1400" b="1" dirty="0">
              <a:solidFill>
                <a:srgbClr val="000066"/>
              </a:solidFill>
              <a:latin typeface="Calibri" pitchFamily="-84" charset="0"/>
              <a:cs typeface="Arial" charset="0"/>
            </a:endParaRP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HIV RNA </a:t>
            </a:r>
            <a:r>
              <a:rPr lang="en-GB" sz="1400" b="1" u="sng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1 000 c/mL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CD4 &gt; 200/mm</a:t>
            </a:r>
            <a:r>
              <a:rPr lang="en-GB" sz="1400" b="1" baseline="30000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3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</a:rPr>
              <a:t>HBs Ag negative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</a:rPr>
              <a:t>ALT &lt; 5 UNL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</a:rPr>
              <a:t>Creatinine clearance</a:t>
            </a:r>
          </a:p>
          <a:p>
            <a:pPr algn="ctr" defTabSz="914400"/>
            <a:r>
              <a:rPr lang="en-GB" sz="1400" b="1" u="sng" dirty="0">
                <a:solidFill>
                  <a:srgbClr val="000066"/>
                </a:solidFill>
                <a:latin typeface="Calibri" pitchFamily="-84" charset="0"/>
              </a:rPr>
              <a:t>&gt;</a:t>
            </a:r>
            <a:r>
              <a:rPr lang="en-GB" sz="1400" b="1" dirty="0">
                <a:solidFill>
                  <a:srgbClr val="000066"/>
                </a:solidFill>
                <a:latin typeface="Calibri" pitchFamily="-84" charset="0"/>
              </a:rPr>
              <a:t> 50 mL/min</a:t>
            </a:r>
          </a:p>
        </p:txBody>
      </p:sp>
      <p:sp>
        <p:nvSpPr>
          <p:cNvPr id="26655" name="Line 63"/>
          <p:cNvSpPr>
            <a:spLocks noChangeShapeType="1"/>
          </p:cNvSpPr>
          <p:nvPr/>
        </p:nvSpPr>
        <p:spPr bwMode="auto">
          <a:xfrm>
            <a:off x="2305455" y="2833487"/>
            <a:ext cx="20232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9" name="Rectangle 20"/>
          <p:cNvSpPr>
            <a:spLocks noChangeArrowheads="1"/>
          </p:cNvSpPr>
          <p:nvPr/>
        </p:nvSpPr>
        <p:spPr bwMode="auto">
          <a:xfrm>
            <a:off x="3563888" y="4149080"/>
            <a:ext cx="1644888" cy="512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0" tIns="0" rIns="0" bIns="0" anchor="ctr"/>
          <a:lstStyle/>
          <a:p>
            <a:pPr algn="ctr" defTabSz="796925" eaLnBrk="0" hangingPunct="0">
              <a:spcBef>
                <a:spcPct val="25000"/>
              </a:spcBef>
              <a:buClr>
                <a:srgbClr val="FF6623"/>
              </a:buClr>
              <a:buSzPct val="125000"/>
              <a:buFont typeface="Symbol" pitchFamily="18" charset="2"/>
              <a:buNone/>
              <a:defRPr/>
            </a:pPr>
            <a:r>
              <a:rPr lang="en-GB" sz="1200" dirty="0">
                <a:solidFill>
                  <a:srgbClr val="000066"/>
                </a:solidFill>
                <a:latin typeface="Calibri" panose="020F0502020204030204" pitchFamily="34" charset="0"/>
              </a:rPr>
              <a:t>addition of </a:t>
            </a:r>
            <a:br>
              <a:rPr lang="en-GB" sz="1200" dirty="0">
                <a:solidFill>
                  <a:srgbClr val="000066"/>
                </a:solidFill>
                <a:latin typeface="Calibri" panose="020F0502020204030204" pitchFamily="34" charset="0"/>
              </a:rPr>
            </a:br>
            <a:r>
              <a:rPr lang="en-GB" sz="1200" dirty="0">
                <a:solidFill>
                  <a:srgbClr val="000066"/>
                </a:solidFill>
                <a:latin typeface="Calibri" panose="020F0502020204030204" pitchFamily="34" charset="0"/>
              </a:rPr>
              <a:t>RPV 25 mg QD oral</a:t>
            </a:r>
          </a:p>
        </p:txBody>
      </p:sp>
      <p:cxnSp>
        <p:nvCxnSpPr>
          <p:cNvPr id="40" name="Straight Arrow Connector 38"/>
          <p:cNvCxnSpPr>
            <a:cxnSpLocks noChangeShapeType="1"/>
          </p:cNvCxnSpPr>
          <p:nvPr/>
        </p:nvCxnSpPr>
        <p:spPr bwMode="auto">
          <a:xfrm flipV="1">
            <a:off x="4467683" y="3618621"/>
            <a:ext cx="0" cy="197368"/>
          </a:xfrm>
          <a:prstGeom prst="straightConnector1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cxnSp>
        <p:nvCxnSpPr>
          <p:cNvPr id="33" name="Straight Arrow Connector 38"/>
          <p:cNvCxnSpPr>
            <a:cxnSpLocks noChangeShapeType="1"/>
          </p:cNvCxnSpPr>
          <p:nvPr/>
        </p:nvCxnSpPr>
        <p:spPr bwMode="auto">
          <a:xfrm>
            <a:off x="5204034" y="1897918"/>
            <a:ext cx="0" cy="197368"/>
          </a:xfrm>
          <a:prstGeom prst="straightConnector1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cxnSp>
        <p:nvCxnSpPr>
          <p:cNvPr id="5" name="Connecteur droit 4"/>
          <p:cNvCxnSpPr/>
          <p:nvPr/>
        </p:nvCxnSpPr>
        <p:spPr bwMode="auto">
          <a:xfrm>
            <a:off x="2507778" y="3818861"/>
            <a:ext cx="633327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8846298" y="3682408"/>
            <a:ext cx="0" cy="129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Connecteur droit 41"/>
          <p:cNvCxnSpPr/>
          <p:nvPr/>
        </p:nvCxnSpPr>
        <p:spPr bwMode="auto">
          <a:xfrm>
            <a:off x="7154939" y="3682408"/>
            <a:ext cx="0" cy="129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Connecteur droit 42"/>
          <p:cNvCxnSpPr/>
          <p:nvPr/>
        </p:nvCxnSpPr>
        <p:spPr bwMode="auto">
          <a:xfrm>
            <a:off x="6458684" y="3682408"/>
            <a:ext cx="0" cy="129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Connecteur droit 43"/>
          <p:cNvCxnSpPr/>
          <p:nvPr/>
        </p:nvCxnSpPr>
        <p:spPr bwMode="auto">
          <a:xfrm>
            <a:off x="5224966" y="3682408"/>
            <a:ext cx="0" cy="129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Connecteur droit 44"/>
          <p:cNvCxnSpPr/>
          <p:nvPr/>
        </p:nvCxnSpPr>
        <p:spPr bwMode="auto">
          <a:xfrm>
            <a:off x="2508717" y="3682408"/>
            <a:ext cx="0" cy="129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182317" y="4941168"/>
            <a:ext cx="87822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spcBef>
                <a:spcPct val="20000"/>
              </a:spcBef>
              <a:buClr>
                <a:srgbClr val="CC3300"/>
              </a:buClr>
            </a:pPr>
            <a:r>
              <a:rPr lang="en-GB" sz="1400" kern="0" dirty="0">
                <a:solidFill>
                  <a:srgbClr val="000066"/>
                </a:solidFill>
                <a:latin typeface="Arial"/>
                <a:ea typeface="ＭＳ Ｐゴシック" pitchFamily="-109" charset="-128"/>
                <a:cs typeface="ＭＳ Ｐゴシック" pitchFamily="-109" charset="-128"/>
              </a:rPr>
              <a:t>Induction phase: HIV RNA &lt; 50 c/mL (ITT-E) after 20 weeks = 91.3 % ; discontinuation in 18/309 patients, including 6 for adverse event and 2 for lack of efficacy</a:t>
            </a: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34925" y="1125538"/>
            <a:ext cx="190124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n-GB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4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  <p:sp>
        <p:nvSpPr>
          <p:cNvPr id="38" name="Oval 109"/>
          <p:cNvSpPr>
            <a:spLocks noChangeArrowheads="1"/>
          </p:cNvSpPr>
          <p:nvPr/>
        </p:nvSpPr>
        <p:spPr bwMode="auto">
          <a:xfrm>
            <a:off x="6997398" y="3835233"/>
            <a:ext cx="377362" cy="3969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W48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47" name="Oval 109"/>
          <p:cNvSpPr>
            <a:spLocks noChangeArrowheads="1"/>
          </p:cNvSpPr>
          <p:nvPr/>
        </p:nvSpPr>
        <p:spPr bwMode="auto">
          <a:xfrm>
            <a:off x="8622582" y="3835233"/>
            <a:ext cx="377362" cy="3969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W96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48" name="Oval 109"/>
          <p:cNvSpPr>
            <a:spLocks noChangeArrowheads="1"/>
          </p:cNvSpPr>
          <p:nvPr/>
        </p:nvSpPr>
        <p:spPr bwMode="auto">
          <a:xfrm>
            <a:off x="6263779" y="3835233"/>
            <a:ext cx="377362" cy="3969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W32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49" name="Oval 109"/>
          <p:cNvSpPr>
            <a:spLocks noChangeArrowheads="1"/>
          </p:cNvSpPr>
          <p:nvPr/>
        </p:nvSpPr>
        <p:spPr bwMode="auto">
          <a:xfrm>
            <a:off x="2357327" y="3835233"/>
            <a:ext cx="377362" cy="3784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W-20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50" name="Oval 109"/>
          <p:cNvSpPr>
            <a:spLocks noChangeArrowheads="1"/>
          </p:cNvSpPr>
          <p:nvPr/>
        </p:nvSpPr>
        <p:spPr bwMode="auto">
          <a:xfrm>
            <a:off x="5020460" y="3835233"/>
            <a:ext cx="377362" cy="3784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D1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35" name="Oval 109"/>
          <p:cNvSpPr>
            <a:spLocks noChangeArrowheads="1"/>
          </p:cNvSpPr>
          <p:nvPr/>
        </p:nvSpPr>
        <p:spPr bwMode="auto">
          <a:xfrm>
            <a:off x="4283968" y="3835233"/>
            <a:ext cx="377362" cy="3784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2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W-4</a:t>
            </a:r>
            <a:endParaRPr lang="en-GB" altLang="fr-FR" sz="12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xmlns="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Margolis DA. Lancet. 2017 Sep 23;390(10101):1499-1510.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4972156" y="6381328"/>
            <a:ext cx="4164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Margolis</a:t>
            </a:r>
            <a:r>
              <a:rPr lang="fr-FR" sz="1200" i="1" dirty="0">
                <a:solidFill>
                  <a:srgbClr val="CC3300"/>
                </a:solidFill>
              </a:rPr>
              <a:t> DA. Lancet. 2017 Sep 23;390(10101):1499-1510.</a:t>
            </a:r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705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LATTE-2 Study: switch to </a:t>
            </a:r>
            <a:r>
              <a:rPr lang="en-GB" dirty="0" err="1"/>
              <a:t>cabotegravir</a:t>
            </a:r>
            <a:r>
              <a:rPr lang="en-GB" dirty="0"/>
              <a:t> LA + </a:t>
            </a:r>
            <a:r>
              <a:rPr lang="en-GB" dirty="0" err="1"/>
              <a:t>rilpivirine</a:t>
            </a:r>
            <a:r>
              <a:rPr lang="en-GB" dirty="0"/>
              <a:t> LA IM</a:t>
            </a:r>
            <a:endParaRPr lang="fr-FR" dirty="0"/>
          </a:p>
        </p:txBody>
      </p:sp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999157"/>
              </p:ext>
            </p:extLst>
          </p:nvPr>
        </p:nvGraphicFramePr>
        <p:xfrm>
          <a:off x="284286" y="2119121"/>
          <a:ext cx="8608194" cy="4179139"/>
        </p:xfrm>
        <a:graphic>
          <a:graphicData uri="http://schemas.openxmlformats.org/drawingml/2006/table">
            <a:tbl>
              <a:tblPr/>
              <a:tblGrid>
                <a:gridCol w="4238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451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0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Q8W 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115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Q4W 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115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Oral CAB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56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White / African American,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81 / 15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82 / 10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70 / 27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CDC Class C,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&lt; 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c/mL, median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4.42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4.46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4.29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449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499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518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65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lack of efficacy,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Withdrew consent / other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 (3.5%)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/ 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 (9.6%)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/ 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 (10.7%)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 / 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1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between W48 and W96,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Withdrew consent, 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206951" y="1301859"/>
            <a:ext cx="67174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(ITT-maintenance exposed) </a:t>
            </a:r>
          </a:p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and patient disposition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xmlns="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Margolis DA. Lancet. 2017 Sep 23;390(10101):1499-1510.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LATTE-2 Study: switch to </a:t>
            </a:r>
            <a:r>
              <a:rPr lang="en-GB" dirty="0" err="1"/>
              <a:t>cabotegravir</a:t>
            </a:r>
            <a:r>
              <a:rPr lang="en-GB" dirty="0"/>
              <a:t> LA + </a:t>
            </a:r>
            <a:r>
              <a:rPr lang="en-GB" dirty="0" err="1"/>
              <a:t>rilpivirine</a:t>
            </a:r>
            <a:r>
              <a:rPr lang="en-GB" dirty="0"/>
              <a:t> LA IM</a:t>
            </a:r>
            <a:endParaRPr lang="fr-FR" dirty="0"/>
          </a:p>
        </p:txBody>
      </p:sp>
      <p:sp>
        <p:nvSpPr>
          <p:cNvPr id="42" name="AutoShape 106"/>
          <p:cNvSpPr>
            <a:spLocks noChangeArrowheads="1"/>
          </p:cNvSpPr>
          <p:nvPr/>
        </p:nvSpPr>
        <p:spPr bwMode="auto">
          <a:xfrm flipH="1">
            <a:off x="5724128" y="2660644"/>
            <a:ext cx="1620000" cy="449350"/>
          </a:xfrm>
          <a:prstGeom prst="rightArrow">
            <a:avLst>
              <a:gd name="adj1" fmla="val 50000"/>
              <a:gd name="adj2" fmla="val 52787"/>
            </a:avLst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GB" sz="1200" kern="0" dirty="0">
                <a:solidFill>
                  <a:schemeClr val="bg1"/>
                </a:solidFill>
                <a:latin typeface="Arial" pitchFamily="34" charset="0"/>
                <a:ea typeface="MS PGothic"/>
                <a:cs typeface="Arial" pitchFamily="34" charset="0"/>
              </a:rPr>
              <a:t>Oral</a:t>
            </a:r>
          </a:p>
        </p:txBody>
      </p:sp>
      <p:sp>
        <p:nvSpPr>
          <p:cNvPr id="59" name="AutoShape 106"/>
          <p:cNvSpPr>
            <a:spLocks noChangeArrowheads="1"/>
          </p:cNvSpPr>
          <p:nvPr/>
        </p:nvSpPr>
        <p:spPr bwMode="auto">
          <a:xfrm>
            <a:off x="7351296" y="2660644"/>
            <a:ext cx="1620000" cy="449350"/>
          </a:xfrm>
          <a:prstGeom prst="rightArrow">
            <a:avLst>
              <a:gd name="adj1" fmla="val 50000"/>
              <a:gd name="adj2" fmla="val 52787"/>
            </a:avLst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>
              <a:defRPr/>
            </a:pPr>
            <a:r>
              <a:rPr lang="en-GB" sz="1200" kern="0" dirty="0">
                <a:solidFill>
                  <a:prstClr val="white"/>
                </a:solidFill>
                <a:latin typeface="Arial" pitchFamily="34" charset="0"/>
                <a:ea typeface="MS PGothic"/>
                <a:cs typeface="Arial" pitchFamily="34" charset="0"/>
              </a:rPr>
              <a:t>Intramuscular</a:t>
            </a:r>
          </a:p>
        </p:txBody>
      </p:sp>
      <p:sp>
        <p:nvSpPr>
          <p:cNvPr id="67" name="Line 14"/>
          <p:cNvSpPr>
            <a:spLocks noChangeShapeType="1"/>
          </p:cNvSpPr>
          <p:nvPr/>
        </p:nvSpPr>
        <p:spPr bwMode="auto">
          <a:xfrm flipV="1">
            <a:off x="6281520" y="3351592"/>
            <a:ext cx="0" cy="758128"/>
          </a:xfrm>
          <a:prstGeom prst="line">
            <a:avLst/>
          </a:prstGeom>
          <a:noFill/>
          <a:ln w="12700">
            <a:solidFill>
              <a:srgbClr val="000066"/>
            </a:solidFill>
            <a:prstDash val="dash"/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en-GB" sz="1100" kern="0" dirty="0">
              <a:solidFill>
                <a:srgbClr val="000066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0" name="Line 92"/>
          <p:cNvSpPr>
            <a:spLocks noChangeShapeType="1"/>
          </p:cNvSpPr>
          <p:nvPr/>
        </p:nvSpPr>
        <p:spPr bwMode="auto">
          <a:xfrm>
            <a:off x="7313451" y="3422840"/>
            <a:ext cx="3175" cy="667152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en-GB" sz="1100" kern="0" dirty="0">
              <a:solidFill>
                <a:srgbClr val="000066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6898938" y="4486923"/>
            <a:ext cx="812192" cy="406525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600" b="1" kern="0" dirty="0">
                <a:solidFill>
                  <a:srgbClr val="333399"/>
                </a:solidFill>
                <a:latin typeface="+mj-lt"/>
                <a:ea typeface="MS PGothic"/>
              </a:rPr>
              <a:t>Q4W </a:t>
            </a:r>
          </a:p>
        </p:txBody>
      </p:sp>
      <p:sp>
        <p:nvSpPr>
          <p:cNvPr id="57351" name="TextBox 70"/>
          <p:cNvSpPr txBox="1">
            <a:spLocks noChangeArrowheads="1"/>
          </p:cNvSpPr>
          <p:nvPr/>
        </p:nvSpPr>
        <p:spPr bwMode="auto">
          <a:xfrm>
            <a:off x="5938663" y="4038109"/>
            <a:ext cx="619080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ctr" defTabSz="1346200">
              <a:lnSpc>
                <a:spcPct val="90000"/>
              </a:lnSpc>
              <a:tabLst>
                <a:tab pos="1346200" algn="l"/>
              </a:tabLst>
            </a:pPr>
            <a:r>
              <a:rPr lang="en-GB" sz="1200" dirty="0">
                <a:solidFill>
                  <a:srgbClr val="000066"/>
                </a:solidFill>
                <a:ea typeface="MS PGothic" pitchFamily="34" charset="-128"/>
              </a:rPr>
              <a:t>‒ 10%</a:t>
            </a:r>
          </a:p>
        </p:txBody>
      </p:sp>
      <p:sp>
        <p:nvSpPr>
          <p:cNvPr id="57352" name="TextBox 70"/>
          <p:cNvSpPr txBox="1">
            <a:spLocks noChangeArrowheads="1"/>
          </p:cNvSpPr>
          <p:nvPr/>
        </p:nvSpPr>
        <p:spPr bwMode="auto">
          <a:xfrm>
            <a:off x="8163719" y="4038109"/>
            <a:ext cx="62388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ctr" defTabSz="1346200">
              <a:lnSpc>
                <a:spcPct val="90000"/>
              </a:lnSpc>
              <a:tabLst>
                <a:tab pos="1346200" algn="l"/>
              </a:tabLst>
            </a:pPr>
            <a:r>
              <a:rPr lang="en-GB" sz="1200" dirty="0">
                <a:solidFill>
                  <a:srgbClr val="000066"/>
                </a:solidFill>
                <a:ea typeface="MS PGothic" pitchFamily="34" charset="-128"/>
              </a:rPr>
              <a:t>+ 10%</a:t>
            </a:r>
          </a:p>
        </p:txBody>
      </p:sp>
      <p:sp>
        <p:nvSpPr>
          <p:cNvPr id="64" name="Text Box 99"/>
          <p:cNvSpPr txBox="1">
            <a:spLocks noChangeArrowheads="1"/>
          </p:cNvSpPr>
          <p:nvPr/>
        </p:nvSpPr>
        <p:spPr bwMode="auto">
          <a:xfrm>
            <a:off x="8360844" y="3747116"/>
            <a:ext cx="519545" cy="276999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200" b="1" kern="0" dirty="0">
                <a:solidFill>
                  <a:srgbClr val="333399"/>
                </a:solidFill>
                <a:latin typeface="+mj-lt"/>
                <a:ea typeface="MS PGothic"/>
              </a:rPr>
              <a:t>12.2</a:t>
            </a:r>
          </a:p>
        </p:txBody>
      </p:sp>
      <p:sp>
        <p:nvSpPr>
          <p:cNvPr id="73" name="Text Box 98"/>
          <p:cNvSpPr txBox="1">
            <a:spLocks noChangeArrowheads="1"/>
          </p:cNvSpPr>
          <p:nvPr/>
        </p:nvSpPr>
        <p:spPr bwMode="auto">
          <a:xfrm>
            <a:off x="6732240" y="3745666"/>
            <a:ext cx="314325" cy="276999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200" b="1" kern="0" dirty="0">
                <a:solidFill>
                  <a:srgbClr val="333399"/>
                </a:solidFill>
                <a:latin typeface="+mj-lt"/>
                <a:ea typeface="MS PGothic"/>
              </a:rPr>
              <a:t>- 4.8</a:t>
            </a:r>
          </a:p>
        </p:txBody>
      </p:sp>
      <p:sp>
        <p:nvSpPr>
          <p:cNvPr id="48" name="Text Box 99"/>
          <p:cNvSpPr txBox="1">
            <a:spLocks noChangeArrowheads="1"/>
          </p:cNvSpPr>
          <p:nvPr/>
        </p:nvSpPr>
        <p:spPr bwMode="auto">
          <a:xfrm>
            <a:off x="7514604" y="3358439"/>
            <a:ext cx="585788" cy="338554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600" b="1" kern="0" dirty="0">
                <a:solidFill>
                  <a:srgbClr val="0000CC"/>
                </a:solidFill>
                <a:latin typeface="+mj-lt"/>
                <a:ea typeface="MS PGothic"/>
              </a:rPr>
              <a:t>3.7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6804247" y="3768422"/>
            <a:ext cx="1799996" cy="0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 rot="16200000">
            <a:off x="7707773" y="3767753"/>
            <a:ext cx="201925" cy="0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Line 92"/>
          <p:cNvSpPr>
            <a:spLocks noChangeShapeType="1"/>
          </p:cNvSpPr>
          <p:nvPr/>
        </p:nvSpPr>
        <p:spPr bwMode="auto">
          <a:xfrm rot="16200000" flipH="1">
            <a:off x="7345554" y="2988456"/>
            <a:ext cx="1" cy="219600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en-GB" sz="1100" kern="0" dirty="0">
              <a:solidFill>
                <a:srgbClr val="000066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57360" name="Rectangle 6"/>
          <p:cNvSpPr>
            <a:spLocks noChangeArrowheads="1"/>
          </p:cNvSpPr>
          <p:nvPr/>
        </p:nvSpPr>
        <p:spPr bwMode="auto">
          <a:xfrm>
            <a:off x="5878607" y="2426179"/>
            <a:ext cx="2938210" cy="23026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 algn="ctr">
              <a:lnSpc>
                <a:spcPct val="90000"/>
              </a:lnSpc>
            </a:pPr>
            <a:r>
              <a:rPr lang="en-GB" sz="1600" b="1" dirty="0">
                <a:solidFill>
                  <a:srgbClr val="0000CC"/>
                </a:solidFill>
                <a:latin typeface="+mj-lt"/>
                <a:ea typeface="MS PGothic" pitchFamily="34" charset="-128"/>
              </a:rPr>
              <a:t>Difference (95% CI)</a:t>
            </a:r>
          </a:p>
        </p:txBody>
      </p:sp>
      <p:sp>
        <p:nvSpPr>
          <p:cNvPr id="65" name="Line 14"/>
          <p:cNvSpPr>
            <a:spLocks noChangeShapeType="1"/>
          </p:cNvSpPr>
          <p:nvPr/>
        </p:nvSpPr>
        <p:spPr bwMode="auto">
          <a:xfrm flipV="1">
            <a:off x="6264588" y="4766906"/>
            <a:ext cx="0" cy="758128"/>
          </a:xfrm>
          <a:prstGeom prst="line">
            <a:avLst/>
          </a:prstGeom>
          <a:noFill/>
          <a:ln w="12700">
            <a:solidFill>
              <a:srgbClr val="000066"/>
            </a:solidFill>
            <a:prstDash val="dash"/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en-GB" sz="1100" kern="0" dirty="0">
              <a:solidFill>
                <a:srgbClr val="000066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66" name="Line 92"/>
          <p:cNvSpPr>
            <a:spLocks noChangeShapeType="1"/>
          </p:cNvSpPr>
          <p:nvPr/>
        </p:nvSpPr>
        <p:spPr bwMode="auto">
          <a:xfrm>
            <a:off x="7310276" y="4842547"/>
            <a:ext cx="3175" cy="667152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en-GB" sz="1100" kern="0" dirty="0">
              <a:solidFill>
                <a:srgbClr val="000066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8" name="Text Box 10"/>
          <p:cNvSpPr txBox="1">
            <a:spLocks noChangeArrowheads="1"/>
          </p:cNvSpPr>
          <p:nvPr/>
        </p:nvSpPr>
        <p:spPr bwMode="auto">
          <a:xfrm>
            <a:off x="7164226" y="5398739"/>
            <a:ext cx="295275" cy="406525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400" kern="0" dirty="0">
                <a:solidFill>
                  <a:srgbClr val="000066"/>
                </a:solidFill>
                <a:ea typeface="MS PGothic"/>
              </a:rPr>
              <a:t>0 </a:t>
            </a:r>
          </a:p>
        </p:txBody>
      </p:sp>
      <p:sp>
        <p:nvSpPr>
          <p:cNvPr id="79" name="TextBox 70"/>
          <p:cNvSpPr txBox="1">
            <a:spLocks noChangeArrowheads="1"/>
          </p:cNvSpPr>
          <p:nvPr/>
        </p:nvSpPr>
        <p:spPr bwMode="auto">
          <a:xfrm>
            <a:off x="5889784" y="5448450"/>
            <a:ext cx="619080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ctr" defTabSz="1346200">
              <a:lnSpc>
                <a:spcPct val="90000"/>
              </a:lnSpc>
              <a:tabLst>
                <a:tab pos="1346200" algn="l"/>
              </a:tabLst>
            </a:pPr>
            <a:r>
              <a:rPr lang="en-GB" sz="1200" dirty="0">
                <a:solidFill>
                  <a:srgbClr val="000066"/>
                </a:solidFill>
                <a:ea typeface="MS PGothic" pitchFamily="34" charset="-128"/>
              </a:rPr>
              <a:t>‒ 10%</a:t>
            </a:r>
          </a:p>
        </p:txBody>
      </p:sp>
      <p:sp>
        <p:nvSpPr>
          <p:cNvPr id="80" name="TextBox 70"/>
          <p:cNvSpPr txBox="1">
            <a:spLocks noChangeArrowheads="1"/>
          </p:cNvSpPr>
          <p:nvPr/>
        </p:nvSpPr>
        <p:spPr bwMode="auto">
          <a:xfrm>
            <a:off x="8190250" y="5448450"/>
            <a:ext cx="62388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ctr" defTabSz="1346200">
              <a:lnSpc>
                <a:spcPct val="90000"/>
              </a:lnSpc>
              <a:tabLst>
                <a:tab pos="1346200" algn="l"/>
              </a:tabLst>
            </a:pPr>
            <a:r>
              <a:rPr lang="en-GB" sz="1200" dirty="0">
                <a:solidFill>
                  <a:srgbClr val="000066"/>
                </a:solidFill>
                <a:ea typeface="MS PGothic" pitchFamily="34" charset="-128"/>
              </a:rPr>
              <a:t>+ 10%</a:t>
            </a:r>
          </a:p>
        </p:txBody>
      </p:sp>
      <p:sp>
        <p:nvSpPr>
          <p:cNvPr id="81" name="Text Box 99"/>
          <p:cNvSpPr txBox="1">
            <a:spLocks noChangeArrowheads="1"/>
          </p:cNvSpPr>
          <p:nvPr/>
        </p:nvSpPr>
        <p:spPr bwMode="auto">
          <a:xfrm>
            <a:off x="8314782" y="5162430"/>
            <a:ext cx="519545" cy="276999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200" b="1" kern="0" dirty="0">
                <a:solidFill>
                  <a:srgbClr val="333399"/>
                </a:solidFill>
                <a:latin typeface="+mj-lt"/>
                <a:ea typeface="MS PGothic"/>
              </a:rPr>
              <a:t>11.5</a:t>
            </a:r>
          </a:p>
        </p:txBody>
      </p:sp>
      <p:sp>
        <p:nvSpPr>
          <p:cNvPr id="82" name="Text Box 98"/>
          <p:cNvSpPr txBox="1">
            <a:spLocks noChangeArrowheads="1"/>
          </p:cNvSpPr>
          <p:nvPr/>
        </p:nvSpPr>
        <p:spPr bwMode="auto">
          <a:xfrm>
            <a:off x="6585149" y="5165886"/>
            <a:ext cx="314325" cy="276999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200" b="1" kern="0" dirty="0">
                <a:solidFill>
                  <a:srgbClr val="333399"/>
                </a:solidFill>
                <a:latin typeface="+mj-lt"/>
                <a:ea typeface="MS PGothic"/>
              </a:rPr>
              <a:t>- 5.8</a:t>
            </a:r>
          </a:p>
        </p:txBody>
      </p:sp>
      <p:sp>
        <p:nvSpPr>
          <p:cNvPr id="83" name="Text Box 99"/>
          <p:cNvSpPr txBox="1">
            <a:spLocks noChangeArrowheads="1"/>
          </p:cNvSpPr>
          <p:nvPr/>
        </p:nvSpPr>
        <p:spPr bwMode="auto">
          <a:xfrm>
            <a:off x="7370588" y="4773753"/>
            <a:ext cx="585788" cy="338554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600" b="1" kern="0" dirty="0">
                <a:solidFill>
                  <a:srgbClr val="0000CC"/>
                </a:solidFill>
                <a:latin typeface="+mj-lt"/>
                <a:ea typeface="MS PGothic"/>
              </a:rPr>
              <a:t>2.8</a:t>
            </a:r>
          </a:p>
        </p:txBody>
      </p:sp>
      <p:cxnSp>
        <p:nvCxnSpPr>
          <p:cNvPr id="84" name="Straight Connector 28"/>
          <p:cNvCxnSpPr/>
          <p:nvPr/>
        </p:nvCxnSpPr>
        <p:spPr bwMode="auto">
          <a:xfrm flipV="1">
            <a:off x="6770505" y="5183736"/>
            <a:ext cx="1797967" cy="4309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29"/>
          <p:cNvCxnSpPr/>
          <p:nvPr/>
        </p:nvCxnSpPr>
        <p:spPr bwMode="auto">
          <a:xfrm rot="16200000">
            <a:off x="7563757" y="5183067"/>
            <a:ext cx="201925" cy="0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Line 92"/>
          <p:cNvSpPr>
            <a:spLocks noChangeShapeType="1"/>
          </p:cNvSpPr>
          <p:nvPr/>
        </p:nvSpPr>
        <p:spPr bwMode="auto">
          <a:xfrm rot="16200000" flipH="1">
            <a:off x="7328622" y="4403770"/>
            <a:ext cx="1" cy="219600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en-GB" sz="1100" kern="0" dirty="0">
              <a:solidFill>
                <a:srgbClr val="000066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87" name="Text Box 10"/>
          <p:cNvSpPr txBox="1">
            <a:spLocks noChangeArrowheads="1"/>
          </p:cNvSpPr>
          <p:nvPr/>
        </p:nvSpPr>
        <p:spPr bwMode="auto">
          <a:xfrm>
            <a:off x="6898938" y="3085328"/>
            <a:ext cx="812192" cy="406525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600" b="1" kern="0" dirty="0">
                <a:solidFill>
                  <a:srgbClr val="333399"/>
                </a:solidFill>
                <a:latin typeface="+mj-lt"/>
                <a:ea typeface="MS PGothic"/>
              </a:rPr>
              <a:t>Q8W 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0DF71BAA-0151-4A7E-BBE0-37A250DDDE6C}"/>
              </a:ext>
            </a:extLst>
          </p:cNvPr>
          <p:cNvGrpSpPr/>
          <p:nvPr/>
        </p:nvGrpSpPr>
        <p:grpSpPr>
          <a:xfrm>
            <a:off x="493417" y="2060848"/>
            <a:ext cx="5014687" cy="3567595"/>
            <a:chOff x="493417" y="2060848"/>
            <a:chExt cx="5014687" cy="3567595"/>
          </a:xfrm>
        </p:grpSpPr>
        <p:sp>
          <p:nvSpPr>
            <p:cNvPr id="91" name="AutoShape 165"/>
            <p:cNvSpPr>
              <a:spLocks noChangeArrowheads="1"/>
            </p:cNvSpPr>
            <p:nvPr/>
          </p:nvSpPr>
          <p:spPr bwMode="auto">
            <a:xfrm>
              <a:off x="3313824" y="2258848"/>
              <a:ext cx="2046952" cy="90471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1131123" y="2147533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95</a:t>
              </a:r>
            </a:p>
          </p:txBody>
        </p:sp>
        <p:sp>
          <p:nvSpPr>
            <p:cNvPr id="57369" name="Rectangle 41"/>
            <p:cNvSpPr>
              <a:spLocks noChangeArrowheads="1"/>
            </p:cNvSpPr>
            <p:nvPr/>
          </p:nvSpPr>
          <p:spPr bwMode="auto">
            <a:xfrm>
              <a:off x="2679806" y="4622939"/>
              <a:ext cx="15943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4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0" name="Rectangle 42"/>
            <p:cNvSpPr>
              <a:spLocks noChangeArrowheads="1"/>
            </p:cNvSpPr>
            <p:nvPr/>
          </p:nvSpPr>
          <p:spPr bwMode="auto">
            <a:xfrm>
              <a:off x="4131354" y="4817061"/>
              <a:ext cx="25327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&lt; 1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1564130" y="2174667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94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2" name="Rectangle 44"/>
            <p:cNvSpPr>
              <a:spLocks noChangeArrowheads="1"/>
            </p:cNvSpPr>
            <p:nvPr/>
          </p:nvSpPr>
          <p:spPr bwMode="auto">
            <a:xfrm>
              <a:off x="3092654" y="4817061"/>
              <a:ext cx="25327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&lt; 1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3" name="Rectangle 45"/>
            <p:cNvSpPr>
              <a:spLocks noChangeArrowheads="1"/>
            </p:cNvSpPr>
            <p:nvPr/>
          </p:nvSpPr>
          <p:spPr bwMode="auto">
            <a:xfrm>
              <a:off x="4668440" y="4581128"/>
              <a:ext cx="15211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5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663335" y="4964514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578376" y="4436350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20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578376" y="3909678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40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578376" y="338151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60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578376" y="2854840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80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493417" y="2325096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100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885166" y="5197556"/>
              <a:ext cx="151798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Virologic success</a:t>
              </a:r>
              <a:endParaRPr lang="en-GB" b="1" dirty="0">
                <a:solidFill>
                  <a:srgbClr val="000066"/>
                </a:solidFill>
              </a:endParaRPr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2586572" y="5197556"/>
              <a:ext cx="119263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Virologic</a:t>
              </a:r>
            </a:p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Non response</a:t>
              </a:r>
              <a:endParaRPr lang="en-GB" b="1" dirty="0">
                <a:solidFill>
                  <a:srgbClr val="000066"/>
                </a:solidFill>
              </a:endParaRP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4039675" y="5197556"/>
              <a:ext cx="145071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No virologic data</a:t>
              </a:r>
              <a:endParaRPr lang="en-GB" b="1" dirty="0">
                <a:solidFill>
                  <a:srgbClr val="000066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672483" y="2060848"/>
              <a:ext cx="3770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788453" y="2946756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788453" y="3477423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788453" y="4009093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788453" y="4540761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788453" y="5073431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788453" y="2415088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995629" y="2445432"/>
              <a:ext cx="442123" cy="2628000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452169" y="2445432"/>
              <a:ext cx="443188" cy="262800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4498964" y="4857433"/>
              <a:ext cx="444253" cy="215999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4030208" y="5029117"/>
              <a:ext cx="444253" cy="33834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2982154" y="5039598"/>
              <a:ext cx="442123" cy="33834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513397" y="4893433"/>
              <a:ext cx="442123" cy="179999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" name="Freeform 16"/>
            <p:cNvSpPr>
              <a:spLocks/>
            </p:cNvSpPr>
            <p:nvPr/>
          </p:nvSpPr>
          <p:spPr bwMode="auto">
            <a:xfrm>
              <a:off x="1915345" y="2517432"/>
              <a:ext cx="443188" cy="255600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4958356" y="4857435"/>
              <a:ext cx="444253" cy="215997"/>
            </a:xfrm>
            <a:prstGeom prst="rect">
              <a:avLst/>
            </a:prstGeom>
            <a:solidFill>
              <a:srgbClr val="FF00FF"/>
            </a:solidFill>
            <a:ln w="0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60" name="Rectangle 19"/>
            <p:cNvSpPr>
              <a:spLocks noChangeArrowheads="1"/>
            </p:cNvSpPr>
            <p:nvPr/>
          </p:nvSpPr>
          <p:spPr bwMode="auto">
            <a:xfrm>
              <a:off x="3445330" y="4893432"/>
              <a:ext cx="442123" cy="180000"/>
            </a:xfrm>
            <a:prstGeom prst="rect">
              <a:avLst/>
            </a:prstGeom>
            <a:solidFill>
              <a:srgbClr val="FF00FF"/>
            </a:solidFill>
            <a:ln w="0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61" name="Rectangle 43"/>
            <p:cNvSpPr>
              <a:spLocks noChangeArrowheads="1"/>
            </p:cNvSpPr>
            <p:nvPr/>
          </p:nvSpPr>
          <p:spPr bwMode="auto">
            <a:xfrm>
              <a:off x="2051356" y="2217897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91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2" name="Rectangle 41"/>
            <p:cNvSpPr>
              <a:spLocks noChangeArrowheads="1"/>
            </p:cNvSpPr>
            <p:nvPr/>
          </p:nvSpPr>
          <p:spPr bwMode="auto">
            <a:xfrm>
              <a:off x="3595781" y="4622939"/>
              <a:ext cx="16887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4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3" name="Rectangle 45"/>
            <p:cNvSpPr>
              <a:spLocks noChangeArrowheads="1"/>
            </p:cNvSpPr>
            <p:nvPr/>
          </p:nvSpPr>
          <p:spPr bwMode="auto">
            <a:xfrm>
              <a:off x="5084566" y="4581128"/>
              <a:ext cx="15211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5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864093" y="2399068"/>
              <a:ext cx="4644011" cy="26743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89" name="Rectangle 57"/>
            <p:cNvSpPr>
              <a:spLocks noChangeArrowheads="1"/>
            </p:cNvSpPr>
            <p:nvPr/>
          </p:nvSpPr>
          <p:spPr bwMode="auto">
            <a:xfrm>
              <a:off x="3664544" y="2316140"/>
              <a:ext cx="152926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Q8W IM (N = 115)</a:t>
              </a:r>
            </a:p>
          </p:txBody>
        </p:sp>
        <p:sp>
          <p:nvSpPr>
            <p:cNvPr id="93" name="Rectangle 60"/>
            <p:cNvSpPr>
              <a:spLocks noChangeArrowheads="1"/>
            </p:cNvSpPr>
            <p:nvPr/>
          </p:nvSpPr>
          <p:spPr bwMode="auto">
            <a:xfrm>
              <a:off x="3664544" y="2594140"/>
              <a:ext cx="152926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Q4W IM (N = 115)</a:t>
              </a:r>
            </a:p>
          </p:txBody>
        </p:sp>
        <p:sp>
          <p:nvSpPr>
            <p:cNvPr id="94" name="Rectangle 21"/>
            <p:cNvSpPr>
              <a:spLocks noChangeArrowheads="1"/>
            </p:cNvSpPr>
            <p:nvPr/>
          </p:nvSpPr>
          <p:spPr bwMode="auto">
            <a:xfrm>
              <a:off x="3487156" y="2371223"/>
              <a:ext cx="124647" cy="116146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5" name="Rectangle 22"/>
            <p:cNvSpPr>
              <a:spLocks noChangeArrowheads="1"/>
            </p:cNvSpPr>
            <p:nvPr/>
          </p:nvSpPr>
          <p:spPr bwMode="auto">
            <a:xfrm>
              <a:off x="3477857" y="2658951"/>
              <a:ext cx="124647" cy="115145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6" name="Rectangle 60"/>
            <p:cNvSpPr>
              <a:spLocks noChangeArrowheads="1"/>
            </p:cNvSpPr>
            <p:nvPr/>
          </p:nvSpPr>
          <p:spPr bwMode="auto">
            <a:xfrm>
              <a:off x="3664544" y="2874618"/>
              <a:ext cx="143981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CAB oral (N = 56)</a:t>
              </a:r>
            </a:p>
          </p:txBody>
        </p:sp>
        <p:sp>
          <p:nvSpPr>
            <p:cNvPr id="97" name="Rectangle 22"/>
            <p:cNvSpPr>
              <a:spLocks noChangeArrowheads="1"/>
            </p:cNvSpPr>
            <p:nvPr/>
          </p:nvSpPr>
          <p:spPr bwMode="auto">
            <a:xfrm>
              <a:off x="3482612" y="2939429"/>
              <a:ext cx="124647" cy="115145"/>
            </a:xfrm>
            <a:prstGeom prst="rect">
              <a:avLst/>
            </a:prstGeom>
            <a:solidFill>
              <a:srgbClr val="FF00FF"/>
            </a:solidFill>
            <a:ln w="0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dirty="0">
                <a:solidFill>
                  <a:srgbClr val="333399"/>
                </a:solidFill>
                <a:latin typeface="+mj-lt"/>
              </a:endParaRPr>
            </a:p>
          </p:txBody>
        </p:sp>
      </p:grpSp>
      <p:sp>
        <p:nvSpPr>
          <p:cNvPr id="71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  <p:sp>
        <p:nvSpPr>
          <p:cNvPr id="76" name="Espace réservé du contenu 4"/>
          <p:cNvSpPr txBox="1">
            <a:spLocks/>
          </p:cNvSpPr>
          <p:nvPr/>
        </p:nvSpPr>
        <p:spPr bwMode="auto">
          <a:xfrm>
            <a:off x="2301803" y="5929835"/>
            <a:ext cx="5078509" cy="52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defTabSz="914400">
              <a:buNone/>
            </a:pPr>
            <a:r>
              <a:rPr lang="en-GB" sz="1800" kern="0" dirty="0">
                <a:solidFill>
                  <a:srgbClr val="000066"/>
                </a:solidFill>
              </a:rPr>
              <a:t>Non inferiority of the 2 IM regimens vs oral CAB</a:t>
            </a:r>
          </a:p>
          <a:p>
            <a:pPr marL="0" indent="0" defTabSz="914400">
              <a:buNone/>
            </a:pPr>
            <a:endParaRPr lang="fr-FR" sz="1800" kern="0" dirty="0">
              <a:solidFill>
                <a:srgbClr val="000066"/>
              </a:solidFill>
            </a:endParaRPr>
          </a:p>
        </p:txBody>
      </p:sp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1544412" y="1151863"/>
            <a:ext cx="60424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>
                <a:solidFill>
                  <a:srgbClr val="CC3300"/>
                </a:solidFill>
                <a:latin typeface="Calibri" pitchFamily="34" charset="0"/>
              </a:rPr>
              <a:t>Primary endpoint: HIV RNA &lt; 50 c/mL at W32 </a:t>
            </a:r>
          </a:p>
          <a:p>
            <a:pPr algn="ctr" defTabSz="914400"/>
            <a:r>
              <a:rPr lang="en-US" sz="2400" b="1">
                <a:solidFill>
                  <a:srgbClr val="CC3300"/>
                </a:solidFill>
                <a:latin typeface="Calibri" pitchFamily="34" charset="0"/>
              </a:rPr>
              <a:t>(snapshot analysis, ITT-ME)</a:t>
            </a:r>
          </a:p>
        </p:txBody>
      </p:sp>
      <p:sp>
        <p:nvSpPr>
          <p:cNvPr id="77" name="Text Box 3">
            <a:extLst>
              <a:ext uri="{FF2B5EF4-FFF2-40B4-BE49-F238E27FC236}">
                <a16:creationId xmlns:a16="http://schemas.microsoft.com/office/drawing/2014/main" xmlns="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Margolis</a:t>
            </a:r>
            <a:r>
              <a:rPr lang="fr-FR" sz="1200" i="1" dirty="0">
                <a:solidFill>
                  <a:srgbClr val="CC3300"/>
                </a:solidFill>
              </a:rPr>
              <a:t> DA. Lancet. 2017 Sep 23;390(10101):1499-1510.</a:t>
            </a:r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83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106"/>
          <p:cNvSpPr>
            <a:spLocks noChangeArrowheads="1"/>
          </p:cNvSpPr>
          <p:nvPr/>
        </p:nvSpPr>
        <p:spPr bwMode="auto">
          <a:xfrm flipH="1">
            <a:off x="6485236" y="1984864"/>
            <a:ext cx="1367997" cy="449350"/>
          </a:xfrm>
          <a:prstGeom prst="rightArrow">
            <a:avLst>
              <a:gd name="adj1" fmla="val 50000"/>
              <a:gd name="adj2" fmla="val 52787"/>
            </a:avLst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200" kern="0" dirty="0">
                <a:solidFill>
                  <a:srgbClr val="FFFFFF"/>
                </a:solidFill>
                <a:latin typeface="Arial" pitchFamily="34" charset="0"/>
                <a:ea typeface="MS PGothic"/>
                <a:cs typeface="Arial" pitchFamily="34" charset="0"/>
              </a:rPr>
              <a:t>Oral</a:t>
            </a:r>
          </a:p>
        </p:txBody>
      </p:sp>
      <p:sp>
        <p:nvSpPr>
          <p:cNvPr id="59" name="AutoShape 106"/>
          <p:cNvSpPr>
            <a:spLocks noChangeArrowheads="1"/>
          </p:cNvSpPr>
          <p:nvPr/>
        </p:nvSpPr>
        <p:spPr bwMode="auto">
          <a:xfrm>
            <a:off x="7591341" y="1984864"/>
            <a:ext cx="1367997" cy="449350"/>
          </a:xfrm>
          <a:prstGeom prst="rightArrow">
            <a:avLst>
              <a:gd name="adj1" fmla="val 50000"/>
              <a:gd name="adj2" fmla="val 52787"/>
            </a:avLst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>
                <a:solidFill>
                  <a:prstClr val="white"/>
                </a:solidFill>
                <a:latin typeface="Arial" pitchFamily="34" charset="0"/>
                <a:ea typeface="MS PGothic"/>
                <a:cs typeface="Arial" pitchFamily="34" charset="0"/>
              </a:rPr>
              <a:t>Intramuscular</a:t>
            </a:r>
          </a:p>
        </p:txBody>
      </p:sp>
      <p:sp>
        <p:nvSpPr>
          <p:cNvPr id="67" name="Line 14"/>
          <p:cNvSpPr>
            <a:spLocks noChangeShapeType="1"/>
          </p:cNvSpPr>
          <p:nvPr/>
        </p:nvSpPr>
        <p:spPr bwMode="auto">
          <a:xfrm flipV="1">
            <a:off x="6891182" y="2696508"/>
            <a:ext cx="0" cy="758128"/>
          </a:xfrm>
          <a:prstGeom prst="line">
            <a:avLst/>
          </a:prstGeom>
          <a:noFill/>
          <a:ln w="12700">
            <a:solidFill>
              <a:srgbClr val="000066"/>
            </a:solidFill>
            <a:prstDash val="dash"/>
            <a:round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100" kern="0" dirty="0">
              <a:solidFill>
                <a:srgbClr val="000066"/>
              </a:solidFill>
              <a:latin typeface="+mj-lt"/>
              <a:ea typeface="MS PGothic"/>
              <a:cs typeface="Arial"/>
            </a:endParaRPr>
          </a:p>
        </p:txBody>
      </p:sp>
      <p:sp>
        <p:nvSpPr>
          <p:cNvPr id="70" name="Line 92"/>
          <p:cNvSpPr>
            <a:spLocks noChangeShapeType="1"/>
          </p:cNvSpPr>
          <p:nvPr/>
        </p:nvSpPr>
        <p:spPr bwMode="auto">
          <a:xfrm>
            <a:off x="7592661" y="2708920"/>
            <a:ext cx="2158" cy="72000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100" kern="0" dirty="0">
              <a:solidFill>
                <a:srgbClr val="000066"/>
              </a:solidFill>
              <a:latin typeface="+mj-lt"/>
              <a:ea typeface="MS PGothic"/>
              <a:cs typeface="Arial"/>
            </a:endParaRP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7310885" y="3645024"/>
            <a:ext cx="723177" cy="406525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333399"/>
                </a:solidFill>
                <a:latin typeface="+mj-lt"/>
                <a:ea typeface="MS PGothic"/>
              </a:rPr>
              <a:t>Q4W </a:t>
            </a:r>
          </a:p>
        </p:txBody>
      </p:sp>
      <p:sp>
        <p:nvSpPr>
          <p:cNvPr id="57351" name="TextBox 70"/>
          <p:cNvSpPr txBox="1">
            <a:spLocks noChangeArrowheads="1"/>
          </p:cNvSpPr>
          <p:nvPr/>
        </p:nvSpPr>
        <p:spPr bwMode="auto">
          <a:xfrm>
            <a:off x="6603078" y="3429563"/>
            <a:ext cx="755999" cy="2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="ctr"/>
          <a:lstStyle/>
          <a:p>
            <a:pPr algn="ctr" defTabSz="1346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</a:pPr>
            <a:r>
              <a:rPr lang="en-GB" sz="1400" dirty="0">
                <a:solidFill>
                  <a:srgbClr val="000066"/>
                </a:solidFill>
                <a:latin typeface="+mj-lt"/>
                <a:ea typeface="MS PGothic" pitchFamily="34" charset="-128"/>
                <a:cs typeface="Arial" charset="0"/>
              </a:rPr>
              <a:t>‒ 10 %</a:t>
            </a:r>
          </a:p>
        </p:txBody>
      </p:sp>
      <p:sp>
        <p:nvSpPr>
          <p:cNvPr id="57352" name="TextBox 70"/>
          <p:cNvSpPr txBox="1">
            <a:spLocks noChangeArrowheads="1"/>
          </p:cNvSpPr>
          <p:nvPr/>
        </p:nvSpPr>
        <p:spPr bwMode="auto">
          <a:xfrm>
            <a:off x="8107583" y="3429563"/>
            <a:ext cx="755999" cy="2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="ctr"/>
          <a:lstStyle/>
          <a:p>
            <a:pPr algn="ctr" defTabSz="1346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</a:pPr>
            <a:r>
              <a:rPr lang="en-GB" sz="1400" dirty="0">
                <a:solidFill>
                  <a:srgbClr val="000066"/>
                </a:solidFill>
                <a:latin typeface="+mj-lt"/>
                <a:ea typeface="MS PGothic" pitchFamily="34" charset="-128"/>
                <a:cs typeface="Arial" charset="0"/>
              </a:rPr>
              <a:t>+ 10 %</a:t>
            </a:r>
          </a:p>
        </p:txBody>
      </p:sp>
      <p:sp>
        <p:nvSpPr>
          <p:cNvPr id="64" name="Text Box 99"/>
          <p:cNvSpPr txBox="1">
            <a:spLocks noChangeArrowheads="1"/>
          </p:cNvSpPr>
          <p:nvPr/>
        </p:nvSpPr>
        <p:spPr bwMode="auto">
          <a:xfrm>
            <a:off x="8612547" y="3115733"/>
            <a:ext cx="5039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kern="0" dirty="0">
                <a:solidFill>
                  <a:srgbClr val="000066"/>
                </a:solidFill>
                <a:latin typeface="+mj-lt"/>
                <a:ea typeface="MS PGothic"/>
              </a:rPr>
              <a:t>20.5</a:t>
            </a:r>
          </a:p>
        </p:txBody>
      </p:sp>
      <p:sp>
        <p:nvSpPr>
          <p:cNvPr id="73" name="Text Box 98"/>
          <p:cNvSpPr txBox="1">
            <a:spLocks noChangeArrowheads="1"/>
          </p:cNvSpPr>
          <p:nvPr/>
        </p:nvSpPr>
        <p:spPr bwMode="auto">
          <a:xfrm>
            <a:off x="7530064" y="3088627"/>
            <a:ext cx="5039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66"/>
                </a:solidFill>
                <a:latin typeface="+mj-lt"/>
                <a:ea typeface="MS PGothic"/>
              </a:rPr>
              <a:t>- 0.6</a:t>
            </a:r>
            <a:endParaRPr lang="en-GB" sz="1200" kern="0" dirty="0">
              <a:solidFill>
                <a:srgbClr val="000066"/>
              </a:solidFill>
              <a:latin typeface="+mj-lt"/>
              <a:ea typeface="MS PGothic"/>
            </a:endParaRPr>
          </a:p>
        </p:txBody>
      </p:sp>
      <p:sp>
        <p:nvSpPr>
          <p:cNvPr id="48" name="Text Box 99"/>
          <p:cNvSpPr txBox="1">
            <a:spLocks noChangeArrowheads="1"/>
          </p:cNvSpPr>
          <p:nvPr/>
        </p:nvSpPr>
        <p:spPr bwMode="auto">
          <a:xfrm>
            <a:off x="8190631" y="2780928"/>
            <a:ext cx="494256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0000CC"/>
                </a:solidFill>
                <a:latin typeface="+mj-lt"/>
                <a:ea typeface="MS PGothic"/>
              </a:rPr>
              <a:t>10</a:t>
            </a:r>
            <a:endParaRPr lang="en-GB" sz="1400" b="1" kern="0" dirty="0">
              <a:solidFill>
                <a:srgbClr val="0000CC"/>
              </a:solidFill>
              <a:latin typeface="+mj-lt"/>
              <a:ea typeface="MS PGothic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7579929" y="3111383"/>
            <a:ext cx="1394892" cy="0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 rot="16200000">
            <a:off x="8225466" y="3110714"/>
            <a:ext cx="201925" cy="0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Line 92"/>
          <p:cNvSpPr>
            <a:spLocks noChangeShapeType="1"/>
          </p:cNvSpPr>
          <p:nvPr/>
        </p:nvSpPr>
        <p:spPr bwMode="auto">
          <a:xfrm rot="16200000" flipH="1">
            <a:off x="7614483" y="2684981"/>
            <a:ext cx="1" cy="1492781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100" kern="0" dirty="0">
              <a:solidFill>
                <a:srgbClr val="000066"/>
              </a:solidFill>
              <a:latin typeface="+mj-lt"/>
              <a:ea typeface="MS PGothic"/>
              <a:cs typeface="Arial"/>
            </a:endParaRPr>
          </a:p>
        </p:txBody>
      </p:sp>
      <p:sp>
        <p:nvSpPr>
          <p:cNvPr id="57360" name="Rectangle 6"/>
          <p:cNvSpPr>
            <a:spLocks noChangeArrowheads="1"/>
          </p:cNvSpPr>
          <p:nvPr/>
        </p:nvSpPr>
        <p:spPr bwMode="auto">
          <a:xfrm>
            <a:off x="6195663" y="1652276"/>
            <a:ext cx="2776765" cy="29416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CC"/>
                </a:solidFill>
                <a:latin typeface="+mj-lt"/>
                <a:ea typeface="MS PGothic" pitchFamily="34" charset="-128"/>
                <a:cs typeface="Arial" charset="0"/>
              </a:rPr>
              <a:t>Difference, % (95% CI)</a:t>
            </a:r>
          </a:p>
        </p:txBody>
      </p:sp>
      <p:sp>
        <p:nvSpPr>
          <p:cNvPr id="65" name="Line 14"/>
          <p:cNvSpPr>
            <a:spLocks noChangeShapeType="1"/>
          </p:cNvSpPr>
          <p:nvPr/>
        </p:nvSpPr>
        <p:spPr bwMode="auto">
          <a:xfrm flipV="1">
            <a:off x="6879672" y="4121742"/>
            <a:ext cx="0" cy="758128"/>
          </a:xfrm>
          <a:prstGeom prst="line">
            <a:avLst/>
          </a:prstGeom>
          <a:noFill/>
          <a:ln w="12700">
            <a:solidFill>
              <a:srgbClr val="000066"/>
            </a:solidFill>
            <a:prstDash val="dash"/>
            <a:round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100" kern="0" dirty="0">
              <a:solidFill>
                <a:srgbClr val="000066"/>
              </a:solidFill>
              <a:latin typeface="+mj-lt"/>
              <a:ea typeface="MS PGothic"/>
              <a:cs typeface="Arial"/>
            </a:endParaRPr>
          </a:p>
        </p:txBody>
      </p:sp>
      <p:sp>
        <p:nvSpPr>
          <p:cNvPr id="66" name="Line 92"/>
          <p:cNvSpPr>
            <a:spLocks noChangeShapeType="1"/>
          </p:cNvSpPr>
          <p:nvPr/>
        </p:nvSpPr>
        <p:spPr bwMode="auto">
          <a:xfrm>
            <a:off x="7590503" y="4005162"/>
            <a:ext cx="2158" cy="86399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100" kern="0" dirty="0">
              <a:solidFill>
                <a:srgbClr val="000066"/>
              </a:solidFill>
              <a:latin typeface="+mj-lt"/>
              <a:ea typeface="MS PGothic"/>
              <a:cs typeface="Arial"/>
            </a:endParaRPr>
          </a:p>
        </p:txBody>
      </p:sp>
      <p:sp>
        <p:nvSpPr>
          <p:cNvPr id="78" name="Text Box 10"/>
          <p:cNvSpPr txBox="1">
            <a:spLocks noChangeArrowheads="1"/>
          </p:cNvSpPr>
          <p:nvPr/>
        </p:nvSpPr>
        <p:spPr bwMode="auto">
          <a:xfrm>
            <a:off x="7542538" y="4894683"/>
            <a:ext cx="200720" cy="406525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srgbClr val="000066"/>
                </a:solidFill>
                <a:latin typeface="+mj-lt"/>
                <a:ea typeface="MS PGothic"/>
              </a:rPr>
              <a:t>0 </a:t>
            </a:r>
          </a:p>
        </p:txBody>
      </p:sp>
      <p:sp>
        <p:nvSpPr>
          <p:cNvPr id="79" name="TextBox 70"/>
          <p:cNvSpPr txBox="1">
            <a:spLocks noChangeArrowheads="1"/>
          </p:cNvSpPr>
          <p:nvPr/>
        </p:nvSpPr>
        <p:spPr bwMode="auto">
          <a:xfrm>
            <a:off x="6548134" y="4849889"/>
            <a:ext cx="755999" cy="257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="ctr"/>
          <a:lstStyle/>
          <a:p>
            <a:pPr algn="ctr" defTabSz="1346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</a:pPr>
            <a:r>
              <a:rPr lang="en-GB" sz="1400" dirty="0">
                <a:solidFill>
                  <a:srgbClr val="000066"/>
                </a:solidFill>
                <a:latin typeface="+mj-lt"/>
                <a:ea typeface="MS PGothic" pitchFamily="34" charset="-128"/>
                <a:cs typeface="Arial" charset="0"/>
              </a:rPr>
              <a:t>‒ 10 %</a:t>
            </a:r>
          </a:p>
        </p:txBody>
      </p:sp>
      <p:sp>
        <p:nvSpPr>
          <p:cNvPr id="80" name="TextBox 70"/>
          <p:cNvSpPr txBox="1">
            <a:spLocks noChangeArrowheads="1"/>
          </p:cNvSpPr>
          <p:nvPr/>
        </p:nvSpPr>
        <p:spPr bwMode="auto">
          <a:xfrm>
            <a:off x="8096073" y="4849889"/>
            <a:ext cx="755999" cy="257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="ctr"/>
          <a:lstStyle/>
          <a:p>
            <a:pPr algn="ctr" defTabSz="1346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</a:pPr>
            <a:r>
              <a:rPr lang="en-GB" sz="1400" dirty="0">
                <a:solidFill>
                  <a:srgbClr val="000066"/>
                </a:solidFill>
                <a:latin typeface="+mj-lt"/>
                <a:ea typeface="MS PGothic" pitchFamily="34" charset="-128"/>
                <a:cs typeface="Arial" charset="0"/>
              </a:rPr>
              <a:t>+ 10 %</a:t>
            </a:r>
          </a:p>
        </p:txBody>
      </p:sp>
      <p:sp>
        <p:nvSpPr>
          <p:cNvPr id="81" name="Text Box 99"/>
          <p:cNvSpPr txBox="1">
            <a:spLocks noChangeArrowheads="1"/>
          </p:cNvSpPr>
          <p:nvPr/>
        </p:nvSpPr>
        <p:spPr bwMode="auto">
          <a:xfrm>
            <a:off x="8604505" y="4437112"/>
            <a:ext cx="5039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kern="0" dirty="0">
                <a:solidFill>
                  <a:srgbClr val="000066"/>
                </a:solidFill>
                <a:latin typeface="+mj-lt"/>
                <a:ea typeface="MS PGothic"/>
              </a:rPr>
              <a:t>14.4</a:t>
            </a:r>
          </a:p>
        </p:txBody>
      </p:sp>
      <p:sp>
        <p:nvSpPr>
          <p:cNvPr id="82" name="Text Box 98"/>
          <p:cNvSpPr txBox="1">
            <a:spLocks noChangeArrowheads="1"/>
          </p:cNvSpPr>
          <p:nvPr/>
        </p:nvSpPr>
        <p:spPr bwMode="auto">
          <a:xfrm>
            <a:off x="6932848" y="4592161"/>
            <a:ext cx="5039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66"/>
                </a:solidFill>
                <a:latin typeface="+mj-lt"/>
                <a:ea typeface="MS PGothic"/>
              </a:rPr>
              <a:t>- 8.4</a:t>
            </a:r>
            <a:endParaRPr lang="en-GB" sz="1200" kern="0" dirty="0">
              <a:solidFill>
                <a:srgbClr val="000066"/>
              </a:solidFill>
              <a:latin typeface="+mj-lt"/>
              <a:ea typeface="MS PGothic"/>
            </a:endParaRPr>
          </a:p>
        </p:txBody>
      </p:sp>
      <p:sp>
        <p:nvSpPr>
          <p:cNvPr id="83" name="Text Box 99"/>
          <p:cNvSpPr txBox="1">
            <a:spLocks noChangeArrowheads="1"/>
          </p:cNvSpPr>
          <p:nvPr/>
        </p:nvSpPr>
        <p:spPr bwMode="auto">
          <a:xfrm>
            <a:off x="7774206" y="4293096"/>
            <a:ext cx="470202" cy="307777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0000CC"/>
                </a:solidFill>
                <a:latin typeface="+mj-lt"/>
                <a:ea typeface="MS PGothic"/>
              </a:rPr>
              <a:t>3.0</a:t>
            </a:r>
            <a:endParaRPr lang="en-GB" sz="1400" b="1" kern="0" dirty="0">
              <a:solidFill>
                <a:srgbClr val="0000CC"/>
              </a:solidFill>
              <a:latin typeface="+mj-lt"/>
              <a:ea typeface="MS PGothic"/>
            </a:endParaRPr>
          </a:p>
        </p:txBody>
      </p:sp>
      <p:cxnSp>
        <p:nvCxnSpPr>
          <p:cNvPr id="84" name="Straight Connector 28"/>
          <p:cNvCxnSpPr/>
          <p:nvPr/>
        </p:nvCxnSpPr>
        <p:spPr bwMode="auto">
          <a:xfrm flipV="1">
            <a:off x="7058847" y="4610011"/>
            <a:ext cx="1619999" cy="4309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29"/>
          <p:cNvCxnSpPr/>
          <p:nvPr/>
        </p:nvCxnSpPr>
        <p:spPr bwMode="auto">
          <a:xfrm rot="16200000">
            <a:off x="7754532" y="4609342"/>
            <a:ext cx="201925" cy="0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Line 92"/>
          <p:cNvSpPr>
            <a:spLocks noChangeShapeType="1"/>
          </p:cNvSpPr>
          <p:nvPr/>
        </p:nvSpPr>
        <p:spPr bwMode="auto">
          <a:xfrm rot="16200000" flipH="1">
            <a:off x="7602974" y="4110215"/>
            <a:ext cx="1" cy="1492781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100" kern="0" dirty="0">
              <a:solidFill>
                <a:srgbClr val="000066"/>
              </a:solidFill>
              <a:latin typeface="+mj-lt"/>
              <a:ea typeface="MS PGothic"/>
              <a:cs typeface="Arial"/>
            </a:endParaRPr>
          </a:p>
        </p:txBody>
      </p:sp>
      <p:sp>
        <p:nvSpPr>
          <p:cNvPr id="87" name="Text Box 10"/>
          <p:cNvSpPr txBox="1">
            <a:spLocks noChangeArrowheads="1"/>
          </p:cNvSpPr>
          <p:nvPr/>
        </p:nvSpPr>
        <p:spPr bwMode="auto">
          <a:xfrm>
            <a:off x="7310886" y="2348880"/>
            <a:ext cx="612000" cy="324000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333399"/>
                </a:solidFill>
                <a:latin typeface="+mj-lt"/>
                <a:ea typeface="MS PGothic"/>
              </a:rPr>
              <a:t>Q8W 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48373AE3-E731-4AB8-933B-BDDA6F8A721B}"/>
              </a:ext>
            </a:extLst>
          </p:cNvPr>
          <p:cNvGrpSpPr/>
          <p:nvPr/>
        </p:nvGrpSpPr>
        <p:grpSpPr>
          <a:xfrm>
            <a:off x="172161" y="1554893"/>
            <a:ext cx="6272047" cy="3675168"/>
            <a:chOff x="172161" y="1554893"/>
            <a:chExt cx="6272047" cy="3675168"/>
          </a:xfrm>
        </p:grpSpPr>
        <p:sp>
          <p:nvSpPr>
            <p:cNvPr id="134" name="AutoShape 165">
              <a:extLst>
                <a:ext uri="{FF2B5EF4-FFF2-40B4-BE49-F238E27FC236}">
                  <a16:creationId xmlns:a16="http://schemas.microsoft.com/office/drawing/2014/main" xmlns="" id="{AB87F35A-3996-417D-9AB8-F32067BDD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0273" y="1554893"/>
              <a:ext cx="3953815" cy="5779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827584" y="2168426"/>
              <a:ext cx="2702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92</a:t>
              </a:r>
            </a:p>
          </p:txBody>
        </p:sp>
        <p:sp>
          <p:nvSpPr>
            <p:cNvPr id="57369" name="Rectangle 41"/>
            <p:cNvSpPr>
              <a:spLocks noChangeArrowheads="1"/>
            </p:cNvSpPr>
            <p:nvPr/>
          </p:nvSpPr>
          <p:spPr bwMode="auto">
            <a:xfrm>
              <a:off x="2803029" y="4319963"/>
              <a:ext cx="1516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7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7370" name="Rectangle 42"/>
            <p:cNvSpPr>
              <a:spLocks noChangeArrowheads="1"/>
            </p:cNvSpPr>
            <p:nvPr/>
          </p:nvSpPr>
          <p:spPr bwMode="auto">
            <a:xfrm>
              <a:off x="4625968" y="4722462"/>
              <a:ext cx="2880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&lt; 1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1073816" y="2195560"/>
              <a:ext cx="2702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91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7372" name="Rectangle 44"/>
            <p:cNvSpPr>
              <a:spLocks noChangeArrowheads="1"/>
            </p:cNvSpPr>
            <p:nvPr/>
          </p:nvSpPr>
          <p:spPr bwMode="auto">
            <a:xfrm>
              <a:off x="2987824" y="4722462"/>
              <a:ext cx="2880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&lt; 1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7373" name="Rectangle 45"/>
            <p:cNvSpPr>
              <a:spLocks noChangeArrowheads="1"/>
            </p:cNvSpPr>
            <p:nvPr/>
          </p:nvSpPr>
          <p:spPr bwMode="auto">
            <a:xfrm>
              <a:off x="4958094" y="4294733"/>
              <a:ext cx="14469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482615" y="4869915"/>
              <a:ext cx="8081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0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311434" y="4341751"/>
              <a:ext cx="252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>
                  <a:solidFill>
                    <a:srgbClr val="000066"/>
                  </a:solidFill>
                  <a:latin typeface="Arial" charset="0"/>
                  <a:cs typeface="Arial" charset="0"/>
                </a:rPr>
                <a:t>20</a:t>
              </a:r>
              <a:endParaRPr lang="fr-FR" sz="16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311434" y="3815079"/>
              <a:ext cx="252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40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311434" y="3286914"/>
              <a:ext cx="252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60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311434" y="2760241"/>
              <a:ext cx="252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80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172161" y="2220769"/>
              <a:ext cx="39127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100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721973" y="5014617"/>
              <a:ext cx="17617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000066"/>
                  </a:solidFill>
                  <a:latin typeface="Arial" charset="0"/>
                  <a:cs typeface="Arial" charset="0"/>
                </a:rPr>
                <a:t>Virologic success</a:t>
              </a:r>
              <a:endParaRPr lang="en-US" b="1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2664016" y="5014617"/>
              <a:ext cx="205200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Virologic non response</a:t>
              </a:r>
              <a:endParaRPr lang="en-US" b="1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4932210" y="5014617"/>
              <a:ext cx="151199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No virologic data</a:t>
              </a:r>
              <a:endParaRPr lang="en-US" b="1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492603" y="1880489"/>
              <a:ext cx="3281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%</a:t>
              </a: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606469" y="2852157"/>
              <a:ext cx="7195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606469" y="3382824"/>
              <a:ext cx="7195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606469" y="3914494"/>
              <a:ext cx="7195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606469" y="4446162"/>
              <a:ext cx="7195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606469" y="4978832"/>
              <a:ext cx="7195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606469" y="2307661"/>
              <a:ext cx="7195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813647" y="2430795"/>
              <a:ext cx="205471" cy="2537558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pattFill prst="sphere">
              <a:fgClr>
                <a:srgbClr val="0000CC"/>
              </a:fgClr>
              <a:bgClr>
                <a:schemeClr val="bg1"/>
              </a:bgClr>
            </a:pattFill>
            <a:ln w="0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082166" y="2464629"/>
              <a:ext cx="205471" cy="2503724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pattFill prst="sphere">
              <a:fgClr>
                <a:srgbClr val="FF0000"/>
              </a:fgClr>
              <a:bgClr>
                <a:schemeClr val="bg1"/>
              </a:bgClr>
            </a:patt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4926342" y="4536999"/>
              <a:ext cx="205471" cy="432000"/>
            </a:xfrm>
            <a:prstGeom prst="rect">
              <a:avLst/>
            </a:prstGeom>
            <a:pattFill prst="sphere">
              <a:fgClr>
                <a:srgbClr val="FF0000"/>
              </a:fgClr>
              <a:bgClr>
                <a:schemeClr val="bg1"/>
              </a:bgClr>
            </a:patt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4636890" y="4934518"/>
              <a:ext cx="205471" cy="33834"/>
            </a:xfrm>
            <a:prstGeom prst="rect">
              <a:avLst/>
            </a:prstGeom>
            <a:pattFill prst="sphere">
              <a:fgClr>
                <a:srgbClr val="0000CC"/>
              </a:fgClr>
              <a:bgClr>
                <a:schemeClr val="bg1"/>
              </a:bgClr>
            </a:patt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3031369" y="4944999"/>
              <a:ext cx="205471" cy="33834"/>
            </a:xfrm>
            <a:prstGeom prst="rect">
              <a:avLst/>
            </a:prstGeom>
            <a:pattFill prst="sphere">
              <a:fgClr>
                <a:srgbClr val="FF0000"/>
              </a:fgClr>
              <a:bgClr>
                <a:schemeClr val="bg1"/>
              </a:bgClr>
            </a:patt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771800" y="4573001"/>
              <a:ext cx="205471" cy="395998"/>
            </a:xfrm>
            <a:prstGeom prst="rect">
              <a:avLst/>
            </a:prstGeom>
            <a:pattFill prst="sphere">
              <a:fgClr>
                <a:srgbClr val="0000CC"/>
              </a:fgClr>
              <a:bgClr>
                <a:schemeClr val="bg1"/>
              </a:bgClr>
            </a:patt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7" name="Freeform 16"/>
            <p:cNvSpPr>
              <a:spLocks/>
            </p:cNvSpPr>
            <p:nvPr/>
          </p:nvSpPr>
          <p:spPr bwMode="auto">
            <a:xfrm>
              <a:off x="1364792" y="2499109"/>
              <a:ext cx="205471" cy="246989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pattFill prst="sphere">
              <a:fgClr>
                <a:srgbClr val="FF00FF"/>
              </a:fgClr>
              <a:bgClr>
                <a:schemeClr val="bg1"/>
              </a:bgClr>
            </a:pattFill>
            <a:ln w="0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5204173" y="4500999"/>
              <a:ext cx="205471" cy="468000"/>
            </a:xfrm>
            <a:prstGeom prst="rect">
              <a:avLst/>
            </a:prstGeom>
            <a:pattFill prst="sphere">
              <a:fgClr>
                <a:srgbClr val="FF00FF"/>
              </a:fgClr>
              <a:bgClr>
                <a:schemeClr val="bg1"/>
              </a:bgClr>
            </a:pattFill>
            <a:ln w="0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0" name="Rectangle 19"/>
            <p:cNvSpPr>
              <a:spLocks noChangeArrowheads="1"/>
            </p:cNvSpPr>
            <p:nvPr/>
          </p:nvSpPr>
          <p:spPr bwMode="auto">
            <a:xfrm>
              <a:off x="3270415" y="4860999"/>
              <a:ext cx="205471" cy="108000"/>
            </a:xfrm>
            <a:prstGeom prst="rect">
              <a:avLst/>
            </a:prstGeom>
            <a:pattFill prst="sphere">
              <a:fgClr>
                <a:srgbClr val="FF00FF"/>
              </a:fgClr>
              <a:bgClr>
                <a:schemeClr val="bg1"/>
              </a:bgClr>
            </a:pattFill>
            <a:ln w="0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1" name="Rectangle 43"/>
            <p:cNvSpPr>
              <a:spLocks noChangeArrowheads="1"/>
            </p:cNvSpPr>
            <p:nvPr/>
          </p:nvSpPr>
          <p:spPr bwMode="auto">
            <a:xfrm>
              <a:off x="1353967" y="2253467"/>
              <a:ext cx="2702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89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62" name="Rectangle 41"/>
            <p:cNvSpPr>
              <a:spLocks noChangeArrowheads="1"/>
            </p:cNvSpPr>
            <p:nvPr/>
          </p:nvSpPr>
          <p:spPr bwMode="auto">
            <a:xfrm>
              <a:off x="3301328" y="4622154"/>
              <a:ext cx="1606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2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63" name="Rectangle 45"/>
            <p:cNvSpPr>
              <a:spLocks noChangeArrowheads="1"/>
            </p:cNvSpPr>
            <p:nvPr/>
          </p:nvSpPr>
          <p:spPr bwMode="auto">
            <a:xfrm>
              <a:off x="5237485" y="4283160"/>
              <a:ext cx="14469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9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682110" y="2304469"/>
              <a:ext cx="5652000" cy="26743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9" name="Rectangle 57"/>
            <p:cNvSpPr>
              <a:spLocks noChangeArrowheads="1"/>
            </p:cNvSpPr>
            <p:nvPr/>
          </p:nvSpPr>
          <p:spPr bwMode="auto">
            <a:xfrm>
              <a:off x="2430939" y="1629961"/>
              <a:ext cx="67486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Q8W IM</a:t>
              </a:r>
              <a:b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</a:b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(N = 115)</a:t>
              </a:r>
            </a:p>
          </p:txBody>
        </p:sp>
        <p:sp>
          <p:nvSpPr>
            <p:cNvPr id="93" name="Rectangle 60"/>
            <p:cNvSpPr>
              <a:spLocks noChangeArrowheads="1"/>
            </p:cNvSpPr>
            <p:nvPr/>
          </p:nvSpPr>
          <p:spPr bwMode="auto">
            <a:xfrm>
              <a:off x="3502497" y="1629961"/>
              <a:ext cx="67486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Q4W IM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(N = 115)</a:t>
              </a:r>
            </a:p>
          </p:txBody>
        </p:sp>
        <p:sp>
          <p:nvSpPr>
            <p:cNvPr id="94" name="Rectangle 21"/>
            <p:cNvSpPr>
              <a:spLocks noChangeArrowheads="1"/>
            </p:cNvSpPr>
            <p:nvPr/>
          </p:nvSpPr>
          <p:spPr bwMode="auto">
            <a:xfrm>
              <a:off x="2232047" y="1903285"/>
              <a:ext cx="124647" cy="116146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5" name="Rectangle 22"/>
            <p:cNvSpPr>
              <a:spLocks noChangeArrowheads="1"/>
            </p:cNvSpPr>
            <p:nvPr/>
          </p:nvSpPr>
          <p:spPr bwMode="auto">
            <a:xfrm>
              <a:off x="3327978" y="1916795"/>
              <a:ext cx="124647" cy="115145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6" name="Rectangle 60"/>
            <p:cNvSpPr>
              <a:spLocks noChangeArrowheads="1"/>
            </p:cNvSpPr>
            <p:nvPr/>
          </p:nvSpPr>
          <p:spPr bwMode="auto">
            <a:xfrm>
              <a:off x="4634362" y="1629961"/>
              <a:ext cx="58349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Oral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(N = 56)</a:t>
              </a:r>
            </a:p>
          </p:txBody>
        </p:sp>
        <p:sp>
          <p:nvSpPr>
            <p:cNvPr id="97" name="Rectangle 22"/>
            <p:cNvSpPr>
              <a:spLocks noChangeArrowheads="1"/>
            </p:cNvSpPr>
            <p:nvPr/>
          </p:nvSpPr>
          <p:spPr bwMode="auto">
            <a:xfrm>
              <a:off x="4429661" y="1916795"/>
              <a:ext cx="124647" cy="115145"/>
            </a:xfrm>
            <a:prstGeom prst="rect">
              <a:avLst/>
            </a:prstGeom>
            <a:solidFill>
              <a:srgbClr val="FF00FF"/>
            </a:solidFill>
            <a:ln w="0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0" name="Rectangle 17"/>
            <p:cNvSpPr>
              <a:spLocks noChangeArrowheads="1"/>
            </p:cNvSpPr>
            <p:nvPr/>
          </p:nvSpPr>
          <p:spPr bwMode="auto">
            <a:xfrm>
              <a:off x="5795034" y="4249000"/>
              <a:ext cx="205471" cy="719999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1" name="Rectangle 18"/>
            <p:cNvSpPr>
              <a:spLocks noChangeArrowheads="1"/>
            </p:cNvSpPr>
            <p:nvPr/>
          </p:nvSpPr>
          <p:spPr bwMode="auto">
            <a:xfrm>
              <a:off x="5542937" y="4863165"/>
              <a:ext cx="205471" cy="105834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2" name="Rectangle 17"/>
            <p:cNvSpPr>
              <a:spLocks noChangeArrowheads="1"/>
            </p:cNvSpPr>
            <p:nvPr/>
          </p:nvSpPr>
          <p:spPr bwMode="auto">
            <a:xfrm>
              <a:off x="6073997" y="4213000"/>
              <a:ext cx="205471" cy="755999"/>
            </a:xfrm>
            <a:prstGeom prst="rect">
              <a:avLst/>
            </a:prstGeom>
            <a:solidFill>
              <a:srgbClr val="FF00FF"/>
            </a:solidFill>
            <a:ln w="0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8" name="Rectangle 19"/>
            <p:cNvSpPr>
              <a:spLocks noChangeArrowheads="1"/>
            </p:cNvSpPr>
            <p:nvPr/>
          </p:nvSpPr>
          <p:spPr bwMode="auto">
            <a:xfrm>
              <a:off x="3886043" y="4968999"/>
              <a:ext cx="205471" cy="0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9" name="Rectangle 20"/>
            <p:cNvSpPr>
              <a:spLocks noChangeArrowheads="1"/>
            </p:cNvSpPr>
            <p:nvPr/>
          </p:nvSpPr>
          <p:spPr bwMode="auto">
            <a:xfrm>
              <a:off x="3633945" y="4753000"/>
              <a:ext cx="205471" cy="215999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0" name="Rectangle 19"/>
            <p:cNvSpPr>
              <a:spLocks noChangeArrowheads="1"/>
            </p:cNvSpPr>
            <p:nvPr/>
          </p:nvSpPr>
          <p:spPr bwMode="auto">
            <a:xfrm>
              <a:off x="4140031" y="4860999"/>
              <a:ext cx="205471" cy="108000"/>
            </a:xfrm>
            <a:prstGeom prst="rect">
              <a:avLst/>
            </a:prstGeom>
            <a:solidFill>
              <a:srgbClr val="FF00FF"/>
            </a:solidFill>
            <a:ln w="0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1" name="Freeform 15"/>
            <p:cNvSpPr>
              <a:spLocks/>
            </p:cNvSpPr>
            <p:nvPr/>
          </p:nvSpPr>
          <p:spPr bwMode="auto">
            <a:xfrm>
              <a:off x="1795328" y="2340999"/>
              <a:ext cx="205471" cy="2628000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2" name="Freeform 16"/>
            <p:cNvSpPr>
              <a:spLocks/>
            </p:cNvSpPr>
            <p:nvPr/>
          </p:nvSpPr>
          <p:spPr bwMode="auto">
            <a:xfrm>
              <a:off x="2063847" y="2556999"/>
              <a:ext cx="205471" cy="241200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3" name="Freeform 16"/>
            <p:cNvSpPr>
              <a:spLocks/>
            </p:cNvSpPr>
            <p:nvPr/>
          </p:nvSpPr>
          <p:spPr bwMode="auto">
            <a:xfrm>
              <a:off x="2331531" y="2628999"/>
              <a:ext cx="205471" cy="234000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4" name="Rectangle 21"/>
            <p:cNvSpPr>
              <a:spLocks noChangeArrowheads="1"/>
            </p:cNvSpPr>
            <p:nvPr/>
          </p:nvSpPr>
          <p:spPr bwMode="auto">
            <a:xfrm>
              <a:off x="2232047" y="1652276"/>
              <a:ext cx="124647" cy="116146"/>
            </a:xfrm>
            <a:prstGeom prst="rect">
              <a:avLst/>
            </a:prstGeom>
            <a:pattFill prst="sphere">
              <a:fgClr>
                <a:srgbClr val="0000CC"/>
              </a:fgClr>
              <a:bgClr>
                <a:schemeClr val="bg1"/>
              </a:bgClr>
            </a:patt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5" name="Rectangle 22"/>
            <p:cNvSpPr>
              <a:spLocks noChangeArrowheads="1"/>
            </p:cNvSpPr>
            <p:nvPr/>
          </p:nvSpPr>
          <p:spPr bwMode="auto">
            <a:xfrm>
              <a:off x="3327978" y="1652276"/>
              <a:ext cx="124647" cy="115145"/>
            </a:xfrm>
            <a:prstGeom prst="rect">
              <a:avLst/>
            </a:prstGeom>
            <a:pattFill prst="sphere">
              <a:fgClr>
                <a:srgbClr val="FF0000"/>
              </a:fgClr>
              <a:bgClr>
                <a:schemeClr val="bg1"/>
              </a:bgClr>
            </a:patt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6" name="Rectangle 22"/>
            <p:cNvSpPr>
              <a:spLocks noChangeArrowheads="1"/>
            </p:cNvSpPr>
            <p:nvPr/>
          </p:nvSpPr>
          <p:spPr bwMode="auto">
            <a:xfrm>
              <a:off x="4429661" y="1652276"/>
              <a:ext cx="124647" cy="115145"/>
            </a:xfrm>
            <a:prstGeom prst="rect">
              <a:avLst/>
            </a:prstGeom>
            <a:pattFill prst="sphere">
              <a:fgClr>
                <a:srgbClr val="FF00FF"/>
              </a:fgClr>
              <a:bgClr>
                <a:schemeClr val="bg1"/>
              </a:bgClr>
            </a:pattFill>
            <a:ln w="0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569783" y="1607294"/>
              <a:ext cx="527709" cy="243143"/>
            </a:xfrm>
            <a:prstGeom prst="rect">
              <a:avLst/>
            </a:prstGeom>
            <a:pattFill prst="sphere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</p:spPr>
          <p:txBody>
            <a:bodyPr wrap="non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fr-FR" sz="1400" b="1" dirty="0">
                  <a:latin typeface="+mj-lt"/>
                </a:rPr>
                <a:t>W48</a:t>
              </a:r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1569783" y="1859272"/>
              <a:ext cx="527709" cy="2431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fr-FR" sz="1400" b="1" dirty="0">
                  <a:latin typeface="+mj-lt"/>
                </a:rPr>
                <a:t>W96</a:t>
              </a:r>
            </a:p>
          </p:txBody>
        </p:sp>
        <p:sp>
          <p:nvSpPr>
            <p:cNvPr id="108" name="Rectangle 40"/>
            <p:cNvSpPr>
              <a:spLocks noChangeArrowheads="1"/>
            </p:cNvSpPr>
            <p:nvPr/>
          </p:nvSpPr>
          <p:spPr bwMode="auto">
            <a:xfrm>
              <a:off x="1795450" y="2133838"/>
              <a:ext cx="27155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94</a:t>
              </a:r>
            </a:p>
          </p:txBody>
        </p:sp>
        <p:sp>
          <p:nvSpPr>
            <p:cNvPr id="109" name="Rectangle 43"/>
            <p:cNvSpPr>
              <a:spLocks noChangeArrowheads="1"/>
            </p:cNvSpPr>
            <p:nvPr/>
          </p:nvSpPr>
          <p:spPr bwMode="auto">
            <a:xfrm>
              <a:off x="2054511" y="2314908"/>
              <a:ext cx="27155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87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2334662" y="2359987"/>
              <a:ext cx="27155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84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1" name="Rectangle 41"/>
            <p:cNvSpPr>
              <a:spLocks noChangeArrowheads="1"/>
            </p:cNvSpPr>
            <p:nvPr/>
          </p:nvSpPr>
          <p:spPr bwMode="auto">
            <a:xfrm>
              <a:off x="3670569" y="4517833"/>
              <a:ext cx="1516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4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2" name="Rectangle 44"/>
            <p:cNvSpPr>
              <a:spLocks noChangeArrowheads="1"/>
            </p:cNvSpPr>
            <p:nvPr/>
          </p:nvSpPr>
          <p:spPr bwMode="auto">
            <a:xfrm>
              <a:off x="3959112" y="4740740"/>
              <a:ext cx="949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0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3" name="Rectangle 41"/>
            <p:cNvSpPr>
              <a:spLocks noChangeArrowheads="1"/>
            </p:cNvSpPr>
            <p:nvPr/>
          </p:nvSpPr>
          <p:spPr bwMode="auto">
            <a:xfrm>
              <a:off x="4168868" y="4653260"/>
              <a:ext cx="1606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2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4" name="Rectangle 42"/>
            <p:cNvSpPr>
              <a:spLocks noChangeArrowheads="1"/>
            </p:cNvSpPr>
            <p:nvPr/>
          </p:nvSpPr>
          <p:spPr bwMode="auto">
            <a:xfrm>
              <a:off x="5596378" y="4600131"/>
              <a:ext cx="949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2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5" name="Rectangle 45"/>
            <p:cNvSpPr>
              <a:spLocks noChangeArrowheads="1"/>
            </p:cNvSpPr>
            <p:nvPr/>
          </p:nvSpPr>
          <p:spPr bwMode="auto">
            <a:xfrm>
              <a:off x="5778807" y="3989962"/>
              <a:ext cx="23971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13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7" name="Rectangle 45"/>
            <p:cNvSpPr>
              <a:spLocks noChangeArrowheads="1"/>
            </p:cNvSpPr>
            <p:nvPr/>
          </p:nvSpPr>
          <p:spPr bwMode="auto">
            <a:xfrm>
              <a:off x="6068334" y="3957427"/>
              <a:ext cx="23971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14</a:t>
              </a:r>
              <a:endParaRPr lang="fr-FR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</p:grpSp>
      <p:sp>
        <p:nvSpPr>
          <p:cNvPr id="116" name="Text Box 3">
            <a:extLst>
              <a:ext uri="{FF2B5EF4-FFF2-40B4-BE49-F238E27FC236}">
                <a16:creationId xmlns:a16="http://schemas.microsoft.com/office/drawing/2014/main" xmlns="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Margolis</a:t>
            </a:r>
            <a:r>
              <a:rPr lang="fr-FR" sz="1200" i="1" dirty="0">
                <a:solidFill>
                  <a:srgbClr val="CC3300"/>
                </a:solidFill>
              </a:rPr>
              <a:t> DA. Lancet. 2017 Sep 23;390(10101):1499-1510.</a:t>
            </a:r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18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LATTE-2 Study: switch to </a:t>
            </a:r>
            <a:r>
              <a:rPr lang="en-GB" dirty="0" err="1"/>
              <a:t>cabotegravir</a:t>
            </a:r>
            <a:r>
              <a:rPr lang="en-GB" dirty="0"/>
              <a:t> LA + </a:t>
            </a:r>
            <a:r>
              <a:rPr lang="en-GB" dirty="0" err="1"/>
              <a:t>rilpivirine</a:t>
            </a:r>
            <a:r>
              <a:rPr lang="en-GB" dirty="0"/>
              <a:t> LA IM</a:t>
            </a:r>
            <a:endParaRPr lang="fr-FR" dirty="0"/>
          </a:p>
        </p:txBody>
      </p:sp>
      <p:sp>
        <p:nvSpPr>
          <p:cNvPr id="119" name="Text Box 2"/>
          <p:cNvSpPr txBox="1">
            <a:spLocks noChangeArrowheads="1"/>
          </p:cNvSpPr>
          <p:nvPr/>
        </p:nvSpPr>
        <p:spPr bwMode="auto">
          <a:xfrm>
            <a:off x="391523" y="1151863"/>
            <a:ext cx="83482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nn-NO" sz="2400" b="1" dirty="0">
                <a:solidFill>
                  <a:srgbClr val="CC3300"/>
                </a:solidFill>
                <a:latin typeface="Calibri" pitchFamily="34" charset="0"/>
              </a:rPr>
              <a:t>HIV RNA &lt; 50 c/mL at W48 and W96 (snapshot analysis, ITT-ME)</a:t>
            </a:r>
          </a:p>
        </p:txBody>
      </p:sp>
      <p:sp>
        <p:nvSpPr>
          <p:cNvPr id="120" name="Text Box 99"/>
          <p:cNvSpPr txBox="1">
            <a:spLocks noChangeArrowheads="1"/>
          </p:cNvSpPr>
          <p:nvPr/>
        </p:nvSpPr>
        <p:spPr bwMode="auto">
          <a:xfrm>
            <a:off x="8460489" y="4088105"/>
            <a:ext cx="5039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kern="0" dirty="0">
                <a:solidFill>
                  <a:srgbClr val="000066"/>
                </a:solidFill>
                <a:latin typeface="+mj-lt"/>
                <a:ea typeface="MS PGothic"/>
              </a:rPr>
              <a:t>11.6</a:t>
            </a:r>
          </a:p>
        </p:txBody>
      </p:sp>
      <p:sp>
        <p:nvSpPr>
          <p:cNvPr id="121" name="Text Box 98"/>
          <p:cNvSpPr txBox="1">
            <a:spLocks noChangeArrowheads="1"/>
          </p:cNvSpPr>
          <p:nvPr/>
        </p:nvSpPr>
        <p:spPr bwMode="auto">
          <a:xfrm>
            <a:off x="7020272" y="4201498"/>
            <a:ext cx="5039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66"/>
                </a:solidFill>
                <a:latin typeface="+mj-lt"/>
                <a:ea typeface="MS PGothic"/>
              </a:rPr>
              <a:t>- 7.6</a:t>
            </a:r>
            <a:endParaRPr lang="en-GB" sz="1200" kern="0" dirty="0">
              <a:solidFill>
                <a:srgbClr val="000066"/>
              </a:solidFill>
              <a:latin typeface="+mj-lt"/>
              <a:ea typeface="MS PGothic"/>
            </a:endParaRPr>
          </a:p>
        </p:txBody>
      </p:sp>
      <p:sp>
        <p:nvSpPr>
          <p:cNvPr id="122" name="Text Box 99"/>
          <p:cNvSpPr txBox="1">
            <a:spLocks noChangeArrowheads="1"/>
          </p:cNvSpPr>
          <p:nvPr/>
        </p:nvSpPr>
        <p:spPr bwMode="auto">
          <a:xfrm>
            <a:off x="7742976" y="3913311"/>
            <a:ext cx="470202" cy="307777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0000CC"/>
                </a:solidFill>
                <a:latin typeface="+mj-lt"/>
                <a:ea typeface="MS PGothic"/>
              </a:rPr>
              <a:t>2.0</a:t>
            </a:r>
            <a:endParaRPr lang="en-GB" sz="1400" b="1" kern="0" dirty="0">
              <a:solidFill>
                <a:srgbClr val="0000CC"/>
              </a:solidFill>
              <a:latin typeface="+mj-lt"/>
              <a:ea typeface="MS PGothic"/>
            </a:endParaRPr>
          </a:p>
        </p:txBody>
      </p:sp>
      <p:cxnSp>
        <p:nvCxnSpPr>
          <p:cNvPr id="123" name="Straight Connector 28"/>
          <p:cNvCxnSpPr/>
          <p:nvPr/>
        </p:nvCxnSpPr>
        <p:spPr bwMode="auto">
          <a:xfrm flipV="1">
            <a:off x="7146271" y="4219348"/>
            <a:ext cx="1331998" cy="4309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9"/>
          <p:cNvCxnSpPr/>
          <p:nvPr/>
        </p:nvCxnSpPr>
        <p:spPr bwMode="auto">
          <a:xfrm rot="16200000">
            <a:off x="7639391" y="4218679"/>
            <a:ext cx="201925" cy="0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 Box 99"/>
          <p:cNvSpPr txBox="1">
            <a:spLocks noChangeArrowheads="1"/>
          </p:cNvSpPr>
          <p:nvPr/>
        </p:nvSpPr>
        <p:spPr bwMode="auto">
          <a:xfrm>
            <a:off x="8604505" y="2678568"/>
            <a:ext cx="5039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kern="0" dirty="0">
                <a:solidFill>
                  <a:srgbClr val="000066"/>
                </a:solidFill>
                <a:latin typeface="+mj-lt"/>
                <a:ea typeface="MS PGothic"/>
              </a:rPr>
              <a:t>12.6</a:t>
            </a:r>
          </a:p>
        </p:txBody>
      </p:sp>
      <p:sp>
        <p:nvSpPr>
          <p:cNvPr id="126" name="Text Box 98"/>
          <p:cNvSpPr txBox="1">
            <a:spLocks noChangeArrowheads="1"/>
          </p:cNvSpPr>
          <p:nvPr/>
        </p:nvSpPr>
        <p:spPr bwMode="auto">
          <a:xfrm>
            <a:off x="7164288" y="2791961"/>
            <a:ext cx="5039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66"/>
                </a:solidFill>
                <a:latin typeface="+mj-lt"/>
                <a:ea typeface="MS PGothic"/>
              </a:rPr>
              <a:t>- 6.6</a:t>
            </a:r>
            <a:endParaRPr lang="en-GB" sz="1200" kern="0" dirty="0">
              <a:solidFill>
                <a:srgbClr val="000066"/>
              </a:solidFill>
              <a:latin typeface="+mj-lt"/>
              <a:ea typeface="MS PGothic"/>
            </a:endParaRPr>
          </a:p>
        </p:txBody>
      </p:sp>
      <p:sp>
        <p:nvSpPr>
          <p:cNvPr id="127" name="Text Box 99"/>
          <p:cNvSpPr txBox="1">
            <a:spLocks noChangeArrowheads="1"/>
          </p:cNvSpPr>
          <p:nvPr/>
        </p:nvSpPr>
        <p:spPr bwMode="auto">
          <a:xfrm>
            <a:off x="7886992" y="2503774"/>
            <a:ext cx="470202" cy="307777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0000CC"/>
                </a:solidFill>
                <a:latin typeface="+mj-lt"/>
                <a:ea typeface="MS PGothic"/>
              </a:rPr>
              <a:t>2.9</a:t>
            </a:r>
            <a:endParaRPr lang="en-GB" sz="1400" b="1" kern="0" dirty="0">
              <a:solidFill>
                <a:srgbClr val="0000CC"/>
              </a:solidFill>
              <a:latin typeface="+mj-lt"/>
              <a:ea typeface="MS PGothic"/>
            </a:endParaRPr>
          </a:p>
        </p:txBody>
      </p:sp>
      <p:cxnSp>
        <p:nvCxnSpPr>
          <p:cNvPr id="128" name="Straight Connector 28"/>
          <p:cNvCxnSpPr/>
          <p:nvPr/>
        </p:nvCxnSpPr>
        <p:spPr bwMode="auto">
          <a:xfrm flipV="1">
            <a:off x="7290287" y="2809811"/>
            <a:ext cx="1331998" cy="4309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29"/>
          <p:cNvCxnSpPr/>
          <p:nvPr/>
        </p:nvCxnSpPr>
        <p:spPr bwMode="auto">
          <a:xfrm rot="16200000">
            <a:off x="7855413" y="2809142"/>
            <a:ext cx="201925" cy="0"/>
          </a:xfrm>
          <a:prstGeom prst="line">
            <a:avLst/>
          </a:prstGeom>
          <a:ln w="31750">
            <a:solidFill>
              <a:srgbClr val="006699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6372200" y="2667491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W48</a:t>
            </a:r>
          </a:p>
        </p:txBody>
      </p:sp>
      <p:sp>
        <p:nvSpPr>
          <p:cNvPr id="130" name="ZoneTexte 129"/>
          <p:cNvSpPr txBox="1"/>
          <p:nvPr/>
        </p:nvSpPr>
        <p:spPr>
          <a:xfrm>
            <a:off x="6372200" y="2977207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W96</a:t>
            </a:r>
          </a:p>
        </p:txBody>
      </p:sp>
      <p:sp>
        <p:nvSpPr>
          <p:cNvPr id="131" name="ZoneTexte 130"/>
          <p:cNvSpPr txBox="1"/>
          <p:nvPr/>
        </p:nvSpPr>
        <p:spPr>
          <a:xfrm>
            <a:off x="6372200" y="4077072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W48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6372200" y="4437112"/>
            <a:ext cx="5790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W96</a:t>
            </a:r>
          </a:p>
        </p:txBody>
      </p:sp>
      <p:sp>
        <p:nvSpPr>
          <p:cNvPr id="133" name="Espace réservé du contenu 4"/>
          <p:cNvSpPr txBox="1">
            <a:spLocks/>
          </p:cNvSpPr>
          <p:nvPr/>
        </p:nvSpPr>
        <p:spPr bwMode="auto">
          <a:xfrm>
            <a:off x="168985" y="5318972"/>
            <a:ext cx="9024938" cy="1171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en-GB" sz="1600" kern="0" dirty="0">
                <a:solidFill>
                  <a:srgbClr val="000066"/>
                </a:solidFill>
              </a:rPr>
              <a:t>Non inferiority of the 2 IM regimens vs oral CAB, at W48 and W96</a:t>
            </a:r>
          </a:p>
          <a:p>
            <a:pPr defTabSz="914400"/>
            <a:r>
              <a:rPr lang="en-GB" sz="1600" kern="0" dirty="0">
                <a:solidFill>
                  <a:srgbClr val="000066"/>
                </a:solidFill>
              </a:rPr>
              <a:t>Lower performance of Q4W (vs Q8W) at W96 due to more discontinuations for AE (9 vs 1)</a:t>
            </a:r>
          </a:p>
          <a:p>
            <a:pPr defTabSz="914400"/>
            <a:r>
              <a:rPr lang="en-GB" sz="1600" kern="0" dirty="0">
                <a:solidFill>
                  <a:srgbClr val="000066"/>
                </a:solidFill>
              </a:rPr>
              <a:t>Protocol-defined </a:t>
            </a:r>
            <a:r>
              <a:rPr lang="en-GB" sz="1600" kern="0" dirty="0" err="1">
                <a:solidFill>
                  <a:srgbClr val="000066"/>
                </a:solidFill>
              </a:rPr>
              <a:t>virologic</a:t>
            </a:r>
            <a:r>
              <a:rPr lang="en-GB" sz="1600" kern="0" dirty="0">
                <a:solidFill>
                  <a:srgbClr val="000066"/>
                </a:solidFill>
              </a:rPr>
              <a:t> failure: 1 in oral arm (no resistance)</a:t>
            </a:r>
            <a:r>
              <a:rPr lang="fr-FR" sz="1600" kern="0" dirty="0">
                <a:solidFill>
                  <a:srgbClr val="000066"/>
                </a:solidFill>
              </a:rPr>
              <a:t>, </a:t>
            </a:r>
            <a:r>
              <a:rPr lang="en-GB" sz="1600" kern="0" dirty="0">
                <a:solidFill>
                  <a:srgbClr val="000066"/>
                </a:solidFill>
              </a:rPr>
              <a:t>2 in Q8W arm (emergence of resistance at failure: K103N, E138G, K238T (NNRTI) and Q148R (INSTI) in 1, R269R/G in 1</a:t>
            </a:r>
            <a:endParaRPr lang="fr-FR" sz="1600" kern="0" dirty="0">
              <a:solidFill>
                <a:srgbClr val="000066"/>
              </a:solidFill>
            </a:endParaRPr>
          </a:p>
        </p:txBody>
      </p:sp>
      <p:sp>
        <p:nvSpPr>
          <p:cNvPr id="135" name="AutoShape 162">
            <a:extLst>
              <a:ext uri="{FF2B5EF4-FFF2-40B4-BE49-F238E27FC236}">
                <a16:creationId xmlns:a16="http://schemas.microsoft.com/office/drawing/2014/main" xmlns="" id="{ADB74C58-6FB5-404E-A37E-5DA7648B8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656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300539"/>
              </p:ext>
            </p:extLst>
          </p:nvPr>
        </p:nvGraphicFramePr>
        <p:xfrm>
          <a:off x="326195" y="1584688"/>
          <a:ext cx="8638293" cy="3644512"/>
        </p:xfrm>
        <a:graphic>
          <a:graphicData uri="http://schemas.openxmlformats.org/drawingml/2006/table">
            <a:tbl>
              <a:tblPr/>
              <a:tblGrid>
                <a:gridCol w="2104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769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98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Q8W IM, N = 115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Q4W IM, N = 115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Oral, N = 56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HIV RNA in window </a:t>
                      </a:r>
                      <a:b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not &lt; 50 c/mL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patient with HIV RNA 87 c/mL at W96; </a:t>
                      </a:r>
                      <a:b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patient with repeated blips then failure (HIV RNA: 90-151 c/mL between W72-W96)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lack </a:t>
                      </a:r>
                      <a:b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of efficacy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(rebound &gt; 400 c/mL at W4)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other reason, while HIV RNA </a:t>
                      </a:r>
                      <a:b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not &lt; 50 c/ml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56 c/mL at W4 with injection intolerance ; HIV RNA &gt; 400 c/mL at W48, </a:t>
                      </a:r>
                      <a:b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physician decision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9 *, (7/9 before W48)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 ** (at W36)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0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other reason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 ***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 ****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7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Missing data during window but on study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  <a:r>
                        <a:rPr lang="en-US" sz="1300" b="0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</a:t>
                      </a:r>
                      <a:r>
                        <a:rPr lang="en-US" sz="13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(HIV</a:t>
                      </a:r>
                      <a:r>
                        <a:rPr lang="en-US" sz="1300" b="0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RNA</a:t>
                      </a:r>
                      <a:r>
                        <a:rPr lang="en-US" sz="13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</a:t>
                      </a:r>
                      <a:br>
                        <a:rPr lang="en-US" sz="1300" b="0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3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40 c/mL</a:t>
                      </a:r>
                      <a:r>
                        <a:rPr lang="en-US" sz="1300" b="0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at all</a:t>
                      </a:r>
                      <a:r>
                        <a:rPr lang="en-US" sz="13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visits)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61997" y="1251869"/>
            <a:ext cx="8183257" cy="30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000" b="1">
                <a:solidFill>
                  <a:srgbClr val="CC3300"/>
                </a:solidFill>
                <a:latin typeface="Calibri" pitchFamily="34" charset="0"/>
              </a:rPr>
              <a:t>Virologic non response and no data in window (snapshot analysis at W96)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79512" y="5229200"/>
            <a:ext cx="86382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 Rash, N = 1, liver stopping criteria, N = 1, QT prolongation, N = 1, mesenteric vein thrombosis, N = 1, </a:t>
            </a:r>
            <a:r>
              <a:rPr lang="en-US" sz="1400" dirty="0" err="1">
                <a:solidFill>
                  <a:srgbClr val="000066"/>
                </a:solidFill>
              </a:rPr>
              <a:t>Churg</a:t>
            </a:r>
            <a:r>
              <a:rPr lang="en-US" sz="1400" dirty="0">
                <a:solidFill>
                  <a:srgbClr val="000066"/>
                </a:solidFill>
              </a:rPr>
              <a:t>-Strauss vasculitis, N = 1, epilepsy leading to death, N = 1, psychosis, N = 1, depression, N = 1, hepatitis C, N = 1 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Acute hepatitis C, N = 1, liver stopping criteria, N = 1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*** </a:t>
            </a:r>
            <a:r>
              <a:rPr lang="en-US" sz="1400" dirty="0">
                <a:solidFill>
                  <a:srgbClr val="000066"/>
                </a:solidFill>
                <a:ea typeface="ＭＳ Ｐゴシック" pitchFamily="34" charset="-128"/>
              </a:rPr>
              <a:t>Withdrawal by subject, N  = 3 ; protocol deviation, N = 2</a:t>
            </a:r>
          </a:p>
          <a:p>
            <a:pPr lvl="0"/>
            <a:r>
              <a:rPr lang="en-US" sz="1400" dirty="0">
                <a:solidFill>
                  <a:srgbClr val="000066"/>
                </a:solidFill>
                <a:ea typeface="ＭＳ Ｐゴシック" pitchFamily="34" charset="-128"/>
              </a:rPr>
              <a:t>**** </a:t>
            </a:r>
            <a:r>
              <a:rPr lang="en-US" sz="1400" dirty="0">
                <a:solidFill>
                  <a:srgbClr val="000066"/>
                </a:solidFill>
              </a:rPr>
              <a:t>Withdrawal by subject</a:t>
            </a:r>
            <a:r>
              <a:rPr lang="en-US" sz="1400" dirty="0">
                <a:solidFill>
                  <a:srgbClr val="000066"/>
                </a:solidFill>
                <a:ea typeface="ＭＳ Ｐゴシック" pitchFamily="34" charset="-128"/>
              </a:rPr>
              <a:t>, N = 5 ; lost to follow-up, N = 1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E19505C9-2A29-493F-BA2D-6BFEC21F6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Margolis</a:t>
            </a:r>
            <a:r>
              <a:rPr lang="fr-FR" sz="1200" i="1" dirty="0">
                <a:solidFill>
                  <a:srgbClr val="CC3300"/>
                </a:solidFill>
              </a:rPr>
              <a:t> DA. Lancet. 2017 Sep 23;390(10101):1499-1510.</a:t>
            </a:r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8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LATTE-2 Study: switch to </a:t>
            </a:r>
            <a:r>
              <a:rPr lang="en-GB" dirty="0" err="1"/>
              <a:t>cabotegravir</a:t>
            </a:r>
            <a:r>
              <a:rPr lang="en-GB" dirty="0"/>
              <a:t> LA + </a:t>
            </a:r>
            <a:r>
              <a:rPr lang="en-GB" dirty="0" err="1"/>
              <a:t>rilpivirine</a:t>
            </a:r>
            <a:r>
              <a:rPr lang="en-GB" dirty="0"/>
              <a:t> LA IM</a:t>
            </a:r>
            <a:endParaRPr lang="fr-FR" dirty="0"/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xmlns="" id="{9F6CC836-837B-493C-BF7E-01EEBB12D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399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779226"/>
              </p:ext>
            </p:extLst>
          </p:nvPr>
        </p:nvGraphicFramePr>
        <p:xfrm>
          <a:off x="306962" y="1568968"/>
          <a:ext cx="8638293" cy="4262056"/>
        </p:xfrm>
        <a:graphic>
          <a:graphicData uri="http://schemas.openxmlformats.org/drawingml/2006/table">
            <a:tbl>
              <a:tblPr/>
              <a:tblGrid>
                <a:gridCol w="51437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47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0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97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2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Q8W 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115)</a:t>
                      </a: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Q4W 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115)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Oral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56)</a:t>
                      </a: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2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Drug-related adverse events, excluding ISRs</a:t>
                      </a: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Pyrexia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Influenza-like illness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Fatigue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  <a:b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  <a:b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  <a:b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  <a:b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0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adverse </a:t>
                      </a: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event</a:t>
                      </a: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,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excluding ISRs</a:t>
                      </a:r>
                      <a:endParaRPr kumimoji="0" lang="fr-FR" sz="14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  <a:cs typeface="+mn-cs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Drug-related</a:t>
                      </a: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  <a:b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 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 **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</a:t>
                      </a:r>
                      <a:b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Serious adverse event (none drug-related)</a:t>
                      </a: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leading to withdrawal</a:t>
                      </a: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Grade 3 and 4 laboratory abnormalities</a:t>
                      </a: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02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Injection site </a:t>
                      </a: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reactions</a:t>
                      </a: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(ISR) ***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D1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W8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W48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W96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5724" y="1251869"/>
            <a:ext cx="9058275" cy="30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Adverse events and laboratory abnormalities</a:t>
            </a:r>
            <a:r>
              <a:rPr lang="fr-FR" sz="2000" b="1" dirty="0">
                <a:solidFill>
                  <a:srgbClr val="CC3300"/>
                </a:solidFill>
                <a:latin typeface="Calibri" pitchFamily="34" charset="0"/>
              </a:rPr>
              <a:t> (ITT, maintenance </a:t>
            </a:r>
            <a:r>
              <a:rPr lang="fr-FR" sz="2000" b="1" dirty="0" err="1">
                <a:solidFill>
                  <a:srgbClr val="CC3300"/>
                </a:solidFill>
                <a:latin typeface="Calibri" pitchFamily="34" charset="0"/>
              </a:rPr>
              <a:t>period</a:t>
            </a:r>
            <a:r>
              <a:rPr lang="fr-FR" sz="2000" b="1" dirty="0">
                <a:solidFill>
                  <a:srgbClr val="CC3300"/>
                </a:solidFill>
                <a:latin typeface="Calibri" pitchFamily="34" charset="0"/>
              </a:rPr>
              <a:t> D0-W96), %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06962" y="5860928"/>
            <a:ext cx="86382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Influenza-like illness, N = 1, chills and pain, N = 1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Influenza-like illness, N = 1, rash, N = 1, depression, N = 1, QT prolongation, N = 1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*** ISR = pain (66%), nodules (8%), swelling( 6%), pruritus (6%), resolved &lt; 7 days: 89%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3BE9F1DB-CE06-4547-A1CD-3A5D48757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Margolis</a:t>
            </a:r>
            <a:r>
              <a:rPr lang="fr-FR" sz="1200" i="1" dirty="0">
                <a:solidFill>
                  <a:srgbClr val="CC3300"/>
                </a:solidFill>
              </a:rPr>
              <a:t> DA. Lancet. 2017 Sep 23;390(10101):1499-1510.</a:t>
            </a:r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8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LATTE-2 Study: switch to </a:t>
            </a:r>
            <a:r>
              <a:rPr lang="en-GB" dirty="0" err="1"/>
              <a:t>cabotegravir</a:t>
            </a:r>
            <a:r>
              <a:rPr lang="en-GB" dirty="0"/>
              <a:t> LA + </a:t>
            </a:r>
            <a:r>
              <a:rPr lang="en-GB" dirty="0" err="1"/>
              <a:t>rilpivirine</a:t>
            </a:r>
            <a:r>
              <a:rPr lang="en-GB" dirty="0"/>
              <a:t> LA IM</a:t>
            </a:r>
            <a:endParaRPr lang="fr-FR" dirty="0"/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xmlns="" id="{B5A42824-857D-4683-9137-81CF5F622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850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LATTE-2 Study: switch to </a:t>
            </a:r>
            <a:r>
              <a:rPr lang="en-GB" dirty="0" err="1"/>
              <a:t>cabotegravir</a:t>
            </a:r>
            <a:r>
              <a:rPr lang="en-GB" dirty="0"/>
              <a:t> LA + </a:t>
            </a:r>
            <a:r>
              <a:rPr lang="en-GB" dirty="0" err="1"/>
              <a:t>rilpivirine</a:t>
            </a:r>
            <a:r>
              <a:rPr lang="en-GB" dirty="0"/>
              <a:t> LA IM</a:t>
            </a:r>
            <a:endParaRPr lang="fr-FR" dirty="0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783279" y="1151863"/>
            <a:ext cx="556474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Overall injection site reaction incidence,</a:t>
            </a:r>
            <a:br>
              <a:rPr lang="en-US" sz="2400" b="1" dirty="0">
                <a:solidFill>
                  <a:srgbClr val="CC3300"/>
                </a:solidFill>
                <a:latin typeface="Calibri" pitchFamily="34" charset="0"/>
              </a:rPr>
            </a:b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by visit Day 1-Day 96 (% patients with ISR)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6441437" y="2076762"/>
            <a:ext cx="1324863" cy="632158"/>
            <a:chOff x="7167629" y="1844825"/>
            <a:chExt cx="1324863" cy="632158"/>
          </a:xfrm>
        </p:grpSpPr>
        <p:sp>
          <p:nvSpPr>
            <p:cNvPr id="20" name="AutoShape 165"/>
            <p:cNvSpPr>
              <a:spLocks noChangeArrowheads="1"/>
            </p:cNvSpPr>
            <p:nvPr/>
          </p:nvSpPr>
          <p:spPr bwMode="auto">
            <a:xfrm>
              <a:off x="7167629" y="1844825"/>
              <a:ext cx="1324863" cy="63215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1" name="Rectangle 57"/>
            <p:cNvSpPr>
              <a:spLocks noChangeArrowheads="1"/>
            </p:cNvSpPr>
            <p:nvPr/>
          </p:nvSpPr>
          <p:spPr bwMode="auto">
            <a:xfrm>
              <a:off x="7559948" y="1902116"/>
              <a:ext cx="71173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Q8W IM</a:t>
              </a:r>
              <a:endParaRPr lang="en-GB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" name="Rectangle 60"/>
            <p:cNvSpPr>
              <a:spLocks noChangeArrowheads="1"/>
            </p:cNvSpPr>
            <p:nvPr/>
          </p:nvSpPr>
          <p:spPr bwMode="auto">
            <a:xfrm>
              <a:off x="7526276" y="2180116"/>
              <a:ext cx="75822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Q4W IM </a:t>
              </a:r>
              <a:endParaRPr lang="en-GB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7340961" y="1976655"/>
              <a:ext cx="124647" cy="116146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7331662" y="2244927"/>
              <a:ext cx="124647" cy="115145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</p:grpSp>
      <p:sp>
        <p:nvSpPr>
          <p:cNvPr id="25" name="Rectangle 57"/>
          <p:cNvSpPr>
            <a:spLocks noChangeArrowheads="1"/>
          </p:cNvSpPr>
          <p:nvPr/>
        </p:nvSpPr>
        <p:spPr bwMode="auto">
          <a:xfrm>
            <a:off x="584287" y="4688577"/>
            <a:ext cx="488916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100" b="1" dirty="0">
                <a:solidFill>
                  <a:srgbClr val="000066"/>
                </a:solidFill>
                <a:latin typeface="+mj-lt"/>
              </a:rPr>
              <a:t>Q8W IM</a:t>
            </a:r>
            <a:endParaRPr lang="en-GB" sz="1100" dirty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26" name="Rectangle 60"/>
          <p:cNvSpPr>
            <a:spLocks noChangeArrowheads="1"/>
          </p:cNvSpPr>
          <p:nvPr/>
        </p:nvSpPr>
        <p:spPr bwMode="auto">
          <a:xfrm>
            <a:off x="589682" y="4921949"/>
            <a:ext cx="520976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100" b="1" dirty="0">
                <a:solidFill>
                  <a:srgbClr val="000066"/>
                </a:solidFill>
                <a:latin typeface="+mj-lt"/>
              </a:rPr>
              <a:t>Q4W IM </a:t>
            </a:r>
            <a:endParaRPr lang="en-GB" sz="1100" dirty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395068" y="4718692"/>
            <a:ext cx="124647" cy="116146"/>
          </a:xfrm>
          <a:prstGeom prst="rect">
            <a:avLst/>
          </a:prstGeom>
          <a:solidFill>
            <a:srgbClr val="0000CC"/>
          </a:solidFill>
          <a:ln w="0">
            <a:solidFill>
              <a:srgbClr val="0000CC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 dirty="0">
              <a:solidFill>
                <a:srgbClr val="000066"/>
              </a:solidFill>
            </a:endParaRP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95068" y="4942307"/>
            <a:ext cx="124647" cy="115145"/>
          </a:xfrm>
          <a:prstGeom prst="rect">
            <a:avLst/>
          </a:prstGeom>
          <a:solidFill>
            <a:srgbClr val="FF0000"/>
          </a:solidFill>
          <a:ln w="0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 dirty="0">
              <a:solidFill>
                <a:srgbClr val="000066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142454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115</a:t>
            </a:r>
            <a:br>
              <a:rPr lang="en-US" sz="1000" dirty="0">
                <a:solidFill>
                  <a:srgbClr val="000066"/>
                </a:solidFill>
              </a:rPr>
            </a:br>
            <a:r>
              <a:rPr lang="en-US" sz="1000" dirty="0">
                <a:solidFill>
                  <a:srgbClr val="000066"/>
                </a:solidFill>
              </a:rPr>
              <a:t>115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655458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115</a:t>
            </a:r>
            <a:br>
              <a:rPr lang="en-US" sz="1000" dirty="0">
                <a:solidFill>
                  <a:srgbClr val="000066"/>
                </a:solidFill>
              </a:rPr>
            </a:br>
            <a:r>
              <a:rPr lang="en-US" sz="1000" dirty="0">
                <a:solidFill>
                  <a:srgbClr val="000066"/>
                </a:solidFill>
              </a:rPr>
              <a:t>115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2123728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114</a:t>
            </a:r>
            <a:br>
              <a:rPr lang="en-US" sz="1000" dirty="0">
                <a:solidFill>
                  <a:srgbClr val="000066"/>
                </a:solidFill>
              </a:rPr>
            </a:br>
            <a:r>
              <a:rPr lang="en-US" sz="1000" dirty="0">
                <a:solidFill>
                  <a:srgbClr val="000066"/>
                </a:solidFill>
              </a:rPr>
              <a:t>115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2627784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1000" dirty="0">
              <a:solidFill>
                <a:srgbClr val="000066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114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3059832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113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112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3635896" y="4603194"/>
            <a:ext cx="37959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1000" dirty="0">
              <a:solidFill>
                <a:srgbClr val="000066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111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4067944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112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109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4572000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1000" dirty="0">
              <a:solidFill>
                <a:srgbClr val="000066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109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5039834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112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107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5580112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1000" dirty="0">
              <a:solidFill>
                <a:srgbClr val="000066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107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046763" y="4603194"/>
            <a:ext cx="398629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111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105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6552002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1000" dirty="0">
              <a:solidFill>
                <a:srgbClr val="000066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105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7020272" y="4603194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111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104</a:t>
            </a:r>
          </a:p>
        </p:txBody>
      </p:sp>
      <p:sp>
        <p:nvSpPr>
          <p:cNvPr id="55" name="Rectangle 57"/>
          <p:cNvSpPr>
            <a:spLocks noChangeArrowheads="1"/>
          </p:cNvSpPr>
          <p:nvPr/>
        </p:nvSpPr>
        <p:spPr bwMode="auto">
          <a:xfrm>
            <a:off x="40283" y="4459178"/>
            <a:ext cx="91531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100" b="1" dirty="0">
                <a:solidFill>
                  <a:srgbClr val="000066"/>
                </a:solidFill>
                <a:latin typeface="+mj-lt"/>
              </a:rPr>
              <a:t>Subjects at visit</a:t>
            </a:r>
            <a:endParaRPr lang="en-GB" sz="1100" dirty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57" name="Espace réservé du contenu 5"/>
          <p:cNvSpPr txBox="1">
            <a:spLocks/>
          </p:cNvSpPr>
          <p:nvPr/>
        </p:nvSpPr>
        <p:spPr bwMode="auto">
          <a:xfrm>
            <a:off x="179512" y="5198766"/>
            <a:ext cx="8911104" cy="1398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en-US" sz="1400" kern="0" dirty="0">
                <a:solidFill>
                  <a:srgbClr val="000066"/>
                </a:solidFill>
              </a:rPr>
              <a:t>99% of ISRs were mild (84%) or moderate (15%)</a:t>
            </a:r>
          </a:p>
          <a:p>
            <a:pPr defTabSz="914400"/>
            <a:r>
              <a:rPr lang="en-US" sz="1400" kern="0" dirty="0">
                <a:solidFill>
                  <a:srgbClr val="000066"/>
                </a:solidFill>
              </a:rPr>
              <a:t>Median duration was 3.0 days in both groups, and 89% resolved within 7 days</a:t>
            </a:r>
          </a:p>
          <a:p>
            <a:pPr defTabSz="914400"/>
            <a:r>
              <a:rPr lang="en-US" sz="1400" kern="0" dirty="0">
                <a:solidFill>
                  <a:srgbClr val="000066"/>
                </a:solidFill>
              </a:rPr>
              <a:t>Most common ISR events : pain (66%), nodules (8%), swelling (6%) and pruritus (6%)</a:t>
            </a:r>
          </a:p>
          <a:p>
            <a:pPr defTabSz="914400"/>
            <a:r>
              <a:rPr lang="en-US" sz="1400" kern="0" dirty="0">
                <a:solidFill>
                  <a:srgbClr val="000066"/>
                </a:solidFill>
              </a:rPr>
              <a:t>The number of subjects reporting ISRs decreased over time, from 86% (D1) to 35% (W48) and 30% (W96)</a:t>
            </a:r>
          </a:p>
          <a:p>
            <a:pPr defTabSz="914400"/>
            <a:r>
              <a:rPr lang="en-US" sz="1400" kern="0" dirty="0">
                <a:solidFill>
                  <a:srgbClr val="000066"/>
                </a:solidFill>
              </a:rPr>
              <a:t>2/230 subjects (&lt; 1%) withdrew as a result of injection reactions (both in Q8W group)</a:t>
            </a:r>
          </a:p>
          <a:p>
            <a:pPr defTabSz="914400"/>
            <a:endParaRPr lang="en-US" sz="1400" kern="0" dirty="0">
              <a:solidFill>
                <a:srgbClr val="000066"/>
              </a:solidFill>
            </a:endParaRPr>
          </a:p>
          <a:p>
            <a:pPr defTabSz="914400"/>
            <a:endParaRPr lang="fr-FR" sz="1600" kern="0" dirty="0"/>
          </a:p>
        </p:txBody>
      </p:sp>
      <p:sp>
        <p:nvSpPr>
          <p:cNvPr id="64" name="Text Box 3">
            <a:extLst>
              <a:ext uri="{FF2B5EF4-FFF2-40B4-BE49-F238E27FC236}">
                <a16:creationId xmlns:a16="http://schemas.microsoft.com/office/drawing/2014/main" xmlns="" id="{3BE9F1DB-CE06-4547-A1CD-3A5D48757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Margolis</a:t>
            </a:r>
            <a:r>
              <a:rPr lang="fr-FR" sz="1200" i="1" dirty="0">
                <a:solidFill>
                  <a:srgbClr val="CC3300"/>
                </a:solidFill>
              </a:rPr>
              <a:t> DA. Lancet. 2017 Sep 23;390(10101):1499-1510.</a:t>
            </a:r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grpSp>
        <p:nvGrpSpPr>
          <p:cNvPr id="65" name="Grouper 64"/>
          <p:cNvGrpSpPr/>
          <p:nvPr/>
        </p:nvGrpSpPr>
        <p:grpSpPr>
          <a:xfrm>
            <a:off x="654434" y="1743321"/>
            <a:ext cx="8263809" cy="2762548"/>
            <a:chOff x="654434" y="1743321"/>
            <a:chExt cx="8263809" cy="2762548"/>
          </a:xfrm>
        </p:grpSpPr>
        <p:grpSp>
          <p:nvGrpSpPr>
            <p:cNvPr id="66" name="Groupe 82">
              <a:extLst>
                <a:ext uri="{FF2B5EF4-FFF2-40B4-BE49-F238E27FC236}">
                  <a16:creationId xmlns:a16="http://schemas.microsoft.com/office/drawing/2014/main" xmlns="" id="{9DE3DF02-685D-486A-B742-FA7BBC24AF3B}"/>
                </a:ext>
              </a:extLst>
            </p:cNvPr>
            <p:cNvGrpSpPr/>
            <p:nvPr/>
          </p:nvGrpSpPr>
          <p:grpSpPr>
            <a:xfrm>
              <a:off x="1005847" y="1844825"/>
              <a:ext cx="7886633" cy="2397616"/>
              <a:chOff x="1027113" y="1306513"/>
              <a:chExt cx="6784975" cy="2917825"/>
            </a:xfrm>
          </p:grpSpPr>
          <p:sp>
            <p:nvSpPr>
              <p:cNvPr id="121" name="Freeform 5">
                <a:extLst>
                  <a:ext uri="{FF2B5EF4-FFF2-40B4-BE49-F238E27FC236}">
                    <a16:creationId xmlns:a16="http://schemas.microsoft.com/office/drawing/2014/main" xmlns="" id="{D35670A9-9153-481F-B655-6FB6ACD549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27113" y="1306513"/>
                <a:ext cx="6784975" cy="2917825"/>
              </a:xfrm>
              <a:custGeom>
                <a:avLst/>
                <a:gdLst>
                  <a:gd name="T0" fmla="*/ 4274 w 4274"/>
                  <a:gd name="T1" fmla="*/ 1838 h 1838"/>
                  <a:gd name="T2" fmla="*/ 48 w 4274"/>
                  <a:gd name="T3" fmla="*/ 1838 h 1838"/>
                  <a:gd name="T4" fmla="*/ 48 w 4274"/>
                  <a:gd name="T5" fmla="*/ 0 h 1838"/>
                  <a:gd name="T6" fmla="*/ 0 w 4274"/>
                  <a:gd name="T7" fmla="*/ 385 h 1838"/>
                  <a:gd name="T8" fmla="*/ 48 w 4274"/>
                  <a:gd name="T9" fmla="*/ 385 h 1838"/>
                  <a:gd name="T10" fmla="*/ 0 w 4274"/>
                  <a:gd name="T11" fmla="*/ 747 h 1838"/>
                  <a:gd name="T12" fmla="*/ 48 w 4274"/>
                  <a:gd name="T13" fmla="*/ 747 h 1838"/>
                  <a:gd name="T14" fmla="*/ 0 w 4274"/>
                  <a:gd name="T15" fmla="*/ 1111 h 1838"/>
                  <a:gd name="T16" fmla="*/ 48 w 4274"/>
                  <a:gd name="T17" fmla="*/ 1111 h 1838"/>
                  <a:gd name="T18" fmla="*/ 0 w 4274"/>
                  <a:gd name="T19" fmla="*/ 1474 h 1838"/>
                  <a:gd name="T20" fmla="*/ 48 w 4274"/>
                  <a:gd name="T21" fmla="*/ 1474 h 1838"/>
                  <a:gd name="T22" fmla="*/ 0 w 4274"/>
                  <a:gd name="T23" fmla="*/ 1838 h 1838"/>
                  <a:gd name="T24" fmla="*/ 48 w 4274"/>
                  <a:gd name="T25" fmla="*/ 1838 h 1838"/>
                  <a:gd name="T26" fmla="*/ 0 w 4274"/>
                  <a:gd name="T27" fmla="*/ 21 h 1838"/>
                  <a:gd name="T28" fmla="*/ 48 w 4274"/>
                  <a:gd name="T29" fmla="*/ 21 h 18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274" h="1838">
                    <a:moveTo>
                      <a:pt x="4274" y="1838"/>
                    </a:moveTo>
                    <a:lnTo>
                      <a:pt x="48" y="1838"/>
                    </a:lnTo>
                    <a:lnTo>
                      <a:pt x="48" y="0"/>
                    </a:lnTo>
                    <a:moveTo>
                      <a:pt x="0" y="385"/>
                    </a:moveTo>
                    <a:lnTo>
                      <a:pt x="48" y="385"/>
                    </a:lnTo>
                    <a:moveTo>
                      <a:pt x="0" y="747"/>
                    </a:moveTo>
                    <a:lnTo>
                      <a:pt x="48" y="747"/>
                    </a:lnTo>
                    <a:moveTo>
                      <a:pt x="0" y="1111"/>
                    </a:moveTo>
                    <a:lnTo>
                      <a:pt x="48" y="1111"/>
                    </a:lnTo>
                    <a:moveTo>
                      <a:pt x="0" y="1474"/>
                    </a:moveTo>
                    <a:lnTo>
                      <a:pt x="48" y="1474"/>
                    </a:lnTo>
                    <a:moveTo>
                      <a:pt x="0" y="1838"/>
                    </a:moveTo>
                    <a:lnTo>
                      <a:pt x="48" y="1838"/>
                    </a:lnTo>
                    <a:moveTo>
                      <a:pt x="0" y="21"/>
                    </a:moveTo>
                    <a:lnTo>
                      <a:pt x="48" y="21"/>
                    </a:lnTo>
                  </a:path>
                </a:pathLst>
              </a:custGeom>
              <a:noFill/>
              <a:ln w="9525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" name="Freeform 6">
                <a:extLst>
                  <a:ext uri="{FF2B5EF4-FFF2-40B4-BE49-F238E27FC236}">
                    <a16:creationId xmlns:a16="http://schemas.microsoft.com/office/drawing/2014/main" xmlns="" id="{AC43A542-7D4B-41F2-BC32-67C362000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0200" y="2789238"/>
                <a:ext cx="92075" cy="1435100"/>
              </a:xfrm>
              <a:custGeom>
                <a:avLst/>
                <a:gdLst>
                  <a:gd name="T0" fmla="*/ 58 w 58"/>
                  <a:gd name="T1" fmla="*/ 0 h 904"/>
                  <a:gd name="T2" fmla="*/ 0 w 58"/>
                  <a:gd name="T3" fmla="*/ 0 h 904"/>
                  <a:gd name="T4" fmla="*/ 0 w 58"/>
                  <a:gd name="T5" fmla="*/ 904 h 904"/>
                  <a:gd name="T6" fmla="*/ 58 w 58"/>
                  <a:gd name="T7" fmla="*/ 904 h 904"/>
                  <a:gd name="T8" fmla="*/ 58 w 58"/>
                  <a:gd name="T9" fmla="*/ 0 h 904"/>
                  <a:gd name="T10" fmla="*/ 58 w 58"/>
                  <a:gd name="T11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904">
                    <a:moveTo>
                      <a:pt x="58" y="0"/>
                    </a:moveTo>
                    <a:lnTo>
                      <a:pt x="0" y="0"/>
                    </a:lnTo>
                    <a:lnTo>
                      <a:pt x="0" y="904"/>
                    </a:lnTo>
                    <a:lnTo>
                      <a:pt x="58" y="904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" name="Freeform 7">
                <a:extLst>
                  <a:ext uri="{FF2B5EF4-FFF2-40B4-BE49-F238E27FC236}">
                    <a16:creationId xmlns:a16="http://schemas.microsoft.com/office/drawing/2014/main" xmlns="" id="{E0823C15-21C9-4FCA-A661-DBD78C950A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9988" y="3157538"/>
                <a:ext cx="92075" cy="1066800"/>
              </a:xfrm>
              <a:custGeom>
                <a:avLst/>
                <a:gdLst>
                  <a:gd name="T0" fmla="*/ 58 w 58"/>
                  <a:gd name="T1" fmla="*/ 0 h 672"/>
                  <a:gd name="T2" fmla="*/ 0 w 58"/>
                  <a:gd name="T3" fmla="*/ 0 h 672"/>
                  <a:gd name="T4" fmla="*/ 0 w 58"/>
                  <a:gd name="T5" fmla="*/ 672 h 672"/>
                  <a:gd name="T6" fmla="*/ 58 w 58"/>
                  <a:gd name="T7" fmla="*/ 672 h 672"/>
                  <a:gd name="T8" fmla="*/ 58 w 58"/>
                  <a:gd name="T9" fmla="*/ 0 h 672"/>
                  <a:gd name="T10" fmla="*/ 58 w 58"/>
                  <a:gd name="T11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672">
                    <a:moveTo>
                      <a:pt x="58" y="0"/>
                    </a:moveTo>
                    <a:lnTo>
                      <a:pt x="0" y="0"/>
                    </a:lnTo>
                    <a:lnTo>
                      <a:pt x="0" y="672"/>
                    </a:lnTo>
                    <a:lnTo>
                      <a:pt x="58" y="672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" name="Freeform 8">
                <a:extLst>
                  <a:ext uri="{FF2B5EF4-FFF2-40B4-BE49-F238E27FC236}">
                    <a16:creationId xmlns:a16="http://schemas.microsoft.com/office/drawing/2014/main" xmlns="" id="{B3A92878-3C15-4097-A5BD-CE16C6BA50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1838" y="3390900"/>
                <a:ext cx="92075" cy="833438"/>
              </a:xfrm>
              <a:custGeom>
                <a:avLst/>
                <a:gdLst>
                  <a:gd name="T0" fmla="*/ 58 w 58"/>
                  <a:gd name="T1" fmla="*/ 0 h 525"/>
                  <a:gd name="T2" fmla="*/ 0 w 58"/>
                  <a:gd name="T3" fmla="*/ 0 h 525"/>
                  <a:gd name="T4" fmla="*/ 0 w 58"/>
                  <a:gd name="T5" fmla="*/ 525 h 525"/>
                  <a:gd name="T6" fmla="*/ 58 w 58"/>
                  <a:gd name="T7" fmla="*/ 525 h 525"/>
                  <a:gd name="T8" fmla="*/ 58 w 58"/>
                  <a:gd name="T9" fmla="*/ 0 h 525"/>
                  <a:gd name="T10" fmla="*/ 58 w 58"/>
                  <a:gd name="T11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525">
                    <a:moveTo>
                      <a:pt x="58" y="0"/>
                    </a:moveTo>
                    <a:lnTo>
                      <a:pt x="0" y="0"/>
                    </a:lnTo>
                    <a:lnTo>
                      <a:pt x="0" y="525"/>
                    </a:lnTo>
                    <a:lnTo>
                      <a:pt x="58" y="525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" name="Freeform 9">
                <a:extLst>
                  <a:ext uri="{FF2B5EF4-FFF2-40B4-BE49-F238E27FC236}">
                    <a16:creationId xmlns:a16="http://schemas.microsoft.com/office/drawing/2014/main" xmlns="" id="{FAF38B0A-C19C-4987-AF33-ADD505306C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8875" y="3319463"/>
                <a:ext cx="92075" cy="904875"/>
              </a:xfrm>
              <a:custGeom>
                <a:avLst/>
                <a:gdLst>
                  <a:gd name="T0" fmla="*/ 58 w 58"/>
                  <a:gd name="T1" fmla="*/ 0 h 570"/>
                  <a:gd name="T2" fmla="*/ 0 w 58"/>
                  <a:gd name="T3" fmla="*/ 0 h 570"/>
                  <a:gd name="T4" fmla="*/ 0 w 58"/>
                  <a:gd name="T5" fmla="*/ 570 h 570"/>
                  <a:gd name="T6" fmla="*/ 58 w 58"/>
                  <a:gd name="T7" fmla="*/ 570 h 570"/>
                  <a:gd name="T8" fmla="*/ 58 w 58"/>
                  <a:gd name="T9" fmla="*/ 0 h 570"/>
                  <a:gd name="T10" fmla="*/ 58 w 58"/>
                  <a:gd name="T11" fmla="*/ 0 h 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570">
                    <a:moveTo>
                      <a:pt x="58" y="0"/>
                    </a:moveTo>
                    <a:lnTo>
                      <a:pt x="0" y="0"/>
                    </a:lnTo>
                    <a:lnTo>
                      <a:pt x="0" y="570"/>
                    </a:lnTo>
                    <a:lnTo>
                      <a:pt x="58" y="570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" name="Freeform 10">
                <a:extLst>
                  <a:ext uri="{FF2B5EF4-FFF2-40B4-BE49-F238E27FC236}">
                    <a16:creationId xmlns:a16="http://schemas.microsoft.com/office/drawing/2014/main" xmlns="" id="{3C2F7DDC-168C-473B-9DBB-B6B6B82A7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4325" y="2930525"/>
                <a:ext cx="88900" cy="1293813"/>
              </a:xfrm>
              <a:custGeom>
                <a:avLst/>
                <a:gdLst>
                  <a:gd name="T0" fmla="*/ 0 w 56"/>
                  <a:gd name="T1" fmla="*/ 0 h 815"/>
                  <a:gd name="T2" fmla="*/ 0 w 56"/>
                  <a:gd name="T3" fmla="*/ 815 h 815"/>
                  <a:gd name="T4" fmla="*/ 56 w 56"/>
                  <a:gd name="T5" fmla="*/ 815 h 815"/>
                  <a:gd name="T6" fmla="*/ 56 w 56"/>
                  <a:gd name="T7" fmla="*/ 0 h 815"/>
                  <a:gd name="T8" fmla="*/ 0 w 56"/>
                  <a:gd name="T9" fmla="*/ 0 h 815"/>
                  <a:gd name="T10" fmla="*/ 0 w 56"/>
                  <a:gd name="T11" fmla="*/ 0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815">
                    <a:moveTo>
                      <a:pt x="0" y="0"/>
                    </a:moveTo>
                    <a:lnTo>
                      <a:pt x="0" y="815"/>
                    </a:lnTo>
                    <a:lnTo>
                      <a:pt x="56" y="815"/>
                    </a:lnTo>
                    <a:lnTo>
                      <a:pt x="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" name="Freeform 11">
                <a:extLst>
                  <a:ext uri="{FF2B5EF4-FFF2-40B4-BE49-F238E27FC236}">
                    <a16:creationId xmlns:a16="http://schemas.microsoft.com/office/drawing/2014/main" xmlns="" id="{4590916A-266A-4FBA-9A73-6179ED221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213" y="2582863"/>
                <a:ext cx="90488" cy="1641475"/>
              </a:xfrm>
              <a:custGeom>
                <a:avLst/>
                <a:gdLst>
                  <a:gd name="T0" fmla="*/ 57 w 57"/>
                  <a:gd name="T1" fmla="*/ 0 h 1034"/>
                  <a:gd name="T2" fmla="*/ 0 w 57"/>
                  <a:gd name="T3" fmla="*/ 0 h 1034"/>
                  <a:gd name="T4" fmla="*/ 0 w 57"/>
                  <a:gd name="T5" fmla="*/ 1034 h 1034"/>
                  <a:gd name="T6" fmla="*/ 57 w 57"/>
                  <a:gd name="T7" fmla="*/ 1034 h 1034"/>
                  <a:gd name="T8" fmla="*/ 57 w 57"/>
                  <a:gd name="T9" fmla="*/ 0 h 1034"/>
                  <a:gd name="T10" fmla="*/ 57 w 57"/>
                  <a:gd name="T11" fmla="*/ 0 h 10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1034">
                    <a:moveTo>
                      <a:pt x="57" y="0"/>
                    </a:moveTo>
                    <a:lnTo>
                      <a:pt x="0" y="0"/>
                    </a:lnTo>
                    <a:lnTo>
                      <a:pt x="0" y="1034"/>
                    </a:lnTo>
                    <a:lnTo>
                      <a:pt x="57" y="1034"/>
                    </a:lnTo>
                    <a:lnTo>
                      <a:pt x="57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" name="Freeform 12">
                <a:extLst>
                  <a:ext uri="{FF2B5EF4-FFF2-40B4-BE49-F238E27FC236}">
                    <a16:creationId xmlns:a16="http://schemas.microsoft.com/office/drawing/2014/main" xmlns="" id="{0557BFBD-045B-4ED5-BB50-D913093BA4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2638" y="2898775"/>
                <a:ext cx="92075" cy="1325563"/>
              </a:xfrm>
              <a:custGeom>
                <a:avLst/>
                <a:gdLst>
                  <a:gd name="T0" fmla="*/ 58 w 58"/>
                  <a:gd name="T1" fmla="*/ 0 h 835"/>
                  <a:gd name="T2" fmla="*/ 0 w 58"/>
                  <a:gd name="T3" fmla="*/ 0 h 835"/>
                  <a:gd name="T4" fmla="*/ 0 w 58"/>
                  <a:gd name="T5" fmla="*/ 835 h 835"/>
                  <a:gd name="T6" fmla="*/ 58 w 58"/>
                  <a:gd name="T7" fmla="*/ 835 h 835"/>
                  <a:gd name="T8" fmla="*/ 58 w 58"/>
                  <a:gd name="T9" fmla="*/ 0 h 835"/>
                  <a:gd name="T10" fmla="*/ 58 w 58"/>
                  <a:gd name="T11" fmla="*/ 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835">
                    <a:moveTo>
                      <a:pt x="58" y="0"/>
                    </a:moveTo>
                    <a:lnTo>
                      <a:pt x="0" y="0"/>
                    </a:lnTo>
                    <a:lnTo>
                      <a:pt x="0" y="835"/>
                    </a:lnTo>
                    <a:lnTo>
                      <a:pt x="58" y="835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" name="Freeform 13">
                <a:extLst>
                  <a:ext uri="{FF2B5EF4-FFF2-40B4-BE49-F238E27FC236}">
                    <a16:creationId xmlns:a16="http://schemas.microsoft.com/office/drawing/2014/main" xmlns="" id="{97E94589-B0B5-4EE8-A1A2-B07363BA22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0363" y="2905125"/>
                <a:ext cx="90488" cy="1319213"/>
              </a:xfrm>
              <a:custGeom>
                <a:avLst/>
                <a:gdLst>
                  <a:gd name="T0" fmla="*/ 57 w 57"/>
                  <a:gd name="T1" fmla="*/ 0 h 831"/>
                  <a:gd name="T2" fmla="*/ 0 w 57"/>
                  <a:gd name="T3" fmla="*/ 0 h 831"/>
                  <a:gd name="T4" fmla="*/ 0 w 57"/>
                  <a:gd name="T5" fmla="*/ 831 h 831"/>
                  <a:gd name="T6" fmla="*/ 57 w 57"/>
                  <a:gd name="T7" fmla="*/ 831 h 831"/>
                  <a:gd name="T8" fmla="*/ 57 w 57"/>
                  <a:gd name="T9" fmla="*/ 0 h 831"/>
                  <a:gd name="T10" fmla="*/ 57 w 57"/>
                  <a:gd name="T11" fmla="*/ 0 h 8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831">
                    <a:moveTo>
                      <a:pt x="57" y="0"/>
                    </a:moveTo>
                    <a:lnTo>
                      <a:pt x="0" y="0"/>
                    </a:lnTo>
                    <a:lnTo>
                      <a:pt x="0" y="831"/>
                    </a:lnTo>
                    <a:lnTo>
                      <a:pt x="57" y="831"/>
                    </a:lnTo>
                    <a:lnTo>
                      <a:pt x="57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" name="Freeform 14">
                <a:extLst>
                  <a:ext uri="{FF2B5EF4-FFF2-40B4-BE49-F238E27FC236}">
                    <a16:creationId xmlns:a16="http://schemas.microsoft.com/office/drawing/2014/main" xmlns="" id="{F8EECFE0-135E-4C10-B4F6-766E9D1965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8350" y="3124200"/>
                <a:ext cx="92075" cy="1100138"/>
              </a:xfrm>
              <a:custGeom>
                <a:avLst/>
                <a:gdLst>
                  <a:gd name="T0" fmla="*/ 58 w 58"/>
                  <a:gd name="T1" fmla="*/ 0 h 693"/>
                  <a:gd name="T2" fmla="*/ 0 w 58"/>
                  <a:gd name="T3" fmla="*/ 0 h 693"/>
                  <a:gd name="T4" fmla="*/ 0 w 58"/>
                  <a:gd name="T5" fmla="*/ 693 h 693"/>
                  <a:gd name="T6" fmla="*/ 58 w 58"/>
                  <a:gd name="T7" fmla="*/ 693 h 693"/>
                  <a:gd name="T8" fmla="*/ 58 w 58"/>
                  <a:gd name="T9" fmla="*/ 0 h 693"/>
                  <a:gd name="T10" fmla="*/ 58 w 58"/>
                  <a:gd name="T11" fmla="*/ 0 h 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693">
                    <a:moveTo>
                      <a:pt x="58" y="0"/>
                    </a:moveTo>
                    <a:lnTo>
                      <a:pt x="0" y="0"/>
                    </a:lnTo>
                    <a:lnTo>
                      <a:pt x="0" y="693"/>
                    </a:lnTo>
                    <a:lnTo>
                      <a:pt x="58" y="693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" name="Freeform 15">
                <a:extLst>
                  <a:ext uri="{FF2B5EF4-FFF2-40B4-BE49-F238E27FC236}">
                    <a16:creationId xmlns:a16="http://schemas.microsoft.com/office/drawing/2014/main" xmlns="" id="{D0B5DBD3-7CF9-4662-B2E4-05AD8766D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0788" y="1800225"/>
                <a:ext cx="92075" cy="2424113"/>
              </a:xfrm>
              <a:custGeom>
                <a:avLst/>
                <a:gdLst>
                  <a:gd name="T0" fmla="*/ 58 w 58"/>
                  <a:gd name="T1" fmla="*/ 0 h 1527"/>
                  <a:gd name="T2" fmla="*/ 0 w 58"/>
                  <a:gd name="T3" fmla="*/ 0 h 1527"/>
                  <a:gd name="T4" fmla="*/ 0 w 58"/>
                  <a:gd name="T5" fmla="*/ 1527 h 1527"/>
                  <a:gd name="T6" fmla="*/ 58 w 58"/>
                  <a:gd name="T7" fmla="*/ 1527 h 1527"/>
                  <a:gd name="T8" fmla="*/ 58 w 58"/>
                  <a:gd name="T9" fmla="*/ 0 h 1527"/>
                  <a:gd name="T10" fmla="*/ 58 w 58"/>
                  <a:gd name="T11" fmla="*/ 0 h 1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1527">
                    <a:moveTo>
                      <a:pt x="58" y="0"/>
                    </a:moveTo>
                    <a:lnTo>
                      <a:pt x="0" y="0"/>
                    </a:lnTo>
                    <a:lnTo>
                      <a:pt x="0" y="1527"/>
                    </a:lnTo>
                    <a:lnTo>
                      <a:pt x="58" y="1527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" name="Freeform 16">
                <a:extLst>
                  <a:ext uri="{FF2B5EF4-FFF2-40B4-BE49-F238E27FC236}">
                    <a16:creationId xmlns:a16="http://schemas.microsoft.com/office/drawing/2014/main" xmlns="" id="{7DDACAEE-E8D8-4F8C-BB91-3B34D92972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5125" y="3136900"/>
                <a:ext cx="88900" cy="1087438"/>
              </a:xfrm>
              <a:custGeom>
                <a:avLst/>
                <a:gdLst>
                  <a:gd name="T0" fmla="*/ 56 w 56"/>
                  <a:gd name="T1" fmla="*/ 0 h 685"/>
                  <a:gd name="T2" fmla="*/ 0 w 56"/>
                  <a:gd name="T3" fmla="*/ 0 h 685"/>
                  <a:gd name="T4" fmla="*/ 0 w 56"/>
                  <a:gd name="T5" fmla="*/ 685 h 685"/>
                  <a:gd name="T6" fmla="*/ 56 w 56"/>
                  <a:gd name="T7" fmla="*/ 685 h 685"/>
                  <a:gd name="T8" fmla="*/ 56 w 56"/>
                  <a:gd name="T9" fmla="*/ 0 h 685"/>
                  <a:gd name="T10" fmla="*/ 56 w 56"/>
                  <a:gd name="T11" fmla="*/ 0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685">
                    <a:moveTo>
                      <a:pt x="56" y="0"/>
                    </a:moveTo>
                    <a:lnTo>
                      <a:pt x="0" y="0"/>
                    </a:lnTo>
                    <a:lnTo>
                      <a:pt x="0" y="685"/>
                    </a:lnTo>
                    <a:lnTo>
                      <a:pt x="56" y="685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" name="Freeform 17">
                <a:extLst>
                  <a:ext uri="{FF2B5EF4-FFF2-40B4-BE49-F238E27FC236}">
                    <a16:creationId xmlns:a16="http://schemas.microsoft.com/office/drawing/2014/main" xmlns="" id="{A2901EB0-5CE9-4576-8C29-E05A1F91BE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2225" y="3362325"/>
                <a:ext cx="90488" cy="862013"/>
              </a:xfrm>
              <a:custGeom>
                <a:avLst/>
                <a:gdLst>
                  <a:gd name="T0" fmla="*/ 57 w 57"/>
                  <a:gd name="T1" fmla="*/ 0 h 543"/>
                  <a:gd name="T2" fmla="*/ 0 w 57"/>
                  <a:gd name="T3" fmla="*/ 0 h 543"/>
                  <a:gd name="T4" fmla="*/ 0 w 57"/>
                  <a:gd name="T5" fmla="*/ 543 h 543"/>
                  <a:gd name="T6" fmla="*/ 57 w 57"/>
                  <a:gd name="T7" fmla="*/ 543 h 543"/>
                  <a:gd name="T8" fmla="*/ 57 w 57"/>
                  <a:gd name="T9" fmla="*/ 0 h 543"/>
                  <a:gd name="T10" fmla="*/ 57 w 57"/>
                  <a:gd name="T11" fmla="*/ 0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543">
                    <a:moveTo>
                      <a:pt x="57" y="0"/>
                    </a:moveTo>
                    <a:lnTo>
                      <a:pt x="0" y="0"/>
                    </a:lnTo>
                    <a:lnTo>
                      <a:pt x="0" y="543"/>
                    </a:lnTo>
                    <a:lnTo>
                      <a:pt x="57" y="543"/>
                    </a:lnTo>
                    <a:lnTo>
                      <a:pt x="57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" name="Freeform 18">
                <a:extLst>
                  <a:ext uri="{FF2B5EF4-FFF2-40B4-BE49-F238E27FC236}">
                    <a16:creationId xmlns:a16="http://schemas.microsoft.com/office/drawing/2014/main" xmlns="" id="{76851BAF-2911-4432-91FE-4ABDC9EDE5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475" y="3357563"/>
                <a:ext cx="88900" cy="866775"/>
              </a:xfrm>
              <a:custGeom>
                <a:avLst/>
                <a:gdLst>
                  <a:gd name="T0" fmla="*/ 56 w 56"/>
                  <a:gd name="T1" fmla="*/ 0 h 546"/>
                  <a:gd name="T2" fmla="*/ 0 w 56"/>
                  <a:gd name="T3" fmla="*/ 0 h 546"/>
                  <a:gd name="T4" fmla="*/ 0 w 56"/>
                  <a:gd name="T5" fmla="*/ 546 h 546"/>
                  <a:gd name="T6" fmla="*/ 56 w 56"/>
                  <a:gd name="T7" fmla="*/ 546 h 546"/>
                  <a:gd name="T8" fmla="*/ 56 w 56"/>
                  <a:gd name="T9" fmla="*/ 0 h 546"/>
                  <a:gd name="T10" fmla="*/ 56 w 56"/>
                  <a:gd name="T11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546">
                    <a:moveTo>
                      <a:pt x="56" y="0"/>
                    </a:moveTo>
                    <a:lnTo>
                      <a:pt x="0" y="0"/>
                    </a:lnTo>
                    <a:lnTo>
                      <a:pt x="0" y="546"/>
                    </a:lnTo>
                    <a:lnTo>
                      <a:pt x="56" y="546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" name="Freeform 19">
                <a:extLst>
                  <a:ext uri="{FF2B5EF4-FFF2-40B4-BE49-F238E27FC236}">
                    <a16:creationId xmlns:a16="http://schemas.microsoft.com/office/drawing/2014/main" xmlns="" id="{F62D27B6-6476-4304-BDE6-5CCBCD482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2438" y="3306763"/>
                <a:ext cx="88900" cy="917575"/>
              </a:xfrm>
              <a:custGeom>
                <a:avLst/>
                <a:gdLst>
                  <a:gd name="T0" fmla="*/ 56 w 56"/>
                  <a:gd name="T1" fmla="*/ 0 h 578"/>
                  <a:gd name="T2" fmla="*/ 0 w 56"/>
                  <a:gd name="T3" fmla="*/ 0 h 578"/>
                  <a:gd name="T4" fmla="*/ 0 w 56"/>
                  <a:gd name="T5" fmla="*/ 578 h 578"/>
                  <a:gd name="T6" fmla="*/ 56 w 56"/>
                  <a:gd name="T7" fmla="*/ 578 h 578"/>
                  <a:gd name="T8" fmla="*/ 56 w 56"/>
                  <a:gd name="T9" fmla="*/ 0 h 578"/>
                  <a:gd name="T10" fmla="*/ 56 w 56"/>
                  <a:gd name="T11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578">
                    <a:moveTo>
                      <a:pt x="56" y="0"/>
                    </a:moveTo>
                    <a:lnTo>
                      <a:pt x="0" y="0"/>
                    </a:lnTo>
                    <a:lnTo>
                      <a:pt x="0" y="578"/>
                    </a:lnTo>
                    <a:lnTo>
                      <a:pt x="56" y="578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" name="Freeform 20">
                <a:extLst>
                  <a:ext uri="{FF2B5EF4-FFF2-40B4-BE49-F238E27FC236}">
                    <a16:creationId xmlns:a16="http://schemas.microsoft.com/office/drawing/2014/main" xmlns="" id="{27D9C746-D178-44FC-947E-21B072703D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3338" y="3390900"/>
                <a:ext cx="90488" cy="833438"/>
              </a:xfrm>
              <a:custGeom>
                <a:avLst/>
                <a:gdLst>
                  <a:gd name="T0" fmla="*/ 57 w 57"/>
                  <a:gd name="T1" fmla="*/ 0 h 525"/>
                  <a:gd name="T2" fmla="*/ 0 w 57"/>
                  <a:gd name="T3" fmla="*/ 0 h 525"/>
                  <a:gd name="T4" fmla="*/ 0 w 57"/>
                  <a:gd name="T5" fmla="*/ 525 h 525"/>
                  <a:gd name="T6" fmla="*/ 57 w 57"/>
                  <a:gd name="T7" fmla="*/ 525 h 525"/>
                  <a:gd name="T8" fmla="*/ 57 w 57"/>
                  <a:gd name="T9" fmla="*/ 0 h 525"/>
                  <a:gd name="T10" fmla="*/ 57 w 57"/>
                  <a:gd name="T11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525">
                    <a:moveTo>
                      <a:pt x="57" y="0"/>
                    </a:moveTo>
                    <a:lnTo>
                      <a:pt x="0" y="0"/>
                    </a:lnTo>
                    <a:lnTo>
                      <a:pt x="0" y="525"/>
                    </a:lnTo>
                    <a:lnTo>
                      <a:pt x="57" y="525"/>
                    </a:lnTo>
                    <a:lnTo>
                      <a:pt x="57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" name="Freeform 21">
                <a:extLst>
                  <a:ext uri="{FF2B5EF4-FFF2-40B4-BE49-F238E27FC236}">
                    <a16:creationId xmlns:a16="http://schemas.microsoft.com/office/drawing/2014/main" xmlns="" id="{CBEAB02A-FCE6-40D0-AEBA-B7AC42F1AB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1113" y="3421063"/>
                <a:ext cx="88900" cy="803275"/>
              </a:xfrm>
              <a:custGeom>
                <a:avLst/>
                <a:gdLst>
                  <a:gd name="T0" fmla="*/ 56 w 56"/>
                  <a:gd name="T1" fmla="*/ 0 h 506"/>
                  <a:gd name="T2" fmla="*/ 0 w 56"/>
                  <a:gd name="T3" fmla="*/ 0 h 506"/>
                  <a:gd name="T4" fmla="*/ 0 w 56"/>
                  <a:gd name="T5" fmla="*/ 506 h 506"/>
                  <a:gd name="T6" fmla="*/ 56 w 56"/>
                  <a:gd name="T7" fmla="*/ 506 h 506"/>
                  <a:gd name="T8" fmla="*/ 56 w 56"/>
                  <a:gd name="T9" fmla="*/ 0 h 506"/>
                  <a:gd name="T10" fmla="*/ 56 w 56"/>
                  <a:gd name="T11" fmla="*/ 0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506">
                    <a:moveTo>
                      <a:pt x="56" y="0"/>
                    </a:moveTo>
                    <a:lnTo>
                      <a:pt x="0" y="0"/>
                    </a:lnTo>
                    <a:lnTo>
                      <a:pt x="0" y="506"/>
                    </a:lnTo>
                    <a:lnTo>
                      <a:pt x="56" y="506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" name="Freeform 22">
                <a:extLst>
                  <a:ext uri="{FF2B5EF4-FFF2-40B4-BE49-F238E27FC236}">
                    <a16:creationId xmlns:a16="http://schemas.microsoft.com/office/drawing/2014/main" xmlns="" id="{52580CC5-117B-4CA1-89C6-F28982F20C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05663" y="3273425"/>
                <a:ext cx="88900" cy="950913"/>
              </a:xfrm>
              <a:custGeom>
                <a:avLst/>
                <a:gdLst>
                  <a:gd name="T0" fmla="*/ 56 w 56"/>
                  <a:gd name="T1" fmla="*/ 0 h 599"/>
                  <a:gd name="T2" fmla="*/ 0 w 56"/>
                  <a:gd name="T3" fmla="*/ 0 h 599"/>
                  <a:gd name="T4" fmla="*/ 0 w 56"/>
                  <a:gd name="T5" fmla="*/ 599 h 599"/>
                  <a:gd name="T6" fmla="*/ 56 w 56"/>
                  <a:gd name="T7" fmla="*/ 599 h 599"/>
                  <a:gd name="T8" fmla="*/ 56 w 56"/>
                  <a:gd name="T9" fmla="*/ 0 h 599"/>
                  <a:gd name="T10" fmla="*/ 56 w 56"/>
                  <a:gd name="T11" fmla="*/ 0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599">
                    <a:moveTo>
                      <a:pt x="56" y="0"/>
                    </a:moveTo>
                    <a:lnTo>
                      <a:pt x="0" y="0"/>
                    </a:lnTo>
                    <a:lnTo>
                      <a:pt x="0" y="599"/>
                    </a:lnTo>
                    <a:lnTo>
                      <a:pt x="56" y="599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" name="Freeform 23">
                <a:extLst>
                  <a:ext uri="{FF2B5EF4-FFF2-40B4-BE49-F238E27FC236}">
                    <a16:creationId xmlns:a16="http://schemas.microsoft.com/office/drawing/2014/main" xmlns="" id="{208E9280-D7D4-4247-A9E1-44D34ACD96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6563" y="3336925"/>
                <a:ext cx="88900" cy="887413"/>
              </a:xfrm>
              <a:custGeom>
                <a:avLst/>
                <a:gdLst>
                  <a:gd name="T0" fmla="*/ 56 w 56"/>
                  <a:gd name="T1" fmla="*/ 0 h 559"/>
                  <a:gd name="T2" fmla="*/ 0 w 56"/>
                  <a:gd name="T3" fmla="*/ 0 h 559"/>
                  <a:gd name="T4" fmla="*/ 0 w 56"/>
                  <a:gd name="T5" fmla="*/ 559 h 559"/>
                  <a:gd name="T6" fmla="*/ 56 w 56"/>
                  <a:gd name="T7" fmla="*/ 559 h 559"/>
                  <a:gd name="T8" fmla="*/ 56 w 56"/>
                  <a:gd name="T9" fmla="*/ 0 h 559"/>
                  <a:gd name="T10" fmla="*/ 56 w 56"/>
                  <a:gd name="T11" fmla="*/ 0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559">
                    <a:moveTo>
                      <a:pt x="56" y="0"/>
                    </a:moveTo>
                    <a:lnTo>
                      <a:pt x="0" y="0"/>
                    </a:lnTo>
                    <a:lnTo>
                      <a:pt x="0" y="559"/>
                    </a:lnTo>
                    <a:lnTo>
                      <a:pt x="56" y="559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" name="Freeform 24">
                <a:extLst>
                  <a:ext uri="{FF2B5EF4-FFF2-40B4-BE49-F238E27FC236}">
                    <a16:creationId xmlns:a16="http://schemas.microsoft.com/office/drawing/2014/main" xmlns="" id="{10A4CB43-BBD7-48A3-87C8-A04A5AF9A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1013" y="3336925"/>
                <a:ext cx="92075" cy="887413"/>
              </a:xfrm>
              <a:custGeom>
                <a:avLst/>
                <a:gdLst>
                  <a:gd name="T0" fmla="*/ 58 w 58"/>
                  <a:gd name="T1" fmla="*/ 0 h 559"/>
                  <a:gd name="T2" fmla="*/ 0 w 58"/>
                  <a:gd name="T3" fmla="*/ 0 h 559"/>
                  <a:gd name="T4" fmla="*/ 0 w 58"/>
                  <a:gd name="T5" fmla="*/ 559 h 559"/>
                  <a:gd name="T6" fmla="*/ 58 w 58"/>
                  <a:gd name="T7" fmla="*/ 559 h 559"/>
                  <a:gd name="T8" fmla="*/ 58 w 58"/>
                  <a:gd name="T9" fmla="*/ 0 h 559"/>
                  <a:gd name="T10" fmla="*/ 58 w 58"/>
                  <a:gd name="T11" fmla="*/ 0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559">
                    <a:moveTo>
                      <a:pt x="58" y="0"/>
                    </a:moveTo>
                    <a:lnTo>
                      <a:pt x="0" y="0"/>
                    </a:lnTo>
                    <a:lnTo>
                      <a:pt x="0" y="559"/>
                    </a:lnTo>
                    <a:lnTo>
                      <a:pt x="58" y="559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" name="Freeform 25">
                <a:extLst>
                  <a:ext uri="{FF2B5EF4-FFF2-40B4-BE49-F238E27FC236}">
                    <a16:creationId xmlns:a16="http://schemas.microsoft.com/office/drawing/2014/main" xmlns="" id="{A110B195-912A-4344-9E95-7DFDD62628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1913" y="3221038"/>
                <a:ext cx="88900" cy="1003300"/>
              </a:xfrm>
              <a:custGeom>
                <a:avLst/>
                <a:gdLst>
                  <a:gd name="T0" fmla="*/ 56 w 56"/>
                  <a:gd name="T1" fmla="*/ 0 h 632"/>
                  <a:gd name="T2" fmla="*/ 0 w 56"/>
                  <a:gd name="T3" fmla="*/ 0 h 632"/>
                  <a:gd name="T4" fmla="*/ 0 w 56"/>
                  <a:gd name="T5" fmla="*/ 632 h 632"/>
                  <a:gd name="T6" fmla="*/ 56 w 56"/>
                  <a:gd name="T7" fmla="*/ 632 h 632"/>
                  <a:gd name="T8" fmla="*/ 56 w 56"/>
                  <a:gd name="T9" fmla="*/ 0 h 632"/>
                  <a:gd name="T10" fmla="*/ 56 w 56"/>
                  <a:gd name="T11" fmla="*/ 0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632">
                    <a:moveTo>
                      <a:pt x="56" y="0"/>
                    </a:moveTo>
                    <a:lnTo>
                      <a:pt x="0" y="0"/>
                    </a:lnTo>
                    <a:lnTo>
                      <a:pt x="0" y="632"/>
                    </a:lnTo>
                    <a:lnTo>
                      <a:pt x="56" y="632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" name="Freeform 26">
                <a:extLst>
                  <a:ext uri="{FF2B5EF4-FFF2-40B4-BE49-F238E27FC236}">
                    <a16:creationId xmlns:a16="http://schemas.microsoft.com/office/drawing/2014/main" xmlns="" id="{464576A4-35F7-4FAA-9D43-71E3C8827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6463" y="3073400"/>
                <a:ext cx="88900" cy="1150938"/>
              </a:xfrm>
              <a:custGeom>
                <a:avLst/>
                <a:gdLst>
                  <a:gd name="T0" fmla="*/ 56 w 56"/>
                  <a:gd name="T1" fmla="*/ 0 h 725"/>
                  <a:gd name="T2" fmla="*/ 0 w 56"/>
                  <a:gd name="T3" fmla="*/ 0 h 725"/>
                  <a:gd name="T4" fmla="*/ 0 w 56"/>
                  <a:gd name="T5" fmla="*/ 725 h 725"/>
                  <a:gd name="T6" fmla="*/ 56 w 56"/>
                  <a:gd name="T7" fmla="*/ 725 h 725"/>
                  <a:gd name="T8" fmla="*/ 56 w 56"/>
                  <a:gd name="T9" fmla="*/ 0 h 725"/>
                  <a:gd name="T10" fmla="*/ 56 w 56"/>
                  <a:gd name="T11" fmla="*/ 0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725">
                    <a:moveTo>
                      <a:pt x="56" y="0"/>
                    </a:moveTo>
                    <a:lnTo>
                      <a:pt x="0" y="0"/>
                    </a:lnTo>
                    <a:lnTo>
                      <a:pt x="0" y="725"/>
                    </a:lnTo>
                    <a:lnTo>
                      <a:pt x="56" y="725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" name="Freeform 27">
                <a:extLst>
                  <a:ext uri="{FF2B5EF4-FFF2-40B4-BE49-F238E27FC236}">
                    <a16:creationId xmlns:a16="http://schemas.microsoft.com/office/drawing/2014/main" xmlns="" id="{D1E873A2-AC46-4727-8F13-B61DE4A22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7363" y="3009900"/>
                <a:ext cx="88900" cy="1214438"/>
              </a:xfrm>
              <a:custGeom>
                <a:avLst/>
                <a:gdLst>
                  <a:gd name="T0" fmla="*/ 56 w 56"/>
                  <a:gd name="T1" fmla="*/ 765 h 765"/>
                  <a:gd name="T2" fmla="*/ 56 w 56"/>
                  <a:gd name="T3" fmla="*/ 0 h 765"/>
                  <a:gd name="T4" fmla="*/ 0 w 56"/>
                  <a:gd name="T5" fmla="*/ 0 h 765"/>
                  <a:gd name="T6" fmla="*/ 0 w 56"/>
                  <a:gd name="T7" fmla="*/ 765 h 765"/>
                  <a:gd name="T8" fmla="*/ 56 w 56"/>
                  <a:gd name="T9" fmla="*/ 765 h 765"/>
                  <a:gd name="T10" fmla="*/ 56 w 56"/>
                  <a:gd name="T11" fmla="*/ 765 h 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765">
                    <a:moveTo>
                      <a:pt x="56" y="765"/>
                    </a:moveTo>
                    <a:lnTo>
                      <a:pt x="56" y="0"/>
                    </a:lnTo>
                    <a:lnTo>
                      <a:pt x="0" y="0"/>
                    </a:lnTo>
                    <a:lnTo>
                      <a:pt x="0" y="765"/>
                    </a:lnTo>
                    <a:lnTo>
                      <a:pt x="56" y="765"/>
                    </a:lnTo>
                    <a:lnTo>
                      <a:pt x="56" y="76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" name="Freeform 28">
                <a:extLst>
                  <a:ext uri="{FF2B5EF4-FFF2-40B4-BE49-F238E27FC236}">
                    <a16:creationId xmlns:a16="http://schemas.microsoft.com/office/drawing/2014/main" xmlns="" id="{42A08E90-F75B-4252-9572-9EAA64C7FD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0588" y="3390900"/>
                <a:ext cx="88900" cy="833438"/>
              </a:xfrm>
              <a:custGeom>
                <a:avLst/>
                <a:gdLst>
                  <a:gd name="T0" fmla="*/ 56 w 56"/>
                  <a:gd name="T1" fmla="*/ 0 h 525"/>
                  <a:gd name="T2" fmla="*/ 0 w 56"/>
                  <a:gd name="T3" fmla="*/ 0 h 525"/>
                  <a:gd name="T4" fmla="*/ 0 w 56"/>
                  <a:gd name="T5" fmla="*/ 525 h 525"/>
                  <a:gd name="T6" fmla="*/ 56 w 56"/>
                  <a:gd name="T7" fmla="*/ 525 h 525"/>
                  <a:gd name="T8" fmla="*/ 56 w 56"/>
                  <a:gd name="T9" fmla="*/ 0 h 525"/>
                  <a:gd name="T10" fmla="*/ 56 w 56"/>
                  <a:gd name="T11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525">
                    <a:moveTo>
                      <a:pt x="56" y="0"/>
                    </a:moveTo>
                    <a:lnTo>
                      <a:pt x="0" y="0"/>
                    </a:lnTo>
                    <a:lnTo>
                      <a:pt x="0" y="525"/>
                    </a:lnTo>
                    <a:lnTo>
                      <a:pt x="56" y="525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" name="Freeform 29">
                <a:extLst>
                  <a:ext uri="{FF2B5EF4-FFF2-40B4-BE49-F238E27FC236}">
                    <a16:creationId xmlns:a16="http://schemas.microsoft.com/office/drawing/2014/main" xmlns="" id="{964BC4A3-5297-48AC-B828-9E698D606B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9900" y="3332163"/>
                <a:ext cx="92075" cy="892175"/>
              </a:xfrm>
              <a:custGeom>
                <a:avLst/>
                <a:gdLst>
                  <a:gd name="T0" fmla="*/ 58 w 58"/>
                  <a:gd name="T1" fmla="*/ 0 h 562"/>
                  <a:gd name="T2" fmla="*/ 0 w 58"/>
                  <a:gd name="T3" fmla="*/ 0 h 562"/>
                  <a:gd name="T4" fmla="*/ 0 w 58"/>
                  <a:gd name="T5" fmla="*/ 562 h 562"/>
                  <a:gd name="T6" fmla="*/ 58 w 58"/>
                  <a:gd name="T7" fmla="*/ 562 h 562"/>
                  <a:gd name="T8" fmla="*/ 58 w 58"/>
                  <a:gd name="T9" fmla="*/ 0 h 562"/>
                  <a:gd name="T10" fmla="*/ 58 w 58"/>
                  <a:gd name="T11" fmla="*/ 0 h 5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562">
                    <a:moveTo>
                      <a:pt x="58" y="0"/>
                    </a:moveTo>
                    <a:lnTo>
                      <a:pt x="0" y="0"/>
                    </a:lnTo>
                    <a:lnTo>
                      <a:pt x="0" y="562"/>
                    </a:lnTo>
                    <a:lnTo>
                      <a:pt x="58" y="562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" name="Freeform 30">
                <a:extLst>
                  <a:ext uri="{FF2B5EF4-FFF2-40B4-BE49-F238E27FC236}">
                    <a16:creationId xmlns:a16="http://schemas.microsoft.com/office/drawing/2014/main" xmlns="" id="{1D337B8B-8F2E-4213-82DF-42F8FB3CE1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6038" y="3214688"/>
                <a:ext cx="88900" cy="1009650"/>
              </a:xfrm>
              <a:custGeom>
                <a:avLst/>
                <a:gdLst>
                  <a:gd name="T0" fmla="*/ 56 w 56"/>
                  <a:gd name="T1" fmla="*/ 0 h 636"/>
                  <a:gd name="T2" fmla="*/ 0 w 56"/>
                  <a:gd name="T3" fmla="*/ 0 h 636"/>
                  <a:gd name="T4" fmla="*/ 0 w 56"/>
                  <a:gd name="T5" fmla="*/ 636 h 636"/>
                  <a:gd name="T6" fmla="*/ 56 w 56"/>
                  <a:gd name="T7" fmla="*/ 636 h 636"/>
                  <a:gd name="T8" fmla="*/ 56 w 56"/>
                  <a:gd name="T9" fmla="*/ 0 h 636"/>
                  <a:gd name="T10" fmla="*/ 56 w 56"/>
                  <a:gd name="T11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636">
                    <a:moveTo>
                      <a:pt x="56" y="0"/>
                    </a:moveTo>
                    <a:lnTo>
                      <a:pt x="0" y="0"/>
                    </a:lnTo>
                    <a:lnTo>
                      <a:pt x="0" y="636"/>
                    </a:lnTo>
                    <a:lnTo>
                      <a:pt x="56" y="636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" name="Freeform 31">
                <a:extLst>
                  <a:ext uri="{FF2B5EF4-FFF2-40B4-BE49-F238E27FC236}">
                    <a16:creationId xmlns:a16="http://schemas.microsoft.com/office/drawing/2014/main" xmlns="" id="{28F61050-94E1-4A79-A031-DE9E8A9630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3763" y="3416300"/>
                <a:ext cx="92075" cy="808038"/>
              </a:xfrm>
              <a:custGeom>
                <a:avLst/>
                <a:gdLst>
                  <a:gd name="T0" fmla="*/ 58 w 58"/>
                  <a:gd name="T1" fmla="*/ 0 h 509"/>
                  <a:gd name="T2" fmla="*/ 0 w 58"/>
                  <a:gd name="T3" fmla="*/ 0 h 509"/>
                  <a:gd name="T4" fmla="*/ 0 w 58"/>
                  <a:gd name="T5" fmla="*/ 509 h 509"/>
                  <a:gd name="T6" fmla="*/ 58 w 58"/>
                  <a:gd name="T7" fmla="*/ 509 h 509"/>
                  <a:gd name="T8" fmla="*/ 58 w 58"/>
                  <a:gd name="T9" fmla="*/ 0 h 509"/>
                  <a:gd name="T10" fmla="*/ 58 w 58"/>
                  <a:gd name="T11" fmla="*/ 0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509">
                    <a:moveTo>
                      <a:pt x="58" y="0"/>
                    </a:moveTo>
                    <a:lnTo>
                      <a:pt x="0" y="0"/>
                    </a:lnTo>
                    <a:lnTo>
                      <a:pt x="0" y="509"/>
                    </a:lnTo>
                    <a:lnTo>
                      <a:pt x="58" y="509"/>
                    </a:lnTo>
                    <a:lnTo>
                      <a:pt x="58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" name="Freeform 32">
                <a:extLst>
                  <a:ext uri="{FF2B5EF4-FFF2-40B4-BE49-F238E27FC236}">
                    <a16:creationId xmlns:a16="http://schemas.microsoft.com/office/drawing/2014/main" xmlns="" id="{61C903AF-4D35-4F40-945A-6C3A9B526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3025" y="1692275"/>
                <a:ext cx="90488" cy="2532063"/>
              </a:xfrm>
              <a:custGeom>
                <a:avLst/>
                <a:gdLst>
                  <a:gd name="T0" fmla="*/ 57 w 57"/>
                  <a:gd name="T1" fmla="*/ 0 h 1595"/>
                  <a:gd name="T2" fmla="*/ 0 w 57"/>
                  <a:gd name="T3" fmla="*/ 0 h 1595"/>
                  <a:gd name="T4" fmla="*/ 0 w 57"/>
                  <a:gd name="T5" fmla="*/ 1595 h 1595"/>
                  <a:gd name="T6" fmla="*/ 57 w 57"/>
                  <a:gd name="T7" fmla="*/ 1595 h 1595"/>
                  <a:gd name="T8" fmla="*/ 57 w 57"/>
                  <a:gd name="T9" fmla="*/ 0 h 1595"/>
                  <a:gd name="T10" fmla="*/ 57 w 57"/>
                  <a:gd name="T11" fmla="*/ 0 h 1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1595">
                    <a:moveTo>
                      <a:pt x="57" y="0"/>
                    </a:moveTo>
                    <a:lnTo>
                      <a:pt x="0" y="0"/>
                    </a:lnTo>
                    <a:lnTo>
                      <a:pt x="0" y="1595"/>
                    </a:lnTo>
                    <a:lnTo>
                      <a:pt x="57" y="1595"/>
                    </a:lnTo>
                    <a:lnTo>
                      <a:pt x="57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67" name="Rectangle 57">
              <a:extLst>
                <a:ext uri="{FF2B5EF4-FFF2-40B4-BE49-F238E27FC236}">
                  <a16:creationId xmlns:a16="http://schemas.microsoft.com/office/drawing/2014/main" xmlns="" id="{22CCBD14-99D5-40DE-9936-1E27CF3DD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722" y="4336592"/>
              <a:ext cx="32861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Day 1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8" name="Rectangle 57">
              <a:extLst>
                <a:ext uri="{FF2B5EF4-FFF2-40B4-BE49-F238E27FC236}">
                  <a16:creationId xmlns:a16="http://schemas.microsoft.com/office/drawing/2014/main" xmlns="" id="{159B3AB5-7E58-4D15-9CA5-97417A4A2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8917" y="4336592"/>
              <a:ext cx="20037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W4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9" name="Rectangle 57">
              <a:extLst>
                <a:ext uri="{FF2B5EF4-FFF2-40B4-BE49-F238E27FC236}">
                  <a16:creationId xmlns:a16="http://schemas.microsoft.com/office/drawing/2014/main" xmlns="" id="{714E95AF-28AE-48CE-8E0E-A790818B7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516" y="4336592"/>
              <a:ext cx="20037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W8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0" name="Rectangle 57">
              <a:extLst>
                <a:ext uri="{FF2B5EF4-FFF2-40B4-BE49-F238E27FC236}">
                  <a16:creationId xmlns:a16="http://schemas.microsoft.com/office/drawing/2014/main" xmlns="" id="{D6D9FA02-88A9-4987-AFEF-388442F34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8048" y="4336592"/>
              <a:ext cx="27251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W12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1" name="Rectangle 57">
              <a:extLst>
                <a:ext uri="{FF2B5EF4-FFF2-40B4-BE49-F238E27FC236}">
                  <a16:creationId xmlns:a16="http://schemas.microsoft.com/office/drawing/2014/main" xmlns="" id="{1E7146AA-CFF6-4358-8717-6913E1C0B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074" y="4336592"/>
              <a:ext cx="28365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W16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2" name="Rectangle 57">
              <a:extLst>
                <a:ext uri="{FF2B5EF4-FFF2-40B4-BE49-F238E27FC236}">
                  <a16:creationId xmlns:a16="http://schemas.microsoft.com/office/drawing/2014/main" xmlns="" id="{C54754E8-0A96-4255-B668-FB299213B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626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W20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3" name="Rectangle 57">
              <a:extLst>
                <a:ext uri="{FF2B5EF4-FFF2-40B4-BE49-F238E27FC236}">
                  <a16:creationId xmlns:a16="http://schemas.microsoft.com/office/drawing/2014/main" xmlns="" id="{0D5DFBBB-0362-4A91-9A4B-D39FDE387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3225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W24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4" name="Rectangle 57">
              <a:extLst>
                <a:ext uri="{FF2B5EF4-FFF2-40B4-BE49-F238E27FC236}">
                  <a16:creationId xmlns:a16="http://schemas.microsoft.com/office/drawing/2014/main" xmlns="" id="{0CB4CE8A-FFC6-482B-A377-E781FCCE3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0824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W28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5" name="Rectangle 57">
              <a:extLst>
                <a:ext uri="{FF2B5EF4-FFF2-40B4-BE49-F238E27FC236}">
                  <a16:creationId xmlns:a16="http://schemas.microsoft.com/office/drawing/2014/main" xmlns="" id="{074F15CF-7B63-44D4-8FAC-CAC86A664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8423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W32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6" name="Rectangle 57">
              <a:extLst>
                <a:ext uri="{FF2B5EF4-FFF2-40B4-BE49-F238E27FC236}">
                  <a16:creationId xmlns:a16="http://schemas.microsoft.com/office/drawing/2014/main" xmlns="" id="{2E423060-D8AF-4BF2-8A59-ADC437375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6022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W36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7" name="Rectangle 57">
              <a:extLst>
                <a:ext uri="{FF2B5EF4-FFF2-40B4-BE49-F238E27FC236}">
                  <a16:creationId xmlns:a16="http://schemas.microsoft.com/office/drawing/2014/main" xmlns="" id="{E113B15E-5869-41A3-BDD6-A8E8424A1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3621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W40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8" name="Rectangle 57">
              <a:extLst>
                <a:ext uri="{FF2B5EF4-FFF2-40B4-BE49-F238E27FC236}">
                  <a16:creationId xmlns:a16="http://schemas.microsoft.com/office/drawing/2014/main" xmlns="" id="{ADD4913B-A245-402D-AB3B-BAFBF2FCD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1220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W44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79" name="Rectangle 57">
              <a:extLst>
                <a:ext uri="{FF2B5EF4-FFF2-40B4-BE49-F238E27FC236}">
                  <a16:creationId xmlns:a16="http://schemas.microsoft.com/office/drawing/2014/main" xmlns="" id="{7C4DCF49-4EB1-41FB-8A6E-EB5473DC1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8819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W48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80" name="Rectangle 57">
              <a:extLst>
                <a:ext uri="{FF2B5EF4-FFF2-40B4-BE49-F238E27FC236}">
                  <a16:creationId xmlns:a16="http://schemas.microsoft.com/office/drawing/2014/main" xmlns="" id="{9625B738-CE5D-48C8-A9C8-56BD536A4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6418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W64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81" name="Rectangle 57">
              <a:extLst>
                <a:ext uri="{FF2B5EF4-FFF2-40B4-BE49-F238E27FC236}">
                  <a16:creationId xmlns:a16="http://schemas.microsoft.com/office/drawing/2014/main" xmlns="" id="{E6635297-2B14-456C-9393-9185D143C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4017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W72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82" name="Rectangle 57">
              <a:extLst>
                <a:ext uri="{FF2B5EF4-FFF2-40B4-BE49-F238E27FC236}">
                  <a16:creationId xmlns:a16="http://schemas.microsoft.com/office/drawing/2014/main" xmlns="" id="{4E836F30-3CD8-48AA-BB90-76F3453C7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1611" y="4336592"/>
              <a:ext cx="387750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100" b="1" dirty="0">
                  <a:solidFill>
                    <a:srgbClr val="000066"/>
                  </a:solidFill>
                  <a:latin typeface="+mj-lt"/>
                </a:rPr>
                <a:t>W96</a:t>
              </a:r>
              <a:endParaRPr lang="en-GB" sz="11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xmlns="" id="{103B060F-9285-4E61-98E8-96386A75CAA0}"/>
                </a:ext>
              </a:extLst>
            </p:cNvPr>
            <p:cNvSpPr txBox="1"/>
            <p:nvPr/>
          </p:nvSpPr>
          <p:spPr>
            <a:xfrm>
              <a:off x="1087477" y="202032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84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xmlns="" id="{E6A5A43D-E97F-4D4F-B18C-D7584548C785}"/>
                </a:ext>
              </a:extLst>
            </p:cNvPr>
            <p:cNvSpPr txBox="1"/>
            <p:nvPr/>
          </p:nvSpPr>
          <p:spPr>
            <a:xfrm>
              <a:off x="1242690" y="1902968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88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xmlns="" id="{AB708CE2-1C72-40DA-910D-22D81A64AE64}"/>
                </a:ext>
              </a:extLst>
            </p:cNvPr>
            <p:cNvSpPr txBox="1"/>
            <p:nvPr/>
          </p:nvSpPr>
          <p:spPr>
            <a:xfrm>
              <a:off x="1550928" y="309798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38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xmlns="" id="{755C24F8-4F16-44D9-B7AB-B1897CD4EFFA}"/>
                </a:ext>
              </a:extLst>
            </p:cNvPr>
            <p:cNvSpPr txBox="1"/>
            <p:nvPr/>
          </p:nvSpPr>
          <p:spPr>
            <a:xfrm>
              <a:off x="1732014" y="298086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42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xmlns="" id="{8711ABC7-E2DC-45EC-8FD1-FF3B8FF6DF7A}"/>
                </a:ext>
              </a:extLst>
            </p:cNvPr>
            <p:cNvSpPr txBox="1"/>
            <p:nvPr/>
          </p:nvSpPr>
          <p:spPr>
            <a:xfrm>
              <a:off x="2064056" y="292881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46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xmlns="" id="{F8898E21-B2E6-49FA-9946-8520C185522C}"/>
                </a:ext>
              </a:extLst>
            </p:cNvPr>
            <p:cNvSpPr txBox="1"/>
            <p:nvPr/>
          </p:nvSpPr>
          <p:spPr>
            <a:xfrm>
              <a:off x="2222601" y="3055883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40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xmlns="" id="{02FC1A88-8D2B-45DE-8597-2724CF64990A}"/>
                </a:ext>
              </a:extLst>
            </p:cNvPr>
            <p:cNvSpPr txBox="1"/>
            <p:nvPr/>
          </p:nvSpPr>
          <p:spPr>
            <a:xfrm>
              <a:off x="2702073" y="3194165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35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xmlns="" id="{A9F88BF8-A395-423B-9B5E-7DBC6F46E94B}"/>
                </a:ext>
              </a:extLst>
            </p:cNvPr>
            <p:cNvSpPr txBox="1"/>
            <p:nvPr/>
          </p:nvSpPr>
          <p:spPr>
            <a:xfrm>
              <a:off x="3045292" y="2917383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46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xmlns="" id="{2C903D0E-5BDD-429D-9A64-B6952577DB5F}"/>
                </a:ext>
              </a:extLst>
            </p:cNvPr>
            <p:cNvSpPr txBox="1"/>
            <p:nvPr/>
          </p:nvSpPr>
          <p:spPr>
            <a:xfrm>
              <a:off x="3215202" y="324675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31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xmlns="" id="{2E343A7D-A114-4225-96A6-A8D857E004BF}"/>
                </a:ext>
              </a:extLst>
            </p:cNvPr>
            <p:cNvSpPr txBox="1"/>
            <p:nvPr/>
          </p:nvSpPr>
          <p:spPr>
            <a:xfrm>
              <a:off x="3673578" y="333266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28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xmlns="" id="{D1C96BB6-EBB5-4D09-9007-E9EFC347ED45}"/>
                </a:ext>
              </a:extLst>
            </p:cNvPr>
            <p:cNvSpPr txBox="1"/>
            <p:nvPr/>
          </p:nvSpPr>
          <p:spPr>
            <a:xfrm>
              <a:off x="4024927" y="266131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57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xmlns="" id="{950B7E93-E2F2-4A85-94DC-A7F6B097B3AF}"/>
                </a:ext>
              </a:extLst>
            </p:cNvPr>
            <p:cNvSpPr txBox="1"/>
            <p:nvPr/>
          </p:nvSpPr>
          <p:spPr>
            <a:xfrm>
              <a:off x="4205688" y="3170618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35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xmlns="" id="{809361CB-3E30-43E9-AC1A-E7E27678BD5E}"/>
                </a:ext>
              </a:extLst>
            </p:cNvPr>
            <p:cNvSpPr txBox="1"/>
            <p:nvPr/>
          </p:nvSpPr>
          <p:spPr>
            <a:xfrm>
              <a:off x="4632090" y="325633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31</a:t>
              </a:r>
            </a:p>
          </p:txBody>
        </p:sp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xmlns="" id="{034F1FEF-3729-45F7-80EB-84F55B81ABA7}"/>
                </a:ext>
              </a:extLst>
            </p:cNvPr>
            <p:cNvSpPr txBox="1"/>
            <p:nvPr/>
          </p:nvSpPr>
          <p:spPr>
            <a:xfrm>
              <a:off x="5003326" y="3104478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38</a:t>
              </a:r>
            </a:p>
          </p:txBody>
        </p:sp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xmlns="" id="{054BE888-A604-4991-A0BB-B8C147718F0B}"/>
                </a:ext>
              </a:extLst>
            </p:cNvPr>
            <p:cNvSpPr txBox="1"/>
            <p:nvPr/>
          </p:nvSpPr>
          <p:spPr>
            <a:xfrm>
              <a:off x="5151978" y="3330406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29</a:t>
              </a:r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xmlns="" id="{2D2FA651-6AA9-4BD5-91B3-28DB6CB8FDA4}"/>
                </a:ext>
              </a:extLst>
            </p:cNvPr>
            <p:cNvSpPr txBox="1"/>
            <p:nvPr/>
          </p:nvSpPr>
          <p:spPr>
            <a:xfrm>
              <a:off x="5620734" y="331992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29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xmlns="" id="{03163B55-756F-4A11-B280-25C9F7565D81}"/>
                </a:ext>
              </a:extLst>
            </p:cNvPr>
            <p:cNvSpPr txBox="1"/>
            <p:nvPr/>
          </p:nvSpPr>
          <p:spPr>
            <a:xfrm>
              <a:off x="5973816" y="282747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50</a:t>
              </a: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xmlns="" id="{F5529CF3-9AF3-4A98-89EE-3351BA69DAE6}"/>
                </a:ext>
              </a:extLst>
            </p:cNvPr>
            <p:cNvSpPr txBox="1"/>
            <p:nvPr/>
          </p:nvSpPr>
          <p:spPr>
            <a:xfrm>
              <a:off x="6156536" y="3232330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32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xmlns="" id="{D3A96E1A-CF90-4338-BF17-B76E6C5FE07D}"/>
                </a:ext>
              </a:extLst>
            </p:cNvPr>
            <p:cNvSpPr txBox="1"/>
            <p:nvPr/>
          </p:nvSpPr>
          <p:spPr>
            <a:xfrm>
              <a:off x="6623687" y="330588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30</a:t>
              </a:r>
            </a:p>
          </p:txBody>
        </p:sp>
        <p:sp>
          <p:nvSpPr>
            <p:cNvPr id="107" name="ZoneTexte 106">
              <a:extLst>
                <a:ext uri="{FF2B5EF4-FFF2-40B4-BE49-F238E27FC236}">
                  <a16:creationId xmlns:a16="http://schemas.microsoft.com/office/drawing/2014/main" xmlns="" id="{98AB65E7-4454-4558-B192-32358279671A}"/>
                </a:ext>
              </a:extLst>
            </p:cNvPr>
            <p:cNvSpPr txBox="1"/>
            <p:nvPr/>
          </p:nvSpPr>
          <p:spPr>
            <a:xfrm>
              <a:off x="6949222" y="314629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37</a:t>
              </a: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xmlns="" id="{0BA0554C-2D35-4862-B019-9B1116F9A9E9}"/>
                </a:ext>
              </a:extLst>
            </p:cNvPr>
            <p:cNvSpPr txBox="1"/>
            <p:nvPr/>
          </p:nvSpPr>
          <p:spPr>
            <a:xfrm>
              <a:off x="7106687" y="3315127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30</a:t>
              </a: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xmlns="" id="{50B6B432-9C6A-467B-8C5A-C754E165302B}"/>
                </a:ext>
              </a:extLst>
            </p:cNvPr>
            <p:cNvSpPr txBox="1"/>
            <p:nvPr/>
          </p:nvSpPr>
          <p:spPr>
            <a:xfrm>
              <a:off x="7416529" y="2953711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45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xmlns="" id="{2713E1F1-52F7-477E-8E1A-D4801BA5A5FF}"/>
                </a:ext>
              </a:extLst>
            </p:cNvPr>
            <p:cNvSpPr txBox="1"/>
            <p:nvPr/>
          </p:nvSpPr>
          <p:spPr>
            <a:xfrm>
              <a:off x="7585984" y="3240945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31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xmlns="" id="{30348BA2-99F0-4152-8D28-4E59558ADB56}"/>
                </a:ext>
              </a:extLst>
            </p:cNvPr>
            <p:cNvSpPr txBox="1"/>
            <p:nvPr/>
          </p:nvSpPr>
          <p:spPr>
            <a:xfrm>
              <a:off x="7916948" y="3315127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29</a:t>
              </a: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xmlns="" id="{0B80FB3A-BFA8-4500-8AEE-5918DB12BC2F}"/>
                </a:ext>
              </a:extLst>
            </p:cNvPr>
            <p:cNvSpPr txBox="1"/>
            <p:nvPr/>
          </p:nvSpPr>
          <p:spPr>
            <a:xfrm>
              <a:off x="8066400" y="3189391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33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xmlns="" id="{B8C35321-9D2E-447F-960A-5EC0AF59CCC0}"/>
                </a:ext>
              </a:extLst>
            </p:cNvPr>
            <p:cNvSpPr txBox="1"/>
            <p:nvPr/>
          </p:nvSpPr>
          <p:spPr>
            <a:xfrm>
              <a:off x="8417043" y="3253201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31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xmlns="" id="{A94DCEF4-9ACB-4C9B-8D74-69D59613D10D}"/>
                </a:ext>
              </a:extLst>
            </p:cNvPr>
            <p:cNvSpPr txBox="1"/>
            <p:nvPr/>
          </p:nvSpPr>
          <p:spPr>
            <a:xfrm>
              <a:off x="8576483" y="330635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28</a:t>
              </a:r>
            </a:p>
          </p:txBody>
        </p:sp>
        <p:sp>
          <p:nvSpPr>
            <p:cNvPr id="115" name="ZoneTexte 114">
              <a:extLst>
                <a:ext uri="{FF2B5EF4-FFF2-40B4-BE49-F238E27FC236}">
                  <a16:creationId xmlns:a16="http://schemas.microsoft.com/office/drawing/2014/main" xmlns="" id="{0DD04D1C-743F-492A-AEAE-156FF07C4D5A}"/>
                </a:ext>
              </a:extLst>
            </p:cNvPr>
            <p:cNvSpPr txBox="1"/>
            <p:nvPr/>
          </p:nvSpPr>
          <p:spPr>
            <a:xfrm>
              <a:off x="811529" y="4104200"/>
              <a:ext cx="2632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b="1" dirty="0">
                  <a:solidFill>
                    <a:srgbClr val="002060"/>
                  </a:solidFill>
                  <a:latin typeface="+mj-lt"/>
                </a:rPr>
                <a:t>0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xmlns="" id="{41852FE4-D227-4F91-8E94-37FD3B8D6BA2}"/>
                </a:ext>
              </a:extLst>
            </p:cNvPr>
            <p:cNvSpPr txBox="1"/>
            <p:nvPr/>
          </p:nvSpPr>
          <p:spPr>
            <a:xfrm>
              <a:off x="732982" y="3632025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b="1" dirty="0">
                  <a:solidFill>
                    <a:srgbClr val="002060"/>
                  </a:solidFill>
                  <a:latin typeface="+mj-lt"/>
                </a:rPr>
                <a:t>20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xmlns="" id="{A3A36924-0AC1-4792-AC63-86F25999A71A}"/>
                </a:ext>
              </a:extLst>
            </p:cNvPr>
            <p:cNvSpPr txBox="1"/>
            <p:nvPr/>
          </p:nvSpPr>
          <p:spPr>
            <a:xfrm>
              <a:off x="732982" y="315984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b="1" dirty="0">
                  <a:solidFill>
                    <a:srgbClr val="002060"/>
                  </a:solidFill>
                  <a:latin typeface="+mj-lt"/>
                </a:rPr>
                <a:t>40</a:t>
              </a:r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xmlns="" id="{4E7516AF-CCD3-4431-8360-A3A72EFAE252}"/>
                </a:ext>
              </a:extLst>
            </p:cNvPr>
            <p:cNvSpPr txBox="1"/>
            <p:nvPr/>
          </p:nvSpPr>
          <p:spPr>
            <a:xfrm>
              <a:off x="732982" y="2687673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b="1" dirty="0">
                  <a:solidFill>
                    <a:srgbClr val="002060"/>
                  </a:solidFill>
                  <a:latin typeface="+mj-lt"/>
                </a:rPr>
                <a:t>60</a:t>
              </a:r>
            </a:p>
          </p:txBody>
        </p: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xmlns="" id="{BFA0E89E-4452-4F4C-BBC0-85D2AA3A18EA}"/>
                </a:ext>
              </a:extLst>
            </p:cNvPr>
            <p:cNvSpPr txBox="1"/>
            <p:nvPr/>
          </p:nvSpPr>
          <p:spPr>
            <a:xfrm>
              <a:off x="732982" y="2215497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b="1" dirty="0">
                  <a:solidFill>
                    <a:srgbClr val="002060"/>
                  </a:solidFill>
                  <a:latin typeface="+mj-lt"/>
                </a:rPr>
                <a:t>80</a:t>
              </a:r>
            </a:p>
          </p:txBody>
        </p:sp>
        <p:sp>
          <p:nvSpPr>
            <p:cNvPr id="120" name="ZoneTexte 119">
              <a:extLst>
                <a:ext uri="{FF2B5EF4-FFF2-40B4-BE49-F238E27FC236}">
                  <a16:creationId xmlns:a16="http://schemas.microsoft.com/office/drawing/2014/main" xmlns="" id="{FDE1D7EE-5E43-47A5-A84E-52CDB6DAE954}"/>
                </a:ext>
              </a:extLst>
            </p:cNvPr>
            <p:cNvSpPr txBox="1"/>
            <p:nvPr/>
          </p:nvSpPr>
          <p:spPr>
            <a:xfrm>
              <a:off x="654434" y="1743321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b="1" dirty="0">
                  <a:solidFill>
                    <a:srgbClr val="002060"/>
                  </a:solidFill>
                  <a:latin typeface="+mj-lt"/>
                </a:rPr>
                <a:t>100</a:t>
              </a:r>
            </a:p>
          </p:txBody>
        </p:sp>
      </p:grpSp>
      <p:sp>
        <p:nvSpPr>
          <p:cNvPr id="149" name="ZoneTexte 148"/>
          <p:cNvSpPr txBox="1"/>
          <p:nvPr/>
        </p:nvSpPr>
        <p:spPr>
          <a:xfrm>
            <a:off x="7949349" y="4603194"/>
            <a:ext cx="4026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109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103</a:t>
            </a:r>
          </a:p>
        </p:txBody>
      </p:sp>
      <p:sp>
        <p:nvSpPr>
          <p:cNvPr id="150" name="ZoneTexte 149"/>
          <p:cNvSpPr txBox="1"/>
          <p:nvPr/>
        </p:nvSpPr>
        <p:spPr>
          <a:xfrm>
            <a:off x="8460432" y="4603194"/>
            <a:ext cx="4026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109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101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7452320" y="4603194"/>
            <a:ext cx="4026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110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000066"/>
                </a:solidFill>
              </a:rPr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446992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itl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LATTE-2 Study: switch to </a:t>
            </a:r>
            <a:r>
              <a:rPr lang="en-GB" dirty="0" err="1"/>
              <a:t>cabotegravir</a:t>
            </a:r>
            <a:r>
              <a:rPr lang="en-GB" dirty="0"/>
              <a:t> LA + </a:t>
            </a:r>
            <a:r>
              <a:rPr lang="en-GB" dirty="0" err="1"/>
              <a:t>rilpivirine</a:t>
            </a:r>
            <a:r>
              <a:rPr lang="en-GB" dirty="0"/>
              <a:t> LA IM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LATTE-2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40386" y="1151863"/>
            <a:ext cx="80505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Pharmacokinetics (mean  </a:t>
            </a:r>
            <a:r>
              <a:rPr lang="en-US" sz="2400" b="1" u="sng" dirty="0">
                <a:solidFill>
                  <a:srgbClr val="CC3300"/>
                </a:solidFill>
                <a:latin typeface="Calibri" pitchFamily="34" charset="0"/>
              </a:rPr>
              <a:t>+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 SD plasma concentration (</a:t>
            </a:r>
            <a:r>
              <a:rPr lang="en-US" sz="2400" b="1" dirty="0">
                <a:solidFill>
                  <a:srgbClr val="CC3300"/>
                </a:solidFill>
                <a:latin typeface="Symbol" charset="2"/>
                <a:cs typeface="Symbol" charset="2"/>
              </a:rPr>
              <a:t>m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g/mL)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xmlns="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Margolis</a:t>
            </a:r>
            <a:r>
              <a:rPr lang="fr-FR" sz="1200" i="1" dirty="0">
                <a:solidFill>
                  <a:srgbClr val="CC3300"/>
                </a:solidFill>
              </a:rPr>
              <a:t> DA. Lancet. 2017 Sep 23;390(10101):1499-1510.</a:t>
            </a:r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sp>
        <p:nvSpPr>
          <p:cNvPr id="16" name="Rectangle 57">
            <a:extLst>
              <a:ext uri="{FF2B5EF4-FFF2-40B4-BE49-F238E27FC236}">
                <a16:creationId xmlns:a16="http://schemas.microsoft.com/office/drawing/2014/main" xmlns="" id="{D7B55BE2-B6F6-4CD8-ABDB-60CC82B1A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2047480"/>
            <a:ext cx="38472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</a:rPr>
              <a:t>Q4W</a:t>
            </a:r>
            <a:endParaRPr lang="en-GB" sz="14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17" name="Rectangle 60">
            <a:extLst>
              <a:ext uri="{FF2B5EF4-FFF2-40B4-BE49-F238E27FC236}">
                <a16:creationId xmlns:a16="http://schemas.microsoft.com/office/drawing/2014/main" xmlns="" id="{404F8A03-BAE8-4614-AC54-01343ADA9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2240416"/>
            <a:ext cx="396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</a:rPr>
              <a:t>Q8W</a:t>
            </a:r>
            <a:endParaRPr lang="en-GB" sz="14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3205" y="6203592"/>
            <a:ext cx="72786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0066"/>
                </a:solidFill>
                <a:cs typeface="Arial" charset="0"/>
              </a:rPr>
              <a:t>Cτ</a:t>
            </a:r>
            <a:r>
              <a:rPr lang="en-US" sz="1400" dirty="0">
                <a:solidFill>
                  <a:srgbClr val="000066"/>
                </a:solidFill>
                <a:cs typeface="Arial" charset="0"/>
              </a:rPr>
              <a:t>, trough concentration ; PA-IC</a:t>
            </a:r>
            <a:r>
              <a:rPr lang="en-US" sz="1400" baseline="-25000" dirty="0">
                <a:solidFill>
                  <a:srgbClr val="000066"/>
                </a:solidFill>
                <a:cs typeface="Arial" charset="0"/>
              </a:rPr>
              <a:t>90</a:t>
            </a:r>
            <a:r>
              <a:rPr lang="en-US" sz="1400" dirty="0">
                <a:solidFill>
                  <a:srgbClr val="000066"/>
                </a:solidFill>
                <a:cs typeface="Arial" charset="0"/>
              </a:rPr>
              <a:t>, protein binding-adjusted 90% inhibitory concentration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625651" y="3861048"/>
            <a:ext cx="2484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solidFill>
                  <a:srgbClr val="333399"/>
                </a:solidFill>
              </a:rPr>
              <a:t>Q8W: 7/9 patients </a:t>
            </a:r>
            <a:r>
              <a:rPr lang="en-US" sz="1100" dirty="0">
                <a:solidFill>
                  <a:srgbClr val="333399"/>
                </a:solidFill>
              </a:rPr>
              <a:t>with </a:t>
            </a:r>
          </a:p>
          <a:p>
            <a:pPr algn="ctr"/>
            <a:r>
              <a:rPr lang="en-US" sz="1100" dirty="0" err="1">
                <a:solidFill>
                  <a:srgbClr val="333399"/>
                </a:solidFill>
              </a:rPr>
              <a:t>virological</a:t>
            </a:r>
            <a:r>
              <a:rPr lang="en-US" sz="1100" dirty="0">
                <a:solidFill>
                  <a:srgbClr val="333399"/>
                </a:solidFill>
              </a:rPr>
              <a:t> non-response at W48 had </a:t>
            </a:r>
          </a:p>
          <a:p>
            <a:pPr algn="ctr"/>
            <a:r>
              <a:rPr lang="fr-FR" sz="1100" dirty="0">
                <a:solidFill>
                  <a:srgbClr val="333399"/>
                </a:solidFill>
              </a:rPr>
              <a:t>RPV </a:t>
            </a:r>
            <a:r>
              <a:rPr lang="en-US" sz="1100" dirty="0" err="1">
                <a:solidFill>
                  <a:srgbClr val="333399"/>
                </a:solidFill>
                <a:cs typeface="Arial" charset="0"/>
              </a:rPr>
              <a:t>Cτ</a:t>
            </a:r>
            <a:r>
              <a:rPr lang="en-US" sz="1100" dirty="0">
                <a:solidFill>
                  <a:srgbClr val="333399"/>
                </a:solidFill>
                <a:cs typeface="Arial" charset="0"/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in the lowest </a:t>
            </a:r>
            <a:r>
              <a:rPr lang="fr-FR" sz="1100" dirty="0">
                <a:solidFill>
                  <a:srgbClr val="333399"/>
                </a:solidFill>
              </a:rPr>
              <a:t>25</a:t>
            </a:r>
            <a:r>
              <a:rPr lang="fr-FR" sz="1100" baseline="30000" dirty="0">
                <a:solidFill>
                  <a:srgbClr val="333399"/>
                </a:solidFill>
              </a:rPr>
              <a:t>th</a:t>
            </a:r>
            <a:r>
              <a:rPr lang="fr-FR" sz="1100" dirty="0">
                <a:solidFill>
                  <a:srgbClr val="333399"/>
                </a:solidFill>
              </a:rPr>
              <a:t> quartile</a:t>
            </a:r>
          </a:p>
        </p:txBody>
      </p:sp>
      <p:graphicFrame>
        <p:nvGraphicFramePr>
          <p:cNvPr id="23" name="Group 77">
            <a:extLst>
              <a:ext uri="{FF2B5EF4-FFF2-40B4-BE49-F238E27FC236}">
                <a16:creationId xmlns:a16="http://schemas.microsoft.com/office/drawing/2014/main" xmlns="" id="{EFA6C102-5E33-444F-A932-F4D48C3A3E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050704"/>
              </p:ext>
            </p:extLst>
          </p:nvPr>
        </p:nvGraphicFramePr>
        <p:xfrm>
          <a:off x="101840" y="4971059"/>
          <a:ext cx="4752527" cy="1166458"/>
        </p:xfrm>
        <a:graphic>
          <a:graphicData uri="http://schemas.openxmlformats.org/drawingml/2006/table">
            <a:tbl>
              <a:tblPr/>
              <a:tblGrid>
                <a:gridCol w="15121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7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5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69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75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Mean (95% CI)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  <a:r>
                        <a:rPr lang="en-US" sz="1400" dirty="0" err="1">
                          <a:solidFill>
                            <a:srgbClr val="000066"/>
                          </a:solidFill>
                          <a:cs typeface="Arial" charset="0"/>
                        </a:rPr>
                        <a:t>τ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 at W48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Q8W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Q4W 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  <a:cs typeface="ＭＳ Ｐゴシック" pitchFamily="-65" charset="-128"/>
                        </a:rPr>
                        <a:t>Oral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58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2.58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(2.4 - 2.8)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1.46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(1.3 - 1.6)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4.47 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(3.9 - 5.2)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582"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000066"/>
                          </a:solidFill>
                          <a:latin typeface="+mn-lt"/>
                        </a:rPr>
                        <a:t>x times PA-IC</a:t>
                      </a:r>
                      <a:r>
                        <a:rPr lang="fr-FR" sz="1400" b="0" baseline="-25000" dirty="0">
                          <a:solidFill>
                            <a:srgbClr val="000066"/>
                          </a:solidFill>
                          <a:latin typeface="+mn-lt"/>
                        </a:rPr>
                        <a:t>90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19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27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4" name="Group 77">
            <a:extLst>
              <a:ext uri="{FF2B5EF4-FFF2-40B4-BE49-F238E27FC236}">
                <a16:creationId xmlns:a16="http://schemas.microsoft.com/office/drawing/2014/main" xmlns="" id="{62B1339D-BA79-4E23-B860-F9DEA80682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334084"/>
              </p:ext>
            </p:extLst>
          </p:nvPr>
        </p:nvGraphicFramePr>
        <p:xfrm>
          <a:off x="5019618" y="4984036"/>
          <a:ext cx="3968864" cy="1166458"/>
        </p:xfrm>
        <a:graphic>
          <a:graphicData uri="http://schemas.openxmlformats.org/drawingml/2006/table">
            <a:tbl>
              <a:tblPr/>
              <a:tblGrid>
                <a:gridCol w="14159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7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8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75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Mean (95% CI)</a:t>
                      </a:r>
                      <a:b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</a:t>
                      </a:r>
                      <a:r>
                        <a:rPr lang="en-US" sz="1400" dirty="0" err="1">
                          <a:solidFill>
                            <a:srgbClr val="000066"/>
                          </a:solidFill>
                          <a:cs typeface="Arial" charset="0"/>
                        </a:rPr>
                        <a:t>τ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at W48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Q8W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Q4W 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58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94.64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(86.6 - 103.4)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64.48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</a:t>
                      </a:r>
                      <a:r>
                        <a:rPr lang="fr-FR" sz="1400" b="0" i="0" baseline="0" dirty="0">
                          <a:solidFill>
                            <a:srgbClr val="000066"/>
                          </a:solidFill>
                        </a:rPr>
                        <a:t>60.0 - 69.3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582"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000066"/>
                          </a:solidFill>
                        </a:rPr>
                        <a:t>x times PA-IC</a:t>
                      </a:r>
                      <a:r>
                        <a:rPr lang="fr-FR" sz="1400" b="0" baseline="-25000" dirty="0">
                          <a:solidFill>
                            <a:srgbClr val="000066"/>
                          </a:solidFill>
                        </a:rPr>
                        <a:t>90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5" name="Freeform 5">
            <a:extLst>
              <a:ext uri="{FF2B5EF4-FFF2-40B4-BE49-F238E27FC236}">
                <a16:creationId xmlns:a16="http://schemas.microsoft.com/office/drawing/2014/main" xmlns="" id="{5929B250-BD74-4F45-86D9-C14FE57E6143}"/>
              </a:ext>
            </a:extLst>
          </p:cNvPr>
          <p:cNvSpPr>
            <a:spLocks noEditPoints="1"/>
          </p:cNvSpPr>
          <p:nvPr/>
        </p:nvSpPr>
        <p:spPr bwMode="auto">
          <a:xfrm>
            <a:off x="549275" y="1644650"/>
            <a:ext cx="3690938" cy="2955925"/>
          </a:xfrm>
          <a:custGeom>
            <a:avLst/>
            <a:gdLst>
              <a:gd name="T0" fmla="*/ 2325 w 2325"/>
              <a:gd name="T1" fmla="*/ 1810 h 1862"/>
              <a:gd name="T2" fmla="*/ 47 w 2325"/>
              <a:gd name="T3" fmla="*/ 1810 h 1862"/>
              <a:gd name="T4" fmla="*/ 47 w 2325"/>
              <a:gd name="T5" fmla="*/ 0 h 1862"/>
              <a:gd name="T6" fmla="*/ 0 w 2325"/>
              <a:gd name="T7" fmla="*/ 15 h 1862"/>
              <a:gd name="T8" fmla="*/ 47 w 2325"/>
              <a:gd name="T9" fmla="*/ 15 h 1862"/>
              <a:gd name="T10" fmla="*/ 0 w 2325"/>
              <a:gd name="T11" fmla="*/ 613 h 1862"/>
              <a:gd name="T12" fmla="*/ 47 w 2325"/>
              <a:gd name="T13" fmla="*/ 613 h 1862"/>
              <a:gd name="T14" fmla="*/ 0 w 2325"/>
              <a:gd name="T15" fmla="*/ 1216 h 1862"/>
              <a:gd name="T16" fmla="*/ 47 w 2325"/>
              <a:gd name="T17" fmla="*/ 1216 h 1862"/>
              <a:gd name="T18" fmla="*/ 0 w 2325"/>
              <a:gd name="T19" fmla="*/ 1810 h 1862"/>
              <a:gd name="T20" fmla="*/ 47 w 2325"/>
              <a:gd name="T21" fmla="*/ 1810 h 1862"/>
              <a:gd name="T22" fmla="*/ 2300 w 2325"/>
              <a:gd name="T23" fmla="*/ 1862 h 1862"/>
              <a:gd name="T24" fmla="*/ 2300 w 2325"/>
              <a:gd name="T25" fmla="*/ 1810 h 1862"/>
              <a:gd name="T26" fmla="*/ 2113 w 2325"/>
              <a:gd name="T27" fmla="*/ 1862 h 1862"/>
              <a:gd name="T28" fmla="*/ 2113 w 2325"/>
              <a:gd name="T29" fmla="*/ 1810 h 1862"/>
              <a:gd name="T30" fmla="*/ 1926 w 2325"/>
              <a:gd name="T31" fmla="*/ 1862 h 1862"/>
              <a:gd name="T32" fmla="*/ 1926 w 2325"/>
              <a:gd name="T33" fmla="*/ 1810 h 1862"/>
              <a:gd name="T34" fmla="*/ 1742 w 2325"/>
              <a:gd name="T35" fmla="*/ 1862 h 1862"/>
              <a:gd name="T36" fmla="*/ 1742 w 2325"/>
              <a:gd name="T37" fmla="*/ 1810 h 1862"/>
              <a:gd name="T38" fmla="*/ 1555 w 2325"/>
              <a:gd name="T39" fmla="*/ 1862 h 1862"/>
              <a:gd name="T40" fmla="*/ 1555 w 2325"/>
              <a:gd name="T41" fmla="*/ 1810 h 1862"/>
              <a:gd name="T42" fmla="*/ 1368 w 2325"/>
              <a:gd name="T43" fmla="*/ 1862 h 1862"/>
              <a:gd name="T44" fmla="*/ 1368 w 2325"/>
              <a:gd name="T45" fmla="*/ 1810 h 1862"/>
              <a:gd name="T46" fmla="*/ 1183 w 2325"/>
              <a:gd name="T47" fmla="*/ 1862 h 1862"/>
              <a:gd name="T48" fmla="*/ 1183 w 2325"/>
              <a:gd name="T49" fmla="*/ 1810 h 1862"/>
              <a:gd name="T50" fmla="*/ 996 w 2325"/>
              <a:gd name="T51" fmla="*/ 1862 h 1862"/>
              <a:gd name="T52" fmla="*/ 996 w 2325"/>
              <a:gd name="T53" fmla="*/ 1810 h 1862"/>
              <a:gd name="T54" fmla="*/ 811 w 2325"/>
              <a:gd name="T55" fmla="*/ 1862 h 1862"/>
              <a:gd name="T56" fmla="*/ 811 w 2325"/>
              <a:gd name="T57" fmla="*/ 1810 h 1862"/>
              <a:gd name="T58" fmla="*/ 624 w 2325"/>
              <a:gd name="T59" fmla="*/ 1862 h 1862"/>
              <a:gd name="T60" fmla="*/ 624 w 2325"/>
              <a:gd name="T61" fmla="*/ 1810 h 1862"/>
              <a:gd name="T62" fmla="*/ 440 w 2325"/>
              <a:gd name="T63" fmla="*/ 1862 h 1862"/>
              <a:gd name="T64" fmla="*/ 440 w 2325"/>
              <a:gd name="T65" fmla="*/ 1810 h 1862"/>
              <a:gd name="T66" fmla="*/ 253 w 2325"/>
              <a:gd name="T67" fmla="*/ 1862 h 1862"/>
              <a:gd name="T68" fmla="*/ 253 w 2325"/>
              <a:gd name="T69" fmla="*/ 1810 h 1862"/>
              <a:gd name="T70" fmla="*/ 68 w 2325"/>
              <a:gd name="T71" fmla="*/ 1862 h 1862"/>
              <a:gd name="T72" fmla="*/ 68 w 2325"/>
              <a:gd name="T73" fmla="*/ 1810 h 1862"/>
              <a:gd name="T74" fmla="*/ 113 w 2325"/>
              <a:gd name="T75" fmla="*/ 1862 h 1862"/>
              <a:gd name="T76" fmla="*/ 113 w 2325"/>
              <a:gd name="T77" fmla="*/ 1810 h 1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325" h="1862">
                <a:moveTo>
                  <a:pt x="2325" y="1810"/>
                </a:moveTo>
                <a:lnTo>
                  <a:pt x="47" y="1810"/>
                </a:lnTo>
                <a:lnTo>
                  <a:pt x="47" y="0"/>
                </a:lnTo>
                <a:moveTo>
                  <a:pt x="0" y="15"/>
                </a:moveTo>
                <a:lnTo>
                  <a:pt x="47" y="15"/>
                </a:lnTo>
                <a:moveTo>
                  <a:pt x="0" y="613"/>
                </a:moveTo>
                <a:lnTo>
                  <a:pt x="47" y="613"/>
                </a:lnTo>
                <a:moveTo>
                  <a:pt x="0" y="1216"/>
                </a:moveTo>
                <a:lnTo>
                  <a:pt x="47" y="1216"/>
                </a:lnTo>
                <a:moveTo>
                  <a:pt x="0" y="1810"/>
                </a:moveTo>
                <a:lnTo>
                  <a:pt x="47" y="1810"/>
                </a:lnTo>
                <a:moveTo>
                  <a:pt x="2300" y="1862"/>
                </a:moveTo>
                <a:lnTo>
                  <a:pt x="2300" y="1810"/>
                </a:lnTo>
                <a:moveTo>
                  <a:pt x="2113" y="1862"/>
                </a:moveTo>
                <a:lnTo>
                  <a:pt x="2113" y="1810"/>
                </a:lnTo>
                <a:moveTo>
                  <a:pt x="1926" y="1862"/>
                </a:moveTo>
                <a:lnTo>
                  <a:pt x="1926" y="1810"/>
                </a:lnTo>
                <a:moveTo>
                  <a:pt x="1742" y="1862"/>
                </a:moveTo>
                <a:lnTo>
                  <a:pt x="1742" y="1810"/>
                </a:lnTo>
                <a:moveTo>
                  <a:pt x="1555" y="1862"/>
                </a:moveTo>
                <a:lnTo>
                  <a:pt x="1555" y="1810"/>
                </a:lnTo>
                <a:moveTo>
                  <a:pt x="1368" y="1862"/>
                </a:moveTo>
                <a:lnTo>
                  <a:pt x="1368" y="1810"/>
                </a:lnTo>
                <a:moveTo>
                  <a:pt x="1183" y="1862"/>
                </a:moveTo>
                <a:lnTo>
                  <a:pt x="1183" y="1810"/>
                </a:lnTo>
                <a:moveTo>
                  <a:pt x="996" y="1862"/>
                </a:moveTo>
                <a:lnTo>
                  <a:pt x="996" y="1810"/>
                </a:lnTo>
                <a:moveTo>
                  <a:pt x="811" y="1862"/>
                </a:moveTo>
                <a:lnTo>
                  <a:pt x="811" y="1810"/>
                </a:lnTo>
                <a:moveTo>
                  <a:pt x="624" y="1862"/>
                </a:moveTo>
                <a:lnTo>
                  <a:pt x="624" y="1810"/>
                </a:lnTo>
                <a:moveTo>
                  <a:pt x="440" y="1862"/>
                </a:moveTo>
                <a:lnTo>
                  <a:pt x="440" y="1810"/>
                </a:lnTo>
                <a:moveTo>
                  <a:pt x="253" y="1862"/>
                </a:moveTo>
                <a:lnTo>
                  <a:pt x="253" y="1810"/>
                </a:lnTo>
                <a:moveTo>
                  <a:pt x="68" y="1862"/>
                </a:moveTo>
                <a:lnTo>
                  <a:pt x="68" y="1810"/>
                </a:lnTo>
                <a:moveTo>
                  <a:pt x="113" y="1862"/>
                </a:moveTo>
                <a:lnTo>
                  <a:pt x="113" y="1810"/>
                </a:lnTo>
              </a:path>
            </a:pathLst>
          </a:cu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Freeform 7">
            <a:extLst>
              <a:ext uri="{FF2B5EF4-FFF2-40B4-BE49-F238E27FC236}">
                <a16:creationId xmlns:a16="http://schemas.microsoft.com/office/drawing/2014/main" xmlns="" id="{0ECDA8A0-BB54-4C2D-8141-F7CE6DFF71BB}"/>
              </a:ext>
            </a:extLst>
          </p:cNvPr>
          <p:cNvSpPr>
            <a:spLocks/>
          </p:cNvSpPr>
          <p:nvPr/>
        </p:nvSpPr>
        <p:spPr bwMode="auto">
          <a:xfrm>
            <a:off x="1288485" y="2284960"/>
            <a:ext cx="140775" cy="144000"/>
          </a:xfrm>
          <a:custGeom>
            <a:avLst/>
            <a:gdLst>
              <a:gd name="T0" fmla="*/ 32 w 32"/>
              <a:gd name="T1" fmla="*/ 16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6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6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8" y="1"/>
                  <a:pt x="5" y="4"/>
                </a:cubicBezTo>
                <a:cubicBezTo>
                  <a:pt x="2" y="7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Freeform 8">
            <a:extLst>
              <a:ext uri="{FF2B5EF4-FFF2-40B4-BE49-F238E27FC236}">
                <a16:creationId xmlns:a16="http://schemas.microsoft.com/office/drawing/2014/main" xmlns="" id="{BA8F3508-7F83-496F-B503-B7EA2CA0DE16}"/>
              </a:ext>
            </a:extLst>
          </p:cNvPr>
          <p:cNvSpPr>
            <a:spLocks/>
          </p:cNvSpPr>
          <p:nvPr/>
        </p:nvSpPr>
        <p:spPr bwMode="auto">
          <a:xfrm>
            <a:off x="1288485" y="2083202"/>
            <a:ext cx="140775" cy="144000"/>
          </a:xfrm>
          <a:custGeom>
            <a:avLst/>
            <a:gdLst>
              <a:gd name="T0" fmla="*/ 5 w 32"/>
              <a:gd name="T1" fmla="*/ 27 h 31"/>
              <a:gd name="T2" fmla="*/ 16 w 32"/>
              <a:gd name="T3" fmla="*/ 31 h 31"/>
              <a:gd name="T4" fmla="*/ 27 w 32"/>
              <a:gd name="T5" fmla="*/ 27 h 31"/>
              <a:gd name="T6" fmla="*/ 32 w 32"/>
              <a:gd name="T7" fmla="*/ 15 h 31"/>
              <a:gd name="T8" fmla="*/ 27 w 32"/>
              <a:gd name="T9" fmla="*/ 4 h 31"/>
              <a:gd name="T10" fmla="*/ 16 w 32"/>
              <a:gd name="T11" fmla="*/ 0 h 31"/>
              <a:gd name="T12" fmla="*/ 5 w 32"/>
              <a:gd name="T13" fmla="*/ 4 h 31"/>
              <a:gd name="T14" fmla="*/ 0 w 32"/>
              <a:gd name="T15" fmla="*/ 15 h 31"/>
              <a:gd name="T16" fmla="*/ 5 w 32"/>
              <a:gd name="T17" fmla="*/ 27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5" y="27"/>
                </a:moveTo>
                <a:cubicBezTo>
                  <a:pt x="8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Freeform 9">
            <a:extLst>
              <a:ext uri="{FF2B5EF4-FFF2-40B4-BE49-F238E27FC236}">
                <a16:creationId xmlns:a16="http://schemas.microsoft.com/office/drawing/2014/main" xmlns="" id="{72D0D729-DB9F-4037-9BAC-FA7D4E90D4C7}"/>
              </a:ext>
            </a:extLst>
          </p:cNvPr>
          <p:cNvSpPr>
            <a:spLocks/>
          </p:cNvSpPr>
          <p:nvPr/>
        </p:nvSpPr>
        <p:spPr bwMode="auto">
          <a:xfrm>
            <a:off x="663575" y="2747963"/>
            <a:ext cx="3536950" cy="647700"/>
          </a:xfrm>
          <a:custGeom>
            <a:avLst/>
            <a:gdLst>
              <a:gd name="T0" fmla="*/ 2228 w 2228"/>
              <a:gd name="T1" fmla="*/ 402 h 408"/>
              <a:gd name="T2" fmla="*/ 2047 w 2228"/>
              <a:gd name="T3" fmla="*/ 272 h 408"/>
              <a:gd name="T4" fmla="*/ 1902 w 2228"/>
              <a:gd name="T5" fmla="*/ 186 h 408"/>
              <a:gd name="T6" fmla="*/ 1854 w 2228"/>
              <a:gd name="T7" fmla="*/ 406 h 408"/>
              <a:gd name="T8" fmla="*/ 1666 w 2228"/>
              <a:gd name="T9" fmla="*/ 270 h 408"/>
              <a:gd name="T10" fmla="*/ 1481 w 2228"/>
              <a:gd name="T11" fmla="*/ 342 h 408"/>
              <a:gd name="T12" fmla="*/ 1481 w 2228"/>
              <a:gd name="T13" fmla="*/ 408 h 408"/>
              <a:gd name="T14" fmla="*/ 1296 w 2228"/>
              <a:gd name="T15" fmla="*/ 286 h 408"/>
              <a:gd name="T16" fmla="*/ 1158 w 2228"/>
              <a:gd name="T17" fmla="*/ 165 h 408"/>
              <a:gd name="T18" fmla="*/ 1111 w 2228"/>
              <a:gd name="T19" fmla="*/ 408 h 408"/>
              <a:gd name="T20" fmla="*/ 926 w 2228"/>
              <a:gd name="T21" fmla="*/ 268 h 408"/>
              <a:gd name="T22" fmla="*/ 739 w 2228"/>
              <a:gd name="T23" fmla="*/ 381 h 408"/>
              <a:gd name="T24" fmla="*/ 555 w 2228"/>
              <a:gd name="T25" fmla="*/ 225 h 408"/>
              <a:gd name="T26" fmla="*/ 185 w 2228"/>
              <a:gd name="T27" fmla="*/ 280 h 408"/>
              <a:gd name="T28" fmla="*/ 51 w 2228"/>
              <a:gd name="T29" fmla="*/ 120 h 408"/>
              <a:gd name="T30" fmla="*/ 0 w 2228"/>
              <a:gd name="T31" fmla="*/ 0 h 408"/>
              <a:gd name="T32" fmla="*/ 0 w 2228"/>
              <a:gd name="T33" fmla="*/ 12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28" h="408">
                <a:moveTo>
                  <a:pt x="2228" y="402"/>
                </a:moveTo>
                <a:lnTo>
                  <a:pt x="2047" y="272"/>
                </a:lnTo>
                <a:lnTo>
                  <a:pt x="1902" y="186"/>
                </a:lnTo>
                <a:lnTo>
                  <a:pt x="1854" y="406"/>
                </a:lnTo>
                <a:lnTo>
                  <a:pt x="1666" y="270"/>
                </a:lnTo>
                <a:lnTo>
                  <a:pt x="1481" y="342"/>
                </a:lnTo>
                <a:lnTo>
                  <a:pt x="1481" y="408"/>
                </a:lnTo>
                <a:lnTo>
                  <a:pt x="1296" y="286"/>
                </a:lnTo>
                <a:lnTo>
                  <a:pt x="1158" y="165"/>
                </a:lnTo>
                <a:lnTo>
                  <a:pt x="1111" y="408"/>
                </a:lnTo>
                <a:lnTo>
                  <a:pt x="926" y="268"/>
                </a:lnTo>
                <a:lnTo>
                  <a:pt x="739" y="381"/>
                </a:lnTo>
                <a:lnTo>
                  <a:pt x="555" y="225"/>
                </a:lnTo>
                <a:lnTo>
                  <a:pt x="185" y="280"/>
                </a:lnTo>
                <a:lnTo>
                  <a:pt x="51" y="120"/>
                </a:lnTo>
                <a:lnTo>
                  <a:pt x="0" y="0"/>
                </a:lnTo>
                <a:lnTo>
                  <a:pt x="0" y="120"/>
                </a:lnTo>
              </a:path>
            </a:pathLst>
          </a:custGeom>
          <a:noFill/>
          <a:ln w="39688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" name="Freeform 10">
            <a:extLst>
              <a:ext uri="{FF2B5EF4-FFF2-40B4-BE49-F238E27FC236}">
                <a16:creationId xmlns:a16="http://schemas.microsoft.com/office/drawing/2014/main" xmlns="" id="{B27235B6-3A68-44BD-B6EC-6B36CEE7A0A2}"/>
              </a:ext>
            </a:extLst>
          </p:cNvPr>
          <p:cNvSpPr>
            <a:spLocks noEditPoints="1"/>
          </p:cNvSpPr>
          <p:nvPr/>
        </p:nvSpPr>
        <p:spPr bwMode="auto">
          <a:xfrm>
            <a:off x="669925" y="2595563"/>
            <a:ext cx="3527425" cy="1338263"/>
          </a:xfrm>
          <a:custGeom>
            <a:avLst/>
            <a:gdLst>
              <a:gd name="T0" fmla="*/ 2222 w 2222"/>
              <a:gd name="T1" fmla="*/ 629 h 843"/>
              <a:gd name="T2" fmla="*/ 2222 w 2222"/>
              <a:gd name="T3" fmla="*/ 399 h 843"/>
              <a:gd name="T4" fmla="*/ 2035 w 2222"/>
              <a:gd name="T5" fmla="*/ 495 h 843"/>
              <a:gd name="T6" fmla="*/ 2035 w 2222"/>
              <a:gd name="T7" fmla="*/ 265 h 843"/>
              <a:gd name="T8" fmla="*/ 1846 w 2222"/>
              <a:gd name="T9" fmla="*/ 395 h 843"/>
              <a:gd name="T10" fmla="*/ 1846 w 2222"/>
              <a:gd name="T11" fmla="*/ 676 h 843"/>
              <a:gd name="T12" fmla="*/ 1898 w 2222"/>
              <a:gd name="T13" fmla="*/ 456 h 843"/>
              <a:gd name="T14" fmla="*/ 1898 w 2222"/>
              <a:gd name="T15" fmla="*/ 164 h 843"/>
              <a:gd name="T16" fmla="*/ 1664 w 2222"/>
              <a:gd name="T17" fmla="*/ 288 h 843"/>
              <a:gd name="T18" fmla="*/ 1664 w 2222"/>
              <a:gd name="T19" fmla="*/ 471 h 843"/>
              <a:gd name="T20" fmla="*/ 1479 w 2222"/>
              <a:gd name="T21" fmla="*/ 314 h 843"/>
              <a:gd name="T22" fmla="*/ 1479 w 2222"/>
              <a:gd name="T23" fmla="*/ 666 h 843"/>
              <a:gd name="T24" fmla="*/ 1292 w 2222"/>
              <a:gd name="T25" fmla="*/ 487 h 843"/>
              <a:gd name="T26" fmla="*/ 1292 w 2222"/>
              <a:gd name="T27" fmla="*/ 300 h 843"/>
              <a:gd name="T28" fmla="*/ 1154 w 2222"/>
              <a:gd name="T29" fmla="*/ 485 h 843"/>
              <a:gd name="T30" fmla="*/ 1154 w 2222"/>
              <a:gd name="T31" fmla="*/ 136 h 843"/>
              <a:gd name="T32" fmla="*/ 0 w 2222"/>
              <a:gd name="T33" fmla="*/ 349 h 843"/>
              <a:gd name="T34" fmla="*/ 0 w 2222"/>
              <a:gd name="T35" fmla="*/ 0 h 843"/>
              <a:gd name="T36" fmla="*/ 737 w 2222"/>
              <a:gd name="T37" fmla="*/ 442 h 843"/>
              <a:gd name="T38" fmla="*/ 737 w 2222"/>
              <a:gd name="T39" fmla="*/ 644 h 843"/>
              <a:gd name="T40" fmla="*/ 1105 w 2222"/>
              <a:gd name="T41" fmla="*/ 397 h 843"/>
              <a:gd name="T42" fmla="*/ 1105 w 2222"/>
              <a:gd name="T43" fmla="*/ 664 h 843"/>
              <a:gd name="T44" fmla="*/ 920 w 2222"/>
              <a:gd name="T45" fmla="*/ 522 h 843"/>
              <a:gd name="T46" fmla="*/ 920 w 2222"/>
              <a:gd name="T47" fmla="*/ 263 h 843"/>
              <a:gd name="T48" fmla="*/ 548 w 2222"/>
              <a:gd name="T49" fmla="*/ 535 h 843"/>
              <a:gd name="T50" fmla="*/ 548 w 2222"/>
              <a:gd name="T51" fmla="*/ 201 h 843"/>
              <a:gd name="T52" fmla="*/ 366 w 2222"/>
              <a:gd name="T53" fmla="*/ 613 h 843"/>
              <a:gd name="T54" fmla="*/ 366 w 2222"/>
              <a:gd name="T55" fmla="*/ 224 h 843"/>
              <a:gd name="T56" fmla="*/ 179 w 2222"/>
              <a:gd name="T57" fmla="*/ 224 h 843"/>
              <a:gd name="T58" fmla="*/ 179 w 2222"/>
              <a:gd name="T59" fmla="*/ 843 h 843"/>
              <a:gd name="T60" fmla="*/ 43 w 2222"/>
              <a:gd name="T61" fmla="*/ 557 h 843"/>
              <a:gd name="T62" fmla="*/ 43 w 2222"/>
              <a:gd name="T63" fmla="*/ 64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22" h="843">
                <a:moveTo>
                  <a:pt x="2222" y="629"/>
                </a:moveTo>
                <a:lnTo>
                  <a:pt x="2222" y="399"/>
                </a:lnTo>
                <a:moveTo>
                  <a:pt x="2035" y="495"/>
                </a:moveTo>
                <a:lnTo>
                  <a:pt x="2035" y="265"/>
                </a:lnTo>
                <a:moveTo>
                  <a:pt x="1846" y="395"/>
                </a:moveTo>
                <a:lnTo>
                  <a:pt x="1846" y="676"/>
                </a:lnTo>
                <a:moveTo>
                  <a:pt x="1898" y="456"/>
                </a:moveTo>
                <a:lnTo>
                  <a:pt x="1898" y="164"/>
                </a:lnTo>
                <a:moveTo>
                  <a:pt x="1664" y="288"/>
                </a:moveTo>
                <a:lnTo>
                  <a:pt x="1664" y="471"/>
                </a:lnTo>
                <a:moveTo>
                  <a:pt x="1479" y="314"/>
                </a:moveTo>
                <a:lnTo>
                  <a:pt x="1479" y="666"/>
                </a:lnTo>
                <a:moveTo>
                  <a:pt x="1292" y="487"/>
                </a:moveTo>
                <a:lnTo>
                  <a:pt x="1292" y="300"/>
                </a:lnTo>
                <a:moveTo>
                  <a:pt x="1154" y="485"/>
                </a:moveTo>
                <a:lnTo>
                  <a:pt x="1154" y="136"/>
                </a:lnTo>
                <a:moveTo>
                  <a:pt x="0" y="349"/>
                </a:moveTo>
                <a:lnTo>
                  <a:pt x="0" y="0"/>
                </a:lnTo>
                <a:moveTo>
                  <a:pt x="737" y="442"/>
                </a:moveTo>
                <a:lnTo>
                  <a:pt x="737" y="644"/>
                </a:lnTo>
                <a:moveTo>
                  <a:pt x="1105" y="397"/>
                </a:moveTo>
                <a:lnTo>
                  <a:pt x="1105" y="664"/>
                </a:lnTo>
                <a:moveTo>
                  <a:pt x="920" y="522"/>
                </a:moveTo>
                <a:lnTo>
                  <a:pt x="920" y="263"/>
                </a:lnTo>
                <a:moveTo>
                  <a:pt x="548" y="535"/>
                </a:moveTo>
                <a:lnTo>
                  <a:pt x="548" y="201"/>
                </a:lnTo>
                <a:moveTo>
                  <a:pt x="366" y="613"/>
                </a:moveTo>
                <a:lnTo>
                  <a:pt x="366" y="224"/>
                </a:lnTo>
                <a:moveTo>
                  <a:pt x="179" y="224"/>
                </a:moveTo>
                <a:lnTo>
                  <a:pt x="179" y="843"/>
                </a:lnTo>
                <a:moveTo>
                  <a:pt x="43" y="557"/>
                </a:moveTo>
                <a:lnTo>
                  <a:pt x="43" y="64"/>
                </a:lnTo>
              </a:path>
            </a:pathLst>
          </a:cu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" name="Freeform 11">
            <a:extLst>
              <a:ext uri="{FF2B5EF4-FFF2-40B4-BE49-F238E27FC236}">
                <a16:creationId xmlns:a16="http://schemas.microsoft.com/office/drawing/2014/main" xmlns="" id="{FFFC439F-DCE3-4335-AF42-7C09FB0A9577}"/>
              </a:ext>
            </a:extLst>
          </p:cNvPr>
          <p:cNvSpPr>
            <a:spLocks/>
          </p:cNvSpPr>
          <p:nvPr/>
        </p:nvSpPr>
        <p:spPr bwMode="auto">
          <a:xfrm>
            <a:off x="611188" y="2700338"/>
            <a:ext cx="104775" cy="100013"/>
          </a:xfrm>
          <a:custGeom>
            <a:avLst/>
            <a:gdLst>
              <a:gd name="T0" fmla="*/ 32 w 32"/>
              <a:gd name="T1" fmla="*/ 15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5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5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Freeform 12">
            <a:extLst>
              <a:ext uri="{FF2B5EF4-FFF2-40B4-BE49-F238E27FC236}">
                <a16:creationId xmlns:a16="http://schemas.microsoft.com/office/drawing/2014/main" xmlns="" id="{F584DDC7-5CEE-449C-B3E2-B2969BBAA389}"/>
              </a:ext>
            </a:extLst>
          </p:cNvPr>
          <p:cNvSpPr>
            <a:spLocks/>
          </p:cNvSpPr>
          <p:nvPr/>
        </p:nvSpPr>
        <p:spPr bwMode="auto">
          <a:xfrm>
            <a:off x="693738" y="2889250"/>
            <a:ext cx="103188" cy="101600"/>
          </a:xfrm>
          <a:custGeom>
            <a:avLst/>
            <a:gdLst>
              <a:gd name="T0" fmla="*/ 32 w 32"/>
              <a:gd name="T1" fmla="*/ 15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5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5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1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1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Freeform 13">
            <a:extLst>
              <a:ext uri="{FF2B5EF4-FFF2-40B4-BE49-F238E27FC236}">
                <a16:creationId xmlns:a16="http://schemas.microsoft.com/office/drawing/2014/main" xmlns="" id="{0F5550C7-1CA9-4A4A-8DAD-948F3BB1C7A5}"/>
              </a:ext>
            </a:extLst>
          </p:cNvPr>
          <p:cNvSpPr>
            <a:spLocks/>
          </p:cNvSpPr>
          <p:nvPr/>
        </p:nvSpPr>
        <p:spPr bwMode="auto">
          <a:xfrm>
            <a:off x="904875" y="3140075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Freeform 14">
            <a:extLst>
              <a:ext uri="{FF2B5EF4-FFF2-40B4-BE49-F238E27FC236}">
                <a16:creationId xmlns:a16="http://schemas.microsoft.com/office/drawing/2014/main" xmlns="" id="{AFC34D7F-F2F5-4BD8-A4C0-DD462463E631}"/>
              </a:ext>
            </a:extLst>
          </p:cNvPr>
          <p:cNvSpPr>
            <a:spLocks/>
          </p:cNvSpPr>
          <p:nvPr/>
        </p:nvSpPr>
        <p:spPr bwMode="auto">
          <a:xfrm>
            <a:off x="1198563" y="3098800"/>
            <a:ext cx="104775" cy="100013"/>
          </a:xfrm>
          <a:custGeom>
            <a:avLst/>
            <a:gdLst>
              <a:gd name="T0" fmla="*/ 32 w 32"/>
              <a:gd name="T1" fmla="*/ 16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6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6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Freeform 15">
            <a:extLst>
              <a:ext uri="{FF2B5EF4-FFF2-40B4-BE49-F238E27FC236}">
                <a16:creationId xmlns:a16="http://schemas.microsoft.com/office/drawing/2014/main" xmlns="" id="{4B43BAFD-1706-499F-8269-EA62624E6FF3}"/>
              </a:ext>
            </a:extLst>
          </p:cNvPr>
          <p:cNvSpPr>
            <a:spLocks/>
          </p:cNvSpPr>
          <p:nvPr/>
        </p:nvSpPr>
        <p:spPr bwMode="auto">
          <a:xfrm>
            <a:off x="1492250" y="3055938"/>
            <a:ext cx="100013" cy="101600"/>
          </a:xfrm>
          <a:custGeom>
            <a:avLst/>
            <a:gdLst>
              <a:gd name="T0" fmla="*/ 31 w 31"/>
              <a:gd name="T1" fmla="*/ 15 h 31"/>
              <a:gd name="T2" fmla="*/ 27 w 31"/>
              <a:gd name="T3" fmla="*/ 4 h 31"/>
              <a:gd name="T4" fmla="*/ 16 w 31"/>
              <a:gd name="T5" fmla="*/ 0 h 31"/>
              <a:gd name="T6" fmla="*/ 4 w 31"/>
              <a:gd name="T7" fmla="*/ 4 h 31"/>
              <a:gd name="T8" fmla="*/ 0 w 31"/>
              <a:gd name="T9" fmla="*/ 15 h 31"/>
              <a:gd name="T10" fmla="*/ 4 w 31"/>
              <a:gd name="T11" fmla="*/ 27 h 31"/>
              <a:gd name="T12" fmla="*/ 16 w 31"/>
              <a:gd name="T13" fmla="*/ 31 h 31"/>
              <a:gd name="T14" fmla="*/ 27 w 31"/>
              <a:gd name="T15" fmla="*/ 27 h 31"/>
              <a:gd name="T16" fmla="*/ 31 w 31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1">
                <a:moveTo>
                  <a:pt x="31" y="15"/>
                </a:moveTo>
                <a:cubicBezTo>
                  <a:pt x="31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1"/>
                  <a:pt x="0" y="15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1" y="20"/>
                  <a:pt x="31" y="15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Freeform 16">
            <a:extLst>
              <a:ext uri="{FF2B5EF4-FFF2-40B4-BE49-F238E27FC236}">
                <a16:creationId xmlns:a16="http://schemas.microsoft.com/office/drawing/2014/main" xmlns="" id="{099D359C-A73A-4F7F-90F8-3C11FCD1CDBD}"/>
              </a:ext>
            </a:extLst>
          </p:cNvPr>
          <p:cNvSpPr>
            <a:spLocks/>
          </p:cNvSpPr>
          <p:nvPr/>
        </p:nvSpPr>
        <p:spPr bwMode="auto">
          <a:xfrm>
            <a:off x="1785938" y="3300413"/>
            <a:ext cx="103188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Freeform 17">
            <a:extLst>
              <a:ext uri="{FF2B5EF4-FFF2-40B4-BE49-F238E27FC236}">
                <a16:creationId xmlns:a16="http://schemas.microsoft.com/office/drawing/2014/main" xmlns="" id="{61B92EA7-E5C5-485F-B58C-4E61A16B5BE9}"/>
              </a:ext>
            </a:extLst>
          </p:cNvPr>
          <p:cNvSpPr>
            <a:spLocks/>
          </p:cNvSpPr>
          <p:nvPr/>
        </p:nvSpPr>
        <p:spPr bwMode="auto">
          <a:xfrm>
            <a:off x="2081213" y="3121025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" name="Freeform 18">
            <a:extLst>
              <a:ext uri="{FF2B5EF4-FFF2-40B4-BE49-F238E27FC236}">
                <a16:creationId xmlns:a16="http://schemas.microsoft.com/office/drawing/2014/main" xmlns="" id="{6BED0B57-94AE-4E1B-8C84-68440967CAB9}"/>
              </a:ext>
            </a:extLst>
          </p:cNvPr>
          <p:cNvSpPr>
            <a:spLocks/>
          </p:cNvSpPr>
          <p:nvPr/>
        </p:nvSpPr>
        <p:spPr bwMode="auto">
          <a:xfrm>
            <a:off x="2374900" y="3343275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6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6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" name="Freeform 19">
            <a:extLst>
              <a:ext uri="{FF2B5EF4-FFF2-40B4-BE49-F238E27FC236}">
                <a16:creationId xmlns:a16="http://schemas.microsoft.com/office/drawing/2014/main" xmlns="" id="{40184F86-A963-4F8C-A9CA-69B8C8C55552}"/>
              </a:ext>
            </a:extLst>
          </p:cNvPr>
          <p:cNvSpPr>
            <a:spLocks/>
          </p:cNvSpPr>
          <p:nvPr/>
        </p:nvSpPr>
        <p:spPr bwMode="auto">
          <a:xfrm>
            <a:off x="2449513" y="2957513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" name="Freeform 20">
            <a:extLst>
              <a:ext uri="{FF2B5EF4-FFF2-40B4-BE49-F238E27FC236}">
                <a16:creationId xmlns:a16="http://schemas.microsoft.com/office/drawing/2014/main" xmlns="" id="{8CBAE8B8-D3E6-4B6A-85AD-48772E8318E6}"/>
              </a:ext>
            </a:extLst>
          </p:cNvPr>
          <p:cNvSpPr>
            <a:spLocks/>
          </p:cNvSpPr>
          <p:nvPr/>
        </p:nvSpPr>
        <p:spPr bwMode="auto">
          <a:xfrm>
            <a:off x="2668588" y="3149600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Freeform 21">
            <a:extLst>
              <a:ext uri="{FF2B5EF4-FFF2-40B4-BE49-F238E27FC236}">
                <a16:creationId xmlns:a16="http://schemas.microsoft.com/office/drawing/2014/main" xmlns="" id="{B0540E8E-2D2B-4472-8298-2F505E93650C}"/>
              </a:ext>
            </a:extLst>
          </p:cNvPr>
          <p:cNvSpPr>
            <a:spLocks/>
          </p:cNvSpPr>
          <p:nvPr/>
        </p:nvSpPr>
        <p:spPr bwMode="auto">
          <a:xfrm>
            <a:off x="2962275" y="3343275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6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6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Freeform 22">
            <a:extLst>
              <a:ext uri="{FF2B5EF4-FFF2-40B4-BE49-F238E27FC236}">
                <a16:creationId xmlns:a16="http://schemas.microsoft.com/office/drawing/2014/main" xmlns="" id="{4CE4B170-9F5D-435D-975C-93BE0A9839DB}"/>
              </a:ext>
            </a:extLst>
          </p:cNvPr>
          <p:cNvSpPr>
            <a:spLocks/>
          </p:cNvSpPr>
          <p:nvPr/>
        </p:nvSpPr>
        <p:spPr bwMode="auto">
          <a:xfrm>
            <a:off x="2962275" y="3241675"/>
            <a:ext cx="101600" cy="101600"/>
          </a:xfrm>
          <a:custGeom>
            <a:avLst/>
            <a:gdLst>
              <a:gd name="T0" fmla="*/ 31 w 31"/>
              <a:gd name="T1" fmla="*/ 15 h 31"/>
              <a:gd name="T2" fmla="*/ 27 w 31"/>
              <a:gd name="T3" fmla="*/ 4 h 31"/>
              <a:gd name="T4" fmla="*/ 16 w 31"/>
              <a:gd name="T5" fmla="*/ 0 h 31"/>
              <a:gd name="T6" fmla="*/ 4 w 31"/>
              <a:gd name="T7" fmla="*/ 4 h 31"/>
              <a:gd name="T8" fmla="*/ 0 w 31"/>
              <a:gd name="T9" fmla="*/ 15 h 31"/>
              <a:gd name="T10" fmla="*/ 4 w 31"/>
              <a:gd name="T11" fmla="*/ 27 h 31"/>
              <a:gd name="T12" fmla="*/ 16 w 31"/>
              <a:gd name="T13" fmla="*/ 31 h 31"/>
              <a:gd name="T14" fmla="*/ 27 w 31"/>
              <a:gd name="T15" fmla="*/ 27 h 31"/>
              <a:gd name="T16" fmla="*/ 31 w 31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1">
                <a:moveTo>
                  <a:pt x="31" y="15"/>
                </a:moveTo>
                <a:cubicBezTo>
                  <a:pt x="31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1"/>
                  <a:pt x="0" y="15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1" y="20"/>
                  <a:pt x="31" y="15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3" name="Freeform 23">
            <a:extLst>
              <a:ext uri="{FF2B5EF4-FFF2-40B4-BE49-F238E27FC236}">
                <a16:creationId xmlns:a16="http://schemas.microsoft.com/office/drawing/2014/main" xmlns="" id="{7B89E9CC-FAE3-4EEF-A8DE-C5DC8FDDF722}"/>
              </a:ext>
            </a:extLst>
          </p:cNvPr>
          <p:cNvSpPr>
            <a:spLocks/>
          </p:cNvSpPr>
          <p:nvPr/>
        </p:nvSpPr>
        <p:spPr bwMode="auto">
          <a:xfrm>
            <a:off x="3259138" y="3124200"/>
            <a:ext cx="100013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1"/>
                  <a:pt x="30" y="8"/>
                  <a:pt x="27" y="5"/>
                </a:cubicBezTo>
                <a:cubicBezTo>
                  <a:pt x="24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1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Freeform 24">
            <a:extLst>
              <a:ext uri="{FF2B5EF4-FFF2-40B4-BE49-F238E27FC236}">
                <a16:creationId xmlns:a16="http://schemas.microsoft.com/office/drawing/2014/main" xmlns="" id="{C64244C9-C8EC-481C-9C63-EBAE5790A48C}"/>
              </a:ext>
            </a:extLst>
          </p:cNvPr>
          <p:cNvSpPr>
            <a:spLocks/>
          </p:cNvSpPr>
          <p:nvPr/>
        </p:nvSpPr>
        <p:spPr bwMode="auto">
          <a:xfrm>
            <a:off x="3556000" y="3340100"/>
            <a:ext cx="103188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Freeform 25">
            <a:extLst>
              <a:ext uri="{FF2B5EF4-FFF2-40B4-BE49-F238E27FC236}">
                <a16:creationId xmlns:a16="http://schemas.microsoft.com/office/drawing/2014/main" xmlns="" id="{ABA1A082-1398-4604-B216-401B08EE290B}"/>
              </a:ext>
            </a:extLst>
          </p:cNvPr>
          <p:cNvSpPr>
            <a:spLocks/>
          </p:cNvSpPr>
          <p:nvPr/>
        </p:nvSpPr>
        <p:spPr bwMode="auto">
          <a:xfrm>
            <a:off x="3633788" y="2990850"/>
            <a:ext cx="101600" cy="103188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Freeform 26">
            <a:extLst>
              <a:ext uri="{FF2B5EF4-FFF2-40B4-BE49-F238E27FC236}">
                <a16:creationId xmlns:a16="http://schemas.microsoft.com/office/drawing/2014/main" xmlns="" id="{5F4A6A50-6915-4AC7-8A01-628A6633E506}"/>
              </a:ext>
            </a:extLst>
          </p:cNvPr>
          <p:cNvSpPr>
            <a:spLocks/>
          </p:cNvSpPr>
          <p:nvPr/>
        </p:nvSpPr>
        <p:spPr bwMode="auto">
          <a:xfrm>
            <a:off x="3862388" y="3127375"/>
            <a:ext cx="103188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Freeform 27">
            <a:extLst>
              <a:ext uri="{FF2B5EF4-FFF2-40B4-BE49-F238E27FC236}">
                <a16:creationId xmlns:a16="http://schemas.microsoft.com/office/drawing/2014/main" xmlns="" id="{E7C1F4F6-21C2-45FF-8DAA-74E14525EBE3}"/>
              </a:ext>
            </a:extLst>
          </p:cNvPr>
          <p:cNvSpPr>
            <a:spLocks/>
          </p:cNvSpPr>
          <p:nvPr/>
        </p:nvSpPr>
        <p:spPr bwMode="auto">
          <a:xfrm>
            <a:off x="4148138" y="3333750"/>
            <a:ext cx="104775" cy="103188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Freeform 28">
            <a:extLst>
              <a:ext uri="{FF2B5EF4-FFF2-40B4-BE49-F238E27FC236}">
                <a16:creationId xmlns:a16="http://schemas.microsoft.com/office/drawing/2014/main" xmlns="" id="{7A7B8283-52A7-490C-88C3-A6ADEDEC3FEA}"/>
              </a:ext>
            </a:extLst>
          </p:cNvPr>
          <p:cNvSpPr>
            <a:spLocks/>
          </p:cNvSpPr>
          <p:nvPr/>
        </p:nvSpPr>
        <p:spPr bwMode="auto">
          <a:xfrm>
            <a:off x="666750" y="2719388"/>
            <a:ext cx="3536950" cy="568325"/>
          </a:xfrm>
          <a:custGeom>
            <a:avLst/>
            <a:gdLst>
              <a:gd name="T0" fmla="*/ 2228 w 2228"/>
              <a:gd name="T1" fmla="*/ 273 h 358"/>
              <a:gd name="T2" fmla="*/ 2039 w 2228"/>
              <a:gd name="T3" fmla="*/ 273 h 358"/>
              <a:gd name="T4" fmla="*/ 1904 w 2228"/>
              <a:gd name="T5" fmla="*/ 187 h 358"/>
              <a:gd name="T6" fmla="*/ 1848 w 2228"/>
              <a:gd name="T7" fmla="*/ 288 h 358"/>
              <a:gd name="T8" fmla="*/ 1674 w 2228"/>
              <a:gd name="T9" fmla="*/ 288 h 358"/>
              <a:gd name="T10" fmla="*/ 1487 w 2228"/>
              <a:gd name="T11" fmla="*/ 195 h 358"/>
              <a:gd name="T12" fmla="*/ 1487 w 2228"/>
              <a:gd name="T13" fmla="*/ 304 h 358"/>
              <a:gd name="T14" fmla="*/ 1286 w 2228"/>
              <a:gd name="T15" fmla="*/ 304 h 358"/>
              <a:gd name="T16" fmla="*/ 1158 w 2228"/>
              <a:gd name="T17" fmla="*/ 187 h 358"/>
              <a:gd name="T18" fmla="*/ 1103 w 2228"/>
              <a:gd name="T19" fmla="*/ 278 h 358"/>
              <a:gd name="T20" fmla="*/ 926 w 2228"/>
              <a:gd name="T21" fmla="*/ 302 h 358"/>
              <a:gd name="T22" fmla="*/ 544 w 2228"/>
              <a:gd name="T23" fmla="*/ 325 h 358"/>
              <a:gd name="T24" fmla="*/ 183 w 2228"/>
              <a:gd name="T25" fmla="*/ 358 h 358"/>
              <a:gd name="T26" fmla="*/ 0 w 2228"/>
              <a:gd name="T27" fmla="*/ 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28" h="358">
                <a:moveTo>
                  <a:pt x="2228" y="273"/>
                </a:moveTo>
                <a:lnTo>
                  <a:pt x="2039" y="273"/>
                </a:lnTo>
                <a:lnTo>
                  <a:pt x="1904" y="187"/>
                </a:lnTo>
                <a:lnTo>
                  <a:pt x="1848" y="288"/>
                </a:lnTo>
                <a:lnTo>
                  <a:pt x="1674" y="288"/>
                </a:lnTo>
                <a:lnTo>
                  <a:pt x="1487" y="195"/>
                </a:lnTo>
                <a:lnTo>
                  <a:pt x="1487" y="304"/>
                </a:lnTo>
                <a:lnTo>
                  <a:pt x="1286" y="304"/>
                </a:lnTo>
                <a:lnTo>
                  <a:pt x="1158" y="187"/>
                </a:lnTo>
                <a:lnTo>
                  <a:pt x="1103" y="278"/>
                </a:lnTo>
                <a:lnTo>
                  <a:pt x="926" y="302"/>
                </a:lnTo>
                <a:lnTo>
                  <a:pt x="544" y="325"/>
                </a:lnTo>
                <a:lnTo>
                  <a:pt x="183" y="358"/>
                </a:lnTo>
                <a:lnTo>
                  <a:pt x="0" y="0"/>
                </a:lnTo>
              </a:path>
            </a:pathLst>
          </a:custGeom>
          <a:noFill/>
          <a:ln w="39688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9" name="Freeform 29">
            <a:extLst>
              <a:ext uri="{FF2B5EF4-FFF2-40B4-BE49-F238E27FC236}">
                <a16:creationId xmlns:a16="http://schemas.microsoft.com/office/drawing/2014/main" xmlns="" id="{B6C2122A-55A5-447A-854C-52463C71012E}"/>
              </a:ext>
            </a:extLst>
          </p:cNvPr>
          <p:cNvSpPr>
            <a:spLocks noEditPoints="1"/>
          </p:cNvSpPr>
          <p:nvPr/>
        </p:nvSpPr>
        <p:spPr bwMode="auto">
          <a:xfrm>
            <a:off x="663575" y="2565400"/>
            <a:ext cx="3530600" cy="1025525"/>
          </a:xfrm>
          <a:custGeom>
            <a:avLst/>
            <a:gdLst>
              <a:gd name="T0" fmla="*/ 1158 w 2224"/>
              <a:gd name="T1" fmla="*/ 426 h 646"/>
              <a:gd name="T2" fmla="*/ 1158 w 2224"/>
              <a:gd name="T3" fmla="*/ 204 h 646"/>
              <a:gd name="T4" fmla="*/ 1902 w 2224"/>
              <a:gd name="T5" fmla="*/ 430 h 646"/>
              <a:gd name="T6" fmla="*/ 1902 w 2224"/>
              <a:gd name="T7" fmla="*/ 208 h 646"/>
              <a:gd name="T8" fmla="*/ 2224 w 2224"/>
              <a:gd name="T9" fmla="*/ 492 h 646"/>
              <a:gd name="T10" fmla="*/ 2224 w 2224"/>
              <a:gd name="T11" fmla="*/ 292 h 646"/>
              <a:gd name="T12" fmla="*/ 2043 w 2224"/>
              <a:gd name="T13" fmla="*/ 482 h 646"/>
              <a:gd name="T14" fmla="*/ 2043 w 2224"/>
              <a:gd name="T15" fmla="*/ 284 h 646"/>
              <a:gd name="T16" fmla="*/ 1852 w 2224"/>
              <a:gd name="T17" fmla="*/ 492 h 646"/>
              <a:gd name="T18" fmla="*/ 1852 w 2224"/>
              <a:gd name="T19" fmla="*/ 299 h 646"/>
              <a:gd name="T20" fmla="*/ 1668 w 2224"/>
              <a:gd name="T21" fmla="*/ 307 h 646"/>
              <a:gd name="T22" fmla="*/ 1668 w 2224"/>
              <a:gd name="T23" fmla="*/ 523 h 646"/>
              <a:gd name="T24" fmla="*/ 1491 w 2224"/>
              <a:gd name="T25" fmla="*/ 519 h 646"/>
              <a:gd name="T26" fmla="*/ 1491 w 2224"/>
              <a:gd name="T27" fmla="*/ 48 h 646"/>
              <a:gd name="T28" fmla="*/ 1298 w 2224"/>
              <a:gd name="T29" fmla="*/ 506 h 646"/>
              <a:gd name="T30" fmla="*/ 1298 w 2224"/>
              <a:gd name="T31" fmla="*/ 319 h 646"/>
              <a:gd name="T32" fmla="*/ 0 w 2224"/>
              <a:gd name="T33" fmla="*/ 385 h 646"/>
              <a:gd name="T34" fmla="*/ 0 w 2224"/>
              <a:gd name="T35" fmla="*/ 0 h 646"/>
              <a:gd name="T36" fmla="*/ 1111 w 2224"/>
              <a:gd name="T37" fmla="*/ 560 h 646"/>
              <a:gd name="T38" fmla="*/ 1111 w 2224"/>
              <a:gd name="T39" fmla="*/ 278 h 646"/>
              <a:gd name="T40" fmla="*/ 924 w 2224"/>
              <a:gd name="T41" fmla="*/ 506 h 646"/>
              <a:gd name="T42" fmla="*/ 924 w 2224"/>
              <a:gd name="T43" fmla="*/ 331 h 646"/>
              <a:gd name="T44" fmla="*/ 741 w 2224"/>
              <a:gd name="T45" fmla="*/ 554 h 646"/>
              <a:gd name="T46" fmla="*/ 741 w 2224"/>
              <a:gd name="T47" fmla="*/ 327 h 646"/>
              <a:gd name="T48" fmla="*/ 550 w 2224"/>
              <a:gd name="T49" fmla="*/ 331 h 646"/>
              <a:gd name="T50" fmla="*/ 550 w 2224"/>
              <a:gd name="T51" fmla="*/ 523 h 646"/>
              <a:gd name="T52" fmla="*/ 368 w 2224"/>
              <a:gd name="T53" fmla="*/ 570 h 646"/>
              <a:gd name="T54" fmla="*/ 368 w 2224"/>
              <a:gd name="T55" fmla="*/ 354 h 646"/>
              <a:gd name="T56" fmla="*/ 185 w 2224"/>
              <a:gd name="T57" fmla="*/ 640 h 646"/>
              <a:gd name="T58" fmla="*/ 185 w 2224"/>
              <a:gd name="T59" fmla="*/ 342 h 646"/>
              <a:gd name="T60" fmla="*/ 47 w 2224"/>
              <a:gd name="T61" fmla="*/ 646 h 646"/>
              <a:gd name="T62" fmla="*/ 47 w 2224"/>
              <a:gd name="T63" fmla="*/ 97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24" h="646">
                <a:moveTo>
                  <a:pt x="1158" y="426"/>
                </a:moveTo>
                <a:lnTo>
                  <a:pt x="1158" y="204"/>
                </a:lnTo>
                <a:moveTo>
                  <a:pt x="1902" y="430"/>
                </a:moveTo>
                <a:lnTo>
                  <a:pt x="1902" y="208"/>
                </a:lnTo>
                <a:moveTo>
                  <a:pt x="2224" y="492"/>
                </a:moveTo>
                <a:lnTo>
                  <a:pt x="2224" y="292"/>
                </a:lnTo>
                <a:moveTo>
                  <a:pt x="2043" y="482"/>
                </a:moveTo>
                <a:lnTo>
                  <a:pt x="2043" y="284"/>
                </a:lnTo>
                <a:moveTo>
                  <a:pt x="1852" y="492"/>
                </a:moveTo>
                <a:lnTo>
                  <a:pt x="1852" y="299"/>
                </a:lnTo>
                <a:moveTo>
                  <a:pt x="1668" y="307"/>
                </a:moveTo>
                <a:lnTo>
                  <a:pt x="1668" y="523"/>
                </a:lnTo>
                <a:moveTo>
                  <a:pt x="1491" y="519"/>
                </a:moveTo>
                <a:lnTo>
                  <a:pt x="1491" y="48"/>
                </a:lnTo>
                <a:moveTo>
                  <a:pt x="1298" y="506"/>
                </a:moveTo>
                <a:lnTo>
                  <a:pt x="1298" y="319"/>
                </a:lnTo>
                <a:moveTo>
                  <a:pt x="0" y="385"/>
                </a:moveTo>
                <a:lnTo>
                  <a:pt x="0" y="0"/>
                </a:lnTo>
                <a:moveTo>
                  <a:pt x="1111" y="560"/>
                </a:moveTo>
                <a:lnTo>
                  <a:pt x="1111" y="278"/>
                </a:lnTo>
                <a:moveTo>
                  <a:pt x="924" y="506"/>
                </a:moveTo>
                <a:lnTo>
                  <a:pt x="924" y="331"/>
                </a:lnTo>
                <a:moveTo>
                  <a:pt x="741" y="554"/>
                </a:moveTo>
                <a:lnTo>
                  <a:pt x="741" y="327"/>
                </a:lnTo>
                <a:moveTo>
                  <a:pt x="550" y="331"/>
                </a:moveTo>
                <a:lnTo>
                  <a:pt x="550" y="523"/>
                </a:lnTo>
                <a:moveTo>
                  <a:pt x="368" y="570"/>
                </a:moveTo>
                <a:lnTo>
                  <a:pt x="368" y="354"/>
                </a:lnTo>
                <a:moveTo>
                  <a:pt x="185" y="640"/>
                </a:moveTo>
                <a:lnTo>
                  <a:pt x="185" y="342"/>
                </a:lnTo>
                <a:moveTo>
                  <a:pt x="47" y="646"/>
                </a:moveTo>
                <a:lnTo>
                  <a:pt x="47" y="97"/>
                </a:lnTo>
              </a:path>
            </a:pathLst>
          </a:cu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" name="Freeform 30">
            <a:extLst>
              <a:ext uri="{FF2B5EF4-FFF2-40B4-BE49-F238E27FC236}">
                <a16:creationId xmlns:a16="http://schemas.microsoft.com/office/drawing/2014/main" xmlns="" id="{471EE094-FD2F-4153-AFFA-C44548EE8544}"/>
              </a:ext>
            </a:extLst>
          </p:cNvPr>
          <p:cNvSpPr>
            <a:spLocks/>
          </p:cNvSpPr>
          <p:nvPr/>
        </p:nvSpPr>
        <p:spPr bwMode="auto">
          <a:xfrm>
            <a:off x="4141788" y="3101975"/>
            <a:ext cx="104775" cy="103188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Freeform 31">
            <a:extLst>
              <a:ext uri="{FF2B5EF4-FFF2-40B4-BE49-F238E27FC236}">
                <a16:creationId xmlns:a16="http://schemas.microsoft.com/office/drawing/2014/main" xmlns="" id="{557279B2-3CE7-4E1D-9AF8-551495EFAE6B}"/>
              </a:ext>
            </a:extLst>
          </p:cNvPr>
          <p:cNvSpPr>
            <a:spLocks/>
          </p:cNvSpPr>
          <p:nvPr/>
        </p:nvSpPr>
        <p:spPr bwMode="auto">
          <a:xfrm>
            <a:off x="3851275" y="3101975"/>
            <a:ext cx="101600" cy="103188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6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6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1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Freeform 32">
            <a:extLst>
              <a:ext uri="{FF2B5EF4-FFF2-40B4-BE49-F238E27FC236}">
                <a16:creationId xmlns:a16="http://schemas.microsoft.com/office/drawing/2014/main" xmlns="" id="{A90038F5-55CB-48E5-8A30-E23468EE2374}"/>
              </a:ext>
            </a:extLst>
          </p:cNvPr>
          <p:cNvSpPr>
            <a:spLocks/>
          </p:cNvSpPr>
          <p:nvPr/>
        </p:nvSpPr>
        <p:spPr bwMode="auto">
          <a:xfrm>
            <a:off x="3640138" y="2963863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Freeform 33">
            <a:extLst>
              <a:ext uri="{FF2B5EF4-FFF2-40B4-BE49-F238E27FC236}">
                <a16:creationId xmlns:a16="http://schemas.microsoft.com/office/drawing/2014/main" xmlns="" id="{82A525A3-4F7D-44D2-BF4D-977A1EDD8C7E}"/>
              </a:ext>
            </a:extLst>
          </p:cNvPr>
          <p:cNvSpPr>
            <a:spLocks/>
          </p:cNvSpPr>
          <p:nvPr/>
        </p:nvSpPr>
        <p:spPr bwMode="auto">
          <a:xfrm>
            <a:off x="3548063" y="3124200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Freeform 34">
            <a:extLst>
              <a:ext uri="{FF2B5EF4-FFF2-40B4-BE49-F238E27FC236}">
                <a16:creationId xmlns:a16="http://schemas.microsoft.com/office/drawing/2014/main" xmlns="" id="{4E58AF27-C6A4-4946-AEF4-3D9436A5A8BC}"/>
              </a:ext>
            </a:extLst>
          </p:cNvPr>
          <p:cNvSpPr>
            <a:spLocks/>
          </p:cNvSpPr>
          <p:nvPr/>
        </p:nvSpPr>
        <p:spPr bwMode="auto">
          <a:xfrm>
            <a:off x="3271838" y="3124200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Freeform 35">
            <a:extLst>
              <a:ext uri="{FF2B5EF4-FFF2-40B4-BE49-F238E27FC236}">
                <a16:creationId xmlns:a16="http://schemas.microsoft.com/office/drawing/2014/main" xmlns="" id="{F6D819CC-49E1-413A-93AE-9C0CC9F4AECA}"/>
              </a:ext>
            </a:extLst>
          </p:cNvPr>
          <p:cNvSpPr>
            <a:spLocks/>
          </p:cNvSpPr>
          <p:nvPr/>
        </p:nvSpPr>
        <p:spPr bwMode="auto">
          <a:xfrm>
            <a:off x="2974975" y="2976563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6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6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Freeform 36">
            <a:extLst>
              <a:ext uri="{FF2B5EF4-FFF2-40B4-BE49-F238E27FC236}">
                <a16:creationId xmlns:a16="http://schemas.microsoft.com/office/drawing/2014/main" xmlns="" id="{669D0696-785F-41C2-8156-602C97BF5340}"/>
              </a:ext>
            </a:extLst>
          </p:cNvPr>
          <p:cNvSpPr>
            <a:spLocks/>
          </p:cNvSpPr>
          <p:nvPr/>
        </p:nvSpPr>
        <p:spPr bwMode="auto">
          <a:xfrm>
            <a:off x="2974975" y="3149600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6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6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Freeform 37">
            <a:extLst>
              <a:ext uri="{FF2B5EF4-FFF2-40B4-BE49-F238E27FC236}">
                <a16:creationId xmlns:a16="http://schemas.microsoft.com/office/drawing/2014/main" xmlns="" id="{83710B35-E7FA-44B5-BEC3-4C220AFDA004}"/>
              </a:ext>
            </a:extLst>
          </p:cNvPr>
          <p:cNvSpPr>
            <a:spLocks/>
          </p:cNvSpPr>
          <p:nvPr/>
        </p:nvSpPr>
        <p:spPr bwMode="auto">
          <a:xfrm>
            <a:off x="2655888" y="3149600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Freeform 38">
            <a:extLst>
              <a:ext uri="{FF2B5EF4-FFF2-40B4-BE49-F238E27FC236}">
                <a16:creationId xmlns:a16="http://schemas.microsoft.com/office/drawing/2014/main" xmlns="" id="{E1A25307-2CDF-476A-BEEA-6E5D197E9836}"/>
              </a:ext>
            </a:extLst>
          </p:cNvPr>
          <p:cNvSpPr>
            <a:spLocks/>
          </p:cNvSpPr>
          <p:nvPr/>
        </p:nvSpPr>
        <p:spPr bwMode="auto">
          <a:xfrm>
            <a:off x="2452688" y="2963863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6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6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Freeform 39">
            <a:extLst>
              <a:ext uri="{FF2B5EF4-FFF2-40B4-BE49-F238E27FC236}">
                <a16:creationId xmlns:a16="http://schemas.microsoft.com/office/drawing/2014/main" xmlns="" id="{87341D31-E8F0-418E-9C6D-8969EA56D1DC}"/>
              </a:ext>
            </a:extLst>
          </p:cNvPr>
          <p:cNvSpPr>
            <a:spLocks/>
          </p:cNvSpPr>
          <p:nvPr/>
        </p:nvSpPr>
        <p:spPr bwMode="auto">
          <a:xfrm>
            <a:off x="2368550" y="3108325"/>
            <a:ext cx="101600" cy="104775"/>
          </a:xfrm>
          <a:custGeom>
            <a:avLst/>
            <a:gdLst>
              <a:gd name="T0" fmla="*/ 31 w 31"/>
              <a:gd name="T1" fmla="*/ 16 h 32"/>
              <a:gd name="T2" fmla="*/ 26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6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1"/>
                  <a:pt x="29" y="8"/>
                  <a:pt x="26" y="5"/>
                </a:cubicBezTo>
                <a:cubicBezTo>
                  <a:pt x="23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1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3" y="30"/>
                  <a:pt x="26" y="27"/>
                </a:cubicBezTo>
                <a:cubicBezTo>
                  <a:pt x="29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Freeform 40">
            <a:extLst>
              <a:ext uri="{FF2B5EF4-FFF2-40B4-BE49-F238E27FC236}">
                <a16:creationId xmlns:a16="http://schemas.microsoft.com/office/drawing/2014/main" xmlns="" id="{801376A8-AB25-40B8-BD23-C40B7B47D42C}"/>
              </a:ext>
            </a:extLst>
          </p:cNvPr>
          <p:cNvSpPr>
            <a:spLocks/>
          </p:cNvSpPr>
          <p:nvPr/>
        </p:nvSpPr>
        <p:spPr bwMode="auto">
          <a:xfrm>
            <a:off x="2084388" y="3146425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Freeform 41">
            <a:extLst>
              <a:ext uri="{FF2B5EF4-FFF2-40B4-BE49-F238E27FC236}">
                <a16:creationId xmlns:a16="http://schemas.microsoft.com/office/drawing/2014/main" xmlns="" id="{B3AD4339-4D9E-42E0-B7D1-9FBAA4DC8CE8}"/>
              </a:ext>
            </a:extLst>
          </p:cNvPr>
          <p:cNvSpPr>
            <a:spLocks/>
          </p:cNvSpPr>
          <p:nvPr/>
        </p:nvSpPr>
        <p:spPr bwMode="auto">
          <a:xfrm>
            <a:off x="1781175" y="3167063"/>
            <a:ext cx="104775" cy="100013"/>
          </a:xfrm>
          <a:custGeom>
            <a:avLst/>
            <a:gdLst>
              <a:gd name="T0" fmla="*/ 32 w 32"/>
              <a:gd name="T1" fmla="*/ 16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6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6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1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1" y="31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2" name="Freeform 42">
            <a:extLst>
              <a:ext uri="{FF2B5EF4-FFF2-40B4-BE49-F238E27FC236}">
                <a16:creationId xmlns:a16="http://schemas.microsoft.com/office/drawing/2014/main" xmlns="" id="{093F6B8C-72C8-42EB-BC6A-697CD3632BCE}"/>
              </a:ext>
            </a:extLst>
          </p:cNvPr>
          <p:cNvSpPr>
            <a:spLocks/>
          </p:cNvSpPr>
          <p:nvPr/>
        </p:nvSpPr>
        <p:spPr bwMode="auto">
          <a:xfrm>
            <a:off x="1482725" y="3182938"/>
            <a:ext cx="100013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1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1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Freeform 43">
            <a:extLst>
              <a:ext uri="{FF2B5EF4-FFF2-40B4-BE49-F238E27FC236}">
                <a16:creationId xmlns:a16="http://schemas.microsoft.com/office/drawing/2014/main" xmlns="" id="{7B874B6E-DD3D-4B7E-ADEB-CDBB5205A53F}"/>
              </a:ext>
            </a:extLst>
          </p:cNvPr>
          <p:cNvSpPr>
            <a:spLocks/>
          </p:cNvSpPr>
          <p:nvPr/>
        </p:nvSpPr>
        <p:spPr bwMode="auto">
          <a:xfrm>
            <a:off x="1195388" y="3208338"/>
            <a:ext cx="100013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1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1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Freeform 44">
            <a:extLst>
              <a:ext uri="{FF2B5EF4-FFF2-40B4-BE49-F238E27FC236}">
                <a16:creationId xmlns:a16="http://schemas.microsoft.com/office/drawing/2014/main" xmlns="" id="{2F3F9DA6-1603-46C3-9732-AC27475E7A64}"/>
              </a:ext>
            </a:extLst>
          </p:cNvPr>
          <p:cNvSpPr>
            <a:spLocks/>
          </p:cNvSpPr>
          <p:nvPr/>
        </p:nvSpPr>
        <p:spPr bwMode="auto">
          <a:xfrm>
            <a:off x="904875" y="3238500"/>
            <a:ext cx="104775" cy="101600"/>
          </a:xfrm>
          <a:custGeom>
            <a:avLst/>
            <a:gdLst>
              <a:gd name="T0" fmla="*/ 32 w 32"/>
              <a:gd name="T1" fmla="*/ 15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5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5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1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1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5" name="Freeform 45">
            <a:extLst>
              <a:ext uri="{FF2B5EF4-FFF2-40B4-BE49-F238E27FC236}">
                <a16:creationId xmlns:a16="http://schemas.microsoft.com/office/drawing/2014/main" xmlns="" id="{07355198-6BB4-4E84-AF0E-295FB187345B}"/>
              </a:ext>
            </a:extLst>
          </p:cNvPr>
          <p:cNvSpPr>
            <a:spLocks/>
          </p:cNvSpPr>
          <p:nvPr/>
        </p:nvSpPr>
        <p:spPr bwMode="auto">
          <a:xfrm>
            <a:off x="682625" y="2803525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6" name="Freeform 46">
            <a:extLst>
              <a:ext uri="{FF2B5EF4-FFF2-40B4-BE49-F238E27FC236}">
                <a16:creationId xmlns:a16="http://schemas.microsoft.com/office/drawing/2014/main" xmlns="" id="{8ABBF4E9-986A-45E8-861A-04953D30022E}"/>
              </a:ext>
            </a:extLst>
          </p:cNvPr>
          <p:cNvSpPr>
            <a:spLocks/>
          </p:cNvSpPr>
          <p:nvPr/>
        </p:nvSpPr>
        <p:spPr bwMode="auto">
          <a:xfrm>
            <a:off x="614363" y="2667000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6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6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1"/>
                  <a:pt x="1" y="24"/>
                  <a:pt x="4" y="27"/>
                </a:cubicBezTo>
                <a:cubicBezTo>
                  <a:pt x="7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1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7" name="Freeform 47">
            <a:extLst>
              <a:ext uri="{FF2B5EF4-FFF2-40B4-BE49-F238E27FC236}">
                <a16:creationId xmlns:a16="http://schemas.microsoft.com/office/drawing/2014/main" xmlns="" id="{2E14363B-A316-4239-AC85-56574937E5A2}"/>
              </a:ext>
            </a:extLst>
          </p:cNvPr>
          <p:cNvSpPr>
            <a:spLocks/>
          </p:cNvSpPr>
          <p:nvPr/>
        </p:nvSpPr>
        <p:spPr bwMode="auto">
          <a:xfrm>
            <a:off x="5122863" y="1658938"/>
            <a:ext cx="3619500" cy="2871788"/>
          </a:xfrm>
          <a:custGeom>
            <a:avLst/>
            <a:gdLst>
              <a:gd name="T0" fmla="*/ 2280 w 2280"/>
              <a:gd name="T1" fmla="*/ 1809 h 1809"/>
              <a:gd name="T2" fmla="*/ 0 w 2280"/>
              <a:gd name="T3" fmla="*/ 1809 h 1809"/>
              <a:gd name="T4" fmla="*/ 0 w 2280"/>
              <a:gd name="T5" fmla="*/ 0 h 1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80" h="1809">
                <a:moveTo>
                  <a:pt x="2280" y="1809"/>
                </a:moveTo>
                <a:lnTo>
                  <a:pt x="0" y="180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8" name="Line 48">
            <a:extLst>
              <a:ext uri="{FF2B5EF4-FFF2-40B4-BE49-F238E27FC236}">
                <a16:creationId xmlns:a16="http://schemas.microsoft.com/office/drawing/2014/main" xmlns="" id="{5CF6F671-EE9D-4F69-9552-663804D401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9375" y="4430713"/>
            <a:ext cx="3497263" cy="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Line 49">
            <a:extLst>
              <a:ext uri="{FF2B5EF4-FFF2-40B4-BE49-F238E27FC236}">
                <a16:creationId xmlns:a16="http://schemas.microsoft.com/office/drawing/2014/main" xmlns="" id="{4E4C88CA-848D-498D-B4AB-189451E6B5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9375" y="3336925"/>
            <a:ext cx="3497263" cy="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0" name="Line 50">
            <a:extLst>
              <a:ext uri="{FF2B5EF4-FFF2-40B4-BE49-F238E27FC236}">
                <a16:creationId xmlns:a16="http://schemas.microsoft.com/office/drawing/2014/main" xmlns="" id="{81EFA272-6C14-4BE5-8AD9-13FCC86B15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1425" y="3108325"/>
            <a:ext cx="71438" cy="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Line 51">
            <a:extLst>
              <a:ext uri="{FF2B5EF4-FFF2-40B4-BE49-F238E27FC236}">
                <a16:creationId xmlns:a16="http://schemas.microsoft.com/office/drawing/2014/main" xmlns="" id="{FEBB441D-10F3-4702-9D9F-417EC329D6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1425" y="4530725"/>
            <a:ext cx="71438" cy="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Line 52">
            <a:extLst>
              <a:ext uri="{FF2B5EF4-FFF2-40B4-BE49-F238E27FC236}">
                <a16:creationId xmlns:a16="http://schemas.microsoft.com/office/drawing/2014/main" xmlns="" id="{8519CF01-A976-4E42-8ED4-F1381AD23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1425" y="1687513"/>
            <a:ext cx="71438" cy="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Line 53">
            <a:extLst>
              <a:ext uri="{FF2B5EF4-FFF2-40B4-BE49-F238E27FC236}">
                <a16:creationId xmlns:a16="http://schemas.microsoft.com/office/drawing/2014/main" xmlns="" id="{66B32CFC-50E6-4701-8343-6838D86DC7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29438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Line 54">
            <a:extLst>
              <a:ext uri="{FF2B5EF4-FFF2-40B4-BE49-F238E27FC236}">
                <a16:creationId xmlns:a16="http://schemas.microsoft.com/office/drawing/2014/main" xmlns="" id="{89F906B1-43B0-4476-B4F0-154F829A73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23125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Line 55">
            <a:extLst>
              <a:ext uri="{FF2B5EF4-FFF2-40B4-BE49-F238E27FC236}">
                <a16:creationId xmlns:a16="http://schemas.microsoft.com/office/drawing/2014/main" xmlns="" id="{B7DA06DC-99BB-4671-83CE-8A0968B65B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19988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Line 56">
            <a:extLst>
              <a:ext uri="{FF2B5EF4-FFF2-40B4-BE49-F238E27FC236}">
                <a16:creationId xmlns:a16="http://schemas.microsoft.com/office/drawing/2014/main" xmlns="" id="{0AE70076-480F-45EE-BEFF-3350B629AB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3675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Line 57">
            <a:extLst>
              <a:ext uri="{FF2B5EF4-FFF2-40B4-BE49-F238E27FC236}">
                <a16:creationId xmlns:a16="http://schemas.microsoft.com/office/drawing/2014/main" xmlns="" id="{F8E70B15-11A4-49DE-BBC7-9A5C9058F6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08950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8" name="Line 58">
            <a:extLst>
              <a:ext uri="{FF2B5EF4-FFF2-40B4-BE49-F238E27FC236}">
                <a16:creationId xmlns:a16="http://schemas.microsoft.com/office/drawing/2014/main" xmlns="" id="{FE9FBA9C-29A1-4CA2-A6B0-A33FE0D589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05813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Line 59">
            <a:extLst>
              <a:ext uri="{FF2B5EF4-FFF2-40B4-BE49-F238E27FC236}">
                <a16:creationId xmlns:a16="http://schemas.microsoft.com/office/drawing/2014/main" xmlns="" id="{03C5909E-D8AC-4E06-BD11-9CE4362228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02675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Line 60">
            <a:extLst>
              <a:ext uri="{FF2B5EF4-FFF2-40B4-BE49-F238E27FC236}">
                <a16:creationId xmlns:a16="http://schemas.microsoft.com/office/drawing/2014/main" xmlns="" id="{117E0B35-B48F-4DCA-8BBF-3886CA2A9E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0813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Line 61">
            <a:extLst>
              <a:ext uri="{FF2B5EF4-FFF2-40B4-BE49-F238E27FC236}">
                <a16:creationId xmlns:a16="http://schemas.microsoft.com/office/drawing/2014/main" xmlns="" id="{13FD7DE5-E978-4C4C-A67D-15DD4E633A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6200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Line 62">
            <a:extLst>
              <a:ext uri="{FF2B5EF4-FFF2-40B4-BE49-F238E27FC236}">
                <a16:creationId xmlns:a16="http://schemas.microsoft.com/office/drawing/2014/main" xmlns="" id="{BE2AF282-287A-4AEF-9918-5C0ACF5F60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53063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Line 63">
            <a:extLst>
              <a:ext uri="{FF2B5EF4-FFF2-40B4-BE49-F238E27FC236}">
                <a16:creationId xmlns:a16="http://schemas.microsoft.com/office/drawing/2014/main" xmlns="" id="{8215C2B7-FC87-4F19-9F1C-610AAFC337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46750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Line 64">
            <a:extLst>
              <a:ext uri="{FF2B5EF4-FFF2-40B4-BE49-F238E27FC236}">
                <a16:creationId xmlns:a16="http://schemas.microsoft.com/office/drawing/2014/main" xmlns="" id="{298477FF-2EEF-4BA9-A89A-AD5C1E105A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42025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Line 65">
            <a:extLst>
              <a:ext uri="{FF2B5EF4-FFF2-40B4-BE49-F238E27FC236}">
                <a16:creationId xmlns:a16="http://schemas.microsoft.com/office/drawing/2014/main" xmlns="" id="{F2C834CF-1070-41EF-BB61-A3A6193A45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38888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Line 66">
            <a:extLst>
              <a:ext uri="{FF2B5EF4-FFF2-40B4-BE49-F238E27FC236}">
                <a16:creationId xmlns:a16="http://schemas.microsoft.com/office/drawing/2014/main" xmlns="" id="{24FE7E8B-2FB2-41B4-95B6-310588AB4B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32575" y="4530725"/>
            <a:ext cx="0" cy="8255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Line 67">
            <a:extLst>
              <a:ext uri="{FF2B5EF4-FFF2-40B4-BE49-F238E27FC236}">
                <a16:creationId xmlns:a16="http://schemas.microsoft.com/office/drawing/2014/main" xmlns="" id="{A8C9FA12-A3E8-4A8C-9A47-AD474EFD50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6263" y="3333750"/>
            <a:ext cx="0" cy="612775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Line 68">
            <a:extLst>
              <a:ext uri="{FF2B5EF4-FFF2-40B4-BE49-F238E27FC236}">
                <a16:creationId xmlns:a16="http://schemas.microsoft.com/office/drawing/2014/main" xmlns="" id="{C576E9DD-A8E3-4DA1-A8FF-705F4D7FE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4050" y="2781300"/>
            <a:ext cx="0" cy="744538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Line 69">
            <a:extLst>
              <a:ext uri="{FF2B5EF4-FFF2-40B4-BE49-F238E27FC236}">
                <a16:creationId xmlns:a16="http://schemas.microsoft.com/office/drawing/2014/main" xmlns="" id="{93187619-2E74-485D-B5B8-9B7BB14B3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9950" y="3081338"/>
            <a:ext cx="0" cy="477838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Line 70">
            <a:extLst>
              <a:ext uri="{FF2B5EF4-FFF2-40B4-BE49-F238E27FC236}">
                <a16:creationId xmlns:a16="http://schemas.microsoft.com/office/drawing/2014/main" xmlns="" id="{C1080E05-20F2-44DE-8377-82F599205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16813" y="3254375"/>
            <a:ext cx="0" cy="528638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Line 71">
            <a:extLst>
              <a:ext uri="{FF2B5EF4-FFF2-40B4-BE49-F238E27FC236}">
                <a16:creationId xmlns:a16="http://schemas.microsoft.com/office/drawing/2014/main" xmlns="" id="{7F08B4A4-1673-4F38-9664-10E9FC46767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6850" y="2994025"/>
            <a:ext cx="0" cy="534988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" name="Line 72">
            <a:extLst>
              <a:ext uri="{FF2B5EF4-FFF2-40B4-BE49-F238E27FC236}">
                <a16:creationId xmlns:a16="http://schemas.microsoft.com/office/drawing/2014/main" xmlns="" id="{9B3F4C9D-87DC-4C4C-B144-5D189089B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5775" y="3186113"/>
            <a:ext cx="0" cy="485775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3" name="Line 73">
            <a:extLst>
              <a:ext uri="{FF2B5EF4-FFF2-40B4-BE49-F238E27FC236}">
                <a16:creationId xmlns:a16="http://schemas.microsoft.com/office/drawing/2014/main" xmlns="" id="{6758942D-423D-400F-8E5B-9E71EB0B0797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8800" y="2682875"/>
            <a:ext cx="0" cy="639763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4" name="Line 74">
            <a:extLst>
              <a:ext uri="{FF2B5EF4-FFF2-40B4-BE49-F238E27FC236}">
                <a16:creationId xmlns:a16="http://schemas.microsoft.com/office/drawing/2014/main" xmlns="" id="{92F5A496-1ABC-41AA-BB39-CB0596EA3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2638" y="2957513"/>
            <a:ext cx="0" cy="558800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5" name="Line 75">
            <a:extLst>
              <a:ext uri="{FF2B5EF4-FFF2-40B4-BE49-F238E27FC236}">
                <a16:creationId xmlns:a16="http://schemas.microsoft.com/office/drawing/2014/main" xmlns="" id="{392CC2E7-FEF3-4CA3-9FB6-8DAA5AE33F4F}"/>
              </a:ext>
            </a:extLst>
          </p:cNvPr>
          <p:cNvSpPr>
            <a:spLocks noChangeShapeType="1"/>
          </p:cNvSpPr>
          <p:nvPr/>
        </p:nvSpPr>
        <p:spPr bwMode="auto">
          <a:xfrm>
            <a:off x="8696325" y="3098800"/>
            <a:ext cx="0" cy="573088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6" name="Line 76">
            <a:extLst>
              <a:ext uri="{FF2B5EF4-FFF2-40B4-BE49-F238E27FC236}">
                <a16:creationId xmlns:a16="http://schemas.microsoft.com/office/drawing/2014/main" xmlns="" id="{0D88AC7B-B835-4CBB-911E-3F4F98A02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49925" y="3587750"/>
            <a:ext cx="0" cy="608013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7" name="Line 77">
            <a:extLst>
              <a:ext uri="{FF2B5EF4-FFF2-40B4-BE49-F238E27FC236}">
                <a16:creationId xmlns:a16="http://schemas.microsoft.com/office/drawing/2014/main" xmlns="" id="{A76EA40A-AE4F-4A43-B473-7D1E421F4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2063" y="3427413"/>
            <a:ext cx="0" cy="561975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8" name="Line 78">
            <a:extLst>
              <a:ext uri="{FF2B5EF4-FFF2-40B4-BE49-F238E27FC236}">
                <a16:creationId xmlns:a16="http://schemas.microsoft.com/office/drawing/2014/main" xmlns="" id="{410DFCB6-9F1B-40FA-AA68-85D9C7674E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5725" y="2160588"/>
            <a:ext cx="0" cy="1574800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9" name="Line 79">
            <a:extLst>
              <a:ext uri="{FF2B5EF4-FFF2-40B4-BE49-F238E27FC236}">
                <a16:creationId xmlns:a16="http://schemas.microsoft.com/office/drawing/2014/main" xmlns="" id="{2213C8ED-16A1-4A4E-B5DB-D6521374E0D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0338" y="2914650"/>
            <a:ext cx="0" cy="731838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0" name="Line 80">
            <a:extLst>
              <a:ext uri="{FF2B5EF4-FFF2-40B4-BE49-F238E27FC236}">
                <a16:creationId xmlns:a16="http://schemas.microsoft.com/office/drawing/2014/main" xmlns="" id="{3DF31748-8E23-4881-B020-CC1FC3890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6238" y="3222625"/>
            <a:ext cx="0" cy="668338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1" name="Line 81">
            <a:extLst>
              <a:ext uri="{FF2B5EF4-FFF2-40B4-BE49-F238E27FC236}">
                <a16:creationId xmlns:a16="http://schemas.microsoft.com/office/drawing/2014/main" xmlns="" id="{E029C14E-88C8-4F3B-B4FD-A0901EB82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2025" y="3152775"/>
            <a:ext cx="0" cy="565150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" name="Line 82">
            <a:extLst>
              <a:ext uri="{FF2B5EF4-FFF2-40B4-BE49-F238E27FC236}">
                <a16:creationId xmlns:a16="http://schemas.microsoft.com/office/drawing/2014/main" xmlns="" id="{97DE14C9-43A2-448B-BDA6-9426AB47B4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2575" y="3062288"/>
            <a:ext cx="0" cy="673100"/>
          </a:xfrm>
          <a:prstGeom prst="line">
            <a:avLst/>
          </a:prstGeom>
          <a:noFill/>
          <a:ln w="25400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" name="Freeform 83">
            <a:extLst>
              <a:ext uri="{FF2B5EF4-FFF2-40B4-BE49-F238E27FC236}">
                <a16:creationId xmlns:a16="http://schemas.microsoft.com/office/drawing/2014/main" xmlns="" id="{4E89262A-EF17-4ADA-9657-13B8352FF6C2}"/>
              </a:ext>
            </a:extLst>
          </p:cNvPr>
          <p:cNvSpPr>
            <a:spLocks/>
          </p:cNvSpPr>
          <p:nvPr/>
        </p:nvSpPr>
        <p:spPr bwMode="auto">
          <a:xfrm>
            <a:off x="5159375" y="2814638"/>
            <a:ext cx="3536950" cy="1001713"/>
          </a:xfrm>
          <a:custGeom>
            <a:avLst/>
            <a:gdLst>
              <a:gd name="T0" fmla="*/ 2228 w 2228"/>
              <a:gd name="T1" fmla="*/ 327 h 631"/>
              <a:gd name="T2" fmla="*/ 2049 w 2228"/>
              <a:gd name="T3" fmla="*/ 228 h 631"/>
              <a:gd name="T4" fmla="*/ 1900 w 2228"/>
              <a:gd name="T5" fmla="*/ 67 h 631"/>
              <a:gd name="T6" fmla="*/ 1856 w 2228"/>
              <a:gd name="T7" fmla="*/ 355 h 631"/>
              <a:gd name="T8" fmla="*/ 1676 w 2228"/>
              <a:gd name="T9" fmla="*/ 246 h 631"/>
              <a:gd name="T10" fmla="*/ 1479 w 2228"/>
              <a:gd name="T11" fmla="*/ 382 h 631"/>
              <a:gd name="T12" fmla="*/ 1479 w 2228"/>
              <a:gd name="T13" fmla="*/ 417 h 631"/>
              <a:gd name="T14" fmla="*/ 1300 w 2228"/>
              <a:gd name="T15" fmla="*/ 294 h 631"/>
              <a:gd name="T16" fmla="*/ 1164 w 2228"/>
              <a:gd name="T17" fmla="*/ 150 h 631"/>
              <a:gd name="T18" fmla="*/ 1115 w 2228"/>
              <a:gd name="T19" fmla="*/ 475 h 631"/>
              <a:gd name="T20" fmla="*/ 920 w 2228"/>
              <a:gd name="T21" fmla="*/ 329 h 631"/>
              <a:gd name="T22" fmla="*/ 745 w 2228"/>
              <a:gd name="T23" fmla="*/ 530 h 631"/>
              <a:gd name="T24" fmla="*/ 554 w 2228"/>
              <a:gd name="T25" fmla="*/ 360 h 631"/>
              <a:gd name="T26" fmla="*/ 374 w 2228"/>
              <a:gd name="T27" fmla="*/ 631 h 631"/>
              <a:gd name="T28" fmla="*/ 189 w 2228"/>
              <a:gd name="T29" fmla="*/ 421 h 631"/>
              <a:gd name="T30" fmla="*/ 49 w 2228"/>
              <a:gd name="T31" fmla="*/ 240 h 631"/>
              <a:gd name="T32" fmla="*/ 0 w 2228"/>
              <a:gd name="T33" fmla="*/ 0 h 631"/>
              <a:gd name="T34" fmla="*/ 0 w 2228"/>
              <a:gd name="T35" fmla="*/ 329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228" h="631">
                <a:moveTo>
                  <a:pt x="2228" y="327"/>
                </a:moveTo>
                <a:lnTo>
                  <a:pt x="2049" y="228"/>
                </a:lnTo>
                <a:lnTo>
                  <a:pt x="1900" y="67"/>
                </a:lnTo>
                <a:lnTo>
                  <a:pt x="1856" y="355"/>
                </a:lnTo>
                <a:lnTo>
                  <a:pt x="1676" y="246"/>
                </a:lnTo>
                <a:lnTo>
                  <a:pt x="1479" y="382"/>
                </a:lnTo>
                <a:lnTo>
                  <a:pt x="1479" y="417"/>
                </a:lnTo>
                <a:lnTo>
                  <a:pt x="1300" y="294"/>
                </a:lnTo>
                <a:lnTo>
                  <a:pt x="1164" y="150"/>
                </a:lnTo>
                <a:lnTo>
                  <a:pt x="1115" y="475"/>
                </a:lnTo>
                <a:lnTo>
                  <a:pt x="920" y="329"/>
                </a:lnTo>
                <a:lnTo>
                  <a:pt x="745" y="530"/>
                </a:lnTo>
                <a:lnTo>
                  <a:pt x="554" y="360"/>
                </a:lnTo>
                <a:lnTo>
                  <a:pt x="374" y="631"/>
                </a:lnTo>
                <a:lnTo>
                  <a:pt x="189" y="421"/>
                </a:lnTo>
                <a:lnTo>
                  <a:pt x="49" y="240"/>
                </a:lnTo>
                <a:lnTo>
                  <a:pt x="0" y="0"/>
                </a:lnTo>
                <a:lnTo>
                  <a:pt x="0" y="329"/>
                </a:lnTo>
              </a:path>
            </a:pathLst>
          </a:custGeom>
          <a:noFill/>
          <a:ln w="39688" cap="rnd">
            <a:solidFill>
              <a:srgbClr val="0000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" name="Freeform 84">
            <a:extLst>
              <a:ext uri="{FF2B5EF4-FFF2-40B4-BE49-F238E27FC236}">
                <a16:creationId xmlns:a16="http://schemas.microsoft.com/office/drawing/2014/main" xmlns="" id="{53AC9B79-6B31-4FE0-9180-166EDC8BD98A}"/>
              </a:ext>
            </a:extLst>
          </p:cNvPr>
          <p:cNvSpPr>
            <a:spLocks/>
          </p:cNvSpPr>
          <p:nvPr/>
        </p:nvSpPr>
        <p:spPr bwMode="auto">
          <a:xfrm>
            <a:off x="5159375" y="2928938"/>
            <a:ext cx="3540125" cy="857250"/>
          </a:xfrm>
          <a:custGeom>
            <a:avLst/>
            <a:gdLst>
              <a:gd name="T0" fmla="*/ 2230 w 2230"/>
              <a:gd name="T1" fmla="*/ 109 h 540"/>
              <a:gd name="T2" fmla="*/ 2049 w 2230"/>
              <a:gd name="T3" fmla="*/ 131 h 540"/>
              <a:gd name="T4" fmla="*/ 1904 w 2230"/>
              <a:gd name="T5" fmla="*/ 0 h 540"/>
              <a:gd name="T6" fmla="*/ 1848 w 2230"/>
              <a:gd name="T7" fmla="*/ 117 h 540"/>
              <a:gd name="T8" fmla="*/ 1674 w 2230"/>
              <a:gd name="T9" fmla="*/ 150 h 540"/>
              <a:gd name="T10" fmla="*/ 1487 w 2230"/>
              <a:gd name="T11" fmla="*/ 24 h 540"/>
              <a:gd name="T12" fmla="*/ 1487 w 2230"/>
              <a:gd name="T13" fmla="*/ 158 h 540"/>
              <a:gd name="T14" fmla="*/ 1300 w 2230"/>
              <a:gd name="T15" fmla="*/ 201 h 540"/>
              <a:gd name="T16" fmla="*/ 1166 w 2230"/>
              <a:gd name="T17" fmla="*/ 57 h 540"/>
              <a:gd name="T18" fmla="*/ 1109 w 2230"/>
              <a:gd name="T19" fmla="*/ 230 h 540"/>
              <a:gd name="T20" fmla="*/ 926 w 2230"/>
              <a:gd name="T21" fmla="*/ 230 h 540"/>
              <a:gd name="T22" fmla="*/ 743 w 2230"/>
              <a:gd name="T23" fmla="*/ 281 h 540"/>
              <a:gd name="T24" fmla="*/ 567 w 2230"/>
              <a:gd name="T25" fmla="*/ 304 h 540"/>
              <a:gd name="T26" fmla="*/ 376 w 2230"/>
              <a:gd name="T27" fmla="*/ 388 h 540"/>
              <a:gd name="T28" fmla="*/ 189 w 2230"/>
              <a:gd name="T29" fmla="*/ 540 h 540"/>
              <a:gd name="T30" fmla="*/ 62 w 2230"/>
              <a:gd name="T31" fmla="*/ 329 h 540"/>
              <a:gd name="T32" fmla="*/ 0 w 2230"/>
              <a:gd name="T33" fmla="*/ 65 h 540"/>
              <a:gd name="T34" fmla="*/ 0 w 2230"/>
              <a:gd name="T35" fmla="*/ 257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230" h="540">
                <a:moveTo>
                  <a:pt x="2230" y="109"/>
                </a:moveTo>
                <a:lnTo>
                  <a:pt x="2049" y="131"/>
                </a:lnTo>
                <a:lnTo>
                  <a:pt x="1904" y="0"/>
                </a:lnTo>
                <a:lnTo>
                  <a:pt x="1848" y="117"/>
                </a:lnTo>
                <a:lnTo>
                  <a:pt x="1674" y="150"/>
                </a:lnTo>
                <a:lnTo>
                  <a:pt x="1487" y="24"/>
                </a:lnTo>
                <a:lnTo>
                  <a:pt x="1487" y="158"/>
                </a:lnTo>
                <a:lnTo>
                  <a:pt x="1300" y="201"/>
                </a:lnTo>
                <a:lnTo>
                  <a:pt x="1166" y="57"/>
                </a:lnTo>
                <a:lnTo>
                  <a:pt x="1109" y="230"/>
                </a:lnTo>
                <a:lnTo>
                  <a:pt x="926" y="230"/>
                </a:lnTo>
                <a:lnTo>
                  <a:pt x="743" y="281"/>
                </a:lnTo>
                <a:lnTo>
                  <a:pt x="567" y="304"/>
                </a:lnTo>
                <a:lnTo>
                  <a:pt x="376" y="388"/>
                </a:lnTo>
                <a:lnTo>
                  <a:pt x="189" y="540"/>
                </a:lnTo>
                <a:lnTo>
                  <a:pt x="62" y="329"/>
                </a:lnTo>
                <a:lnTo>
                  <a:pt x="0" y="65"/>
                </a:lnTo>
                <a:lnTo>
                  <a:pt x="0" y="257"/>
                </a:lnTo>
              </a:path>
            </a:pathLst>
          </a:custGeom>
          <a:noFill/>
          <a:ln w="39688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" name="Line 87">
            <a:extLst>
              <a:ext uri="{FF2B5EF4-FFF2-40B4-BE49-F238E27FC236}">
                <a16:creationId xmlns:a16="http://schemas.microsoft.com/office/drawing/2014/main" xmlns="" id="{D5A0F98A-6F06-4C76-9CD9-070747DB69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19988" y="2370138"/>
            <a:ext cx="0" cy="80645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" name="Line 88">
            <a:extLst>
              <a:ext uri="{FF2B5EF4-FFF2-40B4-BE49-F238E27FC236}">
                <a16:creationId xmlns:a16="http://schemas.microsoft.com/office/drawing/2014/main" xmlns="" id="{F6706965-1963-4459-8116-68529E4E35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81975" y="2755900"/>
            <a:ext cx="0" cy="46672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" name="Line 89">
            <a:extLst>
              <a:ext uri="{FF2B5EF4-FFF2-40B4-BE49-F238E27FC236}">
                <a16:creationId xmlns:a16="http://schemas.microsoft.com/office/drawing/2014/main" xmlns="" id="{C7C035E1-42C7-4999-96D3-204C32F4E8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96325" y="2911475"/>
            <a:ext cx="0" cy="47783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" name="Line 90">
            <a:extLst>
              <a:ext uri="{FF2B5EF4-FFF2-40B4-BE49-F238E27FC236}">
                <a16:creationId xmlns:a16="http://schemas.microsoft.com/office/drawing/2014/main" xmlns="" id="{6528DCDA-5FD7-4175-BC08-5629207BC0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05813" y="2941638"/>
            <a:ext cx="0" cy="45085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" name="Line 91">
            <a:extLst>
              <a:ext uri="{FF2B5EF4-FFF2-40B4-BE49-F238E27FC236}">
                <a16:creationId xmlns:a16="http://schemas.microsoft.com/office/drawing/2014/main" xmlns="" id="{D5B12975-6A20-49DE-B304-0232B4B000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02600" y="2879725"/>
            <a:ext cx="0" cy="627063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" name="Line 92">
            <a:extLst>
              <a:ext uri="{FF2B5EF4-FFF2-40B4-BE49-F238E27FC236}">
                <a16:creationId xmlns:a16="http://schemas.microsoft.com/office/drawing/2014/main" xmlns="" id="{D93C7018-7E3B-401B-A72F-DBC8B27DFD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3675" y="2984500"/>
            <a:ext cx="0" cy="417513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" name="Line 93">
            <a:extLst>
              <a:ext uri="{FF2B5EF4-FFF2-40B4-BE49-F238E27FC236}">
                <a16:creationId xmlns:a16="http://schemas.microsoft.com/office/drawing/2014/main" xmlns="" id="{4B024031-09B8-4EB0-8810-8B4884E3EA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29475" y="3043238"/>
            <a:ext cx="0" cy="49847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" name="Line 94">
            <a:extLst>
              <a:ext uri="{FF2B5EF4-FFF2-40B4-BE49-F238E27FC236}">
                <a16:creationId xmlns:a16="http://schemas.microsoft.com/office/drawing/2014/main" xmlns="" id="{EB31CB96-13B6-4CA5-A0D8-E343E4E4BA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07225" y="2790825"/>
            <a:ext cx="0" cy="56515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3" name="Line 95">
            <a:extLst>
              <a:ext uri="{FF2B5EF4-FFF2-40B4-BE49-F238E27FC236}">
                <a16:creationId xmlns:a16="http://schemas.microsoft.com/office/drawing/2014/main" xmlns="" id="{9B0DABA9-1D08-4007-8301-30C6AA5AE4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23088" y="3084513"/>
            <a:ext cx="0" cy="4699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4" name="Line 96">
            <a:extLst>
              <a:ext uri="{FF2B5EF4-FFF2-40B4-BE49-F238E27FC236}">
                <a16:creationId xmlns:a16="http://schemas.microsoft.com/office/drawing/2014/main" xmlns="" id="{44F9F9F6-62F8-4CEB-ADC9-98D84FB601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3100" y="3322638"/>
            <a:ext cx="0" cy="50323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5" name="Line 97">
            <a:extLst>
              <a:ext uri="{FF2B5EF4-FFF2-40B4-BE49-F238E27FC236}">
                <a16:creationId xmlns:a16="http://schemas.microsoft.com/office/drawing/2014/main" xmlns="" id="{5C7878F8-5C96-45C6-9B21-1E95BD7AAC3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6238" y="3559175"/>
            <a:ext cx="0" cy="54133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6" name="Line 98">
            <a:extLst>
              <a:ext uri="{FF2B5EF4-FFF2-40B4-BE49-F238E27FC236}">
                <a16:creationId xmlns:a16="http://schemas.microsoft.com/office/drawing/2014/main" xmlns="" id="{AF8DACEC-F9EE-4E6C-A5BC-8FD0497704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42100" y="3094038"/>
            <a:ext cx="0" cy="500063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7" name="Line 99">
            <a:extLst>
              <a:ext uri="{FF2B5EF4-FFF2-40B4-BE49-F238E27FC236}">
                <a16:creationId xmlns:a16="http://schemas.microsoft.com/office/drawing/2014/main" xmlns="" id="{8C38863A-473D-47F6-A57A-B187E6EC41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38888" y="3167063"/>
            <a:ext cx="0" cy="49212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8" name="Line 100">
            <a:extLst>
              <a:ext uri="{FF2B5EF4-FFF2-40B4-BE49-F238E27FC236}">
                <a16:creationId xmlns:a16="http://schemas.microsoft.com/office/drawing/2014/main" xmlns="" id="{F93491DF-5C1E-4345-92E9-8F765A015D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42025" y="3195638"/>
            <a:ext cx="0" cy="54292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9" name="Line 101">
            <a:extLst>
              <a:ext uri="{FF2B5EF4-FFF2-40B4-BE49-F238E27FC236}">
                <a16:creationId xmlns:a16="http://schemas.microsoft.com/office/drawing/2014/main" xmlns="" id="{6D4D1686-BD84-422E-8DE0-C59F8530CE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3513" y="3257550"/>
            <a:ext cx="0" cy="620713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0" name="Line 102">
            <a:extLst>
              <a:ext uri="{FF2B5EF4-FFF2-40B4-BE49-F238E27FC236}">
                <a16:creationId xmlns:a16="http://schemas.microsoft.com/office/drawing/2014/main" xmlns="" id="{D9AA4E0A-B660-4103-8528-A7861A183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5725" y="2800350"/>
            <a:ext cx="0" cy="96043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1" name="Freeform 103">
            <a:extLst>
              <a:ext uri="{FF2B5EF4-FFF2-40B4-BE49-F238E27FC236}">
                <a16:creationId xmlns:a16="http://schemas.microsoft.com/office/drawing/2014/main" xmlns="" id="{B0122004-92D8-4056-812B-80E3F3D18F8F}"/>
              </a:ext>
            </a:extLst>
          </p:cNvPr>
          <p:cNvSpPr>
            <a:spLocks/>
          </p:cNvSpPr>
          <p:nvPr/>
        </p:nvSpPr>
        <p:spPr bwMode="auto">
          <a:xfrm>
            <a:off x="5106988" y="2762250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2" name="Freeform 104">
            <a:extLst>
              <a:ext uri="{FF2B5EF4-FFF2-40B4-BE49-F238E27FC236}">
                <a16:creationId xmlns:a16="http://schemas.microsoft.com/office/drawing/2014/main" xmlns="" id="{BD1DC245-65EF-4856-BA74-3EEFE5114549}"/>
              </a:ext>
            </a:extLst>
          </p:cNvPr>
          <p:cNvSpPr>
            <a:spLocks/>
          </p:cNvSpPr>
          <p:nvPr/>
        </p:nvSpPr>
        <p:spPr bwMode="auto">
          <a:xfrm>
            <a:off x="5184775" y="3143250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3" name="Freeform 105">
            <a:extLst>
              <a:ext uri="{FF2B5EF4-FFF2-40B4-BE49-F238E27FC236}">
                <a16:creationId xmlns:a16="http://schemas.microsoft.com/office/drawing/2014/main" xmlns="" id="{BA79EA26-55F2-4B78-BAB5-77F580238EB5}"/>
              </a:ext>
            </a:extLst>
          </p:cNvPr>
          <p:cNvSpPr>
            <a:spLocks/>
          </p:cNvSpPr>
          <p:nvPr/>
        </p:nvSpPr>
        <p:spPr bwMode="auto">
          <a:xfrm>
            <a:off x="5407025" y="3430588"/>
            <a:ext cx="104775" cy="101600"/>
          </a:xfrm>
          <a:custGeom>
            <a:avLst/>
            <a:gdLst>
              <a:gd name="T0" fmla="*/ 32 w 32"/>
              <a:gd name="T1" fmla="*/ 16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6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6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1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1" y="31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4" name="Freeform 106">
            <a:extLst>
              <a:ext uri="{FF2B5EF4-FFF2-40B4-BE49-F238E27FC236}">
                <a16:creationId xmlns:a16="http://schemas.microsoft.com/office/drawing/2014/main" xmlns="" id="{E57E3915-17AA-406B-B85C-F57A4CC21591}"/>
              </a:ext>
            </a:extLst>
          </p:cNvPr>
          <p:cNvSpPr>
            <a:spLocks/>
          </p:cNvSpPr>
          <p:nvPr/>
        </p:nvSpPr>
        <p:spPr bwMode="auto">
          <a:xfrm>
            <a:off x="5700713" y="3767138"/>
            <a:ext cx="101600" cy="101600"/>
          </a:xfrm>
          <a:custGeom>
            <a:avLst/>
            <a:gdLst>
              <a:gd name="T0" fmla="*/ 31 w 31"/>
              <a:gd name="T1" fmla="*/ 15 h 31"/>
              <a:gd name="T2" fmla="*/ 27 w 31"/>
              <a:gd name="T3" fmla="*/ 4 h 31"/>
              <a:gd name="T4" fmla="*/ 16 w 31"/>
              <a:gd name="T5" fmla="*/ 0 h 31"/>
              <a:gd name="T6" fmla="*/ 4 w 31"/>
              <a:gd name="T7" fmla="*/ 4 h 31"/>
              <a:gd name="T8" fmla="*/ 0 w 31"/>
              <a:gd name="T9" fmla="*/ 15 h 31"/>
              <a:gd name="T10" fmla="*/ 4 w 31"/>
              <a:gd name="T11" fmla="*/ 27 h 31"/>
              <a:gd name="T12" fmla="*/ 16 w 31"/>
              <a:gd name="T13" fmla="*/ 31 h 31"/>
              <a:gd name="T14" fmla="*/ 27 w 31"/>
              <a:gd name="T15" fmla="*/ 27 h 31"/>
              <a:gd name="T16" fmla="*/ 31 w 31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1">
                <a:moveTo>
                  <a:pt x="31" y="15"/>
                </a:moveTo>
                <a:cubicBezTo>
                  <a:pt x="31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1"/>
                  <a:pt x="0" y="15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1" y="20"/>
                  <a:pt x="31" y="15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5" name="Freeform 107">
            <a:extLst>
              <a:ext uri="{FF2B5EF4-FFF2-40B4-BE49-F238E27FC236}">
                <a16:creationId xmlns:a16="http://schemas.microsoft.com/office/drawing/2014/main" xmlns="" id="{33A4DB1D-28CE-404E-B4A5-127F660C2250}"/>
              </a:ext>
            </a:extLst>
          </p:cNvPr>
          <p:cNvSpPr>
            <a:spLocks/>
          </p:cNvSpPr>
          <p:nvPr/>
        </p:nvSpPr>
        <p:spPr bwMode="auto">
          <a:xfrm>
            <a:off x="5988050" y="3333750"/>
            <a:ext cx="103188" cy="103188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6" name="Freeform 108">
            <a:extLst>
              <a:ext uri="{FF2B5EF4-FFF2-40B4-BE49-F238E27FC236}">
                <a16:creationId xmlns:a16="http://schemas.microsoft.com/office/drawing/2014/main" xmlns="" id="{FDD7672D-EAF5-495B-9CEC-2ED63C4C8A54}"/>
              </a:ext>
            </a:extLst>
          </p:cNvPr>
          <p:cNvSpPr>
            <a:spLocks/>
          </p:cNvSpPr>
          <p:nvPr/>
        </p:nvSpPr>
        <p:spPr bwMode="auto">
          <a:xfrm>
            <a:off x="6291263" y="3603625"/>
            <a:ext cx="103188" cy="101600"/>
          </a:xfrm>
          <a:custGeom>
            <a:avLst/>
            <a:gdLst>
              <a:gd name="T0" fmla="*/ 32 w 32"/>
              <a:gd name="T1" fmla="*/ 16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6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6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7" name="Freeform 109">
            <a:extLst>
              <a:ext uri="{FF2B5EF4-FFF2-40B4-BE49-F238E27FC236}">
                <a16:creationId xmlns:a16="http://schemas.microsoft.com/office/drawing/2014/main" xmlns="" id="{AF04E919-26FD-4A80-AD4E-00026BDEEF5D}"/>
              </a:ext>
            </a:extLst>
          </p:cNvPr>
          <p:cNvSpPr>
            <a:spLocks/>
          </p:cNvSpPr>
          <p:nvPr/>
        </p:nvSpPr>
        <p:spPr bwMode="auto">
          <a:xfrm>
            <a:off x="6570663" y="3284538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1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1"/>
                  <a:pt x="31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8" name="Freeform 110">
            <a:extLst>
              <a:ext uri="{FF2B5EF4-FFF2-40B4-BE49-F238E27FC236}">
                <a16:creationId xmlns:a16="http://schemas.microsoft.com/office/drawing/2014/main" xmlns="" id="{9F90111A-1557-4F52-8A9D-6FB13E370BA7}"/>
              </a:ext>
            </a:extLst>
          </p:cNvPr>
          <p:cNvSpPr>
            <a:spLocks/>
          </p:cNvSpPr>
          <p:nvPr/>
        </p:nvSpPr>
        <p:spPr bwMode="auto">
          <a:xfrm>
            <a:off x="6877050" y="3516313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9" name="Freeform 111">
            <a:extLst>
              <a:ext uri="{FF2B5EF4-FFF2-40B4-BE49-F238E27FC236}">
                <a16:creationId xmlns:a16="http://schemas.microsoft.com/office/drawing/2014/main" xmlns="" id="{24CB28A0-D068-4C2D-B67A-320267210BB9}"/>
              </a:ext>
            </a:extLst>
          </p:cNvPr>
          <p:cNvSpPr>
            <a:spLocks/>
          </p:cNvSpPr>
          <p:nvPr/>
        </p:nvSpPr>
        <p:spPr bwMode="auto">
          <a:xfrm>
            <a:off x="6954838" y="3000375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6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6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1"/>
                  <a:pt x="1" y="24"/>
                  <a:pt x="4" y="27"/>
                </a:cubicBezTo>
                <a:cubicBezTo>
                  <a:pt x="7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1"/>
                  <a:pt x="31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0" name="Freeform 112">
            <a:extLst>
              <a:ext uri="{FF2B5EF4-FFF2-40B4-BE49-F238E27FC236}">
                <a16:creationId xmlns:a16="http://schemas.microsoft.com/office/drawing/2014/main" xmlns="" id="{D5175380-B150-4CCE-BA28-846F461B5F89}"/>
              </a:ext>
            </a:extLst>
          </p:cNvPr>
          <p:cNvSpPr>
            <a:spLocks/>
          </p:cNvSpPr>
          <p:nvPr/>
        </p:nvSpPr>
        <p:spPr bwMode="auto">
          <a:xfrm>
            <a:off x="7170738" y="3232150"/>
            <a:ext cx="104775" cy="101600"/>
          </a:xfrm>
          <a:custGeom>
            <a:avLst/>
            <a:gdLst>
              <a:gd name="T0" fmla="*/ 32 w 32"/>
              <a:gd name="T1" fmla="*/ 15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5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5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1" name="Freeform 113">
            <a:extLst>
              <a:ext uri="{FF2B5EF4-FFF2-40B4-BE49-F238E27FC236}">
                <a16:creationId xmlns:a16="http://schemas.microsoft.com/office/drawing/2014/main" xmlns="" id="{9D4F84C8-244E-4733-8209-A5208BA14FDE}"/>
              </a:ext>
            </a:extLst>
          </p:cNvPr>
          <p:cNvSpPr>
            <a:spLocks/>
          </p:cNvSpPr>
          <p:nvPr/>
        </p:nvSpPr>
        <p:spPr bwMode="auto">
          <a:xfrm>
            <a:off x="7454900" y="3424238"/>
            <a:ext cx="103188" cy="101600"/>
          </a:xfrm>
          <a:custGeom>
            <a:avLst/>
            <a:gdLst>
              <a:gd name="T0" fmla="*/ 32 w 32"/>
              <a:gd name="T1" fmla="*/ 16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6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6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1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1" y="31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" name="Freeform 114">
            <a:extLst>
              <a:ext uri="{FF2B5EF4-FFF2-40B4-BE49-F238E27FC236}">
                <a16:creationId xmlns:a16="http://schemas.microsoft.com/office/drawing/2014/main" xmlns="" id="{D5433F55-0CFB-428D-A2A8-1DE4D1D29775}"/>
              </a:ext>
            </a:extLst>
          </p:cNvPr>
          <p:cNvSpPr>
            <a:spLocks/>
          </p:cNvSpPr>
          <p:nvPr/>
        </p:nvSpPr>
        <p:spPr bwMode="auto">
          <a:xfrm>
            <a:off x="7454900" y="3368675"/>
            <a:ext cx="103188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1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1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" name="Freeform 115">
            <a:extLst>
              <a:ext uri="{FF2B5EF4-FFF2-40B4-BE49-F238E27FC236}">
                <a16:creationId xmlns:a16="http://schemas.microsoft.com/office/drawing/2014/main" xmlns="" id="{112E2F11-9BB2-444C-9047-72D44FA606CA}"/>
              </a:ext>
            </a:extLst>
          </p:cNvPr>
          <p:cNvSpPr>
            <a:spLocks/>
          </p:cNvSpPr>
          <p:nvPr/>
        </p:nvSpPr>
        <p:spPr bwMode="auto">
          <a:xfrm>
            <a:off x="7767638" y="3152775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4" name="Freeform 116">
            <a:extLst>
              <a:ext uri="{FF2B5EF4-FFF2-40B4-BE49-F238E27FC236}">
                <a16:creationId xmlns:a16="http://schemas.microsoft.com/office/drawing/2014/main" xmlns="" id="{B4368BEB-FD82-43B4-BFB6-F823216AF115}"/>
              </a:ext>
            </a:extLst>
          </p:cNvPr>
          <p:cNvSpPr>
            <a:spLocks/>
          </p:cNvSpPr>
          <p:nvPr/>
        </p:nvSpPr>
        <p:spPr bwMode="auto">
          <a:xfrm>
            <a:off x="8054975" y="3325813"/>
            <a:ext cx="100013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6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6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5" name="Freeform 117">
            <a:extLst>
              <a:ext uri="{FF2B5EF4-FFF2-40B4-BE49-F238E27FC236}">
                <a16:creationId xmlns:a16="http://schemas.microsoft.com/office/drawing/2014/main" xmlns="" id="{75A15C2E-3DDC-457D-953B-6A25518BD791}"/>
              </a:ext>
            </a:extLst>
          </p:cNvPr>
          <p:cNvSpPr>
            <a:spLocks/>
          </p:cNvSpPr>
          <p:nvPr/>
        </p:nvSpPr>
        <p:spPr bwMode="auto">
          <a:xfrm>
            <a:off x="8123238" y="2873375"/>
            <a:ext cx="103188" cy="100013"/>
          </a:xfrm>
          <a:custGeom>
            <a:avLst/>
            <a:gdLst>
              <a:gd name="T0" fmla="*/ 32 w 32"/>
              <a:gd name="T1" fmla="*/ 15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5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5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6" name="Freeform 118">
            <a:extLst>
              <a:ext uri="{FF2B5EF4-FFF2-40B4-BE49-F238E27FC236}">
                <a16:creationId xmlns:a16="http://schemas.microsoft.com/office/drawing/2014/main" xmlns="" id="{585E49C5-4A5B-4F3A-8D77-CA1E961A03C3}"/>
              </a:ext>
            </a:extLst>
          </p:cNvPr>
          <p:cNvSpPr>
            <a:spLocks/>
          </p:cNvSpPr>
          <p:nvPr/>
        </p:nvSpPr>
        <p:spPr bwMode="auto">
          <a:xfrm>
            <a:off x="8364538" y="3124200"/>
            <a:ext cx="100013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1"/>
                  <a:pt x="30" y="8"/>
                  <a:pt x="27" y="5"/>
                </a:cubicBezTo>
                <a:cubicBezTo>
                  <a:pt x="24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1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7" name="Freeform 119">
            <a:extLst>
              <a:ext uri="{FF2B5EF4-FFF2-40B4-BE49-F238E27FC236}">
                <a16:creationId xmlns:a16="http://schemas.microsoft.com/office/drawing/2014/main" xmlns="" id="{5AAF5C8D-5075-48F5-BD85-85D1BA874171}"/>
              </a:ext>
            </a:extLst>
          </p:cNvPr>
          <p:cNvSpPr>
            <a:spLocks/>
          </p:cNvSpPr>
          <p:nvPr/>
        </p:nvSpPr>
        <p:spPr bwMode="auto">
          <a:xfrm>
            <a:off x="8643938" y="3281363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8" name="Freeform 120">
            <a:extLst>
              <a:ext uri="{FF2B5EF4-FFF2-40B4-BE49-F238E27FC236}">
                <a16:creationId xmlns:a16="http://schemas.microsoft.com/office/drawing/2014/main" xmlns="" id="{CC7A2157-48CE-463B-9AA0-BE087F65022D}"/>
              </a:ext>
            </a:extLst>
          </p:cNvPr>
          <p:cNvSpPr>
            <a:spLocks/>
          </p:cNvSpPr>
          <p:nvPr/>
        </p:nvSpPr>
        <p:spPr bwMode="auto">
          <a:xfrm>
            <a:off x="8647113" y="3052763"/>
            <a:ext cx="104775" cy="100013"/>
          </a:xfrm>
          <a:custGeom>
            <a:avLst/>
            <a:gdLst>
              <a:gd name="T0" fmla="*/ 32 w 32"/>
              <a:gd name="T1" fmla="*/ 15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5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5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1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1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9" name="Freeform 121">
            <a:extLst>
              <a:ext uri="{FF2B5EF4-FFF2-40B4-BE49-F238E27FC236}">
                <a16:creationId xmlns:a16="http://schemas.microsoft.com/office/drawing/2014/main" xmlns="" id="{C7491DB7-8E09-4FA7-AB4E-D5EAEB89E6E0}"/>
              </a:ext>
            </a:extLst>
          </p:cNvPr>
          <p:cNvSpPr>
            <a:spLocks/>
          </p:cNvSpPr>
          <p:nvPr/>
        </p:nvSpPr>
        <p:spPr bwMode="auto">
          <a:xfrm>
            <a:off x="8361363" y="3084513"/>
            <a:ext cx="100013" cy="101600"/>
          </a:xfrm>
          <a:custGeom>
            <a:avLst/>
            <a:gdLst>
              <a:gd name="T0" fmla="*/ 31 w 31"/>
              <a:gd name="T1" fmla="*/ 16 h 31"/>
              <a:gd name="T2" fmla="*/ 27 w 31"/>
              <a:gd name="T3" fmla="*/ 4 h 31"/>
              <a:gd name="T4" fmla="*/ 16 w 31"/>
              <a:gd name="T5" fmla="*/ 0 h 31"/>
              <a:gd name="T6" fmla="*/ 4 w 31"/>
              <a:gd name="T7" fmla="*/ 4 h 31"/>
              <a:gd name="T8" fmla="*/ 0 w 31"/>
              <a:gd name="T9" fmla="*/ 16 h 31"/>
              <a:gd name="T10" fmla="*/ 4 w 31"/>
              <a:gd name="T11" fmla="*/ 27 h 31"/>
              <a:gd name="T12" fmla="*/ 16 w 31"/>
              <a:gd name="T13" fmla="*/ 31 h 31"/>
              <a:gd name="T14" fmla="*/ 27 w 31"/>
              <a:gd name="T15" fmla="*/ 27 h 31"/>
              <a:gd name="T16" fmla="*/ 31 w 31"/>
              <a:gd name="T17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1">
                <a:moveTo>
                  <a:pt x="31" y="16"/>
                </a:moveTo>
                <a:cubicBezTo>
                  <a:pt x="31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1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0" name="Freeform 122">
            <a:extLst>
              <a:ext uri="{FF2B5EF4-FFF2-40B4-BE49-F238E27FC236}">
                <a16:creationId xmlns:a16="http://schemas.microsoft.com/office/drawing/2014/main" xmlns="" id="{CA8D2CE5-8B7A-4D37-8F3E-8B0FA7E996C8}"/>
              </a:ext>
            </a:extLst>
          </p:cNvPr>
          <p:cNvSpPr>
            <a:spLocks/>
          </p:cNvSpPr>
          <p:nvPr/>
        </p:nvSpPr>
        <p:spPr bwMode="auto">
          <a:xfrm>
            <a:off x="8129588" y="2879725"/>
            <a:ext cx="103188" cy="100013"/>
          </a:xfrm>
          <a:custGeom>
            <a:avLst/>
            <a:gdLst>
              <a:gd name="T0" fmla="*/ 32 w 32"/>
              <a:gd name="T1" fmla="*/ 15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5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5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1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1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1" name="Freeform 123">
            <a:extLst>
              <a:ext uri="{FF2B5EF4-FFF2-40B4-BE49-F238E27FC236}">
                <a16:creationId xmlns:a16="http://schemas.microsoft.com/office/drawing/2014/main" xmlns="" id="{58C40137-78EC-412E-BEEE-63241102697B}"/>
              </a:ext>
            </a:extLst>
          </p:cNvPr>
          <p:cNvSpPr>
            <a:spLocks/>
          </p:cNvSpPr>
          <p:nvPr/>
        </p:nvSpPr>
        <p:spPr bwMode="auto">
          <a:xfrm>
            <a:off x="8040688" y="3065463"/>
            <a:ext cx="104775" cy="101600"/>
          </a:xfrm>
          <a:custGeom>
            <a:avLst/>
            <a:gdLst>
              <a:gd name="T0" fmla="*/ 32 w 32"/>
              <a:gd name="T1" fmla="*/ 15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5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5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2" name="Freeform 124">
            <a:extLst>
              <a:ext uri="{FF2B5EF4-FFF2-40B4-BE49-F238E27FC236}">
                <a16:creationId xmlns:a16="http://schemas.microsoft.com/office/drawing/2014/main" xmlns="" id="{6025F301-0B29-4004-A5F7-BBD1E0405427}"/>
              </a:ext>
            </a:extLst>
          </p:cNvPr>
          <p:cNvSpPr>
            <a:spLocks/>
          </p:cNvSpPr>
          <p:nvPr/>
        </p:nvSpPr>
        <p:spPr bwMode="auto">
          <a:xfrm>
            <a:off x="7764463" y="3114675"/>
            <a:ext cx="103188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3" name="Freeform 125">
            <a:extLst>
              <a:ext uri="{FF2B5EF4-FFF2-40B4-BE49-F238E27FC236}">
                <a16:creationId xmlns:a16="http://schemas.microsoft.com/office/drawing/2014/main" xmlns="" id="{3043B0A3-63C6-44B8-85E4-FD30674004D8}"/>
              </a:ext>
            </a:extLst>
          </p:cNvPr>
          <p:cNvSpPr>
            <a:spLocks/>
          </p:cNvSpPr>
          <p:nvPr/>
        </p:nvSpPr>
        <p:spPr bwMode="auto">
          <a:xfrm>
            <a:off x="7467600" y="2914650"/>
            <a:ext cx="101600" cy="101600"/>
          </a:xfrm>
          <a:custGeom>
            <a:avLst/>
            <a:gdLst>
              <a:gd name="T0" fmla="*/ 31 w 31"/>
              <a:gd name="T1" fmla="*/ 16 h 31"/>
              <a:gd name="T2" fmla="*/ 27 w 31"/>
              <a:gd name="T3" fmla="*/ 4 h 31"/>
              <a:gd name="T4" fmla="*/ 16 w 31"/>
              <a:gd name="T5" fmla="*/ 0 h 31"/>
              <a:gd name="T6" fmla="*/ 4 w 31"/>
              <a:gd name="T7" fmla="*/ 4 h 31"/>
              <a:gd name="T8" fmla="*/ 0 w 31"/>
              <a:gd name="T9" fmla="*/ 16 h 31"/>
              <a:gd name="T10" fmla="*/ 4 w 31"/>
              <a:gd name="T11" fmla="*/ 27 h 31"/>
              <a:gd name="T12" fmla="*/ 16 w 31"/>
              <a:gd name="T13" fmla="*/ 31 h 31"/>
              <a:gd name="T14" fmla="*/ 27 w 31"/>
              <a:gd name="T15" fmla="*/ 27 h 31"/>
              <a:gd name="T16" fmla="*/ 31 w 31"/>
              <a:gd name="T17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1">
                <a:moveTo>
                  <a:pt x="31" y="16"/>
                </a:moveTo>
                <a:cubicBezTo>
                  <a:pt x="31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1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4" name="Freeform 126">
            <a:extLst>
              <a:ext uri="{FF2B5EF4-FFF2-40B4-BE49-F238E27FC236}">
                <a16:creationId xmlns:a16="http://schemas.microsoft.com/office/drawing/2014/main" xmlns="" id="{516C141F-D337-4D5D-9B23-B7E561E13138}"/>
              </a:ext>
            </a:extLst>
          </p:cNvPr>
          <p:cNvSpPr>
            <a:spLocks/>
          </p:cNvSpPr>
          <p:nvPr/>
        </p:nvSpPr>
        <p:spPr bwMode="auto">
          <a:xfrm>
            <a:off x="7470775" y="3124200"/>
            <a:ext cx="101600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1"/>
                  <a:pt x="30" y="8"/>
                  <a:pt x="27" y="5"/>
                </a:cubicBezTo>
                <a:cubicBezTo>
                  <a:pt x="24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1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5" name="Freeform 127">
            <a:extLst>
              <a:ext uri="{FF2B5EF4-FFF2-40B4-BE49-F238E27FC236}">
                <a16:creationId xmlns:a16="http://schemas.microsoft.com/office/drawing/2014/main" xmlns="" id="{7F6AEAA8-D8C7-43E3-8732-2E856F00588E}"/>
              </a:ext>
            </a:extLst>
          </p:cNvPr>
          <p:cNvSpPr>
            <a:spLocks/>
          </p:cNvSpPr>
          <p:nvPr/>
        </p:nvSpPr>
        <p:spPr bwMode="auto">
          <a:xfrm>
            <a:off x="7170738" y="3195638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1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1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6" name="Freeform 128">
            <a:extLst>
              <a:ext uri="{FF2B5EF4-FFF2-40B4-BE49-F238E27FC236}">
                <a16:creationId xmlns:a16="http://schemas.microsoft.com/office/drawing/2014/main" xmlns="" id="{DC9F3AC1-C0EE-476B-B4F9-7CE540C22759}"/>
              </a:ext>
            </a:extLst>
          </p:cNvPr>
          <p:cNvSpPr>
            <a:spLocks/>
          </p:cNvSpPr>
          <p:nvPr/>
        </p:nvSpPr>
        <p:spPr bwMode="auto">
          <a:xfrm>
            <a:off x="6959600" y="2967038"/>
            <a:ext cx="103188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7" name="Freeform 129">
            <a:extLst>
              <a:ext uri="{FF2B5EF4-FFF2-40B4-BE49-F238E27FC236}">
                <a16:creationId xmlns:a16="http://schemas.microsoft.com/office/drawing/2014/main" xmlns="" id="{47B9EE5B-67CC-4D3F-9D73-2CC30544455E}"/>
              </a:ext>
            </a:extLst>
          </p:cNvPr>
          <p:cNvSpPr>
            <a:spLocks/>
          </p:cNvSpPr>
          <p:nvPr/>
        </p:nvSpPr>
        <p:spPr bwMode="auto">
          <a:xfrm>
            <a:off x="6870700" y="3244850"/>
            <a:ext cx="101600" cy="101600"/>
          </a:xfrm>
          <a:custGeom>
            <a:avLst/>
            <a:gdLst>
              <a:gd name="T0" fmla="*/ 31 w 31"/>
              <a:gd name="T1" fmla="*/ 15 h 31"/>
              <a:gd name="T2" fmla="*/ 27 w 31"/>
              <a:gd name="T3" fmla="*/ 4 h 31"/>
              <a:gd name="T4" fmla="*/ 15 w 31"/>
              <a:gd name="T5" fmla="*/ 0 h 31"/>
              <a:gd name="T6" fmla="*/ 4 w 31"/>
              <a:gd name="T7" fmla="*/ 4 h 31"/>
              <a:gd name="T8" fmla="*/ 0 w 31"/>
              <a:gd name="T9" fmla="*/ 15 h 31"/>
              <a:gd name="T10" fmla="*/ 4 w 31"/>
              <a:gd name="T11" fmla="*/ 27 h 31"/>
              <a:gd name="T12" fmla="*/ 15 w 31"/>
              <a:gd name="T13" fmla="*/ 31 h 31"/>
              <a:gd name="T14" fmla="*/ 27 w 31"/>
              <a:gd name="T15" fmla="*/ 27 h 31"/>
              <a:gd name="T16" fmla="*/ 31 w 31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1">
                <a:moveTo>
                  <a:pt x="31" y="15"/>
                </a:moveTo>
                <a:cubicBezTo>
                  <a:pt x="31" y="11"/>
                  <a:pt x="30" y="7"/>
                  <a:pt x="27" y="4"/>
                </a:cubicBezTo>
                <a:cubicBezTo>
                  <a:pt x="24" y="1"/>
                  <a:pt x="20" y="0"/>
                  <a:pt x="15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1"/>
                  <a:pt x="0" y="15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1"/>
                  <a:pt x="15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1" y="20"/>
                  <a:pt x="31" y="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8" name="Freeform 130">
            <a:extLst>
              <a:ext uri="{FF2B5EF4-FFF2-40B4-BE49-F238E27FC236}">
                <a16:creationId xmlns:a16="http://schemas.microsoft.com/office/drawing/2014/main" xmlns="" id="{BF947B43-729A-4DF3-891F-AEE45C337928}"/>
              </a:ext>
            </a:extLst>
          </p:cNvPr>
          <p:cNvSpPr>
            <a:spLocks/>
          </p:cNvSpPr>
          <p:nvPr/>
        </p:nvSpPr>
        <p:spPr bwMode="auto">
          <a:xfrm>
            <a:off x="6577013" y="3244850"/>
            <a:ext cx="101600" cy="101600"/>
          </a:xfrm>
          <a:custGeom>
            <a:avLst/>
            <a:gdLst>
              <a:gd name="T0" fmla="*/ 31 w 31"/>
              <a:gd name="T1" fmla="*/ 15 h 31"/>
              <a:gd name="T2" fmla="*/ 27 w 31"/>
              <a:gd name="T3" fmla="*/ 4 h 31"/>
              <a:gd name="T4" fmla="*/ 16 w 31"/>
              <a:gd name="T5" fmla="*/ 0 h 31"/>
              <a:gd name="T6" fmla="*/ 4 w 31"/>
              <a:gd name="T7" fmla="*/ 4 h 31"/>
              <a:gd name="T8" fmla="*/ 0 w 31"/>
              <a:gd name="T9" fmla="*/ 15 h 31"/>
              <a:gd name="T10" fmla="*/ 4 w 31"/>
              <a:gd name="T11" fmla="*/ 27 h 31"/>
              <a:gd name="T12" fmla="*/ 16 w 31"/>
              <a:gd name="T13" fmla="*/ 31 h 31"/>
              <a:gd name="T14" fmla="*/ 27 w 31"/>
              <a:gd name="T15" fmla="*/ 27 h 31"/>
              <a:gd name="T16" fmla="*/ 31 w 31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1">
                <a:moveTo>
                  <a:pt x="31" y="15"/>
                </a:moveTo>
                <a:cubicBezTo>
                  <a:pt x="31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7" y="1"/>
                  <a:pt x="4" y="4"/>
                </a:cubicBezTo>
                <a:cubicBezTo>
                  <a:pt x="1" y="7"/>
                  <a:pt x="0" y="11"/>
                  <a:pt x="0" y="15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1" y="20"/>
                  <a:pt x="31" y="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9" name="Freeform 131">
            <a:extLst>
              <a:ext uri="{FF2B5EF4-FFF2-40B4-BE49-F238E27FC236}">
                <a16:creationId xmlns:a16="http://schemas.microsoft.com/office/drawing/2014/main" xmlns="" id="{ED76A0CD-70D2-4191-BABF-74D99E08F163}"/>
              </a:ext>
            </a:extLst>
          </p:cNvPr>
          <p:cNvSpPr>
            <a:spLocks/>
          </p:cNvSpPr>
          <p:nvPr/>
        </p:nvSpPr>
        <p:spPr bwMode="auto">
          <a:xfrm>
            <a:off x="6286500" y="3322638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0" name="Freeform 132">
            <a:extLst>
              <a:ext uri="{FF2B5EF4-FFF2-40B4-BE49-F238E27FC236}">
                <a16:creationId xmlns:a16="http://schemas.microsoft.com/office/drawing/2014/main" xmlns="" id="{4712E904-575C-4A80-AD7F-00766DAF0841}"/>
              </a:ext>
            </a:extLst>
          </p:cNvPr>
          <p:cNvSpPr>
            <a:spLocks/>
          </p:cNvSpPr>
          <p:nvPr/>
        </p:nvSpPr>
        <p:spPr bwMode="auto">
          <a:xfrm>
            <a:off x="5994400" y="3359150"/>
            <a:ext cx="100013" cy="104775"/>
          </a:xfrm>
          <a:custGeom>
            <a:avLst/>
            <a:gdLst>
              <a:gd name="T0" fmla="*/ 31 w 31"/>
              <a:gd name="T1" fmla="*/ 16 h 32"/>
              <a:gd name="T2" fmla="*/ 27 w 31"/>
              <a:gd name="T3" fmla="*/ 5 h 32"/>
              <a:gd name="T4" fmla="*/ 15 w 31"/>
              <a:gd name="T5" fmla="*/ 0 h 32"/>
              <a:gd name="T6" fmla="*/ 4 w 31"/>
              <a:gd name="T7" fmla="*/ 5 h 32"/>
              <a:gd name="T8" fmla="*/ 0 w 31"/>
              <a:gd name="T9" fmla="*/ 16 h 32"/>
              <a:gd name="T10" fmla="*/ 4 w 31"/>
              <a:gd name="T11" fmla="*/ 27 h 32"/>
              <a:gd name="T12" fmla="*/ 15 w 31"/>
              <a:gd name="T13" fmla="*/ 32 h 32"/>
              <a:gd name="T14" fmla="*/ 27 w 31"/>
              <a:gd name="T15" fmla="*/ 27 h 32"/>
              <a:gd name="T16" fmla="*/ 31 w 31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2">
                <a:moveTo>
                  <a:pt x="31" y="16"/>
                </a:moveTo>
                <a:cubicBezTo>
                  <a:pt x="31" y="12"/>
                  <a:pt x="30" y="8"/>
                  <a:pt x="27" y="5"/>
                </a:cubicBezTo>
                <a:cubicBezTo>
                  <a:pt x="24" y="2"/>
                  <a:pt x="20" y="0"/>
                  <a:pt x="15" y="0"/>
                </a:cubicBezTo>
                <a:cubicBezTo>
                  <a:pt x="11" y="0"/>
                  <a:pt x="7" y="2"/>
                  <a:pt x="4" y="5"/>
                </a:cubicBezTo>
                <a:cubicBezTo>
                  <a:pt x="1" y="8"/>
                  <a:pt x="0" y="12"/>
                  <a:pt x="0" y="16"/>
                </a:cubicBezTo>
                <a:cubicBezTo>
                  <a:pt x="0" y="20"/>
                  <a:pt x="1" y="24"/>
                  <a:pt x="4" y="27"/>
                </a:cubicBezTo>
                <a:cubicBezTo>
                  <a:pt x="7" y="30"/>
                  <a:pt x="11" y="32"/>
                  <a:pt x="15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1" y="20"/>
                  <a:pt x="31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1" name="Freeform 133">
            <a:extLst>
              <a:ext uri="{FF2B5EF4-FFF2-40B4-BE49-F238E27FC236}">
                <a16:creationId xmlns:a16="http://schemas.microsoft.com/office/drawing/2014/main" xmlns="" id="{10DAFFA7-0BA1-47AB-808D-E85632E722C4}"/>
              </a:ext>
            </a:extLst>
          </p:cNvPr>
          <p:cNvSpPr>
            <a:spLocks/>
          </p:cNvSpPr>
          <p:nvPr/>
        </p:nvSpPr>
        <p:spPr bwMode="auto">
          <a:xfrm>
            <a:off x="5703888" y="3492500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1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2" name="Freeform 134">
            <a:extLst>
              <a:ext uri="{FF2B5EF4-FFF2-40B4-BE49-F238E27FC236}">
                <a16:creationId xmlns:a16="http://schemas.microsoft.com/office/drawing/2014/main" xmlns="" id="{439353EA-179D-496C-B5E0-0F2F53479E14}"/>
              </a:ext>
            </a:extLst>
          </p:cNvPr>
          <p:cNvSpPr>
            <a:spLocks/>
          </p:cNvSpPr>
          <p:nvPr/>
        </p:nvSpPr>
        <p:spPr bwMode="auto">
          <a:xfrm>
            <a:off x="5407025" y="3735388"/>
            <a:ext cx="104775" cy="103188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1" y="0"/>
                  <a:pt x="16" y="0"/>
                </a:cubicBezTo>
                <a:cubicBezTo>
                  <a:pt x="12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1"/>
                  <a:pt x="2" y="24"/>
                  <a:pt x="5" y="27"/>
                </a:cubicBezTo>
                <a:cubicBezTo>
                  <a:pt x="8" y="30"/>
                  <a:pt x="12" y="32"/>
                  <a:pt x="16" y="32"/>
                </a:cubicBezTo>
                <a:cubicBezTo>
                  <a:pt x="21" y="32"/>
                  <a:pt x="24" y="30"/>
                  <a:pt x="27" y="27"/>
                </a:cubicBezTo>
                <a:cubicBezTo>
                  <a:pt x="30" y="24"/>
                  <a:pt x="32" y="21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3" name="Freeform 135">
            <a:extLst>
              <a:ext uri="{FF2B5EF4-FFF2-40B4-BE49-F238E27FC236}">
                <a16:creationId xmlns:a16="http://schemas.microsoft.com/office/drawing/2014/main" xmlns="" id="{77BA269A-CE5B-43E2-8480-6B79CEDE7AB9}"/>
              </a:ext>
            </a:extLst>
          </p:cNvPr>
          <p:cNvSpPr>
            <a:spLocks/>
          </p:cNvSpPr>
          <p:nvPr/>
        </p:nvSpPr>
        <p:spPr bwMode="auto">
          <a:xfrm>
            <a:off x="5205413" y="3402013"/>
            <a:ext cx="103188" cy="101600"/>
          </a:xfrm>
          <a:custGeom>
            <a:avLst/>
            <a:gdLst>
              <a:gd name="T0" fmla="*/ 32 w 32"/>
              <a:gd name="T1" fmla="*/ 15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5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5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1" y="0"/>
                  <a:pt x="16" y="0"/>
                </a:cubicBezTo>
                <a:cubicBezTo>
                  <a:pt x="12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2" y="31"/>
                  <a:pt x="16" y="31"/>
                </a:cubicBezTo>
                <a:cubicBezTo>
                  <a:pt x="21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4" name="Freeform 136">
            <a:extLst>
              <a:ext uri="{FF2B5EF4-FFF2-40B4-BE49-F238E27FC236}">
                <a16:creationId xmlns:a16="http://schemas.microsoft.com/office/drawing/2014/main" xmlns="" id="{5E18013D-11CE-4092-A9D8-97728B3D96D4}"/>
              </a:ext>
            </a:extLst>
          </p:cNvPr>
          <p:cNvSpPr>
            <a:spLocks/>
          </p:cNvSpPr>
          <p:nvPr/>
        </p:nvSpPr>
        <p:spPr bwMode="auto">
          <a:xfrm>
            <a:off x="5106988" y="2979738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5" name="Freeform 137">
            <a:extLst>
              <a:ext uri="{FF2B5EF4-FFF2-40B4-BE49-F238E27FC236}">
                <a16:creationId xmlns:a16="http://schemas.microsoft.com/office/drawing/2014/main" xmlns="" id="{89017806-64E0-48B3-826C-58A996D43F03}"/>
              </a:ext>
            </a:extLst>
          </p:cNvPr>
          <p:cNvSpPr>
            <a:spLocks/>
          </p:cNvSpPr>
          <p:nvPr/>
        </p:nvSpPr>
        <p:spPr bwMode="auto">
          <a:xfrm>
            <a:off x="5106988" y="3284538"/>
            <a:ext cx="104775" cy="104775"/>
          </a:xfrm>
          <a:custGeom>
            <a:avLst/>
            <a:gdLst>
              <a:gd name="T0" fmla="*/ 32 w 32"/>
              <a:gd name="T1" fmla="*/ 16 h 32"/>
              <a:gd name="T2" fmla="*/ 27 w 32"/>
              <a:gd name="T3" fmla="*/ 5 h 32"/>
              <a:gd name="T4" fmla="*/ 16 w 32"/>
              <a:gd name="T5" fmla="*/ 0 h 32"/>
              <a:gd name="T6" fmla="*/ 5 w 32"/>
              <a:gd name="T7" fmla="*/ 5 h 32"/>
              <a:gd name="T8" fmla="*/ 0 w 32"/>
              <a:gd name="T9" fmla="*/ 16 h 32"/>
              <a:gd name="T10" fmla="*/ 5 w 32"/>
              <a:gd name="T11" fmla="*/ 27 h 32"/>
              <a:gd name="T12" fmla="*/ 16 w 32"/>
              <a:gd name="T13" fmla="*/ 32 h 32"/>
              <a:gd name="T14" fmla="*/ 27 w 32"/>
              <a:gd name="T15" fmla="*/ 27 h 32"/>
              <a:gd name="T16" fmla="*/ 32 w 32"/>
              <a:gd name="T17" fmla="*/ 1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2">
                <a:moveTo>
                  <a:pt x="32" y="16"/>
                </a:moveTo>
                <a:cubicBezTo>
                  <a:pt x="32" y="12"/>
                  <a:pt x="30" y="8"/>
                  <a:pt x="27" y="5"/>
                </a:cubicBezTo>
                <a:cubicBezTo>
                  <a:pt x="24" y="2"/>
                  <a:pt x="20" y="0"/>
                  <a:pt x="16" y="0"/>
                </a:cubicBezTo>
                <a:cubicBezTo>
                  <a:pt x="11" y="0"/>
                  <a:pt x="8" y="2"/>
                  <a:pt x="5" y="5"/>
                </a:cubicBezTo>
                <a:cubicBezTo>
                  <a:pt x="2" y="8"/>
                  <a:pt x="0" y="12"/>
                  <a:pt x="0" y="16"/>
                </a:cubicBezTo>
                <a:cubicBezTo>
                  <a:pt x="0" y="21"/>
                  <a:pt x="2" y="24"/>
                  <a:pt x="5" y="27"/>
                </a:cubicBezTo>
                <a:cubicBezTo>
                  <a:pt x="8" y="30"/>
                  <a:pt x="11" y="32"/>
                  <a:pt x="16" y="32"/>
                </a:cubicBezTo>
                <a:cubicBezTo>
                  <a:pt x="20" y="32"/>
                  <a:pt x="24" y="30"/>
                  <a:pt x="27" y="27"/>
                </a:cubicBezTo>
                <a:cubicBezTo>
                  <a:pt x="30" y="24"/>
                  <a:pt x="32" y="21"/>
                  <a:pt x="32" y="1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6" name="Line 138">
            <a:extLst>
              <a:ext uri="{FF2B5EF4-FFF2-40B4-BE49-F238E27FC236}">
                <a16:creationId xmlns:a16="http://schemas.microsoft.com/office/drawing/2014/main" xmlns="" id="{019E1464-87CF-4810-8B1F-3643708486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225" y="4305300"/>
            <a:ext cx="3497263" cy="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7" name="Line 139">
            <a:extLst>
              <a:ext uri="{FF2B5EF4-FFF2-40B4-BE49-F238E27FC236}">
                <a16:creationId xmlns:a16="http://schemas.microsoft.com/office/drawing/2014/main" xmlns="" id="{C923E4A3-63AE-4B22-906B-362EE9AB16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225" y="3440113"/>
            <a:ext cx="3497263" cy="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8" name="Line 140">
            <a:extLst>
              <a:ext uri="{FF2B5EF4-FFF2-40B4-BE49-F238E27FC236}">
                <a16:creationId xmlns:a16="http://schemas.microsoft.com/office/drawing/2014/main" xmlns="" id="{2151D1EB-5387-42DA-BDAD-C7E98CB8EC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225" y="2976563"/>
            <a:ext cx="3497263" cy="0"/>
          </a:xfrm>
          <a:prstGeom prst="line">
            <a:avLst/>
          </a:prstGeom>
          <a:noFill/>
          <a:ln w="12700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2" name="ZoneTexte 161">
            <a:extLst>
              <a:ext uri="{FF2B5EF4-FFF2-40B4-BE49-F238E27FC236}">
                <a16:creationId xmlns:a16="http://schemas.microsoft.com/office/drawing/2014/main" xmlns="" id="{7FEF1B3F-ACF6-42D8-84EF-BABADDAA36FB}"/>
              </a:ext>
            </a:extLst>
          </p:cNvPr>
          <p:cNvSpPr txBox="1"/>
          <p:nvPr/>
        </p:nvSpPr>
        <p:spPr>
          <a:xfrm>
            <a:off x="529239" y="4582117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0</a:t>
            </a:r>
          </a:p>
        </p:txBody>
      </p:sp>
      <p:sp>
        <p:nvSpPr>
          <p:cNvPr id="163" name="ZoneTexte 162">
            <a:extLst>
              <a:ext uri="{FF2B5EF4-FFF2-40B4-BE49-F238E27FC236}">
                <a16:creationId xmlns:a16="http://schemas.microsoft.com/office/drawing/2014/main" xmlns="" id="{53DF9F46-8632-4AC1-A235-8FE1302F77D4}"/>
              </a:ext>
            </a:extLst>
          </p:cNvPr>
          <p:cNvSpPr txBox="1"/>
          <p:nvPr/>
        </p:nvSpPr>
        <p:spPr>
          <a:xfrm>
            <a:off x="624996" y="4582117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1</a:t>
            </a:r>
          </a:p>
        </p:txBody>
      </p:sp>
      <p:sp>
        <p:nvSpPr>
          <p:cNvPr id="164" name="ZoneTexte 163">
            <a:extLst>
              <a:ext uri="{FF2B5EF4-FFF2-40B4-BE49-F238E27FC236}">
                <a16:creationId xmlns:a16="http://schemas.microsoft.com/office/drawing/2014/main" xmlns="" id="{5D7DCB65-EE81-4DE3-A916-E5E82007D65D}"/>
              </a:ext>
            </a:extLst>
          </p:cNvPr>
          <p:cNvSpPr txBox="1"/>
          <p:nvPr/>
        </p:nvSpPr>
        <p:spPr>
          <a:xfrm>
            <a:off x="828407" y="4582117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4</a:t>
            </a:r>
          </a:p>
        </p:txBody>
      </p:sp>
      <p:sp>
        <p:nvSpPr>
          <p:cNvPr id="165" name="ZoneTexte 164">
            <a:extLst>
              <a:ext uri="{FF2B5EF4-FFF2-40B4-BE49-F238E27FC236}">
                <a16:creationId xmlns:a16="http://schemas.microsoft.com/office/drawing/2014/main" xmlns="" id="{0AE2AF40-D650-4971-91CE-20A7CDF88798}"/>
              </a:ext>
            </a:extLst>
          </p:cNvPr>
          <p:cNvSpPr txBox="1"/>
          <p:nvPr/>
        </p:nvSpPr>
        <p:spPr>
          <a:xfrm>
            <a:off x="1123363" y="4582117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8</a:t>
            </a:r>
          </a:p>
        </p:txBody>
      </p:sp>
      <p:sp>
        <p:nvSpPr>
          <p:cNvPr id="166" name="ZoneTexte 165">
            <a:extLst>
              <a:ext uri="{FF2B5EF4-FFF2-40B4-BE49-F238E27FC236}">
                <a16:creationId xmlns:a16="http://schemas.microsoft.com/office/drawing/2014/main" xmlns="" id="{C8C7E5FB-E7FE-4563-BC46-8672CCCE2E1F}"/>
              </a:ext>
            </a:extLst>
          </p:cNvPr>
          <p:cNvSpPr txBox="1"/>
          <p:nvPr/>
        </p:nvSpPr>
        <p:spPr>
          <a:xfrm>
            <a:off x="1387862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12</a:t>
            </a:r>
          </a:p>
        </p:txBody>
      </p:sp>
      <p:sp>
        <p:nvSpPr>
          <p:cNvPr id="167" name="ZoneTexte 166">
            <a:extLst>
              <a:ext uri="{FF2B5EF4-FFF2-40B4-BE49-F238E27FC236}">
                <a16:creationId xmlns:a16="http://schemas.microsoft.com/office/drawing/2014/main" xmlns="" id="{935A3133-1E62-4795-A6D2-C4FEC72C5181}"/>
              </a:ext>
            </a:extLst>
          </p:cNvPr>
          <p:cNvSpPr txBox="1"/>
          <p:nvPr/>
        </p:nvSpPr>
        <p:spPr>
          <a:xfrm>
            <a:off x="1682818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16</a:t>
            </a:r>
          </a:p>
        </p:txBody>
      </p:sp>
      <p:sp>
        <p:nvSpPr>
          <p:cNvPr id="168" name="ZoneTexte 167">
            <a:extLst>
              <a:ext uri="{FF2B5EF4-FFF2-40B4-BE49-F238E27FC236}">
                <a16:creationId xmlns:a16="http://schemas.microsoft.com/office/drawing/2014/main" xmlns="" id="{5BC0045B-4388-45B6-B5DB-A05C0F549BDE}"/>
              </a:ext>
            </a:extLst>
          </p:cNvPr>
          <p:cNvSpPr txBox="1"/>
          <p:nvPr/>
        </p:nvSpPr>
        <p:spPr>
          <a:xfrm>
            <a:off x="1977774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20</a:t>
            </a:r>
          </a:p>
        </p:txBody>
      </p:sp>
      <p:sp>
        <p:nvSpPr>
          <p:cNvPr id="169" name="ZoneTexte 168">
            <a:extLst>
              <a:ext uri="{FF2B5EF4-FFF2-40B4-BE49-F238E27FC236}">
                <a16:creationId xmlns:a16="http://schemas.microsoft.com/office/drawing/2014/main" xmlns="" id="{473FE91F-F093-42B9-9414-BFD02821D935}"/>
              </a:ext>
            </a:extLst>
          </p:cNvPr>
          <p:cNvSpPr txBox="1"/>
          <p:nvPr/>
        </p:nvSpPr>
        <p:spPr>
          <a:xfrm>
            <a:off x="2272730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24</a:t>
            </a:r>
          </a:p>
        </p:txBody>
      </p:sp>
      <p:sp>
        <p:nvSpPr>
          <p:cNvPr id="170" name="ZoneTexte 169">
            <a:extLst>
              <a:ext uri="{FF2B5EF4-FFF2-40B4-BE49-F238E27FC236}">
                <a16:creationId xmlns:a16="http://schemas.microsoft.com/office/drawing/2014/main" xmlns="" id="{9AE393F8-9A60-4289-83C6-0630C392CA1B}"/>
              </a:ext>
            </a:extLst>
          </p:cNvPr>
          <p:cNvSpPr txBox="1"/>
          <p:nvPr/>
        </p:nvSpPr>
        <p:spPr>
          <a:xfrm>
            <a:off x="2567686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28</a:t>
            </a:r>
          </a:p>
        </p:txBody>
      </p:sp>
      <p:sp>
        <p:nvSpPr>
          <p:cNvPr id="171" name="ZoneTexte 170">
            <a:extLst>
              <a:ext uri="{FF2B5EF4-FFF2-40B4-BE49-F238E27FC236}">
                <a16:creationId xmlns:a16="http://schemas.microsoft.com/office/drawing/2014/main" xmlns="" id="{35422D29-1DE7-439B-A87C-202A3A223137}"/>
              </a:ext>
            </a:extLst>
          </p:cNvPr>
          <p:cNvSpPr txBox="1"/>
          <p:nvPr/>
        </p:nvSpPr>
        <p:spPr>
          <a:xfrm>
            <a:off x="2862642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32</a:t>
            </a:r>
          </a:p>
        </p:txBody>
      </p:sp>
      <p:sp>
        <p:nvSpPr>
          <p:cNvPr id="172" name="ZoneTexte 171">
            <a:extLst>
              <a:ext uri="{FF2B5EF4-FFF2-40B4-BE49-F238E27FC236}">
                <a16:creationId xmlns:a16="http://schemas.microsoft.com/office/drawing/2014/main" xmlns="" id="{B2FE0EC6-314A-48F7-9C4A-79BD907FA094}"/>
              </a:ext>
            </a:extLst>
          </p:cNvPr>
          <p:cNvSpPr txBox="1"/>
          <p:nvPr/>
        </p:nvSpPr>
        <p:spPr>
          <a:xfrm>
            <a:off x="3157598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36</a:t>
            </a:r>
          </a:p>
        </p:txBody>
      </p:sp>
      <p:sp>
        <p:nvSpPr>
          <p:cNvPr id="173" name="ZoneTexte 172">
            <a:extLst>
              <a:ext uri="{FF2B5EF4-FFF2-40B4-BE49-F238E27FC236}">
                <a16:creationId xmlns:a16="http://schemas.microsoft.com/office/drawing/2014/main" xmlns="" id="{CE726CF0-7C4E-4618-BF0B-728B75028200}"/>
              </a:ext>
            </a:extLst>
          </p:cNvPr>
          <p:cNvSpPr txBox="1"/>
          <p:nvPr/>
        </p:nvSpPr>
        <p:spPr>
          <a:xfrm>
            <a:off x="3452554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40</a:t>
            </a:r>
          </a:p>
        </p:txBody>
      </p:sp>
      <p:sp>
        <p:nvSpPr>
          <p:cNvPr id="174" name="ZoneTexte 173">
            <a:extLst>
              <a:ext uri="{FF2B5EF4-FFF2-40B4-BE49-F238E27FC236}">
                <a16:creationId xmlns:a16="http://schemas.microsoft.com/office/drawing/2014/main" xmlns="" id="{447DCE4F-B609-4617-ADAA-065D123D7948}"/>
              </a:ext>
            </a:extLst>
          </p:cNvPr>
          <p:cNvSpPr txBox="1"/>
          <p:nvPr/>
        </p:nvSpPr>
        <p:spPr>
          <a:xfrm>
            <a:off x="3747510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44</a:t>
            </a:r>
          </a:p>
        </p:txBody>
      </p:sp>
      <p:sp>
        <p:nvSpPr>
          <p:cNvPr id="175" name="ZoneTexte 174">
            <a:extLst>
              <a:ext uri="{FF2B5EF4-FFF2-40B4-BE49-F238E27FC236}">
                <a16:creationId xmlns:a16="http://schemas.microsoft.com/office/drawing/2014/main" xmlns="" id="{02069672-ED8E-4E92-A7C9-303C8A96FB0A}"/>
              </a:ext>
            </a:extLst>
          </p:cNvPr>
          <p:cNvSpPr txBox="1"/>
          <p:nvPr/>
        </p:nvSpPr>
        <p:spPr>
          <a:xfrm>
            <a:off x="4042469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48</a:t>
            </a:r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xmlns="" id="{A51313C2-37EF-48DB-A03E-F491E82A4A08}"/>
              </a:ext>
            </a:extLst>
          </p:cNvPr>
          <p:cNvSpPr txBox="1"/>
          <p:nvPr/>
        </p:nvSpPr>
        <p:spPr>
          <a:xfrm>
            <a:off x="2158368" y="4687252"/>
            <a:ext cx="5533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+mn-lt"/>
              </a:rPr>
              <a:t>Week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xmlns="" id="{DEF9E230-31D1-424F-8E39-454E6C681B1C}"/>
              </a:ext>
            </a:extLst>
          </p:cNvPr>
          <p:cNvSpPr txBox="1"/>
          <p:nvPr/>
        </p:nvSpPr>
        <p:spPr>
          <a:xfrm>
            <a:off x="268375" y="4403125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2060"/>
                </a:solidFill>
                <a:latin typeface="+mj-lt"/>
              </a:rPr>
              <a:t>0,1</a:t>
            </a:r>
          </a:p>
        </p:txBody>
      </p:sp>
      <p:sp>
        <p:nvSpPr>
          <p:cNvPr id="179" name="ZoneTexte 178">
            <a:extLst>
              <a:ext uri="{FF2B5EF4-FFF2-40B4-BE49-F238E27FC236}">
                <a16:creationId xmlns:a16="http://schemas.microsoft.com/office/drawing/2014/main" xmlns="" id="{6FE3003C-338F-4945-B72F-0055266DE69C}"/>
              </a:ext>
            </a:extLst>
          </p:cNvPr>
          <p:cNvSpPr txBox="1"/>
          <p:nvPr/>
        </p:nvSpPr>
        <p:spPr>
          <a:xfrm>
            <a:off x="366157" y="346781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2060"/>
                </a:solidFill>
                <a:latin typeface="+mj-lt"/>
              </a:rPr>
              <a:t>1</a:t>
            </a: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xmlns="" id="{12EBE007-E4DF-4ED2-819D-5B55198A2150}"/>
              </a:ext>
            </a:extLst>
          </p:cNvPr>
          <p:cNvSpPr txBox="1"/>
          <p:nvPr/>
        </p:nvSpPr>
        <p:spPr>
          <a:xfrm>
            <a:off x="300434" y="2509679"/>
            <a:ext cx="3161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2060"/>
                </a:solidFill>
                <a:latin typeface="+mj-lt"/>
              </a:rPr>
              <a:t>10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xmlns="" id="{867AAEE6-A94C-4549-B6B3-2235F8500BCB}"/>
              </a:ext>
            </a:extLst>
          </p:cNvPr>
          <p:cNvSpPr txBox="1"/>
          <p:nvPr/>
        </p:nvSpPr>
        <p:spPr>
          <a:xfrm>
            <a:off x="234711" y="1554067"/>
            <a:ext cx="381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2060"/>
                </a:solidFill>
                <a:latin typeface="+mj-lt"/>
              </a:rPr>
              <a:t>100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xmlns="" id="{A3E0B07F-DA83-462D-913B-2B41EE87ED38}"/>
              </a:ext>
            </a:extLst>
          </p:cNvPr>
          <p:cNvSpPr txBox="1"/>
          <p:nvPr/>
        </p:nvSpPr>
        <p:spPr>
          <a:xfrm>
            <a:off x="4787219" y="4407615"/>
            <a:ext cx="3161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2060"/>
                </a:solidFill>
                <a:latin typeface="+mj-lt"/>
              </a:rPr>
              <a:t>10</a:t>
            </a: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xmlns="" id="{1033B08F-C83B-4577-9D37-84F5CA42FB1F}"/>
              </a:ext>
            </a:extLst>
          </p:cNvPr>
          <p:cNvSpPr txBox="1"/>
          <p:nvPr/>
        </p:nvSpPr>
        <p:spPr>
          <a:xfrm>
            <a:off x="4721496" y="2993358"/>
            <a:ext cx="381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2060"/>
                </a:solidFill>
                <a:latin typeface="+mj-lt"/>
              </a:rPr>
              <a:t>100</a:t>
            </a: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xmlns="" id="{CD2450D7-9F53-4A91-88DD-EF782B079F37}"/>
              </a:ext>
            </a:extLst>
          </p:cNvPr>
          <p:cNvSpPr txBox="1"/>
          <p:nvPr/>
        </p:nvSpPr>
        <p:spPr>
          <a:xfrm>
            <a:off x="4626919" y="1568962"/>
            <a:ext cx="4764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2060"/>
                </a:solidFill>
                <a:latin typeface="+mj-lt"/>
              </a:rPr>
              <a:t>1 000</a:t>
            </a:r>
          </a:p>
        </p:txBody>
      </p:sp>
      <p:sp>
        <p:nvSpPr>
          <p:cNvPr id="195" name="ZoneTexte 194">
            <a:extLst>
              <a:ext uri="{FF2B5EF4-FFF2-40B4-BE49-F238E27FC236}">
                <a16:creationId xmlns:a16="http://schemas.microsoft.com/office/drawing/2014/main" xmlns="" id="{BC4758F2-E09A-49B7-96EF-8A426D9D3887}"/>
              </a:ext>
            </a:extLst>
          </p:cNvPr>
          <p:cNvSpPr txBox="1"/>
          <p:nvPr/>
        </p:nvSpPr>
        <p:spPr>
          <a:xfrm>
            <a:off x="5028214" y="4582117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0</a:t>
            </a:r>
          </a:p>
        </p:txBody>
      </p:sp>
      <p:sp>
        <p:nvSpPr>
          <p:cNvPr id="196" name="ZoneTexte 195">
            <a:extLst>
              <a:ext uri="{FF2B5EF4-FFF2-40B4-BE49-F238E27FC236}">
                <a16:creationId xmlns:a16="http://schemas.microsoft.com/office/drawing/2014/main" xmlns="" id="{BDCC275C-6C43-4139-8049-C4928DC0C8E2}"/>
              </a:ext>
            </a:extLst>
          </p:cNvPr>
          <p:cNvSpPr txBox="1"/>
          <p:nvPr/>
        </p:nvSpPr>
        <p:spPr>
          <a:xfrm>
            <a:off x="5123971" y="4582117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1</a:t>
            </a: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xmlns="" id="{B9FC0E08-C74A-46DB-AF7F-0D27BCDF84B8}"/>
              </a:ext>
            </a:extLst>
          </p:cNvPr>
          <p:cNvSpPr txBox="1"/>
          <p:nvPr/>
        </p:nvSpPr>
        <p:spPr>
          <a:xfrm>
            <a:off x="5327382" y="4582117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4</a:t>
            </a:r>
          </a:p>
        </p:txBody>
      </p:sp>
      <p:sp>
        <p:nvSpPr>
          <p:cNvPr id="198" name="ZoneTexte 197">
            <a:extLst>
              <a:ext uri="{FF2B5EF4-FFF2-40B4-BE49-F238E27FC236}">
                <a16:creationId xmlns:a16="http://schemas.microsoft.com/office/drawing/2014/main" xmlns="" id="{6ED09C93-25C5-4467-942B-9F6FD1B32EA6}"/>
              </a:ext>
            </a:extLst>
          </p:cNvPr>
          <p:cNvSpPr txBox="1"/>
          <p:nvPr/>
        </p:nvSpPr>
        <p:spPr>
          <a:xfrm>
            <a:off x="5622338" y="4582117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8</a:t>
            </a: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xmlns="" id="{C7E9A98F-2E00-421F-87E1-11C59E386A1E}"/>
              </a:ext>
            </a:extLst>
          </p:cNvPr>
          <p:cNvSpPr txBox="1"/>
          <p:nvPr/>
        </p:nvSpPr>
        <p:spPr>
          <a:xfrm>
            <a:off x="5886837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12</a:t>
            </a:r>
          </a:p>
        </p:txBody>
      </p:sp>
      <p:sp>
        <p:nvSpPr>
          <p:cNvPr id="200" name="ZoneTexte 199">
            <a:extLst>
              <a:ext uri="{FF2B5EF4-FFF2-40B4-BE49-F238E27FC236}">
                <a16:creationId xmlns:a16="http://schemas.microsoft.com/office/drawing/2014/main" xmlns="" id="{6E20D98E-F739-41EC-A7DA-69259BD6362D}"/>
              </a:ext>
            </a:extLst>
          </p:cNvPr>
          <p:cNvSpPr txBox="1"/>
          <p:nvPr/>
        </p:nvSpPr>
        <p:spPr>
          <a:xfrm>
            <a:off x="6181793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16</a:t>
            </a: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xmlns="" id="{24627652-B300-4323-804B-2786362DC2F1}"/>
              </a:ext>
            </a:extLst>
          </p:cNvPr>
          <p:cNvSpPr txBox="1"/>
          <p:nvPr/>
        </p:nvSpPr>
        <p:spPr>
          <a:xfrm>
            <a:off x="6476749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20</a:t>
            </a:r>
          </a:p>
        </p:txBody>
      </p:sp>
      <p:sp>
        <p:nvSpPr>
          <p:cNvPr id="202" name="ZoneTexte 201">
            <a:extLst>
              <a:ext uri="{FF2B5EF4-FFF2-40B4-BE49-F238E27FC236}">
                <a16:creationId xmlns:a16="http://schemas.microsoft.com/office/drawing/2014/main" xmlns="" id="{1BEB0CBD-69EE-40CB-B62C-B8447A71982A}"/>
              </a:ext>
            </a:extLst>
          </p:cNvPr>
          <p:cNvSpPr txBox="1"/>
          <p:nvPr/>
        </p:nvSpPr>
        <p:spPr>
          <a:xfrm>
            <a:off x="6771705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24</a:t>
            </a: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xmlns="" id="{56A9DBBD-A9AD-44DF-AD55-BFFB13A4F6B0}"/>
              </a:ext>
            </a:extLst>
          </p:cNvPr>
          <p:cNvSpPr txBox="1"/>
          <p:nvPr/>
        </p:nvSpPr>
        <p:spPr>
          <a:xfrm>
            <a:off x="7066661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28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xmlns="" id="{F4B4F8CE-96D5-4748-9288-65922DE8922D}"/>
              </a:ext>
            </a:extLst>
          </p:cNvPr>
          <p:cNvSpPr txBox="1"/>
          <p:nvPr/>
        </p:nvSpPr>
        <p:spPr>
          <a:xfrm>
            <a:off x="7361617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32</a:t>
            </a:r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xmlns="" id="{119A44CE-E50F-4F92-A29D-4AED497B418C}"/>
              </a:ext>
            </a:extLst>
          </p:cNvPr>
          <p:cNvSpPr txBox="1"/>
          <p:nvPr/>
        </p:nvSpPr>
        <p:spPr>
          <a:xfrm>
            <a:off x="7656573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36</a:t>
            </a:r>
          </a:p>
        </p:txBody>
      </p:sp>
      <p:sp>
        <p:nvSpPr>
          <p:cNvPr id="206" name="ZoneTexte 205">
            <a:extLst>
              <a:ext uri="{FF2B5EF4-FFF2-40B4-BE49-F238E27FC236}">
                <a16:creationId xmlns:a16="http://schemas.microsoft.com/office/drawing/2014/main" xmlns="" id="{B5F2175F-C454-491E-8B39-C7C86D7A82BF}"/>
              </a:ext>
            </a:extLst>
          </p:cNvPr>
          <p:cNvSpPr txBox="1"/>
          <p:nvPr/>
        </p:nvSpPr>
        <p:spPr>
          <a:xfrm>
            <a:off x="7951529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40</a:t>
            </a:r>
          </a:p>
        </p:txBody>
      </p:sp>
      <p:sp>
        <p:nvSpPr>
          <p:cNvPr id="207" name="ZoneTexte 206">
            <a:extLst>
              <a:ext uri="{FF2B5EF4-FFF2-40B4-BE49-F238E27FC236}">
                <a16:creationId xmlns:a16="http://schemas.microsoft.com/office/drawing/2014/main" xmlns="" id="{32B52586-E44E-4073-A534-E00C6176C3CA}"/>
              </a:ext>
            </a:extLst>
          </p:cNvPr>
          <p:cNvSpPr txBox="1"/>
          <p:nvPr/>
        </p:nvSpPr>
        <p:spPr>
          <a:xfrm>
            <a:off x="8246485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44</a:t>
            </a:r>
          </a:p>
        </p:txBody>
      </p:sp>
      <p:sp>
        <p:nvSpPr>
          <p:cNvPr id="208" name="ZoneTexte 207">
            <a:extLst>
              <a:ext uri="{FF2B5EF4-FFF2-40B4-BE49-F238E27FC236}">
                <a16:creationId xmlns:a16="http://schemas.microsoft.com/office/drawing/2014/main" xmlns="" id="{3B532A96-19DF-457E-BC0D-2750AA3FB1E7}"/>
              </a:ext>
            </a:extLst>
          </p:cNvPr>
          <p:cNvSpPr txBox="1"/>
          <p:nvPr/>
        </p:nvSpPr>
        <p:spPr>
          <a:xfrm>
            <a:off x="8541444" y="458211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2060"/>
                </a:solidFill>
                <a:latin typeface="+mj-lt"/>
              </a:rPr>
              <a:t>48</a:t>
            </a: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xmlns="" id="{A9F83A95-6DC0-495D-A612-8324636549D8}"/>
              </a:ext>
            </a:extLst>
          </p:cNvPr>
          <p:cNvSpPr txBox="1"/>
          <p:nvPr/>
        </p:nvSpPr>
        <p:spPr>
          <a:xfrm>
            <a:off x="6657343" y="4687252"/>
            <a:ext cx="5533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+mn-lt"/>
              </a:rPr>
              <a:t>Week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321783" y="1678148"/>
            <a:ext cx="684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C3300"/>
                </a:solidFill>
              </a:rPr>
              <a:t>CAB</a:t>
            </a:r>
          </a:p>
        </p:txBody>
      </p:sp>
      <p:sp>
        <p:nvSpPr>
          <p:cNvPr id="210" name="ZoneTexte 209"/>
          <p:cNvSpPr txBox="1"/>
          <p:nvPr/>
        </p:nvSpPr>
        <p:spPr>
          <a:xfrm>
            <a:off x="6428524" y="167814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C3300"/>
                </a:solidFill>
              </a:rPr>
              <a:t>RPV</a:t>
            </a:r>
          </a:p>
        </p:txBody>
      </p:sp>
      <p:grpSp>
        <p:nvGrpSpPr>
          <p:cNvPr id="9" name="Grouper 8"/>
          <p:cNvGrpSpPr/>
          <p:nvPr/>
        </p:nvGrpSpPr>
        <p:grpSpPr>
          <a:xfrm>
            <a:off x="1083605" y="3645024"/>
            <a:ext cx="1567825" cy="589239"/>
            <a:chOff x="2843808" y="3703857"/>
            <a:chExt cx="1567825" cy="589239"/>
          </a:xfrm>
        </p:grpSpPr>
        <p:sp>
          <p:nvSpPr>
            <p:cNvPr id="219" name="AutoShape 165">
              <a:extLst>
                <a:ext uri="{FF2B5EF4-FFF2-40B4-BE49-F238E27FC236}">
                  <a16:creationId xmlns:a16="http://schemas.microsoft.com/office/drawing/2014/main" xmlns="" id="{36FF8204-915B-456E-BFC5-2D5560A16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808" y="3714927"/>
              <a:ext cx="1567825" cy="57816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22" name="Rectangle 57">
              <a:extLst>
                <a:ext uri="{FF2B5EF4-FFF2-40B4-BE49-F238E27FC236}">
                  <a16:creationId xmlns:a16="http://schemas.microsoft.com/office/drawing/2014/main" xmlns="" id="{B888955C-44BC-4025-BA4C-E653BFCC0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1504" y="3703857"/>
              <a:ext cx="44874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200" b="1" dirty="0">
                  <a:solidFill>
                    <a:srgbClr val="333399"/>
                  </a:solidFill>
                  <a:latin typeface="+mj-lt"/>
                </a:rPr>
                <a:t>PA-IC</a:t>
              </a:r>
              <a:r>
                <a:rPr lang="en-GB" sz="1200" b="1" baseline="-25000" dirty="0">
                  <a:solidFill>
                    <a:srgbClr val="333399"/>
                  </a:solidFill>
                  <a:latin typeface="+mj-lt"/>
                </a:rPr>
                <a:t>90</a:t>
              </a:r>
              <a:endParaRPr lang="en-GB" sz="1200" baseline="-25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3" name="Rectangle 60">
              <a:extLst>
                <a:ext uri="{FF2B5EF4-FFF2-40B4-BE49-F238E27FC236}">
                  <a16:creationId xmlns:a16="http://schemas.microsoft.com/office/drawing/2014/main" xmlns="" id="{30751CC3-06EA-4619-B2E8-9A3EA084B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1504" y="3896793"/>
              <a:ext cx="84678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GB" sz="1200" b="1" dirty="0">
                  <a:solidFill>
                    <a:srgbClr val="333399"/>
                  </a:solidFill>
                  <a:latin typeface="+mj-lt"/>
                </a:rPr>
                <a:t>10 mg PO C</a:t>
              </a:r>
              <a:r>
                <a:rPr lang="en-US" sz="1200" dirty="0" err="1">
                  <a:solidFill>
                    <a:srgbClr val="000066"/>
                  </a:solidFill>
                  <a:cs typeface="Arial" charset="0"/>
                </a:rPr>
                <a:t>τ</a:t>
              </a:r>
              <a:endParaRPr lang="en-GB" sz="12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24" name="Rectangle 60">
              <a:extLst>
                <a:ext uri="{FF2B5EF4-FFF2-40B4-BE49-F238E27FC236}">
                  <a16:creationId xmlns:a16="http://schemas.microsoft.com/office/drawing/2014/main" xmlns="" id="{E5517A17-AE22-4CFB-883B-C88933884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1504" y="4088182"/>
              <a:ext cx="82874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GB" sz="1200" b="1" dirty="0">
                  <a:solidFill>
                    <a:srgbClr val="333399"/>
                  </a:solidFill>
                  <a:latin typeface="+mj-lt"/>
                </a:rPr>
                <a:t>30 mg PO C</a:t>
              </a:r>
              <a:r>
                <a:rPr lang="en-US" sz="1200" dirty="0" err="1">
                  <a:solidFill>
                    <a:srgbClr val="000066"/>
                  </a:solidFill>
                  <a:cs typeface="Arial" charset="0"/>
                </a:rPr>
                <a:t>τ</a:t>
              </a:r>
              <a:endParaRPr lang="en-GB" sz="1200" b="1" dirty="0">
                <a:solidFill>
                  <a:srgbClr val="333399"/>
                </a:solidFill>
                <a:latin typeface="+mj-lt"/>
              </a:endParaRPr>
            </a:p>
          </p:txBody>
        </p:sp>
        <p:cxnSp>
          <p:nvCxnSpPr>
            <p:cNvPr id="225" name="Connecteur droit 224">
              <a:extLst>
                <a:ext uri="{FF2B5EF4-FFF2-40B4-BE49-F238E27FC236}">
                  <a16:creationId xmlns:a16="http://schemas.microsoft.com/office/drawing/2014/main" xmlns="" id="{386ACED9-C49E-4523-9E27-835ABF709F26}"/>
                </a:ext>
              </a:extLst>
            </p:cNvPr>
            <p:cNvCxnSpPr/>
            <p:nvPr/>
          </p:nvCxnSpPr>
          <p:spPr bwMode="auto">
            <a:xfrm>
              <a:off x="2991345" y="3795082"/>
              <a:ext cx="38735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Connecteur droit 225">
              <a:extLst>
                <a:ext uri="{FF2B5EF4-FFF2-40B4-BE49-F238E27FC236}">
                  <a16:creationId xmlns:a16="http://schemas.microsoft.com/office/drawing/2014/main" xmlns="" id="{DE087814-E5F8-452A-8A1F-98B0DCA6BBD7}"/>
                </a:ext>
              </a:extLst>
            </p:cNvPr>
            <p:cNvCxnSpPr/>
            <p:nvPr/>
          </p:nvCxnSpPr>
          <p:spPr bwMode="auto">
            <a:xfrm>
              <a:off x="2991345" y="4004632"/>
              <a:ext cx="38735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Connecteur droit 226">
              <a:extLst>
                <a:ext uri="{FF2B5EF4-FFF2-40B4-BE49-F238E27FC236}">
                  <a16:creationId xmlns:a16="http://schemas.microsoft.com/office/drawing/2014/main" xmlns="" id="{77D32B61-F2AD-46BF-9ED3-7D5E25E29DB1}"/>
                </a:ext>
              </a:extLst>
            </p:cNvPr>
            <p:cNvCxnSpPr/>
            <p:nvPr/>
          </p:nvCxnSpPr>
          <p:spPr bwMode="auto">
            <a:xfrm>
              <a:off x="2991345" y="4199894"/>
              <a:ext cx="38735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8" name="Rectangle 57">
            <a:extLst>
              <a:ext uri="{FF2B5EF4-FFF2-40B4-BE49-F238E27FC236}">
                <a16:creationId xmlns:a16="http://schemas.microsoft.com/office/drawing/2014/main" xmlns="" id="{A5D3225C-6B7B-4D21-AD5A-B770EEB80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95" y="1772816"/>
            <a:ext cx="4487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200" b="1" dirty="0">
                <a:solidFill>
                  <a:srgbClr val="333399"/>
                </a:solidFill>
                <a:latin typeface="+mj-lt"/>
              </a:rPr>
              <a:t>PA-IC</a:t>
            </a:r>
            <a:r>
              <a:rPr lang="en-GB" sz="1200" b="1" baseline="-25000" dirty="0">
                <a:solidFill>
                  <a:srgbClr val="333399"/>
                </a:solidFill>
                <a:latin typeface="+mj-lt"/>
              </a:rPr>
              <a:t>90</a:t>
            </a:r>
            <a:endParaRPr lang="en-GB" sz="1200" baseline="-250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229" name="Rectangle 60">
            <a:extLst>
              <a:ext uri="{FF2B5EF4-FFF2-40B4-BE49-F238E27FC236}">
                <a16:creationId xmlns:a16="http://schemas.microsoft.com/office/drawing/2014/main" xmlns="" id="{C14FD32F-77FA-4F6D-B5D9-7569FD43D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95" y="2018912"/>
            <a:ext cx="8287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1200" b="1" dirty="0">
                <a:solidFill>
                  <a:srgbClr val="333399"/>
                </a:solidFill>
                <a:latin typeface="+mj-lt"/>
              </a:rPr>
              <a:t>25 mg PO C</a:t>
            </a:r>
            <a:r>
              <a:rPr lang="en-US" sz="1200" dirty="0" err="1">
                <a:solidFill>
                  <a:srgbClr val="000066"/>
                </a:solidFill>
                <a:cs typeface="Arial" charset="0"/>
              </a:rPr>
              <a:t>τ</a:t>
            </a:r>
            <a:endParaRPr lang="en-GB" sz="1200" b="1" dirty="0">
              <a:solidFill>
                <a:srgbClr val="333399"/>
              </a:solidFill>
              <a:latin typeface="+mj-lt"/>
            </a:endParaRPr>
          </a:p>
        </p:txBody>
      </p:sp>
      <p:cxnSp>
        <p:nvCxnSpPr>
          <p:cNvPr id="230" name="Connecteur droit 229">
            <a:extLst>
              <a:ext uri="{FF2B5EF4-FFF2-40B4-BE49-F238E27FC236}">
                <a16:creationId xmlns:a16="http://schemas.microsoft.com/office/drawing/2014/main" xmlns="" id="{20C28C3B-E87C-4B24-B7E7-4995568BB50B}"/>
              </a:ext>
            </a:extLst>
          </p:cNvPr>
          <p:cNvCxnSpPr/>
          <p:nvPr/>
        </p:nvCxnSpPr>
        <p:spPr bwMode="auto">
          <a:xfrm>
            <a:off x="7596336" y="1867836"/>
            <a:ext cx="3873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Connecteur droit 230">
            <a:extLst>
              <a:ext uri="{FF2B5EF4-FFF2-40B4-BE49-F238E27FC236}">
                <a16:creationId xmlns:a16="http://schemas.microsoft.com/office/drawing/2014/main" xmlns="" id="{627233C7-D5F9-4951-876C-5C2A046D8C36}"/>
              </a:ext>
            </a:extLst>
          </p:cNvPr>
          <p:cNvCxnSpPr/>
          <p:nvPr/>
        </p:nvCxnSpPr>
        <p:spPr bwMode="auto">
          <a:xfrm>
            <a:off x="7596336" y="2130624"/>
            <a:ext cx="3873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2" name="Rectangle 57">
            <a:extLst>
              <a:ext uri="{FF2B5EF4-FFF2-40B4-BE49-F238E27FC236}">
                <a16:creationId xmlns:a16="http://schemas.microsoft.com/office/drawing/2014/main" xmlns="" id="{D7B55BE2-B6F6-4CD8-ABDB-60CC82B1A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5551" y="2073928"/>
            <a:ext cx="38472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</a:rPr>
              <a:t>Q4W</a:t>
            </a:r>
            <a:endParaRPr lang="en-GB" sz="14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233" name="Rectangle 60">
            <a:extLst>
              <a:ext uri="{FF2B5EF4-FFF2-40B4-BE49-F238E27FC236}">
                <a16:creationId xmlns:a16="http://schemas.microsoft.com/office/drawing/2014/main" xmlns="" id="{404F8A03-BAE8-4614-AC54-01343ADA9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5551" y="2266864"/>
            <a:ext cx="396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</a:rPr>
              <a:t>Q8W</a:t>
            </a:r>
            <a:endParaRPr lang="en-GB" sz="1400" dirty="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234" name="Freeform 7">
            <a:extLst>
              <a:ext uri="{FF2B5EF4-FFF2-40B4-BE49-F238E27FC236}">
                <a16:creationId xmlns:a16="http://schemas.microsoft.com/office/drawing/2014/main" xmlns="" id="{0ECDA8A0-BB54-4C2D-8141-F7CE6DFF71BB}"/>
              </a:ext>
            </a:extLst>
          </p:cNvPr>
          <p:cNvSpPr>
            <a:spLocks/>
          </p:cNvSpPr>
          <p:nvPr/>
        </p:nvSpPr>
        <p:spPr bwMode="auto">
          <a:xfrm>
            <a:off x="5606372" y="2311408"/>
            <a:ext cx="140775" cy="144000"/>
          </a:xfrm>
          <a:custGeom>
            <a:avLst/>
            <a:gdLst>
              <a:gd name="T0" fmla="*/ 32 w 32"/>
              <a:gd name="T1" fmla="*/ 16 h 31"/>
              <a:gd name="T2" fmla="*/ 27 w 32"/>
              <a:gd name="T3" fmla="*/ 4 h 31"/>
              <a:gd name="T4" fmla="*/ 16 w 32"/>
              <a:gd name="T5" fmla="*/ 0 h 31"/>
              <a:gd name="T6" fmla="*/ 5 w 32"/>
              <a:gd name="T7" fmla="*/ 4 h 31"/>
              <a:gd name="T8" fmla="*/ 0 w 32"/>
              <a:gd name="T9" fmla="*/ 16 h 31"/>
              <a:gd name="T10" fmla="*/ 5 w 32"/>
              <a:gd name="T11" fmla="*/ 27 h 31"/>
              <a:gd name="T12" fmla="*/ 16 w 32"/>
              <a:gd name="T13" fmla="*/ 31 h 31"/>
              <a:gd name="T14" fmla="*/ 27 w 32"/>
              <a:gd name="T15" fmla="*/ 27 h 31"/>
              <a:gd name="T16" fmla="*/ 32 w 32"/>
              <a:gd name="T17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32" y="16"/>
                </a:move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8" y="1"/>
                  <a:pt x="5" y="4"/>
                </a:cubicBezTo>
                <a:cubicBezTo>
                  <a:pt x="2" y="7"/>
                  <a:pt x="0" y="11"/>
                  <a:pt x="0" y="16"/>
                </a:cubicBezTo>
                <a:cubicBezTo>
                  <a:pt x="0" y="20"/>
                  <a:pt x="2" y="24"/>
                  <a:pt x="5" y="27"/>
                </a:cubicBezTo>
                <a:cubicBezTo>
                  <a:pt x="8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6"/>
                </a:cubicBezTo>
                <a:close/>
              </a:path>
            </a:pathLst>
          </a:cu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5" name="Freeform 8">
            <a:extLst>
              <a:ext uri="{FF2B5EF4-FFF2-40B4-BE49-F238E27FC236}">
                <a16:creationId xmlns:a16="http://schemas.microsoft.com/office/drawing/2014/main" xmlns="" id="{BA8F3508-7F83-496F-B503-B7EA2CA0DE16}"/>
              </a:ext>
            </a:extLst>
          </p:cNvPr>
          <p:cNvSpPr>
            <a:spLocks/>
          </p:cNvSpPr>
          <p:nvPr/>
        </p:nvSpPr>
        <p:spPr bwMode="auto">
          <a:xfrm>
            <a:off x="5606372" y="2109650"/>
            <a:ext cx="140775" cy="144000"/>
          </a:xfrm>
          <a:custGeom>
            <a:avLst/>
            <a:gdLst>
              <a:gd name="T0" fmla="*/ 5 w 32"/>
              <a:gd name="T1" fmla="*/ 27 h 31"/>
              <a:gd name="T2" fmla="*/ 16 w 32"/>
              <a:gd name="T3" fmla="*/ 31 h 31"/>
              <a:gd name="T4" fmla="*/ 27 w 32"/>
              <a:gd name="T5" fmla="*/ 27 h 31"/>
              <a:gd name="T6" fmla="*/ 32 w 32"/>
              <a:gd name="T7" fmla="*/ 15 h 31"/>
              <a:gd name="T8" fmla="*/ 27 w 32"/>
              <a:gd name="T9" fmla="*/ 4 h 31"/>
              <a:gd name="T10" fmla="*/ 16 w 32"/>
              <a:gd name="T11" fmla="*/ 0 h 31"/>
              <a:gd name="T12" fmla="*/ 5 w 32"/>
              <a:gd name="T13" fmla="*/ 4 h 31"/>
              <a:gd name="T14" fmla="*/ 0 w 32"/>
              <a:gd name="T15" fmla="*/ 15 h 31"/>
              <a:gd name="T16" fmla="*/ 5 w 32"/>
              <a:gd name="T17" fmla="*/ 27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1">
                <a:moveTo>
                  <a:pt x="5" y="27"/>
                </a:moveTo>
                <a:cubicBezTo>
                  <a:pt x="8" y="30"/>
                  <a:pt x="11" y="31"/>
                  <a:pt x="16" y="31"/>
                </a:cubicBezTo>
                <a:cubicBezTo>
                  <a:pt x="20" y="31"/>
                  <a:pt x="24" y="30"/>
                  <a:pt x="27" y="27"/>
                </a:cubicBezTo>
                <a:cubicBezTo>
                  <a:pt x="30" y="24"/>
                  <a:pt x="32" y="20"/>
                  <a:pt x="32" y="15"/>
                </a:cubicBezTo>
                <a:cubicBezTo>
                  <a:pt x="32" y="11"/>
                  <a:pt x="30" y="7"/>
                  <a:pt x="27" y="4"/>
                </a:cubicBezTo>
                <a:cubicBezTo>
                  <a:pt x="24" y="1"/>
                  <a:pt x="20" y="0"/>
                  <a:pt x="16" y="0"/>
                </a:cubicBezTo>
                <a:cubicBezTo>
                  <a:pt x="11" y="0"/>
                  <a:pt x="8" y="1"/>
                  <a:pt x="5" y="4"/>
                </a:cubicBezTo>
                <a:cubicBezTo>
                  <a:pt x="2" y="7"/>
                  <a:pt x="0" y="11"/>
                  <a:pt x="0" y="15"/>
                </a:cubicBezTo>
                <a:cubicBezTo>
                  <a:pt x="0" y="20"/>
                  <a:pt x="2" y="24"/>
                  <a:pt x="5" y="27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523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3044</TotalTime>
  <Words>1837</Words>
  <Application>Microsoft Office PowerPoint</Application>
  <PresentationFormat>Affichage à l'écran (4:3)</PresentationFormat>
  <Paragraphs>571</Paragraphs>
  <Slides>11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ARV_trials_2016</vt:lpstr>
      <vt:lpstr>Switch to INSTI + NNRTI</vt:lpstr>
      <vt:lpstr>LATTE-2 Study: switch to cabotegravir LA + rilpivirine LA IM</vt:lpstr>
      <vt:lpstr>LATTE-2 Study: switch to cabotegravir LA + rilpivirine LA IM</vt:lpstr>
      <vt:lpstr>LATTE-2 Study: switch to cabotegravir LA + rilpivirine LA IM</vt:lpstr>
      <vt:lpstr>LATTE-2 Study: switch to cabotegravir LA + rilpivirine LA IM</vt:lpstr>
      <vt:lpstr>LATTE-2 Study: switch to cabotegravir LA + rilpivirine LA IM</vt:lpstr>
      <vt:lpstr>LATTE-2 Study: switch to cabotegravir LA + rilpivirine LA IM</vt:lpstr>
      <vt:lpstr>LATTE-2 Study: switch to cabotegravir LA + rilpivirine LA IM</vt:lpstr>
      <vt:lpstr>LATTE-2 Study: switch to cabotegravir LA + rilpivirine LA IM</vt:lpstr>
      <vt:lpstr>LATTE-2 Study: switch to cabotegravir LA + rilpivirine LA IM</vt:lpstr>
      <vt:lpstr>LATTE-2 Study: switch to cabotegravir LA + rilpivirine LA IM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Utilisateur</cp:lastModifiedBy>
  <cp:revision>300</cp:revision>
  <dcterms:created xsi:type="dcterms:W3CDTF">2014-10-03T08:50:57Z</dcterms:created>
  <dcterms:modified xsi:type="dcterms:W3CDTF">2018-01-31T14:45:35Z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