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70" r:id="rId6"/>
    <p:sldId id="272" r:id="rId7"/>
    <p:sldId id="271" r:id="rId8"/>
    <p:sldId id="273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>
          <p15:clr>
            <a:srgbClr val="A4A3A4"/>
          </p15:clr>
        </p15:guide>
        <p15:guide id="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5" clrIdx="1"/>
  <p:cmAuthor id="2" name="anton" initials="a" lastIdx="1" clrIdx="2"/>
  <p:cmAuthor id="3" name="Utilisateur de Microsoft Office" initials="Office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FF6600"/>
    <a:srgbClr val="660033"/>
    <a:srgbClr val="CC0000"/>
    <a:srgbClr val="333399"/>
    <a:srgbClr val="CC3300"/>
    <a:srgbClr val="FF505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980" autoAdjust="0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19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fr-FR" dirty="0"/>
              <a:t>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MVC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MARCH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363479" y="3679275"/>
            <a:ext cx="648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954008" y="2689225"/>
            <a:ext cx="0" cy="1871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38132" y="269875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966708" y="3679825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372379"/>
            <a:ext cx="4111624" cy="633039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Continuation of 2 NRTI + PI/r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48819" y="236945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82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03935" y="33803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360738"/>
            <a:ext cx="4111625" cy="632664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NRTI + MVC 300 mg BID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2 : 2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64833"/>
            <a:ext cx="9066213" cy="151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 HIV RNA &lt; 200 copies/mL at W48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Non inferiority of the switch arms vs control, by intention-to-treat, lower margin of the two-sided 95% CI for the difference = - 12 %, 80 % power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99924" y="2202351"/>
            <a:ext cx="3275994" cy="282630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Adults 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(&gt; 24 weeks)  2 NRTI + PI/r regimen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&lt; 200 c/mL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CCR5 virus on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proviral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DNA tropism testing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previous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virological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resistance to study medications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632714" y="4250213"/>
            <a:ext cx="4111625" cy="632664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PI/r + MVC 150 mg BID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3938132" y="455560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925250" y="42732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157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78459"/>
              </p:ext>
            </p:extLst>
          </p:nvPr>
        </p:nvGraphicFramePr>
        <p:xfrm>
          <a:off x="179095" y="1663301"/>
          <a:ext cx="8775635" cy="4907280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CDC, category 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HIV RNA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 duration, mean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ART,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; TDF+3TC ; ABC/3TC ; ZDV/3TC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ATV/r ; LPV/r ; DRV/r ; SQV/r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 ; 16 ; 22 ;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; 35 ; 16 ;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17 ; 12 ;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; 21 ; 21 ;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16 ; 13 ;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; 32 ; 13 ;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400" b="1" i="0" u="none" strike="noStrike" baseline="0" dirty="0" err="1">
                          <a:solidFill>
                            <a:srgbClr val="000066"/>
                          </a:solidFill>
                          <a:latin typeface="+mn-lt"/>
                        </a:rPr>
                        <a:t>Mean</a:t>
                      </a:r>
                      <a:r>
                        <a:rPr lang="fr-FR" sz="1400" b="1" i="0" u="none" strike="noStrike" baseline="0" dirty="0">
                          <a:solidFill>
                            <a:srgbClr val="000066"/>
                          </a:solidFill>
                          <a:latin typeface="+mn-lt"/>
                        </a:rPr>
                        <a:t> Framingham 10-year CVD </a:t>
                      </a:r>
                      <a:r>
                        <a:rPr lang="fr-FR" sz="1400" b="1" i="0" u="none" strike="noStrike" baseline="0" dirty="0" err="1">
                          <a:solidFill>
                            <a:srgbClr val="000066"/>
                          </a:solidFill>
                          <a:latin typeface="+mn-lt"/>
                        </a:rPr>
                        <a:t>risk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90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at W48,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Not on randomised ART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74813" y="1151863"/>
            <a:ext cx="518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disposition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2883993" y="1714263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Intention to Treat Analysis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87347" y="6192421"/>
            <a:ext cx="2933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≠ : - 4% ; (95% CI = - 9.0 to 2.2)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287347" y="6444261"/>
            <a:ext cx="3390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** ≠ : - 13.5% ; (95% CI = - 19.8 to -5.8)</a:t>
            </a: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789811" y="1151863"/>
            <a:ext cx="3551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Outcomes – W48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851659" y="2257603"/>
            <a:ext cx="4902709" cy="4002473"/>
            <a:chOff x="1851659" y="2257603"/>
            <a:chExt cx="4902709" cy="4002473"/>
          </a:xfrm>
        </p:grpSpPr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051358" y="5640329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851659" y="3013017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2645858" y="3062492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95.1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3230570" y="3168263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91.7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951509" y="513391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951509" y="459734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951509" y="406870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951509" y="3576379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2126418" y="2698692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2302977" y="3098742"/>
              <a:ext cx="0" cy="2640012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2226777" y="368452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2226777" y="4195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2226777" y="4703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2226777" y="52371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2563327" y="3290949"/>
              <a:ext cx="486000" cy="24495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148039" y="3410394"/>
              <a:ext cx="486000" cy="2330067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4765133" y="3218963"/>
              <a:ext cx="486000" cy="2520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5349845" y="3326963"/>
              <a:ext cx="486000" cy="2412000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2519694" y="5736856"/>
              <a:ext cx="17874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644736" y="5736856"/>
              <a:ext cx="18867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HIV RNA &lt; 200 c/mL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(primary endpoint)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4826994" y="2973552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97.6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5367373" y="3095465"/>
              <a:ext cx="4509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93.6 *</a:t>
              </a: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>
              <a:off x="2226777" y="311927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3780871" y="3725225"/>
              <a:ext cx="486000" cy="201373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5958881" y="3580461"/>
              <a:ext cx="486000" cy="2160000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3863402" y="3467297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77.7</a:t>
              </a: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5966425" y="3336922"/>
              <a:ext cx="5403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84.1 **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2230152" y="5746692"/>
              <a:ext cx="4392000" cy="1588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AutoShape 165"/>
            <p:cNvSpPr>
              <a:spLocks noChangeArrowheads="1"/>
            </p:cNvSpPr>
            <p:nvPr/>
          </p:nvSpPr>
          <p:spPr bwMode="auto">
            <a:xfrm>
              <a:off x="2380201" y="2257603"/>
              <a:ext cx="4374167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4002542" y="2365476"/>
              <a:ext cx="180000" cy="144000"/>
            </a:xfrm>
            <a:prstGeom prst="rect">
              <a:avLst/>
            </a:prstGeom>
            <a:solidFill>
              <a:srgbClr val="66003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2554975" y="2365476"/>
              <a:ext cx="180000" cy="144000"/>
            </a:xfrm>
            <a:prstGeom prst="rect">
              <a:avLst/>
            </a:prstGeom>
            <a:solidFill>
              <a:srgbClr val="FF66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5" name="ZoneTexte 56"/>
            <p:cNvSpPr txBox="1">
              <a:spLocks noChangeArrowheads="1"/>
            </p:cNvSpPr>
            <p:nvPr/>
          </p:nvSpPr>
          <p:spPr bwMode="auto">
            <a:xfrm>
              <a:off x="4114138" y="2272013"/>
              <a:ext cx="13415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MVC</a:t>
              </a:r>
            </a:p>
          </p:txBody>
        </p:sp>
        <p:sp>
          <p:nvSpPr>
            <p:cNvPr id="68" name="ZoneTexte 56"/>
            <p:cNvSpPr txBox="1">
              <a:spLocks noChangeArrowheads="1"/>
            </p:cNvSpPr>
            <p:nvPr/>
          </p:nvSpPr>
          <p:spPr bwMode="auto">
            <a:xfrm>
              <a:off x="2679377" y="2272013"/>
              <a:ext cx="125989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PI/r</a:t>
              </a:r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5499577" y="2365476"/>
              <a:ext cx="180000" cy="14400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0" name="ZoneTexte 56"/>
            <p:cNvSpPr txBox="1">
              <a:spLocks noChangeArrowheads="1"/>
            </p:cNvSpPr>
            <p:nvPr/>
          </p:nvSpPr>
          <p:spPr bwMode="auto">
            <a:xfrm>
              <a:off x="5640251" y="2272013"/>
              <a:ext cx="11126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PI/r + MVC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68228" y="1151863"/>
            <a:ext cx="7394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with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response (HIV RNA &lt; 200 c/mL), by week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403306" y="1898650"/>
            <a:ext cx="7062190" cy="2947473"/>
            <a:chOff x="1403306" y="1898650"/>
            <a:chExt cx="7062190" cy="2947473"/>
          </a:xfrm>
        </p:grpSpPr>
        <p:sp>
          <p:nvSpPr>
            <p:cNvPr id="6" name="Rectangle 5"/>
            <p:cNvSpPr/>
            <p:nvPr/>
          </p:nvSpPr>
          <p:spPr>
            <a:xfrm>
              <a:off x="1994264" y="3852097"/>
              <a:ext cx="604709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Hazard ratio </a:t>
              </a:r>
              <a:r>
                <a:rPr lang="en-US" sz="1400" dirty="0">
                  <a:solidFill>
                    <a:srgbClr val="000066"/>
                  </a:solidFill>
                </a:rPr>
                <a:t>for loss of </a:t>
              </a:r>
              <a:r>
                <a:rPr lang="en-US" sz="1400" dirty="0" err="1">
                  <a:solidFill>
                    <a:srgbClr val="000066"/>
                  </a:solidFill>
                </a:rPr>
                <a:t>virological</a:t>
              </a:r>
              <a:r>
                <a:rPr lang="en-US" sz="1400" dirty="0">
                  <a:solidFill>
                    <a:srgbClr val="000066"/>
                  </a:solidFill>
                </a:rPr>
                <a:t> response </a:t>
              </a:r>
              <a:r>
                <a:rPr lang="fr-FR" sz="1400" dirty="0">
                  <a:solidFill>
                    <a:srgbClr val="000066"/>
                  </a:solidFill>
                </a:rPr>
                <a:t>&lt; 200 c/</a:t>
              </a:r>
              <a:r>
                <a:rPr lang="fr-FR" sz="1400" dirty="0" err="1">
                  <a:solidFill>
                    <a:srgbClr val="000066"/>
                  </a:solidFill>
                </a:rPr>
                <a:t>mL</a:t>
              </a:r>
              <a:r>
                <a:rPr lang="fr-FR" sz="1400" dirty="0">
                  <a:solidFill>
                    <a:srgbClr val="000066"/>
                  </a:solidFill>
                </a:rPr>
                <a:t> over 48</a:t>
              </a:r>
              <a:r>
                <a:rPr lang="en-US" sz="1400" dirty="0">
                  <a:solidFill>
                    <a:srgbClr val="000066"/>
                  </a:solidFill>
                </a:rPr>
                <a:t> weeks</a:t>
              </a:r>
              <a:r>
                <a:rPr lang="fr-FR" sz="1400" dirty="0">
                  <a:solidFill>
                    <a:srgbClr val="000066"/>
                  </a:solidFill>
                </a:rPr>
                <a:t>:</a:t>
              </a:r>
              <a:r>
                <a:rPr lang="en-US" sz="1400" dirty="0">
                  <a:solidFill>
                    <a:srgbClr val="000066"/>
                  </a:solidFill>
                </a:rPr>
                <a:t> 2.41 (95% CI: 1.31-4.43 ; p = 0.005) for the MVC + PI/r arm vs control arm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887667" y="1898650"/>
              <a:ext cx="6551483" cy="2628900"/>
            </a:xfrm>
            <a:custGeom>
              <a:avLst/>
              <a:gdLst>
                <a:gd name="T0" fmla="*/ 3753 w 3753"/>
                <a:gd name="T1" fmla="*/ 1656 h 1656"/>
                <a:gd name="T2" fmla="*/ 0 w 3753"/>
                <a:gd name="T3" fmla="*/ 1656 h 1656"/>
                <a:gd name="T4" fmla="*/ 0 w 3753"/>
                <a:gd name="T5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53" h="1656">
                  <a:moveTo>
                    <a:pt x="3753" y="1656"/>
                  </a:moveTo>
                  <a:lnTo>
                    <a:pt x="0" y="16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V="1">
              <a:off x="6779022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V="1">
              <a:off x="7573299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V="1">
              <a:off x="5986490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V="1">
              <a:off x="8367577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1798638" y="204470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1798638" y="2633663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1798638" y="3224213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V="1">
              <a:off x="2816361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flipH="1">
              <a:off x="1798638" y="381635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>
              <a:off x="1798638" y="4406900"/>
              <a:ext cx="8902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V="1">
              <a:off x="2025574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V="1">
              <a:off x="5192211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3608893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 flipV="1">
              <a:off x="4397934" y="4527550"/>
              <a:ext cx="0" cy="730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2023829" y="2043113"/>
              <a:ext cx="6340256" cy="573088"/>
            </a:xfrm>
            <a:custGeom>
              <a:avLst/>
              <a:gdLst>
                <a:gd name="T0" fmla="*/ 3632 w 3632"/>
                <a:gd name="T1" fmla="*/ 361 h 361"/>
                <a:gd name="T2" fmla="*/ 3632 w 3632"/>
                <a:gd name="T3" fmla="*/ 303 h 361"/>
                <a:gd name="T4" fmla="*/ 3585 w 3632"/>
                <a:gd name="T5" fmla="*/ 303 h 361"/>
                <a:gd name="T6" fmla="*/ 3585 w 3632"/>
                <a:gd name="T7" fmla="*/ 285 h 361"/>
                <a:gd name="T8" fmla="*/ 3366 w 3632"/>
                <a:gd name="T9" fmla="*/ 285 h 361"/>
                <a:gd name="T10" fmla="*/ 3366 w 3632"/>
                <a:gd name="T11" fmla="*/ 269 h 361"/>
                <a:gd name="T12" fmla="*/ 3178 w 3632"/>
                <a:gd name="T13" fmla="*/ 269 h 361"/>
                <a:gd name="T14" fmla="*/ 3178 w 3632"/>
                <a:gd name="T15" fmla="*/ 256 h 361"/>
                <a:gd name="T16" fmla="*/ 2767 w 3632"/>
                <a:gd name="T17" fmla="*/ 256 h 361"/>
                <a:gd name="T18" fmla="*/ 2767 w 3632"/>
                <a:gd name="T19" fmla="*/ 240 h 361"/>
                <a:gd name="T20" fmla="*/ 2504 w 3632"/>
                <a:gd name="T21" fmla="*/ 240 h 361"/>
                <a:gd name="T22" fmla="*/ 2504 w 3632"/>
                <a:gd name="T23" fmla="*/ 227 h 361"/>
                <a:gd name="T24" fmla="*/ 2217 w 3632"/>
                <a:gd name="T25" fmla="*/ 227 h 361"/>
                <a:gd name="T26" fmla="*/ 2217 w 3632"/>
                <a:gd name="T27" fmla="*/ 213 h 361"/>
                <a:gd name="T28" fmla="*/ 2074 w 3632"/>
                <a:gd name="T29" fmla="*/ 213 h 361"/>
                <a:gd name="T30" fmla="*/ 2074 w 3632"/>
                <a:gd name="T31" fmla="*/ 202 h 361"/>
                <a:gd name="T32" fmla="*/ 1829 w 3632"/>
                <a:gd name="T33" fmla="*/ 202 h 361"/>
                <a:gd name="T34" fmla="*/ 1829 w 3632"/>
                <a:gd name="T35" fmla="*/ 193 h 361"/>
                <a:gd name="T36" fmla="*/ 1801 w 3632"/>
                <a:gd name="T37" fmla="*/ 193 h 361"/>
                <a:gd name="T38" fmla="*/ 1801 w 3632"/>
                <a:gd name="T39" fmla="*/ 183 h 361"/>
                <a:gd name="T40" fmla="*/ 1743 w 3632"/>
                <a:gd name="T41" fmla="*/ 183 h 361"/>
                <a:gd name="T42" fmla="*/ 1743 w 3632"/>
                <a:gd name="T43" fmla="*/ 174 h 361"/>
                <a:gd name="T44" fmla="*/ 1369 w 3632"/>
                <a:gd name="T45" fmla="*/ 174 h 361"/>
                <a:gd name="T46" fmla="*/ 1369 w 3632"/>
                <a:gd name="T47" fmla="*/ 162 h 361"/>
                <a:gd name="T48" fmla="*/ 1098 w 3632"/>
                <a:gd name="T49" fmla="*/ 162 h 361"/>
                <a:gd name="T50" fmla="*/ 1098 w 3632"/>
                <a:gd name="T51" fmla="*/ 155 h 361"/>
                <a:gd name="T52" fmla="*/ 991 w 3632"/>
                <a:gd name="T53" fmla="*/ 155 h 361"/>
                <a:gd name="T54" fmla="*/ 991 w 3632"/>
                <a:gd name="T55" fmla="*/ 145 h 361"/>
                <a:gd name="T56" fmla="*/ 953 w 3632"/>
                <a:gd name="T57" fmla="*/ 145 h 361"/>
                <a:gd name="T58" fmla="*/ 953 w 3632"/>
                <a:gd name="T59" fmla="*/ 136 h 361"/>
                <a:gd name="T60" fmla="*/ 933 w 3632"/>
                <a:gd name="T61" fmla="*/ 136 h 361"/>
                <a:gd name="T62" fmla="*/ 933 w 3632"/>
                <a:gd name="T63" fmla="*/ 126 h 361"/>
                <a:gd name="T64" fmla="*/ 617 w 3632"/>
                <a:gd name="T65" fmla="*/ 126 h 361"/>
                <a:gd name="T66" fmla="*/ 617 w 3632"/>
                <a:gd name="T67" fmla="*/ 117 h 361"/>
                <a:gd name="T68" fmla="*/ 574 w 3632"/>
                <a:gd name="T69" fmla="*/ 117 h 361"/>
                <a:gd name="T70" fmla="*/ 574 w 3632"/>
                <a:gd name="T71" fmla="*/ 108 h 361"/>
                <a:gd name="T72" fmla="*/ 516 w 3632"/>
                <a:gd name="T73" fmla="*/ 108 h 361"/>
                <a:gd name="T74" fmla="*/ 516 w 3632"/>
                <a:gd name="T75" fmla="*/ 97 h 361"/>
                <a:gd name="T76" fmla="*/ 455 w 3632"/>
                <a:gd name="T77" fmla="*/ 97 h 361"/>
                <a:gd name="T78" fmla="*/ 455 w 3632"/>
                <a:gd name="T79" fmla="*/ 70 h 361"/>
                <a:gd name="T80" fmla="*/ 423 w 3632"/>
                <a:gd name="T81" fmla="*/ 70 h 361"/>
                <a:gd name="T82" fmla="*/ 423 w 3632"/>
                <a:gd name="T83" fmla="*/ 61 h 361"/>
                <a:gd name="T84" fmla="*/ 302 w 3632"/>
                <a:gd name="T85" fmla="*/ 61 h 361"/>
                <a:gd name="T86" fmla="*/ 302 w 3632"/>
                <a:gd name="T87" fmla="*/ 40 h 361"/>
                <a:gd name="T88" fmla="*/ 234 w 3632"/>
                <a:gd name="T89" fmla="*/ 40 h 361"/>
                <a:gd name="T90" fmla="*/ 234 w 3632"/>
                <a:gd name="T91" fmla="*/ 31 h 361"/>
                <a:gd name="T92" fmla="*/ 198 w 3632"/>
                <a:gd name="T93" fmla="*/ 31 h 361"/>
                <a:gd name="T94" fmla="*/ 198 w 3632"/>
                <a:gd name="T95" fmla="*/ 22 h 361"/>
                <a:gd name="T96" fmla="*/ 186 w 3632"/>
                <a:gd name="T97" fmla="*/ 22 h 361"/>
                <a:gd name="T98" fmla="*/ 186 w 3632"/>
                <a:gd name="T99" fmla="*/ 11 h 361"/>
                <a:gd name="T100" fmla="*/ 166 w 3632"/>
                <a:gd name="T101" fmla="*/ 11 h 361"/>
                <a:gd name="T102" fmla="*/ 166 w 3632"/>
                <a:gd name="T103" fmla="*/ 0 h 361"/>
                <a:gd name="T104" fmla="*/ 0 w 3632"/>
                <a:gd name="T10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32" h="361">
                  <a:moveTo>
                    <a:pt x="3632" y="361"/>
                  </a:moveTo>
                  <a:lnTo>
                    <a:pt x="3632" y="303"/>
                  </a:lnTo>
                  <a:lnTo>
                    <a:pt x="3585" y="303"/>
                  </a:lnTo>
                  <a:lnTo>
                    <a:pt x="3585" y="285"/>
                  </a:lnTo>
                  <a:lnTo>
                    <a:pt x="3366" y="285"/>
                  </a:lnTo>
                  <a:lnTo>
                    <a:pt x="3366" y="269"/>
                  </a:lnTo>
                  <a:lnTo>
                    <a:pt x="3178" y="269"/>
                  </a:lnTo>
                  <a:lnTo>
                    <a:pt x="3178" y="256"/>
                  </a:lnTo>
                  <a:lnTo>
                    <a:pt x="2767" y="256"/>
                  </a:lnTo>
                  <a:lnTo>
                    <a:pt x="2767" y="240"/>
                  </a:lnTo>
                  <a:lnTo>
                    <a:pt x="2504" y="240"/>
                  </a:lnTo>
                  <a:lnTo>
                    <a:pt x="2504" y="227"/>
                  </a:lnTo>
                  <a:lnTo>
                    <a:pt x="2217" y="227"/>
                  </a:lnTo>
                  <a:lnTo>
                    <a:pt x="2217" y="213"/>
                  </a:lnTo>
                  <a:lnTo>
                    <a:pt x="2074" y="213"/>
                  </a:lnTo>
                  <a:lnTo>
                    <a:pt x="2074" y="202"/>
                  </a:lnTo>
                  <a:lnTo>
                    <a:pt x="1829" y="202"/>
                  </a:lnTo>
                  <a:lnTo>
                    <a:pt x="1829" y="193"/>
                  </a:lnTo>
                  <a:lnTo>
                    <a:pt x="1801" y="193"/>
                  </a:lnTo>
                  <a:lnTo>
                    <a:pt x="1801" y="183"/>
                  </a:lnTo>
                  <a:lnTo>
                    <a:pt x="1743" y="183"/>
                  </a:lnTo>
                  <a:lnTo>
                    <a:pt x="1743" y="174"/>
                  </a:lnTo>
                  <a:lnTo>
                    <a:pt x="1369" y="174"/>
                  </a:lnTo>
                  <a:lnTo>
                    <a:pt x="1369" y="162"/>
                  </a:lnTo>
                  <a:lnTo>
                    <a:pt x="1098" y="162"/>
                  </a:lnTo>
                  <a:lnTo>
                    <a:pt x="1098" y="155"/>
                  </a:lnTo>
                  <a:lnTo>
                    <a:pt x="991" y="155"/>
                  </a:lnTo>
                  <a:lnTo>
                    <a:pt x="991" y="145"/>
                  </a:lnTo>
                  <a:lnTo>
                    <a:pt x="953" y="145"/>
                  </a:lnTo>
                  <a:lnTo>
                    <a:pt x="953" y="136"/>
                  </a:lnTo>
                  <a:lnTo>
                    <a:pt x="933" y="136"/>
                  </a:lnTo>
                  <a:lnTo>
                    <a:pt x="933" y="126"/>
                  </a:lnTo>
                  <a:lnTo>
                    <a:pt x="617" y="126"/>
                  </a:lnTo>
                  <a:lnTo>
                    <a:pt x="617" y="117"/>
                  </a:lnTo>
                  <a:lnTo>
                    <a:pt x="574" y="117"/>
                  </a:lnTo>
                  <a:lnTo>
                    <a:pt x="574" y="108"/>
                  </a:lnTo>
                  <a:lnTo>
                    <a:pt x="516" y="108"/>
                  </a:lnTo>
                  <a:lnTo>
                    <a:pt x="516" y="97"/>
                  </a:lnTo>
                  <a:lnTo>
                    <a:pt x="455" y="97"/>
                  </a:lnTo>
                  <a:lnTo>
                    <a:pt x="455" y="70"/>
                  </a:lnTo>
                  <a:lnTo>
                    <a:pt x="423" y="70"/>
                  </a:lnTo>
                  <a:lnTo>
                    <a:pt x="423" y="61"/>
                  </a:lnTo>
                  <a:lnTo>
                    <a:pt x="302" y="61"/>
                  </a:lnTo>
                  <a:lnTo>
                    <a:pt x="302" y="40"/>
                  </a:lnTo>
                  <a:lnTo>
                    <a:pt x="234" y="40"/>
                  </a:lnTo>
                  <a:lnTo>
                    <a:pt x="234" y="31"/>
                  </a:lnTo>
                  <a:lnTo>
                    <a:pt x="198" y="31"/>
                  </a:lnTo>
                  <a:lnTo>
                    <a:pt x="198" y="22"/>
                  </a:lnTo>
                  <a:lnTo>
                    <a:pt x="186" y="22"/>
                  </a:lnTo>
                  <a:lnTo>
                    <a:pt x="186" y="11"/>
                  </a:lnTo>
                  <a:lnTo>
                    <a:pt x="166" y="11"/>
                  </a:lnTo>
                  <a:lnTo>
                    <a:pt x="16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66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023829" y="2043113"/>
              <a:ext cx="6340256" cy="581025"/>
            </a:xfrm>
            <a:custGeom>
              <a:avLst/>
              <a:gdLst>
                <a:gd name="T0" fmla="*/ 3632 w 3632"/>
                <a:gd name="T1" fmla="*/ 366 h 366"/>
                <a:gd name="T2" fmla="*/ 3491 w 3632"/>
                <a:gd name="T3" fmla="*/ 366 h 366"/>
                <a:gd name="T4" fmla="*/ 3491 w 3632"/>
                <a:gd name="T5" fmla="*/ 318 h 366"/>
                <a:gd name="T6" fmla="*/ 3302 w 3632"/>
                <a:gd name="T7" fmla="*/ 318 h 366"/>
                <a:gd name="T8" fmla="*/ 3302 w 3632"/>
                <a:gd name="T9" fmla="*/ 269 h 366"/>
                <a:gd name="T10" fmla="*/ 3292 w 3632"/>
                <a:gd name="T11" fmla="*/ 269 h 366"/>
                <a:gd name="T12" fmla="*/ 3292 w 3632"/>
                <a:gd name="T13" fmla="*/ 228 h 366"/>
                <a:gd name="T14" fmla="*/ 2787 w 3632"/>
                <a:gd name="T15" fmla="*/ 228 h 366"/>
                <a:gd name="T16" fmla="*/ 2787 w 3632"/>
                <a:gd name="T17" fmla="*/ 193 h 366"/>
                <a:gd name="T18" fmla="*/ 2450 w 3632"/>
                <a:gd name="T19" fmla="*/ 193 h 366"/>
                <a:gd name="T20" fmla="*/ 2450 w 3632"/>
                <a:gd name="T21" fmla="*/ 166 h 366"/>
                <a:gd name="T22" fmla="*/ 2394 w 3632"/>
                <a:gd name="T23" fmla="*/ 166 h 366"/>
                <a:gd name="T24" fmla="*/ 2394 w 3632"/>
                <a:gd name="T25" fmla="*/ 138 h 366"/>
                <a:gd name="T26" fmla="*/ 2368 w 3632"/>
                <a:gd name="T27" fmla="*/ 138 h 366"/>
                <a:gd name="T28" fmla="*/ 2368 w 3632"/>
                <a:gd name="T29" fmla="*/ 113 h 366"/>
                <a:gd name="T30" fmla="*/ 1838 w 3632"/>
                <a:gd name="T31" fmla="*/ 113 h 366"/>
                <a:gd name="T32" fmla="*/ 1838 w 3632"/>
                <a:gd name="T33" fmla="*/ 94 h 366"/>
                <a:gd name="T34" fmla="*/ 1827 w 3632"/>
                <a:gd name="T35" fmla="*/ 94 h 366"/>
                <a:gd name="T36" fmla="*/ 1827 w 3632"/>
                <a:gd name="T37" fmla="*/ 74 h 366"/>
                <a:gd name="T38" fmla="*/ 1590 w 3632"/>
                <a:gd name="T39" fmla="*/ 74 h 366"/>
                <a:gd name="T40" fmla="*/ 1590 w 3632"/>
                <a:gd name="T41" fmla="*/ 37 h 366"/>
                <a:gd name="T42" fmla="*/ 465 w 3632"/>
                <a:gd name="T43" fmla="*/ 37 h 366"/>
                <a:gd name="T44" fmla="*/ 465 w 3632"/>
                <a:gd name="T45" fmla="*/ 20 h 366"/>
                <a:gd name="T46" fmla="*/ 386 w 3632"/>
                <a:gd name="T47" fmla="*/ 20 h 366"/>
                <a:gd name="T48" fmla="*/ 386 w 3632"/>
                <a:gd name="T49" fmla="*/ 0 h 366"/>
                <a:gd name="T50" fmla="*/ 0 w 3632"/>
                <a:gd name="T5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32" h="366">
                  <a:moveTo>
                    <a:pt x="3632" y="366"/>
                  </a:moveTo>
                  <a:lnTo>
                    <a:pt x="3491" y="366"/>
                  </a:lnTo>
                  <a:lnTo>
                    <a:pt x="3491" y="318"/>
                  </a:lnTo>
                  <a:lnTo>
                    <a:pt x="3302" y="318"/>
                  </a:lnTo>
                  <a:lnTo>
                    <a:pt x="3302" y="269"/>
                  </a:lnTo>
                  <a:lnTo>
                    <a:pt x="3292" y="269"/>
                  </a:lnTo>
                  <a:lnTo>
                    <a:pt x="3292" y="228"/>
                  </a:lnTo>
                  <a:lnTo>
                    <a:pt x="2787" y="228"/>
                  </a:lnTo>
                  <a:lnTo>
                    <a:pt x="2787" y="193"/>
                  </a:lnTo>
                  <a:lnTo>
                    <a:pt x="2450" y="193"/>
                  </a:lnTo>
                  <a:lnTo>
                    <a:pt x="2450" y="166"/>
                  </a:lnTo>
                  <a:lnTo>
                    <a:pt x="2394" y="166"/>
                  </a:lnTo>
                  <a:lnTo>
                    <a:pt x="2394" y="138"/>
                  </a:lnTo>
                  <a:lnTo>
                    <a:pt x="2368" y="138"/>
                  </a:lnTo>
                  <a:lnTo>
                    <a:pt x="2368" y="113"/>
                  </a:lnTo>
                  <a:lnTo>
                    <a:pt x="1838" y="113"/>
                  </a:lnTo>
                  <a:lnTo>
                    <a:pt x="1838" y="94"/>
                  </a:lnTo>
                  <a:lnTo>
                    <a:pt x="1827" y="94"/>
                  </a:lnTo>
                  <a:lnTo>
                    <a:pt x="1827" y="74"/>
                  </a:lnTo>
                  <a:lnTo>
                    <a:pt x="1590" y="74"/>
                  </a:lnTo>
                  <a:lnTo>
                    <a:pt x="1590" y="37"/>
                  </a:lnTo>
                  <a:lnTo>
                    <a:pt x="465" y="37"/>
                  </a:lnTo>
                  <a:lnTo>
                    <a:pt x="465" y="20"/>
                  </a:lnTo>
                  <a:lnTo>
                    <a:pt x="386" y="20"/>
                  </a:lnTo>
                  <a:lnTo>
                    <a:pt x="38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4" name="Freeform 24"/>
            <p:cNvSpPr>
              <a:spLocks/>
            </p:cNvSpPr>
            <p:nvPr/>
          </p:nvSpPr>
          <p:spPr bwMode="auto">
            <a:xfrm>
              <a:off x="2023829" y="2043113"/>
              <a:ext cx="6340256" cy="949325"/>
            </a:xfrm>
            <a:custGeom>
              <a:avLst/>
              <a:gdLst>
                <a:gd name="T0" fmla="*/ 3632 w 3632"/>
                <a:gd name="T1" fmla="*/ 548 h 598"/>
                <a:gd name="T2" fmla="*/ 3554 w 3632"/>
                <a:gd name="T3" fmla="*/ 522 h 598"/>
                <a:gd name="T4" fmla="*/ 3297 w 3632"/>
                <a:gd name="T5" fmla="*/ 500 h 598"/>
                <a:gd name="T6" fmla="*/ 2766 w 3632"/>
                <a:gd name="T7" fmla="*/ 486 h 598"/>
                <a:gd name="T8" fmla="*/ 2701 w 3632"/>
                <a:gd name="T9" fmla="*/ 469 h 598"/>
                <a:gd name="T10" fmla="*/ 2628 w 3632"/>
                <a:gd name="T11" fmla="*/ 456 h 598"/>
                <a:gd name="T12" fmla="*/ 2524 w 3632"/>
                <a:gd name="T13" fmla="*/ 439 h 598"/>
                <a:gd name="T14" fmla="*/ 2470 w 3632"/>
                <a:gd name="T15" fmla="*/ 424 h 598"/>
                <a:gd name="T16" fmla="*/ 2284 w 3632"/>
                <a:gd name="T17" fmla="*/ 411 h 598"/>
                <a:gd name="T18" fmla="*/ 2275 w 3632"/>
                <a:gd name="T19" fmla="*/ 399 h 598"/>
                <a:gd name="T20" fmla="*/ 2269 w 3632"/>
                <a:gd name="T21" fmla="*/ 377 h 598"/>
                <a:gd name="T22" fmla="*/ 2234 w 3632"/>
                <a:gd name="T23" fmla="*/ 367 h 598"/>
                <a:gd name="T24" fmla="*/ 2204 w 3632"/>
                <a:gd name="T25" fmla="*/ 356 h 598"/>
                <a:gd name="T26" fmla="*/ 2151 w 3632"/>
                <a:gd name="T27" fmla="*/ 343 h 598"/>
                <a:gd name="T28" fmla="*/ 2006 w 3632"/>
                <a:gd name="T29" fmla="*/ 334 h 598"/>
                <a:gd name="T30" fmla="*/ 1823 w 3632"/>
                <a:gd name="T31" fmla="*/ 305 h 598"/>
                <a:gd name="T32" fmla="*/ 1816 w 3632"/>
                <a:gd name="T33" fmla="*/ 294 h 598"/>
                <a:gd name="T34" fmla="*/ 1744 w 3632"/>
                <a:gd name="T35" fmla="*/ 286 h 598"/>
                <a:gd name="T36" fmla="*/ 1694 w 3632"/>
                <a:gd name="T37" fmla="*/ 276 h 598"/>
                <a:gd name="T38" fmla="*/ 1508 w 3632"/>
                <a:gd name="T39" fmla="*/ 266 h 598"/>
                <a:gd name="T40" fmla="*/ 1470 w 3632"/>
                <a:gd name="T41" fmla="*/ 250 h 598"/>
                <a:gd name="T42" fmla="*/ 1399 w 3632"/>
                <a:gd name="T43" fmla="*/ 238 h 598"/>
                <a:gd name="T44" fmla="*/ 1372 w 3632"/>
                <a:gd name="T45" fmla="*/ 231 h 598"/>
                <a:gd name="T46" fmla="*/ 1363 w 3632"/>
                <a:gd name="T47" fmla="*/ 218 h 598"/>
                <a:gd name="T48" fmla="*/ 1341 w 3632"/>
                <a:gd name="T49" fmla="*/ 210 h 598"/>
                <a:gd name="T50" fmla="*/ 1211 w 3632"/>
                <a:gd name="T51" fmla="*/ 200 h 598"/>
                <a:gd name="T52" fmla="*/ 940 w 3632"/>
                <a:gd name="T53" fmla="*/ 190 h 598"/>
                <a:gd name="T54" fmla="*/ 903 w 3632"/>
                <a:gd name="T55" fmla="*/ 162 h 598"/>
                <a:gd name="T56" fmla="*/ 568 w 3632"/>
                <a:gd name="T57" fmla="*/ 155 h 598"/>
                <a:gd name="T58" fmla="*/ 545 w 3632"/>
                <a:gd name="T59" fmla="*/ 136 h 598"/>
                <a:gd name="T60" fmla="*/ 515 w 3632"/>
                <a:gd name="T61" fmla="*/ 123 h 598"/>
                <a:gd name="T62" fmla="*/ 499 w 3632"/>
                <a:gd name="T63" fmla="*/ 108 h 598"/>
                <a:gd name="T64" fmla="*/ 482 w 3632"/>
                <a:gd name="T65" fmla="*/ 89 h 598"/>
                <a:gd name="T66" fmla="*/ 472 w 3632"/>
                <a:gd name="T67" fmla="*/ 77 h 598"/>
                <a:gd name="T68" fmla="*/ 455 w 3632"/>
                <a:gd name="T69" fmla="*/ 61 h 598"/>
                <a:gd name="T70" fmla="*/ 370 w 3632"/>
                <a:gd name="T71" fmla="*/ 48 h 598"/>
                <a:gd name="T72" fmla="*/ 226 w 3632"/>
                <a:gd name="T73" fmla="*/ 39 h 598"/>
                <a:gd name="T74" fmla="*/ 191 w 3632"/>
                <a:gd name="T75" fmla="*/ 32 h 598"/>
                <a:gd name="T76" fmla="*/ 156 w 3632"/>
                <a:gd name="T77" fmla="*/ 15 h 598"/>
                <a:gd name="T78" fmla="*/ 150 w 3632"/>
                <a:gd name="T79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32" h="598">
                  <a:moveTo>
                    <a:pt x="3632" y="598"/>
                  </a:moveTo>
                  <a:lnTo>
                    <a:pt x="3632" y="548"/>
                  </a:lnTo>
                  <a:lnTo>
                    <a:pt x="3554" y="548"/>
                  </a:lnTo>
                  <a:lnTo>
                    <a:pt x="3554" y="522"/>
                  </a:lnTo>
                  <a:lnTo>
                    <a:pt x="3297" y="522"/>
                  </a:lnTo>
                  <a:lnTo>
                    <a:pt x="3297" y="500"/>
                  </a:lnTo>
                  <a:lnTo>
                    <a:pt x="2766" y="500"/>
                  </a:lnTo>
                  <a:lnTo>
                    <a:pt x="2766" y="486"/>
                  </a:lnTo>
                  <a:lnTo>
                    <a:pt x="2701" y="486"/>
                  </a:lnTo>
                  <a:lnTo>
                    <a:pt x="2701" y="469"/>
                  </a:lnTo>
                  <a:lnTo>
                    <a:pt x="2628" y="469"/>
                  </a:lnTo>
                  <a:lnTo>
                    <a:pt x="2628" y="456"/>
                  </a:lnTo>
                  <a:lnTo>
                    <a:pt x="2524" y="456"/>
                  </a:lnTo>
                  <a:lnTo>
                    <a:pt x="2524" y="439"/>
                  </a:lnTo>
                  <a:lnTo>
                    <a:pt x="2470" y="439"/>
                  </a:lnTo>
                  <a:lnTo>
                    <a:pt x="2470" y="424"/>
                  </a:lnTo>
                  <a:lnTo>
                    <a:pt x="2284" y="424"/>
                  </a:lnTo>
                  <a:lnTo>
                    <a:pt x="2284" y="411"/>
                  </a:lnTo>
                  <a:lnTo>
                    <a:pt x="2275" y="411"/>
                  </a:lnTo>
                  <a:lnTo>
                    <a:pt x="2275" y="399"/>
                  </a:lnTo>
                  <a:lnTo>
                    <a:pt x="2269" y="399"/>
                  </a:lnTo>
                  <a:lnTo>
                    <a:pt x="2269" y="377"/>
                  </a:lnTo>
                  <a:lnTo>
                    <a:pt x="2234" y="377"/>
                  </a:lnTo>
                  <a:lnTo>
                    <a:pt x="2234" y="367"/>
                  </a:lnTo>
                  <a:lnTo>
                    <a:pt x="2204" y="367"/>
                  </a:lnTo>
                  <a:lnTo>
                    <a:pt x="2204" y="356"/>
                  </a:lnTo>
                  <a:lnTo>
                    <a:pt x="2151" y="356"/>
                  </a:lnTo>
                  <a:lnTo>
                    <a:pt x="2151" y="343"/>
                  </a:lnTo>
                  <a:lnTo>
                    <a:pt x="2006" y="343"/>
                  </a:lnTo>
                  <a:lnTo>
                    <a:pt x="2006" y="334"/>
                  </a:lnTo>
                  <a:lnTo>
                    <a:pt x="1823" y="334"/>
                  </a:lnTo>
                  <a:lnTo>
                    <a:pt x="1823" y="305"/>
                  </a:lnTo>
                  <a:lnTo>
                    <a:pt x="1816" y="305"/>
                  </a:lnTo>
                  <a:lnTo>
                    <a:pt x="1816" y="294"/>
                  </a:lnTo>
                  <a:lnTo>
                    <a:pt x="1744" y="294"/>
                  </a:lnTo>
                  <a:lnTo>
                    <a:pt x="1744" y="286"/>
                  </a:lnTo>
                  <a:lnTo>
                    <a:pt x="1694" y="286"/>
                  </a:lnTo>
                  <a:lnTo>
                    <a:pt x="1694" y="276"/>
                  </a:lnTo>
                  <a:lnTo>
                    <a:pt x="1508" y="276"/>
                  </a:lnTo>
                  <a:lnTo>
                    <a:pt x="1508" y="266"/>
                  </a:lnTo>
                  <a:lnTo>
                    <a:pt x="1470" y="266"/>
                  </a:lnTo>
                  <a:lnTo>
                    <a:pt x="1470" y="250"/>
                  </a:lnTo>
                  <a:lnTo>
                    <a:pt x="1399" y="250"/>
                  </a:lnTo>
                  <a:lnTo>
                    <a:pt x="1399" y="238"/>
                  </a:lnTo>
                  <a:lnTo>
                    <a:pt x="1372" y="238"/>
                  </a:lnTo>
                  <a:lnTo>
                    <a:pt x="1372" y="231"/>
                  </a:lnTo>
                  <a:lnTo>
                    <a:pt x="1363" y="231"/>
                  </a:lnTo>
                  <a:lnTo>
                    <a:pt x="1363" y="218"/>
                  </a:lnTo>
                  <a:lnTo>
                    <a:pt x="1341" y="218"/>
                  </a:lnTo>
                  <a:lnTo>
                    <a:pt x="1341" y="210"/>
                  </a:lnTo>
                  <a:lnTo>
                    <a:pt x="1211" y="210"/>
                  </a:lnTo>
                  <a:lnTo>
                    <a:pt x="1211" y="200"/>
                  </a:lnTo>
                  <a:lnTo>
                    <a:pt x="940" y="200"/>
                  </a:lnTo>
                  <a:lnTo>
                    <a:pt x="940" y="190"/>
                  </a:lnTo>
                  <a:lnTo>
                    <a:pt x="903" y="190"/>
                  </a:lnTo>
                  <a:lnTo>
                    <a:pt x="903" y="162"/>
                  </a:lnTo>
                  <a:lnTo>
                    <a:pt x="568" y="162"/>
                  </a:lnTo>
                  <a:lnTo>
                    <a:pt x="568" y="155"/>
                  </a:lnTo>
                  <a:lnTo>
                    <a:pt x="545" y="155"/>
                  </a:lnTo>
                  <a:lnTo>
                    <a:pt x="545" y="136"/>
                  </a:lnTo>
                  <a:lnTo>
                    <a:pt x="515" y="136"/>
                  </a:lnTo>
                  <a:lnTo>
                    <a:pt x="515" y="123"/>
                  </a:lnTo>
                  <a:lnTo>
                    <a:pt x="499" y="123"/>
                  </a:lnTo>
                  <a:lnTo>
                    <a:pt x="499" y="108"/>
                  </a:lnTo>
                  <a:lnTo>
                    <a:pt x="482" y="108"/>
                  </a:lnTo>
                  <a:lnTo>
                    <a:pt x="482" y="89"/>
                  </a:lnTo>
                  <a:lnTo>
                    <a:pt x="472" y="89"/>
                  </a:lnTo>
                  <a:lnTo>
                    <a:pt x="472" y="77"/>
                  </a:lnTo>
                  <a:lnTo>
                    <a:pt x="455" y="77"/>
                  </a:lnTo>
                  <a:lnTo>
                    <a:pt x="455" y="61"/>
                  </a:lnTo>
                  <a:lnTo>
                    <a:pt x="370" y="61"/>
                  </a:lnTo>
                  <a:lnTo>
                    <a:pt x="370" y="48"/>
                  </a:lnTo>
                  <a:lnTo>
                    <a:pt x="226" y="48"/>
                  </a:lnTo>
                  <a:lnTo>
                    <a:pt x="226" y="39"/>
                  </a:lnTo>
                  <a:lnTo>
                    <a:pt x="191" y="39"/>
                  </a:lnTo>
                  <a:lnTo>
                    <a:pt x="191" y="32"/>
                  </a:lnTo>
                  <a:lnTo>
                    <a:pt x="156" y="32"/>
                  </a:lnTo>
                  <a:lnTo>
                    <a:pt x="156" y="15"/>
                  </a:lnTo>
                  <a:lnTo>
                    <a:pt x="150" y="15"/>
                  </a:lnTo>
                  <a:lnTo>
                    <a:pt x="150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AutoShape 165"/>
            <p:cNvSpPr>
              <a:spLocks noChangeArrowheads="1"/>
            </p:cNvSpPr>
            <p:nvPr/>
          </p:nvSpPr>
          <p:spPr bwMode="auto">
            <a:xfrm>
              <a:off x="2081497" y="3041742"/>
              <a:ext cx="4374167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703838" y="3149615"/>
              <a:ext cx="180000" cy="144000"/>
            </a:xfrm>
            <a:prstGeom prst="rect">
              <a:avLst/>
            </a:prstGeom>
            <a:solidFill>
              <a:srgbClr val="66003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256271" y="3149615"/>
              <a:ext cx="180000" cy="144000"/>
            </a:xfrm>
            <a:prstGeom prst="rect">
              <a:avLst/>
            </a:prstGeom>
            <a:solidFill>
              <a:srgbClr val="FF66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38" name="ZoneTexte 56"/>
            <p:cNvSpPr txBox="1">
              <a:spLocks noChangeArrowheads="1"/>
            </p:cNvSpPr>
            <p:nvPr/>
          </p:nvSpPr>
          <p:spPr bwMode="auto">
            <a:xfrm>
              <a:off x="3815434" y="3067727"/>
              <a:ext cx="13415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MVC</a:t>
              </a:r>
            </a:p>
          </p:txBody>
        </p:sp>
        <p:sp>
          <p:nvSpPr>
            <p:cNvPr id="39" name="ZoneTexte 56"/>
            <p:cNvSpPr txBox="1">
              <a:spLocks noChangeArrowheads="1"/>
            </p:cNvSpPr>
            <p:nvPr/>
          </p:nvSpPr>
          <p:spPr bwMode="auto">
            <a:xfrm>
              <a:off x="2380673" y="3067727"/>
              <a:ext cx="125989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PI/r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200873" y="3149615"/>
              <a:ext cx="180000" cy="14400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1" name="ZoneTexte 56"/>
            <p:cNvSpPr txBox="1">
              <a:spLocks noChangeArrowheads="1"/>
            </p:cNvSpPr>
            <p:nvPr/>
          </p:nvSpPr>
          <p:spPr bwMode="auto">
            <a:xfrm>
              <a:off x="5341547" y="3067727"/>
              <a:ext cx="11126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PI/r + MVC</a:t>
              </a: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1403306" y="4316354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0.00</a:t>
              </a:r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1403306" y="1936692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1.00</a:t>
              </a: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1403306" y="3724217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0.25</a:t>
              </a:r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1403306" y="3106679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0.50</a:t>
              </a:r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1403306" y="2500054"/>
              <a:ext cx="3478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0.75</a:t>
              </a: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994264" y="463067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722107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514195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24</a:t>
              </a: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4306283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36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5098371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48</a:t>
              </a:r>
            </a:p>
          </p:txBody>
        </p: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5890459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6682547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72</a:t>
              </a: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7474635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84</a:t>
              </a:r>
            </a:p>
          </p:txBody>
        </p:sp>
        <p:sp>
          <p:nvSpPr>
            <p:cNvPr id="56" name="Rectangle 46"/>
            <p:cNvSpPr>
              <a:spLocks noChangeArrowheads="1"/>
            </p:cNvSpPr>
            <p:nvPr/>
          </p:nvSpPr>
          <p:spPr bwMode="auto">
            <a:xfrm>
              <a:off x="8266723" y="4630679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96</a:t>
              </a:r>
            </a:p>
          </p:txBody>
        </p:sp>
      </p:grp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478725" y="5364954"/>
            <a:ext cx="124647" cy="116146"/>
          </a:xfrm>
          <a:prstGeom prst="rect">
            <a:avLst/>
          </a:prstGeom>
          <a:solidFill>
            <a:srgbClr val="FF6600"/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478725" y="5621894"/>
            <a:ext cx="124647" cy="115145"/>
          </a:xfrm>
          <a:prstGeom prst="rect">
            <a:avLst/>
          </a:prstGeom>
          <a:solidFill>
            <a:srgbClr val="660033"/>
          </a:solidFill>
          <a:ln w="0">
            <a:solidFill>
              <a:srgbClr val="66003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812546" y="5279733"/>
            <a:ext cx="4395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157</a:t>
            </a:r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384488" y="5061422"/>
            <a:ext cx="1107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Number at risk</a:t>
            </a:r>
            <a:endParaRPr lang="en-GB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598828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81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397012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18939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134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98547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77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123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780896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103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98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6604125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45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7396503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54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191729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600716" y="5270208"/>
            <a:ext cx="1194751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PI/r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MVC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PI/r + MVC</a:t>
            </a: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478725" y="5858025"/>
            <a:ext cx="124647" cy="115145"/>
          </a:xfrm>
          <a:prstGeom prst="rect">
            <a:avLst/>
          </a:prstGeom>
          <a:solidFill>
            <a:srgbClr val="CC0000"/>
          </a:solidFill>
          <a:ln w="0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46528" y="4876227"/>
            <a:ext cx="649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66"/>
                </a:solidFill>
              </a:rPr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408535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0" y="1301290"/>
            <a:ext cx="90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+mj-lt"/>
              </a:rPr>
              <a:t>Emergent resistance in participants with confirmed </a:t>
            </a:r>
            <a:r>
              <a:rPr lang="en-US" sz="2400" b="1" dirty="0" err="1">
                <a:solidFill>
                  <a:srgbClr val="CC3300"/>
                </a:solidFill>
                <a:latin typeface="+mj-lt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 failure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748430"/>
              </p:ext>
            </p:extLst>
          </p:nvPr>
        </p:nvGraphicFramePr>
        <p:xfrm>
          <a:off x="147754" y="1913307"/>
          <a:ext cx="8775635" cy="4060078"/>
        </p:xfrm>
        <a:graphic>
          <a:graphicData uri="http://schemas.openxmlformats.org/drawingml/2006/table">
            <a:tbl>
              <a:tblPr/>
              <a:tblGrid>
                <a:gridCol w="364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PI/r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Confirmed </a:t>
                      </a:r>
                      <a:r>
                        <a:rPr lang="en-US" sz="1400" noProof="0" dirty="0" err="1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 failure,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Successful sequencing,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746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PI and RT genotype</a:t>
                      </a:r>
                    </a:p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R emergence (mutations)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 = 1</a:t>
                      </a:r>
                    </a:p>
                    <a:p>
                      <a:pPr algn="l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K103N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 = 5</a:t>
                      </a:r>
                    </a:p>
                    <a:p>
                      <a:pPr algn="l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M41L, T215E</a:t>
                      </a:r>
                    </a:p>
                    <a:p>
                      <a:pPr algn="l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M184V, K101E, Y181C,</a:t>
                      </a: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 G190A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L10I, K65R, V106I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L10I, A71V, M184V</a:t>
                      </a:r>
                    </a:p>
                    <a:p>
                      <a:pPr algn="l"/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L90M, L10I, A71V, M184M/V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 = 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I50V,</a:t>
                      </a: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 L10I, L33F/L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A62V, T215S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K20I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- E138A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  <a:p>
                      <a:pPr algn="l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V32A/V</a:t>
                      </a:r>
                    </a:p>
                    <a:p>
                      <a:pPr algn="l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2612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Tropism (phenotypic assessment) at failure</a:t>
                      </a:r>
                    </a:p>
                    <a:p>
                      <a:pPr lvl="1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CCR5</a:t>
                      </a:r>
                    </a:p>
                    <a:p>
                      <a:pPr lvl="1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CXCR4</a:t>
                      </a:r>
                    </a:p>
                    <a:p>
                      <a:pPr lvl="1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Test failed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fr-FR" sz="14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aseline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baseline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4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97" y="1139240"/>
            <a:ext cx="8626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+mj-lt"/>
              </a:rPr>
              <a:t>Changes in immunologic and metabolic parameters </a:t>
            </a:r>
            <a:br>
              <a:rPr lang="en-US" sz="2400" b="1" dirty="0">
                <a:solidFill>
                  <a:srgbClr val="CC3300"/>
                </a:solidFill>
                <a:latin typeface="+mj-lt"/>
              </a:rPr>
            </a:br>
            <a:r>
              <a:rPr lang="en-US" sz="2400" b="1" dirty="0">
                <a:solidFill>
                  <a:srgbClr val="CC3300"/>
                </a:solidFill>
                <a:latin typeface="+mj-lt"/>
              </a:rPr>
              <a:t>and quality of life over 48 weeks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75757" y="6369999"/>
            <a:ext cx="18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p</a:t>
            </a:r>
            <a:r>
              <a:rPr lang="fr-FR" sz="1600" dirty="0">
                <a:solidFill>
                  <a:srgbClr val="000066"/>
                </a:solidFill>
              </a:rPr>
              <a:t>: vs 2 NRTI + PI/r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06014"/>
              </p:ext>
            </p:extLst>
          </p:nvPr>
        </p:nvGraphicFramePr>
        <p:xfrm>
          <a:off x="147754" y="2104157"/>
          <a:ext cx="8775635" cy="4255077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rgbClr val="000066"/>
                          </a:solidFill>
                          <a:latin typeface="+mj-lt"/>
                        </a:rPr>
                        <a:t>Mean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PI/r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CD4/mm</a:t>
                      </a:r>
                      <a:r>
                        <a:rPr lang="en-GB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 increase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+ 39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Total cholesterol, </a:t>
                      </a:r>
                      <a:r>
                        <a:rPr lang="en-GB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- 0.45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&lt; 0.0001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+ 0.34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HDL-cholesterol, </a:t>
                      </a:r>
                      <a:r>
                        <a:rPr lang="en-GB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LDL-cholesterol, </a:t>
                      </a:r>
                      <a:r>
                        <a:rPr lang="en-GB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- 0.27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≤ 0.0002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Triglycerides, </a:t>
                      </a:r>
                      <a:r>
                        <a:rPr lang="en-GB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- 0.0795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- 0.4016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+ 0.1146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Lumbar spine, T-score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+ 0.08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0.03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+ 0.10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0.028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Right hip, T-score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- 0.12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0.07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p = 0.01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17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rgbClr val="000066"/>
                          </a:solidFill>
                        </a:rPr>
                        <a:t>Physical</a:t>
                      </a:r>
                      <a:r>
                        <a:rPr lang="en-GB" sz="1400" b="1" baseline="0" noProof="0" dirty="0">
                          <a:solidFill>
                            <a:srgbClr val="000066"/>
                          </a:solidFill>
                        </a:rPr>
                        <a:t> and mental QOL</a:t>
                      </a:r>
                      <a:endParaRPr lang="en-GB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 significant changes vs control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78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0" y="1301290"/>
            <a:ext cx="90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+mj-lt"/>
              </a:rPr>
              <a:t>Safety at W48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4182" y="4419128"/>
            <a:ext cx="78662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One myocardial infarction was reported on MVC in a patient with increased CVD risk</a:t>
            </a:r>
          </a:p>
          <a:p>
            <a:r>
              <a:rPr lang="en-US" sz="1600" dirty="0">
                <a:solidFill>
                  <a:srgbClr val="000066"/>
                </a:solidFill>
              </a:rPr>
              <a:t>due to lifestyle and cardiac congenital malformation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38936"/>
              </p:ext>
            </p:extLst>
          </p:nvPr>
        </p:nvGraphicFramePr>
        <p:xfrm>
          <a:off x="184182" y="2067249"/>
          <a:ext cx="8775635" cy="2238532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NRTI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PI/r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changes in GFR, mL/min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-1.96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- 9.54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0.69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for adverse event, 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adverse event,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8 (9.76)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15 (9.62)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14 (8.92)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9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MARCH Study: switch to MVC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4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This large international </a:t>
            </a:r>
            <a:r>
              <a:rPr lang="en-US" sz="2000" dirty="0" err="1">
                <a:latin typeface=""/>
              </a:rPr>
              <a:t>randomised</a:t>
            </a:r>
            <a:r>
              <a:rPr lang="en-US" sz="2000" dirty="0">
                <a:latin typeface=""/>
              </a:rPr>
              <a:t> study demonstrates that MVC with a 2-N(t)RTI backbone, in those with R5-tropic virus determined by genotypic tropism testing, is a switch/simplification option for patients </a:t>
            </a:r>
            <a:r>
              <a:rPr lang="en-US" sz="2000" dirty="0" err="1">
                <a:latin typeface=""/>
              </a:rPr>
              <a:t>virologicaly</a:t>
            </a:r>
            <a:r>
              <a:rPr lang="en-US" sz="2000" dirty="0">
                <a:latin typeface=""/>
              </a:rPr>
              <a:t> suppressed on PI/r + N(t)RTI regimens </a:t>
            </a:r>
          </a:p>
          <a:p>
            <a:pPr marL="457200" lvl="1" indent="0">
              <a:buNone/>
            </a:pP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MVC was safe and well tolerated, with favorable impact on lipids and neutral effects on renal function over 48 weeks</a:t>
            </a:r>
          </a:p>
          <a:p>
            <a:pPr lvl="1"/>
            <a:endParaRPr lang="en-US" sz="2000" dirty="0">
              <a:latin typeface=""/>
            </a:endParaRPr>
          </a:p>
          <a:p>
            <a:pPr lvl="1"/>
            <a:r>
              <a:rPr lang="en-US" sz="2000" dirty="0"/>
              <a:t>These data support MVC as a switch option for ritonavir-boosted PIs when partnered with a 2-N(t)RTI backbone, but not as part of N(t)RTI-sparing regimens comprising MVC with PI/r</a:t>
            </a: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939</Words>
  <Application>Microsoft Office PowerPoint</Application>
  <PresentationFormat>Affichage à l'écran (4:3)</PresentationFormat>
  <Paragraphs>309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to MVC</vt:lpstr>
      <vt:lpstr>MARCH Study: switch to MVC</vt:lpstr>
      <vt:lpstr>MARCH Study: switch to MVC</vt:lpstr>
      <vt:lpstr>MARCH Study: switch to MVC</vt:lpstr>
      <vt:lpstr>MARCH Study: switch to MVC</vt:lpstr>
      <vt:lpstr>MARCH Study: switch to MVC</vt:lpstr>
      <vt:lpstr>MARCH Study: switch to MVC</vt:lpstr>
      <vt:lpstr>MARCH Study: switch to MVC</vt:lpstr>
      <vt:lpstr>MARCH Study: switch to MVC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123</cp:revision>
  <dcterms:created xsi:type="dcterms:W3CDTF">2015-05-20T09:37:18Z</dcterms:created>
  <dcterms:modified xsi:type="dcterms:W3CDTF">2016-09-06T13:38:39Z</dcterms:modified>
</cp:coreProperties>
</file>