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64" r:id="rId2"/>
    <p:sldId id="257" r:id="rId3"/>
    <p:sldId id="258" r:id="rId4"/>
    <p:sldId id="267" r:id="rId5"/>
    <p:sldId id="268" r:id="rId6"/>
    <p:sldId id="266" r:id="rId7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Section sans titre" id="{DA8513AD-3E7B-444E-B943-49EF11AFC989}">
          <p14:sldIdLst>
            <p14:sldId id="264"/>
            <p14:sldId id="257"/>
            <p14:sldId id="258"/>
            <p14:sldId id="267"/>
            <p14:sldId id="268"/>
            <p14:sldId id="26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89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3" clrIdx="0"/>
  <p:cmAuthor id="1" name="Pozniak, Anton" initials="PA" lastIdx="3" clrIdx="1"/>
  <p:cmAuthor id="2" name="Utilisateur de Microsoft Office" initials="Offic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CC3300"/>
    <a:srgbClr val="000066"/>
    <a:srgbClr val="FFFFFF"/>
    <a:srgbClr val="333399"/>
    <a:srgbClr val="10EB00"/>
    <a:srgbClr val="3AC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56" autoAdjust="0"/>
    <p:restoredTop sz="95054" autoAdjust="0"/>
  </p:normalViewPr>
  <p:slideViewPr>
    <p:cSldViewPr snapToGrid="0" snapToObjects="1">
      <p:cViewPr>
        <p:scale>
          <a:sx n="100" d="100"/>
          <a:sy n="100" d="100"/>
        </p:scale>
        <p:origin x="-2208" y="-246"/>
      </p:cViewPr>
      <p:guideLst>
        <p:guide orient="horz" pos="89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3E0BB3-D131-4F7C-A614-FA98950D8177}" type="datetimeFigureOut">
              <a:rPr lang="fr-FR"/>
              <a:pPr>
                <a:defRPr/>
              </a:pPr>
              <a:t>28/09/2017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26787D-91DA-4A3A-AAD1-2F88B3AF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90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8B87528F-3C34-418C-B37E-B3F1FFDBC226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6787D-91DA-4A3A-AAD1-2F88B3AF8D73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7902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70F30-CB28-448F-883B-3C6709959F3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55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3950" y="6613527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b="1">
                <a:solidFill>
                  <a:srgbClr val="7F7F7F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‹N°›</a:t>
            </a:fld>
            <a:endParaRPr lang="en-US" alt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4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4202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6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Switch to PI/r + 3TC </a:t>
            </a:r>
            <a:r>
              <a:rPr lang="en-GB" sz="3200" dirty="0" err="1">
                <a:ea typeface="ＭＳ Ｐゴシック" pitchFamily="34" charset="-128"/>
              </a:rPr>
              <a:t>vs</a:t>
            </a:r>
            <a:r>
              <a:rPr lang="en-GB" sz="3200" dirty="0">
                <a:ea typeface="ＭＳ Ｐゴシック" pitchFamily="34" charset="-128"/>
              </a:rPr>
              <a:t> PI/r </a:t>
            </a:r>
            <a:r>
              <a:rPr lang="en-GB" sz="3200" dirty="0" err="1">
                <a:ea typeface="ＭＳ Ｐゴシック" pitchFamily="34" charset="-128"/>
              </a:rPr>
              <a:t>monotherapy</a:t>
            </a:r>
            <a:endParaRPr lang="en-GB" sz="3200" dirty="0">
              <a:ea typeface="ＭＳ Ｐゴシック" pitchFamily="34" charset="-128"/>
            </a:endParaRP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Study PIVOT</a:t>
            </a:r>
          </a:p>
          <a:p>
            <a:r>
              <a:rPr lang="en-US" sz="2800" b="1" dirty="0">
                <a:latin typeface="Calibri" pitchFamily="34" charset="0"/>
                <a:ea typeface="ＭＳ Ｐゴシック" pitchFamily="34" charset="-128"/>
              </a:rPr>
              <a:t>Study MOBIDIP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9" name="Line 172"/>
          <p:cNvSpPr>
            <a:spLocks noChangeShapeType="1"/>
          </p:cNvSpPr>
          <p:nvPr/>
        </p:nvSpPr>
        <p:spPr bwMode="auto">
          <a:xfrm>
            <a:off x="7340381" y="1907347"/>
            <a:ext cx="0" cy="311182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" name="Line 105"/>
          <p:cNvSpPr>
            <a:spLocks noChangeShapeType="1"/>
          </p:cNvSpPr>
          <p:nvPr/>
        </p:nvSpPr>
        <p:spPr bwMode="auto">
          <a:xfrm>
            <a:off x="5151229" y="2819860"/>
            <a:ext cx="360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5502877" y="2542811"/>
            <a:ext cx="0" cy="52387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5487002" y="2547848"/>
            <a:ext cx="360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5494939" y="3066686"/>
            <a:ext cx="360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858096" y="2247950"/>
            <a:ext cx="2961812" cy="484457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LPV/r monotherapy (N = 82)</a:t>
            </a:r>
            <a:endParaRPr lang="en-US" sz="1600" b="1" dirty="0">
              <a:ln>
                <a:solidFill>
                  <a:srgbClr val="FF6600"/>
                </a:solidFill>
              </a:ln>
              <a:solidFill>
                <a:schemeClr val="bg1"/>
              </a:solidFill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 bwMode="auto">
          <a:xfrm>
            <a:off x="34925" y="11636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9238" name="Connecteur droit 66"/>
          <p:cNvCxnSpPr>
            <a:cxnSpLocks noChangeShapeType="1"/>
          </p:cNvCxnSpPr>
          <p:nvPr/>
        </p:nvCxnSpPr>
        <p:spPr bwMode="auto">
          <a:xfrm rot="5400000">
            <a:off x="4206378" y="2246925"/>
            <a:ext cx="287999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9239" name="Oval 170"/>
          <p:cNvSpPr>
            <a:spLocks noChangeArrowheads="1"/>
          </p:cNvSpPr>
          <p:nvPr/>
        </p:nvSpPr>
        <p:spPr bwMode="auto">
          <a:xfrm>
            <a:off x="3591515" y="1211698"/>
            <a:ext cx="1539875" cy="863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Randomisation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1: 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Open-label</a:t>
            </a:r>
          </a:p>
        </p:txBody>
      </p:sp>
      <p:sp>
        <p:nvSpPr>
          <p:cNvPr id="9242" name="Espace réservé du contenu 2"/>
          <p:cNvSpPr>
            <a:spLocks/>
          </p:cNvSpPr>
          <p:nvPr/>
        </p:nvSpPr>
        <p:spPr bwMode="auto">
          <a:xfrm>
            <a:off x="34925" y="5105225"/>
            <a:ext cx="9109075" cy="1170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sz="1700">
                <a:solidFill>
                  <a:srgbClr val="000066"/>
                </a:solidFill>
              </a:rPr>
              <a:t>Primary endpoint</a:t>
            </a:r>
            <a:r>
              <a:rPr lang="en-US" sz="1700" dirty="0">
                <a:solidFill>
                  <a:srgbClr val="000066"/>
                </a:solidFill>
              </a:rPr>
              <a:t>: failure rate at W96 by ITT, defined as 1) a confirmed HIV </a:t>
            </a:r>
            <a:br>
              <a:rPr lang="en-US" sz="1700" dirty="0">
                <a:solidFill>
                  <a:srgbClr val="000066"/>
                </a:solidFill>
              </a:rPr>
            </a:br>
            <a:r>
              <a:rPr lang="en-US" sz="1700" dirty="0">
                <a:solidFill>
                  <a:srgbClr val="000066"/>
                </a:solidFill>
              </a:rPr>
              <a:t>RNA </a:t>
            </a:r>
            <a:r>
              <a:rPr lang="en-US" sz="1700" u="sng" dirty="0">
                <a:solidFill>
                  <a:srgbClr val="000066"/>
                </a:solidFill>
              </a:rPr>
              <a:t>&gt;</a:t>
            </a:r>
            <a:r>
              <a:rPr lang="en-US" sz="1700" dirty="0">
                <a:solidFill>
                  <a:srgbClr val="000066"/>
                </a:solidFill>
              </a:rPr>
              <a:t> 500 c/mL, 2) reintroduction of the NRTI backbone or 3) interruption of the PI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sz="1700" dirty="0">
                <a:solidFill>
                  <a:srgbClr val="000066"/>
                </a:solidFill>
              </a:rPr>
              <a:t>March 2016: Monotherapy arm discontinued following DSMB meeting</a:t>
            </a:r>
          </a:p>
        </p:txBody>
      </p:sp>
      <p:sp>
        <p:nvSpPr>
          <p:cNvPr id="9244" name="ZoneTexte 69"/>
          <p:cNvSpPr txBox="1">
            <a:spLocks noChangeArrowheads="1"/>
          </p:cNvSpPr>
          <p:nvPr/>
        </p:nvSpPr>
        <p:spPr bwMode="auto">
          <a:xfrm>
            <a:off x="4361452" y="6565238"/>
            <a:ext cx="47744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US" sz="1200" i="1" dirty="0" err="1">
                <a:solidFill>
                  <a:srgbClr val="CC0000"/>
                </a:solidFill>
                <a:ea typeface="ＭＳ Ｐゴシック" pitchFamily="34" charset="-128"/>
              </a:rPr>
              <a:t>Ciaffi</a:t>
            </a:r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 L, Lancet HIV 2017; 4:e384-92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9245" name="AutoShape 162"/>
          <p:cNvSpPr>
            <a:spLocks noChangeArrowheads="1"/>
          </p:cNvSpPr>
          <p:nvPr/>
        </p:nvSpPr>
        <p:spPr bwMode="auto">
          <a:xfrm>
            <a:off x="197535" y="1677506"/>
            <a:ext cx="3178192" cy="334166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≥ 18 years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HIV RNA </a:t>
            </a:r>
            <a:r>
              <a:rPr lang="en-US" sz="1600" b="1" u="sng" dirty="0">
                <a:solidFill>
                  <a:srgbClr val="000066"/>
                </a:solidFill>
                <a:latin typeface="Calibri" pitchFamily="34" charset="0"/>
              </a:rPr>
              <a:t>&lt;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200 c/mL &gt; 6 months on 2LADY study (2</a:t>
            </a:r>
            <a:r>
              <a:rPr lang="en-US" sz="1600" b="1" baseline="30000" dirty="0">
                <a:solidFill>
                  <a:srgbClr val="000066"/>
                </a:solidFill>
                <a:latin typeface="Calibri" pitchFamily="34" charset="0"/>
              </a:rPr>
              <a:t>nd 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line study in Cameroon, Senegal, Burkina Faso) on LPV/r + TDF + FTC </a:t>
            </a:r>
            <a:br>
              <a:rPr lang="en-US" sz="1600" b="1" dirty="0">
                <a:solidFill>
                  <a:srgbClr val="000066"/>
                </a:solidFill>
                <a:latin typeface="Calibri" pitchFamily="34" charset="0"/>
              </a:rPr>
            </a:b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or LPV/r + ABC + </a:t>
            </a:r>
            <a:r>
              <a:rPr lang="en-US" sz="1600" b="1" dirty="0" err="1">
                <a:solidFill>
                  <a:srgbClr val="000066"/>
                </a:solidFill>
                <a:latin typeface="Calibri" pitchFamily="34" charset="0"/>
              </a:rPr>
              <a:t>ddI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</a:t>
            </a:r>
            <a:br>
              <a:rPr lang="en-US" sz="1600" b="1" dirty="0">
                <a:solidFill>
                  <a:srgbClr val="000066"/>
                </a:solidFill>
                <a:latin typeface="Calibri" pitchFamily="34" charset="0"/>
              </a:rPr>
            </a:b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or DRV/r + TDF + FTC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Stable </a:t>
            </a:r>
            <a:r>
              <a:rPr lang="en-US" sz="1600" b="1" dirty="0" err="1">
                <a:solidFill>
                  <a:srgbClr val="000066"/>
                </a:solidFill>
                <a:latin typeface="Calibri" pitchFamily="34" charset="0"/>
              </a:rPr>
              <a:t>cART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in past 3 months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No prior </a:t>
            </a:r>
            <a:r>
              <a:rPr lang="en-US" sz="1600" b="1" dirty="0" err="1">
                <a:solidFill>
                  <a:srgbClr val="000066"/>
                </a:solidFill>
                <a:latin typeface="Calibri" pitchFamily="34" charset="0"/>
              </a:rPr>
              <a:t>virological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failure</a:t>
            </a:r>
          </a:p>
          <a:p>
            <a:pPr algn="ctr" defTabSz="914400"/>
            <a:r>
              <a:rPr lang="fr-FR" sz="1600" b="1" dirty="0">
                <a:solidFill>
                  <a:srgbClr val="000066"/>
                </a:solidFill>
                <a:latin typeface="+mj-lt"/>
              </a:rPr>
              <a:t>CD4 &gt; 100/mm</a:t>
            </a:r>
            <a:r>
              <a:rPr lang="fr-FR" sz="1600" b="1" baseline="30000" dirty="0">
                <a:solidFill>
                  <a:srgbClr val="000066"/>
                </a:solidFill>
                <a:latin typeface="+mj-lt"/>
              </a:rPr>
              <a:t>3</a:t>
            </a:r>
            <a:endParaRPr lang="fr-FR" sz="1600" b="1" dirty="0">
              <a:solidFill>
                <a:srgbClr val="000066"/>
              </a:solidFill>
              <a:latin typeface="+mj-lt"/>
            </a:endParaRPr>
          </a:p>
          <a:p>
            <a:pPr algn="ctr" defTabSz="914400"/>
            <a:r>
              <a:rPr lang="fr-FR" sz="1600" b="1" dirty="0">
                <a:solidFill>
                  <a:srgbClr val="000066"/>
                </a:solidFill>
                <a:latin typeface="+mj-lt"/>
              </a:rPr>
              <a:t> </a:t>
            </a:r>
            <a:r>
              <a:rPr lang="en-US" sz="1600" b="1" dirty="0">
                <a:solidFill>
                  <a:srgbClr val="000066"/>
                </a:solidFill>
                <a:latin typeface="+mj-lt"/>
              </a:rPr>
              <a:t>Adherence ≥ 90%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+mj-lt"/>
              </a:rPr>
              <a:t>HBs Ag negative</a:t>
            </a:r>
          </a:p>
        </p:txBody>
      </p:sp>
      <p:sp>
        <p:nvSpPr>
          <p:cNvPr id="33" name="Oval 109"/>
          <p:cNvSpPr>
            <a:spLocks noChangeArrowheads="1"/>
          </p:cNvSpPr>
          <p:nvPr/>
        </p:nvSpPr>
        <p:spPr bwMode="auto">
          <a:xfrm>
            <a:off x="7044444" y="1367595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8524308" y="1367595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W96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248" name="Line 172"/>
          <p:cNvSpPr>
            <a:spLocks noChangeShapeType="1"/>
          </p:cNvSpPr>
          <p:nvPr/>
        </p:nvSpPr>
        <p:spPr bwMode="auto">
          <a:xfrm>
            <a:off x="8811183" y="1907347"/>
            <a:ext cx="0" cy="311182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MOBIDIP Study: switch to PI/r + 3TC vs PI/r monotherapy</a:t>
            </a:r>
          </a:p>
        </p:txBody>
      </p:sp>
      <p:sp>
        <p:nvSpPr>
          <p:cNvPr id="22" name="AutoShape 162"/>
          <p:cNvSpPr>
            <a:spLocks noChangeArrowheads="1"/>
          </p:cNvSpPr>
          <p:nvPr/>
        </p:nvSpPr>
        <p:spPr bwMode="auto">
          <a:xfrm>
            <a:off x="0" y="6565238"/>
            <a:ext cx="1296000" cy="2885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MOBIDIP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855126" y="2897822"/>
            <a:ext cx="2964782" cy="48445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  <a:ea typeface="Times New Roman" pitchFamily="-65" charset="0"/>
                <a:cs typeface="ＭＳ Ｐゴシック" pitchFamily="-65" charset="-128"/>
              </a:rPr>
              <a:t>LPV/r + 3TC 300 mg QD (N = 82)</a:t>
            </a:r>
            <a:endParaRPr lang="en-US" sz="1600" b="1" dirty="0">
              <a:ln>
                <a:solidFill>
                  <a:srgbClr val="FF6600"/>
                </a:solidFill>
              </a:ln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850159" y="3891940"/>
            <a:ext cx="2969749" cy="484457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DRV/r monotherapy (N = 50)</a:t>
            </a:r>
            <a:endParaRPr lang="en-US" sz="1600" b="1" dirty="0">
              <a:ln>
                <a:solidFill>
                  <a:srgbClr val="FF6600"/>
                </a:solidFill>
              </a:ln>
              <a:solidFill>
                <a:schemeClr val="bg1"/>
              </a:solidFill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5847189" y="4534364"/>
            <a:ext cx="2972719" cy="48445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  <a:ea typeface="Times New Roman" pitchFamily="-65" charset="0"/>
                <a:cs typeface="ＭＳ Ｐゴシック" pitchFamily="-65" charset="-128"/>
              </a:rPr>
              <a:t>DRV/r + 3TC 300 mg QD (N = 50)</a:t>
            </a:r>
            <a:endParaRPr lang="en-US" sz="1600" b="1" dirty="0">
              <a:ln>
                <a:solidFill>
                  <a:srgbClr val="FF6600"/>
                </a:solidFill>
              </a:ln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367713" y="2403403"/>
            <a:ext cx="1823256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>
                <a:solidFill>
                  <a:srgbClr val="CC3300"/>
                </a:solidFill>
                <a:latin typeface="+mj-lt"/>
              </a:rPr>
              <a:t>LPV/r +</a:t>
            </a:r>
          </a:p>
          <a:p>
            <a:pPr algn="ctr"/>
            <a:r>
              <a:rPr lang="fr-FR" sz="1600" b="1" dirty="0">
                <a:solidFill>
                  <a:srgbClr val="CC3300"/>
                </a:solidFill>
                <a:latin typeface="+mj-lt"/>
              </a:rPr>
              <a:t>TDF + FTC (N = 152)</a:t>
            </a:r>
          </a:p>
          <a:p>
            <a:pPr algn="ctr"/>
            <a:r>
              <a:rPr lang="fr-FR" sz="1600" b="1" dirty="0">
                <a:solidFill>
                  <a:srgbClr val="CC3300"/>
                </a:solidFill>
                <a:latin typeface="+mj-lt"/>
              </a:rPr>
              <a:t>ABC + </a:t>
            </a:r>
            <a:r>
              <a:rPr lang="fr-FR" sz="1600" b="1" dirty="0" err="1">
                <a:solidFill>
                  <a:srgbClr val="CC3300"/>
                </a:solidFill>
                <a:latin typeface="+mj-lt"/>
              </a:rPr>
              <a:t>ddI</a:t>
            </a:r>
            <a:r>
              <a:rPr lang="fr-FR" sz="1600" b="1" dirty="0">
                <a:solidFill>
                  <a:srgbClr val="CC3300"/>
                </a:solidFill>
                <a:latin typeface="+mj-lt"/>
              </a:rPr>
              <a:t> (N = 147)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3375727" y="4175803"/>
            <a:ext cx="1823256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>
                <a:solidFill>
                  <a:srgbClr val="CC3300"/>
                </a:solidFill>
                <a:latin typeface="+mj-lt"/>
              </a:rPr>
              <a:t>DRV/r +</a:t>
            </a:r>
          </a:p>
          <a:p>
            <a:pPr algn="ctr"/>
            <a:r>
              <a:rPr lang="fr-FR" sz="1600" b="1" dirty="0">
                <a:solidFill>
                  <a:srgbClr val="CC3300"/>
                </a:solidFill>
                <a:latin typeface="+mj-lt"/>
              </a:rPr>
              <a:t>TDF + FTC (N = 155)</a:t>
            </a:r>
          </a:p>
        </p:txBody>
      </p:sp>
      <p:sp>
        <p:nvSpPr>
          <p:cNvPr id="32" name="Line 105"/>
          <p:cNvSpPr>
            <a:spLocks noChangeShapeType="1"/>
          </p:cNvSpPr>
          <p:nvPr/>
        </p:nvSpPr>
        <p:spPr bwMode="auto">
          <a:xfrm>
            <a:off x="5135928" y="4460501"/>
            <a:ext cx="360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35" name="Line 3"/>
          <p:cNvSpPr>
            <a:spLocks noChangeShapeType="1"/>
          </p:cNvSpPr>
          <p:nvPr/>
        </p:nvSpPr>
        <p:spPr bwMode="auto">
          <a:xfrm>
            <a:off x="5503064" y="4146207"/>
            <a:ext cx="0" cy="594301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37" name="Line 4"/>
          <p:cNvSpPr>
            <a:spLocks noChangeShapeType="1"/>
          </p:cNvSpPr>
          <p:nvPr/>
        </p:nvSpPr>
        <p:spPr bwMode="auto">
          <a:xfrm>
            <a:off x="5487189" y="4151921"/>
            <a:ext cx="360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38" name="Line 5"/>
          <p:cNvSpPr>
            <a:spLocks noChangeShapeType="1"/>
          </p:cNvSpPr>
          <p:nvPr/>
        </p:nvSpPr>
        <p:spPr bwMode="auto">
          <a:xfrm>
            <a:off x="5495126" y="4740508"/>
            <a:ext cx="360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8"/>
          <p:cNvSpPr>
            <a:spLocks noChangeArrowheads="1"/>
          </p:cNvSpPr>
          <p:nvPr/>
        </p:nvSpPr>
        <p:spPr bwMode="auto">
          <a:xfrm>
            <a:off x="1001170" y="1238250"/>
            <a:ext cx="7144068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and primary outcome at W48</a:t>
            </a:r>
          </a:p>
        </p:txBody>
      </p:sp>
      <p:graphicFrame>
        <p:nvGraphicFramePr>
          <p:cNvPr id="3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666229"/>
              </p:ext>
            </p:extLst>
          </p:nvPr>
        </p:nvGraphicFramePr>
        <p:xfrm>
          <a:off x="383371" y="1556562"/>
          <a:ext cx="8575792" cy="4693920"/>
        </p:xfrm>
        <a:graphic>
          <a:graphicData uri="http://schemas.openxmlformats.org/drawingml/2006/table">
            <a:tbl>
              <a:tblPr/>
              <a:tblGrid>
                <a:gridCol w="36576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522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659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PI/r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monotherapy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133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PI/r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132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Median age, years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Female,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HIV RNA &lt; 50 c/mL,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median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498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Nadir CD4 &lt; 100/mm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PI/r = DRV,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Months on first-line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cART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median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Months on second-line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cART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median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M184V at first failure,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Resistance to one 2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nd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line</a:t>
                      </a: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drug,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Resistance to two 2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nd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line-drug,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Failure, ITT, % (95% CI)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Virological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failure,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NRTI reintroduction,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Death, lost to follow-up, 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24.8 (17.7 </a:t>
                      </a: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33.0)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28 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3.0 (0.8 - 7.6) (p &lt; 0.001)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 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10321667" y="610850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83371" y="6257098"/>
            <a:ext cx="79334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All failures </a:t>
            </a:r>
            <a:r>
              <a:rPr lang="en-US" sz="1400" dirty="0" err="1">
                <a:solidFill>
                  <a:srgbClr val="000066"/>
                </a:solidFill>
              </a:rPr>
              <a:t>resuppressed</a:t>
            </a:r>
            <a:r>
              <a:rPr lang="en-US" sz="1400" dirty="0">
                <a:solidFill>
                  <a:srgbClr val="000066"/>
                </a:solidFill>
              </a:rPr>
              <a:t> to HIV RNA &lt; 200 c/mL a median of 10 weeks after NRTI reintroduction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65238"/>
            <a:ext cx="1296000" cy="2885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MOBIDIP</a:t>
            </a: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defTabSz="914400"/>
            <a:r>
              <a:rPr lang="en-GB" sz="3200" kern="0" dirty="0">
                <a:ea typeface="ＭＳ Ｐゴシック" pitchFamily="34" charset="-128"/>
              </a:rPr>
              <a:t>MOBIDIP Study: switch to PI/r + 3TC vs PI/r </a:t>
            </a:r>
            <a:r>
              <a:rPr lang="en-GB" sz="3200" kern="0" dirty="0" err="1">
                <a:ea typeface="ＭＳ Ｐゴシック" pitchFamily="34" charset="-128"/>
              </a:rPr>
              <a:t>monotherapy</a:t>
            </a:r>
            <a:endParaRPr lang="en-GB" sz="3200" kern="0" dirty="0">
              <a:ea typeface="ＭＳ Ｐゴシック" pitchFamily="34" charset="-128"/>
            </a:endParaRP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4361452" y="6565238"/>
            <a:ext cx="47744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US" sz="1200" i="1" dirty="0" err="1">
                <a:solidFill>
                  <a:srgbClr val="CC0000"/>
                </a:solidFill>
                <a:ea typeface="ＭＳ Ｐゴシック" pitchFamily="34" charset="-128"/>
              </a:rPr>
              <a:t>Ciaffi</a:t>
            </a:r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 L, Lancet HIV 2017; 4:e384-92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0" y="6565238"/>
            <a:ext cx="1296000" cy="2885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MOBIDIP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MOBIDIP Study: switch to PI/r + 3TC vs PI/r monotherapy</a:t>
            </a:r>
            <a:endParaRPr lang="fr-FR" sz="3200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</a:pPr>
            <a:r>
              <a:rPr lang="en-US" altLang="en-US" sz="2400" b="1" dirty="0"/>
              <a:t>Other results at W48</a:t>
            </a:r>
            <a:br>
              <a:rPr lang="en-US" altLang="en-US" sz="2400" b="1" dirty="0"/>
            </a:br>
            <a:endParaRPr lang="en-US" sz="1400" b="1" dirty="0">
              <a:solidFill>
                <a:srgbClr val="000066"/>
              </a:solidFill>
            </a:endParaRPr>
          </a:p>
          <a:p>
            <a:pPr lvl="1">
              <a:buClr>
                <a:srgbClr val="C00000"/>
              </a:buClr>
            </a:pPr>
            <a:r>
              <a:rPr lang="en-US" sz="2000" dirty="0"/>
              <a:t>Failure not associated with</a:t>
            </a:r>
          </a:p>
          <a:p>
            <a:pPr lvl="2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Adherence</a:t>
            </a:r>
          </a:p>
          <a:p>
            <a:pPr lvl="2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Nadir CD4 count</a:t>
            </a:r>
          </a:p>
          <a:p>
            <a:pPr lvl="2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PI</a:t>
            </a:r>
          </a:p>
          <a:p>
            <a:pPr lvl="1">
              <a:buClr>
                <a:srgbClr val="C00000"/>
              </a:buClr>
            </a:pPr>
            <a:r>
              <a:rPr lang="en-US" sz="2000" dirty="0"/>
              <a:t>CD4 gain similar in both groups at W48</a:t>
            </a:r>
          </a:p>
          <a:p>
            <a:pPr lvl="1">
              <a:buClr>
                <a:srgbClr val="C00000"/>
              </a:buClr>
            </a:pPr>
            <a:r>
              <a:rPr lang="en-US" sz="2000" dirty="0"/>
              <a:t>No differences in safety (PI/r monotherapy vs PI/r + 3TC)</a:t>
            </a:r>
          </a:p>
          <a:p>
            <a:pPr lvl="2">
              <a:buClr>
                <a:srgbClr val="C00000"/>
              </a:buClr>
            </a:pPr>
            <a:r>
              <a:rPr lang="en-US" sz="2000" dirty="0"/>
              <a:t>Severe adverse events = 11% (13% vs 10%)</a:t>
            </a:r>
          </a:p>
          <a:p>
            <a:pPr lvl="2">
              <a:buClr>
                <a:srgbClr val="C00000"/>
              </a:buClr>
            </a:pPr>
            <a:r>
              <a:rPr lang="en-US" sz="2000" dirty="0"/>
              <a:t>AIDS-defining events = 3% (5% vs 2%)</a:t>
            </a:r>
          </a:p>
          <a:p>
            <a:pPr lvl="2">
              <a:buClr>
                <a:srgbClr val="C00000"/>
              </a:buClr>
            </a:pPr>
            <a:r>
              <a:rPr lang="en-US" sz="2000" dirty="0"/>
              <a:t>No treatment interruptions for intolerance</a:t>
            </a:r>
          </a:p>
          <a:p>
            <a:pPr lvl="2">
              <a:buClr>
                <a:srgbClr val="C00000"/>
              </a:buClr>
            </a:pPr>
            <a:r>
              <a:rPr lang="en-US" sz="2000" dirty="0"/>
              <a:t>Laboratory parameters : no differences</a:t>
            </a:r>
          </a:p>
          <a:p>
            <a:pPr marL="1657350" lvl="3" indent="-285750">
              <a:buClr>
                <a:srgbClr val="C00000"/>
              </a:buClr>
            </a:pPr>
            <a:r>
              <a:rPr lang="en-US" sz="2000" dirty="0"/>
              <a:t>Changes in </a:t>
            </a:r>
            <a:r>
              <a:rPr lang="en-US" sz="2000" dirty="0" err="1"/>
              <a:t>eGFR</a:t>
            </a:r>
            <a:r>
              <a:rPr lang="en-US" sz="2000" dirty="0"/>
              <a:t> similar</a:t>
            </a:r>
          </a:p>
          <a:p>
            <a:pPr marL="1657350" lvl="3" indent="-285750">
              <a:buClr>
                <a:srgbClr val="C00000"/>
              </a:buClr>
            </a:pPr>
            <a:r>
              <a:rPr lang="en-US" sz="2000" dirty="0"/>
              <a:t>Minimal changes in lipid parameters</a:t>
            </a:r>
            <a:endParaRPr lang="fr-FR" dirty="0"/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4361452" y="6565238"/>
            <a:ext cx="47744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US" sz="1200" i="1" dirty="0" err="1">
                <a:solidFill>
                  <a:srgbClr val="CC0000"/>
                </a:solidFill>
                <a:ea typeface="ＭＳ Ｐゴシック" pitchFamily="34" charset="-128"/>
              </a:rPr>
              <a:t>Ciaffi</a:t>
            </a:r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 L, Lancet HIV 2017; 4:e384-92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6702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0"/>
          <p:cNvSpPr txBox="1">
            <a:spLocks/>
          </p:cNvSpPr>
          <p:nvPr/>
        </p:nvSpPr>
        <p:spPr>
          <a:xfrm>
            <a:off x="50800" y="1409700"/>
            <a:ext cx="9024938" cy="53038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>
              <a:buClr>
                <a:srgbClr val="C00000"/>
              </a:buClr>
            </a:pPr>
            <a:r>
              <a:rPr lang="en-US" altLang="en-US" sz="2400" b="1" dirty="0"/>
              <a:t>Follow-up of dual therapy (PI/r + 3TC) arm at W96, N = 132</a:t>
            </a:r>
            <a:br>
              <a:rPr lang="en-US" altLang="en-US" sz="2400" b="1" dirty="0"/>
            </a:br>
            <a:endParaRPr lang="en-US" sz="1400" b="1" dirty="0">
              <a:solidFill>
                <a:srgbClr val="000066"/>
              </a:solidFill>
            </a:endParaRPr>
          </a:p>
          <a:p>
            <a:pPr lvl="1">
              <a:buClr>
                <a:srgbClr val="C00000"/>
              </a:buClr>
            </a:pPr>
            <a:r>
              <a:rPr lang="en-US" sz="2000" dirty="0"/>
              <a:t>Confirmed </a:t>
            </a:r>
            <a:r>
              <a:rPr lang="en-US" sz="2000" dirty="0" err="1"/>
              <a:t>virological</a:t>
            </a:r>
            <a:r>
              <a:rPr lang="en-US" sz="2000" dirty="0"/>
              <a:t> failure (2 consecutive HIV RNA &gt; 500 c/mL)</a:t>
            </a:r>
          </a:p>
          <a:p>
            <a:pPr lvl="2">
              <a:buClr>
                <a:srgbClr val="C00000"/>
              </a:buClr>
            </a:pPr>
            <a:r>
              <a:rPr lang="en-US" dirty="0"/>
              <a:t>N = 8 (</a:t>
            </a:r>
            <a:r>
              <a:rPr lang="en-US" dirty="0" err="1"/>
              <a:t>virological</a:t>
            </a:r>
            <a:r>
              <a:rPr lang="en-US" dirty="0"/>
              <a:t> success = 94% [ HIV RNA &lt; 50 c/mL: 79%])</a:t>
            </a:r>
          </a:p>
          <a:p>
            <a:pPr lvl="2">
              <a:buClr>
                <a:srgbClr val="C00000"/>
              </a:buClr>
            </a:pPr>
            <a:r>
              <a:rPr lang="en-US" dirty="0"/>
              <a:t>Genotype testing in 7/8: 2 lost M184V mutation, none developed PI or new NRTI mutations </a:t>
            </a:r>
          </a:p>
          <a:p>
            <a:pPr lvl="2">
              <a:buClr>
                <a:srgbClr val="C00000"/>
              </a:buClr>
            </a:pPr>
            <a:r>
              <a:rPr lang="en-US" dirty="0"/>
              <a:t>Reintroduction of TDF in 5/8 participants: 4/5 </a:t>
            </a:r>
            <a:r>
              <a:rPr lang="en-US" dirty="0" err="1"/>
              <a:t>resuppressed</a:t>
            </a:r>
            <a:r>
              <a:rPr lang="en-US" dirty="0"/>
              <a:t>, 1 data missing</a:t>
            </a:r>
          </a:p>
          <a:p>
            <a:pPr lvl="2">
              <a:buClr>
                <a:srgbClr val="C00000"/>
              </a:buClr>
            </a:pPr>
            <a:r>
              <a:rPr lang="en-US" dirty="0"/>
              <a:t>No change in 3 participants: </a:t>
            </a:r>
            <a:r>
              <a:rPr lang="en-US" dirty="0" err="1"/>
              <a:t>resuppressed</a:t>
            </a:r>
            <a:r>
              <a:rPr lang="en-US" dirty="0"/>
              <a:t> without change </a:t>
            </a:r>
          </a:p>
          <a:p>
            <a:pPr lvl="2">
              <a:buClr>
                <a:srgbClr val="C00000"/>
              </a:buClr>
            </a:pPr>
            <a:endParaRPr lang="en-US" dirty="0"/>
          </a:p>
          <a:p>
            <a:pPr lvl="1">
              <a:buClr>
                <a:srgbClr val="C00000"/>
              </a:buClr>
            </a:pPr>
            <a:r>
              <a:rPr lang="en-US" sz="2000" dirty="0"/>
              <a:t>3 discontinuations for non </a:t>
            </a:r>
            <a:r>
              <a:rPr lang="en-US" sz="2000" dirty="0" err="1"/>
              <a:t>virological</a:t>
            </a:r>
            <a:r>
              <a:rPr lang="en-US" sz="2000" dirty="0"/>
              <a:t> failure</a:t>
            </a:r>
            <a:endParaRPr lang="fr-FR" dirty="0"/>
          </a:p>
          <a:p>
            <a:pPr lvl="1">
              <a:buClr>
                <a:srgbClr val="C00000"/>
              </a:buClr>
            </a:pPr>
            <a:endParaRPr lang="fr-FR" sz="2000" dirty="0"/>
          </a:p>
          <a:p>
            <a:pPr lvl="1">
              <a:buClr>
                <a:srgbClr val="C00000"/>
              </a:buClr>
            </a:pPr>
            <a:r>
              <a:rPr lang="fr-FR" sz="2000" dirty="0"/>
              <a:t>Global </a:t>
            </a:r>
            <a:r>
              <a:rPr lang="en-US" sz="2000" dirty="0"/>
              <a:t>treatment success rate at </a:t>
            </a:r>
            <a:r>
              <a:rPr lang="fr-FR" sz="2000" dirty="0"/>
              <a:t>W96: 91.7%</a:t>
            </a:r>
            <a:endParaRPr lang="en-US" sz="2000" dirty="0"/>
          </a:p>
        </p:txBody>
      </p:sp>
      <p:sp>
        <p:nvSpPr>
          <p:cNvPr id="3" name="ZoneTexte 69"/>
          <p:cNvSpPr txBox="1">
            <a:spLocks noChangeArrowheads="1"/>
          </p:cNvSpPr>
          <p:nvPr/>
        </p:nvSpPr>
        <p:spPr bwMode="auto">
          <a:xfrm>
            <a:off x="4361452" y="6565238"/>
            <a:ext cx="47744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US" sz="1200" i="1" dirty="0" err="1">
                <a:solidFill>
                  <a:srgbClr val="CC0000"/>
                </a:solidFill>
                <a:ea typeface="ＭＳ Ｐゴシック" pitchFamily="34" charset="-128"/>
              </a:rPr>
              <a:t>Ciaffi</a:t>
            </a:r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 L, Lancet HIV 2017; 4:e384-92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defTabSz="914400"/>
            <a:r>
              <a:rPr lang="en-GB" sz="3200" kern="0" dirty="0">
                <a:ea typeface="ＭＳ Ｐゴシック" pitchFamily="34" charset="-128"/>
              </a:rPr>
              <a:t>MOBIDIP Study: switch to PI/r + 3TC vs PI/r </a:t>
            </a:r>
            <a:r>
              <a:rPr lang="en-GB" sz="3200" kern="0" dirty="0" err="1">
                <a:ea typeface="ＭＳ Ｐゴシック" pitchFamily="34" charset="-128"/>
              </a:rPr>
              <a:t>monotherapy</a:t>
            </a:r>
            <a:endParaRPr lang="en-GB" sz="3200" kern="0" dirty="0">
              <a:ea typeface="ＭＳ Ｐゴシック" pitchFamily="34" charset="-128"/>
            </a:endParaRPr>
          </a:p>
        </p:txBody>
      </p:sp>
      <p:sp>
        <p:nvSpPr>
          <p:cNvPr id="5" name="AutoShape 162">
            <a:extLst>
              <a:ext uri="{FF2B5EF4-FFF2-40B4-BE49-F238E27FC236}">
                <a16:creationId xmlns:a16="http://schemas.microsoft.com/office/drawing/2014/main" xmlns="" id="{3E89B1CA-C30D-4767-862C-8116CB7CD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65238"/>
            <a:ext cx="1296000" cy="2885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MOBIDIP</a:t>
            </a:r>
          </a:p>
        </p:txBody>
      </p:sp>
    </p:spTree>
    <p:extLst>
      <p:ext uri="{BB962C8B-B14F-4D97-AF65-F5344CB8AC3E}">
        <p14:creationId xmlns:p14="http://schemas.microsoft.com/office/powerpoint/2010/main" val="1321710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MOBIDIP Study: switch to PI/r + 3TC vs PI/r monotherapy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latin typeface="+mj-lt"/>
              </a:rPr>
              <a:t>Conclusion</a:t>
            </a:r>
            <a:br>
              <a:rPr lang="en-US" sz="2800" b="1" dirty="0">
                <a:latin typeface="+mj-lt"/>
              </a:rPr>
            </a:br>
            <a:endParaRPr lang="en-US" sz="2800" b="1" dirty="0">
              <a:latin typeface="+mj-lt"/>
            </a:endParaRPr>
          </a:p>
          <a:p>
            <a:pPr lvl="1"/>
            <a:r>
              <a:rPr lang="en-US" sz="2000" dirty="0"/>
              <a:t>After viral suppression with a second-line </a:t>
            </a:r>
            <a:r>
              <a:rPr lang="en-US" sz="2000" dirty="0" err="1"/>
              <a:t>cART</a:t>
            </a:r>
            <a:r>
              <a:rPr lang="en-US" sz="2000" dirty="0"/>
              <a:t> of PI/r plus 2 NRTIs, maintenance with PI/r plus 3TC is associated with </a:t>
            </a:r>
          </a:p>
          <a:p>
            <a:pPr lvl="2"/>
            <a:r>
              <a:rPr lang="en-US" sz="2000" dirty="0"/>
              <a:t>A higher rate of success than PI/r monotherapy despite the presence of M184V mutation</a:t>
            </a:r>
          </a:p>
          <a:p>
            <a:pPr lvl="3"/>
            <a:r>
              <a:rPr lang="en-US" sz="2000" dirty="0"/>
              <a:t>Significant more </a:t>
            </a:r>
            <a:r>
              <a:rPr lang="en-US" sz="2000" dirty="0" err="1"/>
              <a:t>virological</a:t>
            </a:r>
            <a:r>
              <a:rPr lang="en-US" sz="2000" dirty="0"/>
              <a:t> failures with PI/r (24.8% </a:t>
            </a:r>
            <a:r>
              <a:rPr lang="en-US" sz="2000" dirty="0" err="1"/>
              <a:t>vs</a:t>
            </a:r>
            <a:r>
              <a:rPr lang="en-US" sz="2000" dirty="0"/>
              <a:t> 3.0%)</a:t>
            </a:r>
          </a:p>
          <a:p>
            <a:pPr lvl="2"/>
            <a:r>
              <a:rPr lang="en-US" sz="2000" dirty="0"/>
              <a:t>A similar CD4 response and adherence</a:t>
            </a:r>
          </a:p>
          <a:p>
            <a:pPr lvl="2"/>
            <a:r>
              <a:rPr lang="en-US" sz="2000" dirty="0"/>
              <a:t>No differences in safety outcomes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65238"/>
            <a:ext cx="1296000" cy="2885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MOBIDIP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4361452" y="6565238"/>
            <a:ext cx="47744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US" sz="1200" i="1" dirty="0" err="1">
                <a:solidFill>
                  <a:srgbClr val="CC0000"/>
                </a:solidFill>
                <a:ea typeface="ＭＳ Ｐゴシック" pitchFamily="34" charset="-128"/>
              </a:rPr>
              <a:t>Ciaffi</a:t>
            </a:r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 L, Lancet HIV 2017; 4:e384-92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7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1286</TotalTime>
  <Words>427</Words>
  <Application>Microsoft Office PowerPoint</Application>
  <PresentationFormat>Affichage à l'écran (4:3)</PresentationFormat>
  <Paragraphs>126</Paragraphs>
  <Slides>6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ARV_trials_2017</vt:lpstr>
      <vt:lpstr>Switch to PI/r + 3TC vs PI/r monotherapy</vt:lpstr>
      <vt:lpstr>MOBIDIP Study: switch to PI/r + 3TC vs PI/r monotherapy</vt:lpstr>
      <vt:lpstr>Présentation PowerPoint</vt:lpstr>
      <vt:lpstr>MOBIDIP Study: switch to PI/r + 3TC vs PI/r monotherapy</vt:lpstr>
      <vt:lpstr>Présentation PowerPoint</vt:lpstr>
      <vt:lpstr>MOBIDIP Study: switch to PI/r + 3TC vs PI/r monotherapy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2017</dc:title>
  <dc:subject>AEI - www.aei.fr</dc:subject>
  <dc:creator>www.arv-trial.com</dc:creator>
  <cp:lastModifiedBy>Utilisateur</cp:lastModifiedBy>
  <cp:revision>115</cp:revision>
  <dcterms:created xsi:type="dcterms:W3CDTF">2015-05-20T10:06:58Z</dcterms:created>
  <dcterms:modified xsi:type="dcterms:W3CDTF">2017-09-28T15:01:58Z</dcterms:modified>
</cp:coreProperties>
</file>