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2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3399"/>
    <a:srgbClr val="DDDDDD"/>
    <a:srgbClr val="000066"/>
    <a:srgbClr val="FFCC99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128" y="8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ATV/r </a:t>
            </a:r>
            <a:r>
              <a:rPr lang="en-GB" sz="3200" dirty="0" err="1">
                <a:ea typeface="ＭＳ Ｐゴシック" pitchFamily="34" charset="-128"/>
              </a:rPr>
              <a:t>monotherapy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ATARITMO</a:t>
            </a:r>
          </a:p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Swedish Study</a:t>
            </a:r>
          </a:p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ACTG A5201</a:t>
            </a:r>
          </a:p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OREY</a:t>
            </a:r>
          </a:p>
          <a:p>
            <a:r>
              <a:rPr lang="fr-FR" sz="2800" b="1" dirty="0" err="1">
                <a:latin typeface="Calibri" pitchFamily="34" charset="0"/>
                <a:ea typeface="ＭＳ Ｐゴシック" pitchFamily="34" charset="-128"/>
              </a:rPr>
              <a:t>MODAt</a:t>
            </a:r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ATV/</a:t>
            </a:r>
            <a:r>
              <a:rPr lang="en-US" sz="1600" b="1" dirty="0" err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</a:t>
            </a: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  300/100 mg </a:t>
            </a:r>
            <a:r>
              <a:rPr lang="en-US" sz="1600" b="1" dirty="0" err="1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qd</a:t>
            </a: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 + 2 NRTI (continuation)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923473" y="2324100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51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910773" y="3717925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52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ATV/r 300/100 mg </a:t>
            </a:r>
            <a:r>
              <a:rPr lang="en-US" sz="1600" b="1" dirty="0" err="1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monotherapy</a:t>
            </a:r>
            <a:endParaRPr lang="en-US" sz="1600" b="1" dirty="0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510523"/>
            <a:ext cx="9066213" cy="206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</a:rPr>
              <a:t>Primary Endpoint: proportion with treatment success at W48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>
                <a:solidFill>
                  <a:srgbClr val="000066"/>
                </a:solidFill>
              </a:rPr>
              <a:t>Treatment failure: treatment discontinuation for any cause or confirmed </a:t>
            </a:r>
            <a:r>
              <a:rPr lang="en-US" sz="1600" dirty="0" err="1">
                <a:solidFill>
                  <a:srgbClr val="000066"/>
                </a:solidFill>
              </a:rPr>
              <a:t>virologic</a:t>
            </a:r>
            <a:r>
              <a:rPr lang="en-US" sz="1600" dirty="0">
                <a:solidFill>
                  <a:srgbClr val="000066"/>
                </a:solidFill>
              </a:rPr>
              <a:t> rebound (first of 2 consecutive HIV RNA &gt; 50 c/mL within 2 weeks)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>
                <a:solidFill>
                  <a:srgbClr val="000066"/>
                </a:solidFill>
              </a:rPr>
              <a:t>Non-inferiority of ATV/</a:t>
            </a:r>
            <a:r>
              <a:rPr lang="en-US" sz="1600" dirty="0" err="1">
                <a:solidFill>
                  <a:srgbClr val="000066"/>
                </a:solidFill>
              </a:rPr>
              <a:t>r</a:t>
            </a:r>
            <a:r>
              <a:rPr lang="en-US" sz="1600" dirty="0">
                <a:solidFill>
                  <a:srgbClr val="000066"/>
                </a:solidFill>
              </a:rPr>
              <a:t> (ITT analysis) ; lower limit of the 2-sided 95% CI for the difference = -10% ; sample size = 342 (171 </a:t>
            </a:r>
            <a:r>
              <a:rPr lang="en-US" sz="1600" dirty="0" err="1">
                <a:solidFill>
                  <a:srgbClr val="000066"/>
                </a:solidFill>
              </a:rPr>
              <a:t>x</a:t>
            </a:r>
            <a:r>
              <a:rPr lang="en-US" sz="1600" dirty="0">
                <a:solidFill>
                  <a:srgbClr val="000066"/>
                </a:solidFill>
              </a:rPr>
              <a:t> 2), 80% power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>
                <a:solidFill>
                  <a:srgbClr val="000066"/>
                </a:solidFill>
              </a:rPr>
              <a:t>Interim analysis by IDMC in June 2013: recommendation to stop further enrolment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err="1">
                <a:solidFill>
                  <a:srgbClr val="333399"/>
                </a:solidFill>
                <a:latin typeface="Cambria" pitchFamily="18" charset="0"/>
              </a:rPr>
              <a:t>MODAt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2227232"/>
            <a:ext cx="3416400" cy="200906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≥ 18 years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Stable ATV/r + 2 NRTI ≥ 48 weeks with HIV RNA &lt; 50 c/</a:t>
            </a:r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&gt; 24 weeks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previous </a:t>
            </a:r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virologic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failure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CD4+ nadir &gt; 100/mm</a:t>
            </a:r>
            <a:r>
              <a:rPr lang="en-US" sz="1600" b="1" baseline="30000" dirty="0">
                <a:solidFill>
                  <a:srgbClr val="000066"/>
                </a:solidFill>
                <a:latin typeface="Calibri" pitchFamily="34" charset="0"/>
              </a:rPr>
              <a:t>3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PPI or H2-receptor antagonists</a:t>
            </a:r>
          </a:p>
          <a:p>
            <a:pPr algn="ctr" defTabSz="914400"/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Ag negative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MODAt</a:t>
            </a:r>
            <a:r>
              <a:rPr lang="en-GB" sz="3200" dirty="0">
                <a:ea typeface="ＭＳ Ｐゴシック" pitchFamily="34" charset="-128"/>
              </a:rPr>
              <a:t> Study: switch to ATV/r </a:t>
            </a:r>
            <a:r>
              <a:rPr lang="en-GB" sz="3200" dirty="0" err="1">
                <a:ea typeface="ＭＳ Ｐゴシック" pitchFamily="34" charset="-128"/>
              </a:rPr>
              <a:t>monotherapy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31012" y="4202746"/>
            <a:ext cx="6789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</a:t>
            </a:r>
            <a:r>
              <a:rPr lang="en-US" sz="1400" dirty="0" err="1">
                <a:solidFill>
                  <a:srgbClr val="000066"/>
                </a:solidFill>
              </a:rPr>
              <a:t>Randomisation</a:t>
            </a:r>
            <a:r>
              <a:rPr lang="en-US" sz="1400" dirty="0">
                <a:solidFill>
                  <a:srgbClr val="000066"/>
                </a:solidFill>
              </a:rPr>
              <a:t> was stratified on HIV RNA (≤ or &gt; 100 000 c/mL) prior to ART start</a:t>
            </a: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36057"/>
              </p:ext>
            </p:extLst>
          </p:nvPr>
        </p:nvGraphicFramePr>
        <p:xfrm>
          <a:off x="383371" y="1663300"/>
          <a:ext cx="8278421" cy="4633331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7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3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954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monotherapy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570 (417 – 735)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599 (457 – 774)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278 (183 - 364)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274 (221 – 355)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Duration of HIV RNA &lt; 50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(months),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Duration on ATV/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+ 2 NRTI (months),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line antiretroviral therapy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 backbone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69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Re-intensified before W48 with previous 2 NRTIs because of confirmed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rebound,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8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Discontinued at W48,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Adverse event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Confirmed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rebound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Patient’s decision / lost to follow-up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MODAt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Study: switch to ATV/r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monotherapy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163" y="1331554"/>
            <a:ext cx="5181675" cy="28469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err="1">
                <a:solidFill>
                  <a:srgbClr val="333399"/>
                </a:solidFill>
                <a:latin typeface="Cambria" pitchFamily="18" charset="0"/>
              </a:rPr>
              <a:t>MODAt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459319" y="1772500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HIV RNA &lt; 50 </a:t>
            </a:r>
            <a:r>
              <a:rPr lang="en-US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c/mL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at W48 (ITT)</a:t>
            </a:r>
          </a:p>
        </p:txBody>
      </p:sp>
      <p:grpSp>
        <p:nvGrpSpPr>
          <p:cNvPr id="52" name="Groupe 51"/>
          <p:cNvGrpSpPr/>
          <p:nvPr/>
        </p:nvGrpSpPr>
        <p:grpSpPr>
          <a:xfrm>
            <a:off x="824695" y="2225403"/>
            <a:ext cx="2579957" cy="396182"/>
            <a:chOff x="523745" y="1993903"/>
            <a:chExt cx="2579957" cy="396182"/>
          </a:xfrm>
        </p:grpSpPr>
        <p:sp>
          <p:nvSpPr>
            <p:cNvPr id="47" name="AutoShape 165"/>
            <p:cNvSpPr>
              <a:spLocks noChangeArrowheads="1"/>
            </p:cNvSpPr>
            <p:nvPr/>
          </p:nvSpPr>
          <p:spPr bwMode="auto">
            <a:xfrm>
              <a:off x="523745" y="1993903"/>
              <a:ext cx="2579957" cy="39618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2220913" y="2104473"/>
              <a:ext cx="207963" cy="206375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723900" y="2104473"/>
              <a:ext cx="209550" cy="209550"/>
            </a:xfrm>
            <a:prstGeom prst="rect">
              <a:avLst/>
            </a:prstGeom>
            <a:solidFill>
              <a:srgbClr val="CC33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428876" y="2053733"/>
              <a:ext cx="6206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</a:t>
              </a:r>
              <a:r>
                <a:rPr lang="en-US" sz="1400" b="1" dirty="0" err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935028" y="2053733"/>
              <a:ext cx="127637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</a:t>
              </a:r>
              <a:r>
                <a:rPr lang="en-US" sz="1400" b="1" dirty="0" err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</a:t>
              </a:r>
              <a:r>
                <a:rPr lang="en-US" sz="1400" b="1" dirty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+ 2 NRTI</a:t>
              </a: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14525" y="5401008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319574" y="1772500"/>
            <a:ext cx="441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Confirmed </a:t>
            </a:r>
            <a:r>
              <a:rPr lang="en-US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rebound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01100"/>
              </p:ext>
            </p:extLst>
          </p:nvPr>
        </p:nvGraphicFramePr>
        <p:xfrm>
          <a:off x="4032524" y="2335974"/>
          <a:ext cx="4879976" cy="297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955">
                <a:tc>
                  <a:txBody>
                    <a:bodyPr/>
                    <a:lstStyle/>
                    <a:p>
                      <a:r>
                        <a:rPr lang="fr-FR" sz="1600" b="1" dirty="0" err="1">
                          <a:solidFill>
                            <a:srgbClr val="333399"/>
                          </a:solidFill>
                          <a:latin typeface="+mj-lt"/>
                        </a:rPr>
                        <a:t>Sub</a:t>
                      </a:r>
                      <a:r>
                        <a:rPr lang="fr-FR" sz="1600" b="1" dirty="0">
                          <a:solidFill>
                            <a:srgbClr val="333399"/>
                          </a:solidFill>
                          <a:latin typeface="+mj-lt"/>
                        </a:rPr>
                        <a:t> groups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ATV/r + 2 NRTI</a:t>
                      </a:r>
                    </a:p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N = 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</a:p>
                    <a:p>
                      <a:pPr algn="ctr"/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+mj-lt"/>
                        </a:rPr>
                        <a:t>N = 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64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01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HIV RNA pre-ART &gt; 100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000 c/mL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64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Nadir CD4 &lt; 350/mm</a:t>
                      </a:r>
                      <a:r>
                        <a:rPr lang="fr-FR" sz="1400" b="1" baseline="3000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364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HCV </a:t>
                      </a:r>
                      <a:r>
                        <a:rPr lang="fr-FR" sz="1400" b="1" dirty="0" err="1">
                          <a:solidFill>
                            <a:srgbClr val="000066"/>
                          </a:solidFill>
                        </a:rPr>
                        <a:t>co-infection</a:t>
                      </a:r>
                      <a:endParaRPr lang="fr-FR" sz="1400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364">
                <a:tc>
                  <a:txBody>
                    <a:bodyPr/>
                    <a:lstStyle/>
                    <a:p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Emergence of R mutations</a:t>
                      </a:r>
                      <a:endParaRPr lang="fr-FR" sz="1400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1</a:t>
                      </a:r>
                      <a:r>
                        <a:rPr lang="fr-FR" sz="1400" b="1" baseline="0" dirty="0">
                          <a:solidFill>
                            <a:srgbClr val="000066"/>
                          </a:solidFill>
                        </a:rPr>
                        <a:t> (NRTI)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3994805" y="5413941"/>
            <a:ext cx="5149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Predictor of  treatment failure in the ATV/r arm :</a:t>
            </a:r>
          </a:p>
          <a:p>
            <a:r>
              <a:rPr lang="en-US" sz="1400" dirty="0">
                <a:solidFill>
                  <a:srgbClr val="000066"/>
                </a:solidFill>
              </a:rPr>
              <a:t>HCV co-infection (HR : 7.64 ; 95% CI: 1.44 to 40.47, p = 0.017)</a:t>
            </a:r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MODAt</a:t>
            </a:r>
            <a:r>
              <a:rPr lang="en-GB" sz="3200" dirty="0">
                <a:ea typeface="ＭＳ Ｐゴシック" pitchFamily="34" charset="-128"/>
              </a:rPr>
              <a:t> Study: switch to ATV/r </a:t>
            </a:r>
            <a:r>
              <a:rPr lang="en-GB" sz="3200" dirty="0" err="1">
                <a:ea typeface="ＭＳ Ｐゴシック" pitchFamily="34" charset="-128"/>
              </a:rPr>
              <a:t>monotherapy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380175" y="2778301"/>
            <a:ext cx="3324949" cy="3602242"/>
            <a:chOff x="380175" y="2778301"/>
            <a:chExt cx="3324949" cy="3602242"/>
          </a:xfrm>
        </p:grpSpPr>
        <p:sp>
          <p:nvSpPr>
            <p:cNvPr id="48" name="Rectangle 47"/>
            <p:cNvSpPr/>
            <p:nvPr/>
          </p:nvSpPr>
          <p:spPr bwMode="auto">
            <a:xfrm>
              <a:off x="1467194" y="3981691"/>
              <a:ext cx="385383" cy="1819144"/>
            </a:xfrm>
            <a:prstGeom prst="rect">
              <a:avLst/>
            </a:prstGeom>
            <a:solidFill>
              <a:srgbClr val="FFCC99"/>
            </a:solidFill>
            <a:ln>
              <a:solidFill>
                <a:srgbClr val="FFCC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028900" y="3453655"/>
              <a:ext cx="385383" cy="2362393"/>
            </a:xfrm>
            <a:prstGeom prst="rect">
              <a:avLst/>
            </a:prstGeom>
            <a:solidFill>
              <a:srgbClr val="FFCC99"/>
            </a:solidFill>
            <a:ln>
              <a:solidFill>
                <a:srgbClr val="FFCC99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220913" y="5865260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523745" y="5857323"/>
              <a:ext cx="162165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(95% CI)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-12.1 (- 27.8 ; 3.6)</a:t>
              </a:r>
              <a:endParaRPr lang="fr-FR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681038" y="582874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380175" y="3124601"/>
              <a:ext cx="234950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88" name="Freeform 36"/>
            <p:cNvSpPr>
              <a:spLocks noEditPoints="1"/>
            </p:cNvSpPr>
            <p:nvPr/>
          </p:nvSpPr>
          <p:spPr bwMode="auto">
            <a:xfrm>
              <a:off x="871538" y="3637998"/>
              <a:ext cx="1968500" cy="2190750"/>
            </a:xfrm>
            <a:custGeom>
              <a:avLst/>
              <a:gdLst>
                <a:gd name="T0" fmla="*/ 0 w 1743"/>
                <a:gd name="T1" fmla="*/ 2147483647 h 1588"/>
                <a:gd name="T2" fmla="*/ 2147483647 w 1743"/>
                <a:gd name="T3" fmla="*/ 2147483647 h 1588"/>
                <a:gd name="T4" fmla="*/ 2147483647 w 1743"/>
                <a:gd name="T5" fmla="*/ 2147483647 h 1588"/>
                <a:gd name="T6" fmla="*/ 0 w 1743"/>
                <a:gd name="T7" fmla="*/ 2147483647 h 1588"/>
                <a:gd name="T8" fmla="*/ 0 w 1743"/>
                <a:gd name="T9" fmla="*/ 2147483647 h 1588"/>
                <a:gd name="T10" fmla="*/ 2147483647 w 1743"/>
                <a:gd name="T11" fmla="*/ 0 h 1588"/>
                <a:gd name="T12" fmla="*/ 2147483647 w 1743"/>
                <a:gd name="T13" fmla="*/ 0 h 1588"/>
                <a:gd name="T14" fmla="*/ 2147483647 w 1743"/>
                <a:gd name="T15" fmla="*/ 2147483647 h 1588"/>
                <a:gd name="T16" fmla="*/ 2147483647 w 1743"/>
                <a:gd name="T17" fmla="*/ 2147483647 h 1588"/>
                <a:gd name="T18" fmla="*/ 2147483647 w 1743"/>
                <a:gd name="T19" fmla="*/ 0 h 1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43"/>
                <a:gd name="T31" fmla="*/ 0 h 1588"/>
                <a:gd name="T32" fmla="*/ 1743 w 1743"/>
                <a:gd name="T33" fmla="*/ 1588 h 15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43" h="1588">
                  <a:moveTo>
                    <a:pt x="0" y="6"/>
                  </a:moveTo>
                  <a:lnTo>
                    <a:pt x="378" y="6"/>
                  </a:lnTo>
                  <a:lnTo>
                    <a:pt x="378" y="1588"/>
                  </a:lnTo>
                  <a:lnTo>
                    <a:pt x="0" y="1588"/>
                  </a:lnTo>
                  <a:lnTo>
                    <a:pt x="0" y="6"/>
                  </a:lnTo>
                  <a:close/>
                  <a:moveTo>
                    <a:pt x="1364" y="0"/>
                  </a:moveTo>
                  <a:lnTo>
                    <a:pt x="1743" y="0"/>
                  </a:lnTo>
                  <a:lnTo>
                    <a:pt x="1743" y="1588"/>
                  </a:lnTo>
                  <a:lnTo>
                    <a:pt x="1364" y="1588"/>
                  </a:lnTo>
                  <a:lnTo>
                    <a:pt x="1364" y="0"/>
                  </a:ln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992903" y="3434129"/>
              <a:ext cx="22281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85 </a:t>
              </a:r>
            </a:p>
          </p:txBody>
        </p:sp>
        <p:sp>
          <p:nvSpPr>
            <p:cNvPr id="11292" name="Rectangle 43"/>
            <p:cNvSpPr>
              <a:spLocks noChangeArrowheads="1"/>
            </p:cNvSpPr>
            <p:nvPr/>
          </p:nvSpPr>
          <p:spPr bwMode="auto">
            <a:xfrm>
              <a:off x="2534353" y="3422554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85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550897" y="3766247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73</a:t>
              </a:r>
            </a:p>
          </p:txBody>
        </p:sp>
        <p:sp>
          <p:nvSpPr>
            <p:cNvPr id="11294" name="Rectangle 45"/>
            <p:cNvSpPr>
              <a:spLocks noChangeArrowheads="1"/>
            </p:cNvSpPr>
            <p:nvPr/>
          </p:nvSpPr>
          <p:spPr bwMode="auto">
            <a:xfrm>
              <a:off x="3097916" y="3238211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92</a:t>
              </a: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537337" y="5736673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457962" y="522581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457962" y="469876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457962" y="418536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457962" y="368371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27693" name="ZoneTexte 46"/>
            <p:cNvSpPr txBox="1">
              <a:spLocks noChangeArrowheads="1"/>
            </p:cNvSpPr>
            <p:nvPr/>
          </p:nvSpPr>
          <p:spPr bwMode="auto">
            <a:xfrm>
              <a:off x="885430" y="5354086"/>
              <a:ext cx="37702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dirty="0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44/</a:t>
              </a:r>
            </a:p>
            <a:p>
              <a:pPr algn="ctr">
                <a:defRPr/>
              </a:pPr>
              <a:r>
                <a:rPr lang="fr-FR" sz="1050" b="1" dirty="0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52</a:t>
              </a:r>
            </a:p>
          </p:txBody>
        </p:sp>
        <p:sp>
          <p:nvSpPr>
            <p:cNvPr id="27694" name="ZoneTexte 47"/>
            <p:cNvSpPr txBox="1">
              <a:spLocks noChangeArrowheads="1"/>
            </p:cNvSpPr>
            <p:nvPr/>
          </p:nvSpPr>
          <p:spPr bwMode="auto">
            <a:xfrm>
              <a:off x="1448993" y="5354086"/>
              <a:ext cx="37702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dirty="0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37/</a:t>
              </a:r>
            </a:p>
            <a:p>
              <a:pPr algn="ctr">
                <a:defRPr/>
              </a:pPr>
              <a:r>
                <a:rPr lang="fr-FR" sz="1050" b="1" dirty="0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51</a:t>
              </a:r>
            </a:p>
          </p:txBody>
        </p:sp>
        <p:sp>
          <p:nvSpPr>
            <p:cNvPr id="27695" name="ZoneTexte 48"/>
            <p:cNvSpPr txBox="1">
              <a:spLocks noChangeArrowheads="1"/>
            </p:cNvSpPr>
            <p:nvPr/>
          </p:nvSpPr>
          <p:spPr bwMode="auto">
            <a:xfrm>
              <a:off x="2985693" y="5354086"/>
              <a:ext cx="37702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dirty="0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47/</a:t>
              </a:r>
            </a:p>
            <a:p>
              <a:pPr algn="ctr">
                <a:defRPr/>
              </a:pPr>
              <a:r>
                <a:rPr lang="fr-FR" sz="1050" b="1" dirty="0">
                  <a:solidFill>
                    <a:srgbClr val="000000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51</a:t>
              </a:r>
            </a:p>
          </p:txBody>
        </p:sp>
        <p:sp>
          <p:nvSpPr>
            <p:cNvPr id="27696" name="ZoneTexte 49"/>
            <p:cNvSpPr txBox="1">
              <a:spLocks noChangeArrowheads="1"/>
            </p:cNvSpPr>
            <p:nvPr/>
          </p:nvSpPr>
          <p:spPr bwMode="auto">
            <a:xfrm>
              <a:off x="2409431" y="5354086"/>
              <a:ext cx="377026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50" b="1" dirty="0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44/</a:t>
              </a:r>
            </a:p>
            <a:p>
              <a:pPr algn="ctr">
                <a:defRPr/>
              </a:pPr>
              <a:r>
                <a:rPr lang="fr-FR" sz="1050" b="1" dirty="0">
                  <a:solidFill>
                    <a:schemeClr val="bg1"/>
                  </a:solidFill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52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582613" y="2928386"/>
              <a:ext cx="3095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1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641225" y="5823986"/>
              <a:ext cx="2922663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710565" y="317603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641225" y="376182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641225" y="4272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641225" y="4780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641225" y="53143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ZoneTexte 9"/>
            <p:cNvSpPr txBox="1">
              <a:spLocks noChangeArrowheads="1"/>
            </p:cNvSpPr>
            <p:nvPr/>
          </p:nvSpPr>
          <p:spPr bwMode="auto">
            <a:xfrm>
              <a:off x="2152274" y="5857323"/>
              <a:ext cx="146202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(95% CI)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7.5 (- 4.7 ; 19.8)</a:t>
              </a:r>
              <a:endParaRPr lang="fr-FR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727075" y="2778301"/>
              <a:ext cx="1531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Re-intensification </a:t>
              </a:r>
            </a:p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= failure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2173486" y="2778301"/>
              <a:ext cx="15316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Re-intensification </a:t>
              </a:r>
            </a:p>
            <a:p>
              <a:pPr algn="ctr"/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= success</a:t>
              </a:r>
            </a:p>
          </p:txBody>
        </p:sp>
        <p:cxnSp>
          <p:nvCxnSpPr>
            <p:cNvPr id="50" name="Connecteur droit 49"/>
            <p:cNvCxnSpPr/>
            <p:nvPr/>
          </p:nvCxnSpPr>
          <p:spPr bwMode="auto">
            <a:xfrm>
              <a:off x="641225" y="320814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3534248" y="1319913"/>
            <a:ext cx="2075504" cy="28469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Efficacy results</a:t>
            </a:r>
          </a:p>
        </p:txBody>
      </p:sp>
      <p:sp>
        <p:nvSpPr>
          <p:cNvPr id="51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err="1">
                <a:solidFill>
                  <a:srgbClr val="333399"/>
                </a:solidFill>
                <a:latin typeface="Cambria" pitchFamily="18" charset="0"/>
              </a:rPr>
              <a:t>MODAt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591686"/>
              </p:ext>
            </p:extLst>
          </p:nvPr>
        </p:nvGraphicFramePr>
        <p:xfrm>
          <a:off x="502062" y="1662480"/>
          <a:ext cx="8254325" cy="4777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3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791">
                <a:tc>
                  <a:txBody>
                    <a:bodyPr/>
                    <a:lstStyle/>
                    <a:p>
                      <a:endParaRPr lang="en-US" sz="12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chemeClr val="bg1"/>
                          </a:solidFill>
                        </a:rPr>
                        <a:t>ATV/r + 2 NRTI, N = 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rgbClr val="000000"/>
                          </a:solidFill>
                        </a:rPr>
                        <a:t>ATV/r, N = 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rgbClr val="333399"/>
                          </a:solidFill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Grade 3-4 clinical AEs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19 (36.5%)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 (11.8%)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0.003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623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Grade 3-4 drug-related clinical AEs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 </a:t>
                      </a: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nephrolithiasis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</a:t>
                      </a: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cholelithiasis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arthritis + </a:t>
                      </a: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hyperuricemia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 </a:t>
                      </a: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hematuria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 + </a:t>
                      </a: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proteinuria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0.027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687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Change in total cholesterol (mg/</a:t>
                      </a: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)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from baseline at W48, median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+ 1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+ 15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0.012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Grade 3-4 total cholesterol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 elevation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6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Change in LDL-cholesterol (mg/</a:t>
                      </a: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)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from baseline at W48, median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+ 2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0.025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Grade 3-4 LDL-cholesterol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 elevation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noProof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68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Change in HLDL-cholesterol (mg/</a:t>
                      </a: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)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from baseline at W48, median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+ 1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 + 4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0.012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Grade 3-4 triglycerides 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  <a:ea typeface="ＭＳ Ｐゴシック" pitchFamily="34" charset="-128"/>
                        </a:rPr>
                        <a:t>elevation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Grade 3-4 hyperbilirubinemia</a:t>
                      </a:r>
                      <a:endParaRPr lang="en-US" sz="12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17 (33%)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20 (39%)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0.542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212">
                <a:tc>
                  <a:txBody>
                    <a:bodyPr/>
                    <a:lstStyle/>
                    <a:p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Change in </a:t>
                      </a:r>
                      <a:r>
                        <a:rPr lang="en-US" sz="1200" b="1" baseline="0" noProof="0" dirty="0" err="1">
                          <a:solidFill>
                            <a:srgbClr val="000066"/>
                          </a:solidFill>
                        </a:rPr>
                        <a:t>eGFR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at W48, median</a:t>
                      </a:r>
                      <a:endParaRPr lang="en-US" sz="12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 ml/min/1.73m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+ 6.2 ml/min/1.73 m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0.155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553348" y="1333500"/>
            <a:ext cx="2024474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Safety, N (%)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MODAt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Study: switch to ATV/r </a:t>
            </a:r>
            <a:r>
              <a:rPr kumimoji="0" lang="en-GB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monotherapy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err="1">
                <a:solidFill>
                  <a:srgbClr val="333399"/>
                </a:solidFill>
                <a:latin typeface="Cambria" pitchFamily="18" charset="0"/>
              </a:rPr>
              <a:t>MODAt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90625"/>
            <a:ext cx="9024938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800" b="1" dirty="0">
                <a:latin typeface="+mj-lt"/>
              </a:rPr>
            </a:br>
            <a:endParaRPr lang="en-US" sz="2800" b="1" dirty="0">
              <a:latin typeface="+mj-lt"/>
            </a:endParaRPr>
          </a:p>
          <a:p>
            <a:pPr lvl="1"/>
            <a:r>
              <a:rPr lang="en-US" sz="2000" dirty="0">
                <a:latin typeface=""/>
              </a:rPr>
              <a:t>ATV/r </a:t>
            </a:r>
            <a:r>
              <a:rPr lang="en-US" sz="2000" dirty="0" err="1">
                <a:latin typeface=""/>
              </a:rPr>
              <a:t>monotherapy</a:t>
            </a:r>
            <a:r>
              <a:rPr lang="en-US" sz="2000" dirty="0">
                <a:latin typeface=""/>
              </a:rPr>
              <a:t> treatment simplification showed lower </a:t>
            </a:r>
            <a:r>
              <a:rPr lang="en-US" sz="2000" dirty="0" err="1">
                <a:latin typeface=""/>
              </a:rPr>
              <a:t>virological</a:t>
            </a:r>
            <a:r>
              <a:rPr lang="en-US" sz="2000" dirty="0">
                <a:latin typeface=""/>
              </a:rPr>
              <a:t> efficacy in comparison with maintaining triple therapy with ATV/r </a:t>
            </a:r>
            <a:br>
              <a:rPr lang="en-US" sz="2000" dirty="0">
                <a:latin typeface=""/>
              </a:rPr>
            </a:br>
            <a:r>
              <a:rPr lang="en-US" sz="2000" dirty="0">
                <a:latin typeface=""/>
              </a:rPr>
              <a:t>+ 2 NRTI</a:t>
            </a:r>
          </a:p>
          <a:p>
            <a:pPr lvl="2"/>
            <a:r>
              <a:rPr lang="en-US" sz="1800" dirty="0">
                <a:latin typeface=""/>
              </a:rPr>
              <a:t>Inferiority more pronounced in those with </a:t>
            </a:r>
          </a:p>
          <a:p>
            <a:pPr lvl="3"/>
            <a:r>
              <a:rPr lang="en-US" sz="1600" dirty="0">
                <a:latin typeface=""/>
              </a:rPr>
              <a:t>Pre-ART HIV RNA &gt; 100 000 c/mL</a:t>
            </a:r>
          </a:p>
          <a:p>
            <a:pPr lvl="3"/>
            <a:r>
              <a:rPr lang="en-GB" sz="1600" dirty="0">
                <a:latin typeface=""/>
              </a:rPr>
              <a:t>Nadir CD4 &lt; 350/mm</a:t>
            </a:r>
            <a:r>
              <a:rPr lang="en-GB" sz="1600" baseline="30000" dirty="0">
                <a:latin typeface=""/>
              </a:rPr>
              <a:t>3</a:t>
            </a:r>
            <a:endParaRPr lang="en-US" sz="1600" baseline="30000" dirty="0">
              <a:latin typeface=""/>
            </a:endParaRPr>
          </a:p>
          <a:p>
            <a:pPr lvl="3"/>
            <a:r>
              <a:rPr lang="en-US" sz="1600" dirty="0">
                <a:latin typeface=""/>
              </a:rPr>
              <a:t>HCV co-infection</a:t>
            </a:r>
          </a:p>
          <a:p>
            <a:pPr lvl="2"/>
            <a:r>
              <a:rPr lang="en-US" sz="1800" dirty="0">
                <a:latin typeface=""/>
              </a:rPr>
              <a:t>No benefits of ATV/r monotherapy on lipids or renal function</a:t>
            </a:r>
          </a:p>
          <a:p>
            <a:pPr lvl="1"/>
            <a:r>
              <a:rPr lang="en-US" sz="2000" dirty="0">
                <a:latin typeface=""/>
              </a:rPr>
              <a:t>NRTIs re-intensification was effective in all the individuals</a:t>
            </a:r>
          </a:p>
          <a:p>
            <a:pPr lvl="1"/>
            <a:r>
              <a:rPr lang="en-US" sz="2000" dirty="0">
                <a:latin typeface=""/>
              </a:rPr>
              <a:t>The study was terminated early due to recommendation of IDMC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Castagna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A. AIDS 2014;28:2269-79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MODAt</a:t>
            </a:r>
            <a:r>
              <a:rPr lang="en-GB" sz="3200" dirty="0">
                <a:ea typeface="ＭＳ Ｐゴシック" pitchFamily="34" charset="-128"/>
              </a:rPr>
              <a:t> Study: switch to ATV/r </a:t>
            </a:r>
            <a:r>
              <a:rPr lang="en-GB" sz="3200" dirty="0" err="1">
                <a:ea typeface="ＭＳ Ｐゴシック" pitchFamily="34" charset="-128"/>
              </a:rPr>
              <a:t>monotherapy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err="1">
                <a:solidFill>
                  <a:srgbClr val="333399"/>
                </a:solidFill>
                <a:latin typeface="Cambria" pitchFamily="18" charset="0"/>
              </a:rPr>
              <a:t>MODAt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204500"/>
            <a:ext cx="9093200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W96 results</a:t>
            </a:r>
            <a:br>
              <a:rPr lang="en-US" sz="2800" b="1" dirty="0">
                <a:latin typeface="+mj-lt"/>
              </a:rPr>
            </a:br>
            <a:endParaRPr lang="en-US" sz="2800" b="1" dirty="0">
              <a:latin typeface="+mj-lt"/>
            </a:endParaRPr>
          </a:p>
          <a:p>
            <a:pPr lvl="1"/>
            <a:r>
              <a:rPr lang="en-US" sz="1800" dirty="0"/>
              <a:t>HIV RNA &lt; 50 c/mL </a:t>
            </a:r>
          </a:p>
          <a:p>
            <a:pPr lvl="2"/>
            <a:r>
              <a:rPr lang="en-US" sz="1800" dirty="0"/>
              <a:t>ATV/r monotherapy = 64% vs ATV/r + 2 NRTI = 63%</a:t>
            </a:r>
          </a:p>
          <a:p>
            <a:pPr lvl="2"/>
            <a:r>
              <a:rPr lang="en-US" sz="1800" dirty="0"/>
              <a:t>Difference (95% CI): 1.3% (-17.5 to 20.1%) </a:t>
            </a:r>
            <a:r>
              <a:rPr lang="en-US" sz="18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>
                <a:cs typeface="Wingdings"/>
                <a:sym typeface="Wingdings"/>
              </a:rPr>
              <a:t> </a:t>
            </a:r>
            <a:r>
              <a:rPr lang="en-US" sz="1800" dirty="0"/>
              <a:t>monotherapy not non inferior</a:t>
            </a:r>
            <a:endParaRPr lang="en-US" sz="1800" dirty="0">
              <a:latin typeface=""/>
            </a:endParaRPr>
          </a:p>
          <a:p>
            <a:pPr lvl="1"/>
            <a:r>
              <a:rPr lang="en-US" sz="1800" dirty="0">
                <a:latin typeface=""/>
              </a:rPr>
              <a:t>ATV/r monotherapy arm </a:t>
            </a:r>
          </a:p>
          <a:p>
            <a:pPr lvl="2"/>
            <a:r>
              <a:rPr lang="en-US" sz="1800" dirty="0">
                <a:latin typeface=""/>
              </a:rPr>
              <a:t>Median HIV RNA at viral rebound (N=14): 136 (72–376) copies/mL; </a:t>
            </a:r>
          </a:p>
          <a:p>
            <a:pPr lvl="2"/>
            <a:r>
              <a:rPr lang="en-US" sz="1800" dirty="0">
                <a:latin typeface=""/>
              </a:rPr>
              <a:t>No PI- or NRTI-associated resistance mutations were observed and all patients re-suppressed after </a:t>
            </a:r>
            <a:r>
              <a:rPr lang="en-US" sz="1800" dirty="0" err="1">
                <a:latin typeface=""/>
              </a:rPr>
              <a:t>reintensification</a:t>
            </a:r>
            <a:endParaRPr lang="en-US" sz="1800" dirty="0">
              <a:latin typeface=""/>
            </a:endParaRPr>
          </a:p>
          <a:p>
            <a:pPr lvl="1"/>
            <a:r>
              <a:rPr lang="en-US" sz="1800" dirty="0">
                <a:latin typeface=""/>
              </a:rPr>
              <a:t>Drug-related adverse events leading to discontinuation: 3 (6%) in ATV/r monotherapy arm vs 11 (21.5%) in the triple-therapy arm (p = 0.041) </a:t>
            </a:r>
          </a:p>
          <a:p>
            <a:pPr lvl="1"/>
            <a:r>
              <a:rPr lang="en-US" sz="1800" dirty="0">
                <a:latin typeface=""/>
              </a:rPr>
              <a:t>The 96 week adjusted mean percentage change in total proximal femur BMD was +1.16% and -1.64% in the ATV/r monotherapy arm and the triple-therapy arm, respectively (p = 0.012)</a:t>
            </a:r>
            <a:endParaRPr lang="en-US" sz="1800" dirty="0"/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943600" y="6565238"/>
            <a:ext cx="3200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  <a:ea typeface="ＭＳ Ｐゴシック" pitchFamily="34" charset="-128"/>
              </a:rPr>
              <a:t>Galli</a:t>
            </a:r>
            <a:r>
              <a:rPr lang="en-GB" sz="1200" i="1" dirty="0">
                <a:solidFill>
                  <a:srgbClr val="CC0000"/>
                </a:solidFill>
                <a:ea typeface="ＭＳ Ｐゴシック" pitchFamily="34" charset="-128"/>
              </a:rPr>
              <a:t> L. JAIDS 2016;71:1637-42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MODAt</a:t>
            </a:r>
            <a:r>
              <a:rPr lang="en-GB" sz="3200" dirty="0">
                <a:ea typeface="ＭＳ Ｐゴシック" pitchFamily="34" charset="-128"/>
              </a:rPr>
              <a:t> Study: switch to ATV/r </a:t>
            </a:r>
            <a:r>
              <a:rPr lang="en-GB" sz="3200" dirty="0" err="1">
                <a:ea typeface="ＭＳ Ｐゴシック" pitchFamily="34" charset="-128"/>
              </a:rPr>
              <a:t>monotherapy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err="1">
                <a:solidFill>
                  <a:srgbClr val="333399"/>
                </a:solidFill>
                <a:latin typeface="Cambria" pitchFamily="18" charset="0"/>
              </a:rPr>
              <a:t>MODAt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1523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686</Words>
  <Application>Microsoft Office PowerPoint</Application>
  <PresentationFormat>Affichage à l'écran (4:3)</PresentationFormat>
  <Paragraphs>206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Cambria</vt:lpstr>
      <vt:lpstr>Times New Roman</vt:lpstr>
      <vt:lpstr>Trebuchet MS</vt:lpstr>
      <vt:lpstr>Wingdings</vt:lpstr>
      <vt:lpstr>ARV_trials_2016</vt:lpstr>
      <vt:lpstr>Switch to ATV/r monotherapy</vt:lpstr>
      <vt:lpstr>MODAt Study: switch to ATV/r monotherapy</vt:lpstr>
      <vt:lpstr>Présentation PowerPoint</vt:lpstr>
      <vt:lpstr>MODAt Study: switch to ATV/r monotherapy</vt:lpstr>
      <vt:lpstr>Présentation PowerPoint</vt:lpstr>
      <vt:lpstr>MODAt Study: switch to ATV/r monotherapy</vt:lpstr>
      <vt:lpstr>MODAt Study: switch to ATV/r monotherapy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62</cp:revision>
  <dcterms:created xsi:type="dcterms:W3CDTF">2015-05-20T09:41:20Z</dcterms:created>
  <dcterms:modified xsi:type="dcterms:W3CDTF">2016-07-18T12:04:56Z</dcterms:modified>
</cp:coreProperties>
</file>