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64" r:id="rId2"/>
    <p:sldId id="257" r:id="rId3"/>
    <p:sldId id="258" r:id="rId4"/>
    <p:sldId id="259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3" clrIdx="0"/>
  <p:cmAuthor id="1" name="Pozniak, Anton" initials="PA" lastIdx="2" clrIdx="1"/>
  <p:cmAuthor id="2" name="anton" initials="a" lastIdx="2" clrIdx="2"/>
  <p:cmAuthor id="3" name="Utilisateur de Microsoft Office" initials="Office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3399"/>
    <a:srgbClr val="DDDDDD"/>
    <a:srgbClr val="000066"/>
    <a:srgbClr val="FFCC99"/>
    <a:srgbClr val="CC3300"/>
    <a:srgbClr val="10EB00"/>
    <a:srgbClr val="3AC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128" y="84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33E0BB3-D131-4F7C-A614-FA98950D8177}" type="datetimeFigureOut">
              <a:rPr lang="fr-FR"/>
              <a:pPr>
                <a:defRPr/>
              </a:pPr>
              <a:t>18/07/2016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526787D-91DA-4A3A-AAD1-2F88B3AF8D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903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  <p:sp>
        <p:nvSpPr>
          <p:cNvPr id="81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8B87528F-3C34-418C-B37E-B3F1FFDBC226}" type="slidenum">
              <a:rPr lang="fr-FR" sz="1200">
                <a:latin typeface="Calibri" pitchFamily="34" charset="0"/>
              </a:rPr>
              <a:pPr algn="r" defTabSz="850900"/>
              <a:t>1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Switch to ATV/r </a:t>
            </a:r>
            <a:r>
              <a:rPr lang="en-GB" sz="3200" dirty="0" err="1">
                <a:ea typeface="ＭＳ Ｐゴシック" pitchFamily="34" charset="-128"/>
              </a:rPr>
              <a:t>monotherapy</a:t>
            </a:r>
            <a:endParaRPr lang="en-GB" sz="3200" dirty="0">
              <a:ea typeface="ＭＳ Ｐゴシック" pitchFamily="34" charset="-128"/>
            </a:endParaRPr>
          </a:p>
        </p:txBody>
      </p:sp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ATARITMO</a:t>
            </a:r>
          </a:p>
          <a:p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Swedish Study</a:t>
            </a:r>
          </a:p>
          <a:p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ACTG A5201</a:t>
            </a:r>
          </a:p>
          <a:p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OREY</a:t>
            </a:r>
          </a:p>
          <a:p>
            <a:r>
              <a:rPr lang="fr-FR" sz="2800" b="1" dirty="0" err="1">
                <a:latin typeface="Calibri" pitchFamily="34" charset="0"/>
                <a:ea typeface="ＭＳ Ｐゴシック" pitchFamily="34" charset="-128"/>
              </a:rPr>
              <a:t>MODAt</a:t>
            </a:r>
            <a:r>
              <a:rPr lang="fr-FR" sz="2800" b="1" dirty="0">
                <a:latin typeface="Calibri" pitchFamily="34" charset="0"/>
                <a:ea typeface="ＭＳ Ｐゴシック" pitchFamily="34" charset="-128"/>
              </a:rPr>
              <a:t> </a:t>
            </a:r>
            <a:r>
              <a:rPr lang="en-US" sz="2800" b="1" dirty="0">
                <a:latin typeface="Calibri" pitchFamily="34" charset="0"/>
                <a:ea typeface="ＭＳ Ｐゴシック" pitchFamily="34" charset="-128"/>
              </a:rPr>
              <a:t>Study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9" name="Line 172"/>
          <p:cNvSpPr>
            <a:spLocks noChangeShapeType="1"/>
          </p:cNvSpPr>
          <p:nvPr/>
        </p:nvSpPr>
        <p:spPr bwMode="auto">
          <a:xfrm>
            <a:off x="6662875" y="1937943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" name="Line 105"/>
          <p:cNvSpPr>
            <a:spLocks noChangeShapeType="1"/>
          </p:cNvSpPr>
          <p:nvPr/>
        </p:nvSpPr>
        <p:spPr bwMode="auto">
          <a:xfrm>
            <a:off x="3514679" y="3213100"/>
            <a:ext cx="510924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4029608" y="2689225"/>
            <a:ext cx="0" cy="99060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4013733" y="2698750"/>
            <a:ext cx="650875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4021670" y="3679825"/>
            <a:ext cx="6223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641085" y="2219979"/>
            <a:ext cx="4111624" cy="824400"/>
          </a:xfrm>
          <a:prstGeom prst="rect">
            <a:avLst/>
          </a:prstGeom>
          <a:solidFill>
            <a:srgbClr val="CC33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ATV/</a:t>
            </a:r>
            <a:r>
              <a:rPr lang="en-US" sz="1600" b="1" dirty="0" err="1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r</a:t>
            </a:r>
            <a: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  300/100 mg </a:t>
            </a:r>
            <a:r>
              <a:rPr lang="en-US" sz="1600" b="1" dirty="0" err="1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qd</a:t>
            </a:r>
            <a: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 + 2 NRTI (continuation)</a:t>
            </a:r>
            <a:endParaRPr lang="en-US" sz="1600" b="1" dirty="0">
              <a:ln>
                <a:solidFill>
                  <a:srgbClr val="FF6600"/>
                </a:solidFill>
              </a:ln>
              <a:solidFill>
                <a:schemeClr val="bg1"/>
              </a:solidFill>
              <a:latin typeface="+mj-lt"/>
              <a:ea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9232" name="Text Box 36"/>
          <p:cNvSpPr txBox="1">
            <a:spLocks noChangeArrowheads="1"/>
          </p:cNvSpPr>
          <p:nvPr/>
        </p:nvSpPr>
        <p:spPr bwMode="auto">
          <a:xfrm>
            <a:off x="3923473" y="2324100"/>
            <a:ext cx="6591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51</a:t>
            </a:r>
          </a:p>
        </p:txBody>
      </p:sp>
      <p:sp>
        <p:nvSpPr>
          <p:cNvPr id="9233" name="Text Box 37"/>
          <p:cNvSpPr txBox="1">
            <a:spLocks noChangeArrowheads="1"/>
          </p:cNvSpPr>
          <p:nvPr/>
        </p:nvSpPr>
        <p:spPr bwMode="auto">
          <a:xfrm>
            <a:off x="3910773" y="3717925"/>
            <a:ext cx="6591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52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641084" y="3208338"/>
            <a:ext cx="4111625" cy="82391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1600" b="1" dirty="0">
                <a:solidFill>
                  <a:srgbClr val="000000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ATV/r 300/100 mg </a:t>
            </a:r>
            <a:r>
              <a:rPr lang="en-US" sz="1600" b="1" dirty="0" err="1">
                <a:solidFill>
                  <a:srgbClr val="000000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monotherapy</a:t>
            </a:r>
            <a:endParaRPr lang="en-US" sz="1600" b="1" dirty="0">
              <a:solidFill>
                <a:srgbClr val="000000"/>
              </a:solidFill>
              <a:latin typeface="+mj-lt"/>
              <a:ea typeface="Times New Roman" pitchFamily="-65" charset="0"/>
              <a:cs typeface="Times New Roman" pitchFamily="-65" charset="0"/>
            </a:endParaRPr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 bwMode="auto">
          <a:xfrm>
            <a:off x="34925" y="11636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9238" name="Connecteur droit 66"/>
          <p:cNvCxnSpPr>
            <a:cxnSpLocks noChangeShapeType="1"/>
          </p:cNvCxnSpPr>
          <p:nvPr/>
        </p:nvCxnSpPr>
        <p:spPr bwMode="auto">
          <a:xfrm rot="5400000">
            <a:off x="3560107" y="23947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9239" name="Oval 170"/>
          <p:cNvSpPr>
            <a:spLocks noChangeArrowheads="1"/>
          </p:cNvSpPr>
          <p:nvPr/>
        </p:nvSpPr>
        <p:spPr bwMode="auto">
          <a:xfrm>
            <a:off x="3001270" y="11811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Randomisation*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1: 1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Open-label</a:t>
            </a:r>
          </a:p>
        </p:txBody>
      </p:sp>
      <p:sp>
        <p:nvSpPr>
          <p:cNvPr id="9242" name="Espace réservé du contenu 2"/>
          <p:cNvSpPr>
            <a:spLocks/>
          </p:cNvSpPr>
          <p:nvPr/>
        </p:nvSpPr>
        <p:spPr bwMode="auto">
          <a:xfrm>
            <a:off x="34925" y="4510523"/>
            <a:ext cx="9066213" cy="2060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Objective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US" sz="1600" dirty="0">
                <a:solidFill>
                  <a:srgbClr val="000066"/>
                </a:solidFill>
              </a:rPr>
              <a:t>Primary Endpoint: proportion with treatment success at W48</a:t>
            </a:r>
          </a:p>
          <a:p>
            <a:pPr marL="1257300" lvl="2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sz="1600" dirty="0">
                <a:solidFill>
                  <a:srgbClr val="000066"/>
                </a:solidFill>
              </a:rPr>
              <a:t>Treatment failure: treatment discontinuation for any cause or confirmed </a:t>
            </a:r>
            <a:r>
              <a:rPr lang="en-US" sz="1600" dirty="0" err="1">
                <a:solidFill>
                  <a:srgbClr val="000066"/>
                </a:solidFill>
              </a:rPr>
              <a:t>virologic</a:t>
            </a:r>
            <a:r>
              <a:rPr lang="en-US" sz="1600" dirty="0">
                <a:solidFill>
                  <a:srgbClr val="000066"/>
                </a:solidFill>
              </a:rPr>
              <a:t> rebound (first of 2 consecutive HIV RNA &gt; 50 c/mL within 2 weeks)</a:t>
            </a:r>
          </a:p>
          <a:p>
            <a:pPr marL="1257300" lvl="2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sz="1600" dirty="0">
                <a:solidFill>
                  <a:srgbClr val="000066"/>
                </a:solidFill>
              </a:rPr>
              <a:t>Non-inferiority of ATV/</a:t>
            </a:r>
            <a:r>
              <a:rPr lang="en-US" sz="1600" dirty="0" err="1">
                <a:solidFill>
                  <a:srgbClr val="000066"/>
                </a:solidFill>
              </a:rPr>
              <a:t>r</a:t>
            </a:r>
            <a:r>
              <a:rPr lang="en-US" sz="1600" dirty="0">
                <a:solidFill>
                  <a:srgbClr val="000066"/>
                </a:solidFill>
              </a:rPr>
              <a:t> (ITT analysis) ; lower limit of the 2-sided 95% CI for the difference = -10% ; sample size = 342 (171 </a:t>
            </a:r>
            <a:r>
              <a:rPr lang="en-US" sz="1600" dirty="0" err="1">
                <a:solidFill>
                  <a:srgbClr val="000066"/>
                </a:solidFill>
              </a:rPr>
              <a:t>x</a:t>
            </a:r>
            <a:r>
              <a:rPr lang="en-US" sz="1600" dirty="0">
                <a:solidFill>
                  <a:srgbClr val="000066"/>
                </a:solidFill>
              </a:rPr>
              <a:t> 2), 80% power</a:t>
            </a:r>
          </a:p>
          <a:p>
            <a:pPr marL="1257300" lvl="2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sz="1600" dirty="0">
                <a:solidFill>
                  <a:srgbClr val="000066"/>
                </a:solidFill>
              </a:rPr>
              <a:t>Interim analysis by IDMC in June 2013: recommendation to stop further enrolment</a:t>
            </a:r>
          </a:p>
        </p:txBody>
      </p:sp>
      <p:sp>
        <p:nvSpPr>
          <p:cNvPr id="9243" name="AutoShape 162"/>
          <p:cNvSpPr>
            <a:spLocks noChangeArrowheads="1"/>
          </p:cNvSpPr>
          <p:nvPr/>
        </p:nvSpPr>
        <p:spPr bwMode="auto">
          <a:xfrm>
            <a:off x="0" y="6570663"/>
            <a:ext cx="694267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err="1">
                <a:solidFill>
                  <a:srgbClr val="333399"/>
                </a:solidFill>
                <a:latin typeface="Cambria" pitchFamily="18" charset="0"/>
              </a:rPr>
              <a:t>MODAt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  <p:sp>
        <p:nvSpPr>
          <p:cNvPr id="9245" name="AutoShape 162"/>
          <p:cNvSpPr>
            <a:spLocks noChangeArrowheads="1"/>
          </p:cNvSpPr>
          <p:nvPr/>
        </p:nvSpPr>
        <p:spPr bwMode="auto">
          <a:xfrm>
            <a:off x="86409" y="2227232"/>
            <a:ext cx="3416400" cy="200906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≥ 18 years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Stable ATV/r + 2 NRTI ≥ 48 weeks with HIV RNA &lt; 50 c/</a:t>
            </a:r>
            <a:r>
              <a:rPr lang="en-US" sz="1600" b="1" dirty="0" err="1">
                <a:solidFill>
                  <a:srgbClr val="000066"/>
                </a:solidFill>
                <a:latin typeface="Calibri" pitchFamily="34" charset="0"/>
              </a:rPr>
              <a:t>mL</a:t>
            </a: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 &gt; 24 weeks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No previous </a:t>
            </a:r>
            <a:r>
              <a:rPr lang="en-US" sz="1600" b="1" dirty="0" err="1">
                <a:solidFill>
                  <a:srgbClr val="000066"/>
                </a:solidFill>
                <a:latin typeface="Calibri" pitchFamily="34" charset="0"/>
              </a:rPr>
              <a:t>virologic</a:t>
            </a: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 failure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CD4+ nadir &gt; 100/mm</a:t>
            </a:r>
            <a:r>
              <a:rPr lang="en-US" sz="1600" b="1" baseline="30000" dirty="0">
                <a:solidFill>
                  <a:srgbClr val="000066"/>
                </a:solidFill>
                <a:latin typeface="Calibri" pitchFamily="34" charset="0"/>
              </a:rPr>
              <a:t>3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No PPI or H2-receptor antagonists</a:t>
            </a:r>
          </a:p>
          <a:p>
            <a:pPr algn="ctr" defTabSz="914400"/>
            <a:r>
              <a:rPr lang="en-US" sz="1600" b="1" dirty="0" err="1">
                <a:solidFill>
                  <a:srgbClr val="000066"/>
                </a:solidFill>
                <a:latin typeface="Calibri" pitchFamily="34" charset="0"/>
              </a:rPr>
              <a:t>HBs</a:t>
            </a: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 Ag negative</a:t>
            </a:r>
          </a:p>
        </p:txBody>
      </p:sp>
      <p:sp>
        <p:nvSpPr>
          <p:cNvPr id="33" name="Oval 109"/>
          <p:cNvSpPr>
            <a:spLocks noChangeArrowheads="1"/>
          </p:cNvSpPr>
          <p:nvPr/>
        </p:nvSpPr>
        <p:spPr bwMode="auto">
          <a:xfrm>
            <a:off x="6343788" y="139819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4" name="Oval 110"/>
          <p:cNvSpPr>
            <a:spLocks noChangeArrowheads="1"/>
          </p:cNvSpPr>
          <p:nvPr/>
        </p:nvSpPr>
        <p:spPr bwMode="auto">
          <a:xfrm>
            <a:off x="8467863" y="139819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W96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248" name="Line 172"/>
          <p:cNvSpPr>
            <a:spLocks noChangeShapeType="1"/>
          </p:cNvSpPr>
          <p:nvPr/>
        </p:nvSpPr>
        <p:spPr bwMode="auto">
          <a:xfrm>
            <a:off x="8766313" y="1937943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6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 err="1">
                <a:ea typeface="ＭＳ Ｐゴシック" pitchFamily="34" charset="-128"/>
              </a:rPr>
              <a:t>MODAt</a:t>
            </a:r>
            <a:r>
              <a:rPr lang="en-GB" sz="3200" dirty="0">
                <a:ea typeface="ＭＳ Ｐゴシック" pitchFamily="34" charset="-128"/>
              </a:rPr>
              <a:t> Study: switch to ATV/r </a:t>
            </a:r>
            <a:r>
              <a:rPr lang="en-GB" sz="3200" dirty="0" err="1">
                <a:ea typeface="ＭＳ Ｐゴシック" pitchFamily="34" charset="-128"/>
              </a:rPr>
              <a:t>monotherapy</a:t>
            </a:r>
            <a:endParaRPr lang="en-GB" sz="3200" dirty="0">
              <a:ea typeface="ＭＳ Ｐゴシック" pitchFamily="34" charset="-128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131012" y="4202746"/>
            <a:ext cx="6789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* </a:t>
            </a:r>
            <a:r>
              <a:rPr lang="en-US" sz="1400" dirty="0" err="1">
                <a:solidFill>
                  <a:srgbClr val="000066"/>
                </a:solidFill>
              </a:rPr>
              <a:t>Randomisation</a:t>
            </a:r>
            <a:r>
              <a:rPr lang="en-US" sz="1400" dirty="0">
                <a:solidFill>
                  <a:srgbClr val="000066"/>
                </a:solidFill>
              </a:rPr>
              <a:t> was stratified on HIV RNA (≤ or &gt; 100 000 c/mL) prior to ART start</a:t>
            </a:r>
          </a:p>
        </p:txBody>
      </p:sp>
      <p:sp>
        <p:nvSpPr>
          <p:cNvPr id="23" name="ZoneTexte 69"/>
          <p:cNvSpPr txBox="1">
            <a:spLocks noChangeArrowheads="1"/>
          </p:cNvSpPr>
          <p:nvPr/>
        </p:nvSpPr>
        <p:spPr bwMode="auto">
          <a:xfrm>
            <a:off x="5943600" y="656523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 err="1">
                <a:solidFill>
                  <a:srgbClr val="CC0000"/>
                </a:solidFill>
                <a:ea typeface="ＭＳ Ｐゴシック" pitchFamily="34" charset="-128"/>
              </a:rPr>
              <a:t>Castagna</a:t>
            </a:r>
            <a:r>
              <a:rPr lang="en-GB" sz="1200" i="1" dirty="0">
                <a:solidFill>
                  <a:srgbClr val="CC0000"/>
                </a:solidFill>
                <a:ea typeface="ＭＳ Ｐゴシック" pitchFamily="34" charset="-128"/>
              </a:rPr>
              <a:t> A. AIDS 2014;28:2269-79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236057"/>
              </p:ext>
            </p:extLst>
          </p:nvPr>
        </p:nvGraphicFramePr>
        <p:xfrm>
          <a:off x="383371" y="1663300"/>
          <a:ext cx="8278421" cy="4633331"/>
        </p:xfrm>
        <a:graphic>
          <a:graphicData uri="http://schemas.openxmlformats.org/drawingml/2006/table">
            <a:tbl>
              <a:tblPr/>
              <a:tblGrid>
                <a:gridCol w="3637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3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74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31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954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ATV/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r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 + 2 NRTI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52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ATV/r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monotherapy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8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Female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8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Baseline 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 median (IQR)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570 (417 – 735)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599 (457 – 774)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8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Nadir 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 median (IQR)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278 (183 - 364)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274 (221 – 355)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8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Duration of HIV RNA &lt; 50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c/mL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(months), median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8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Duration on ATV/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r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+ 2 NRTI (months), median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78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st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line antiretroviral therapy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78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TDF/FTC backbone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695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Re-intensified before W48 with previous 2 NRTIs because of confirmed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rebound, 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78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Discontinued at W48, 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7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Adverse event 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7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Confirmed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rebound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7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Patient’s decision / lost to follow-up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7" name="Titre 1"/>
          <p:cNvSpPr txBox="1">
            <a:spLocks/>
          </p:cNvSpPr>
          <p:nvPr/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MODAt</a:t>
            </a: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 Study: switch to ATV/r </a:t>
            </a:r>
            <a:r>
              <a:rPr kumimoji="0" lang="en-GB" sz="3200" b="1" i="0" u="none" strike="noStrike" kern="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monotherapy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+mj-lt"/>
              <a:ea typeface="ＭＳ Ｐゴシック" pitchFamily="34" charset="-128"/>
              <a:cs typeface="ＭＳ Ｐゴシック" pitchFamily="-109" charset="-128"/>
            </a:endParaRP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943600" y="656523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 err="1">
                <a:solidFill>
                  <a:srgbClr val="CC0000"/>
                </a:solidFill>
                <a:ea typeface="ＭＳ Ｐゴシック" pitchFamily="34" charset="-128"/>
              </a:rPr>
              <a:t>Castagna</a:t>
            </a:r>
            <a:r>
              <a:rPr lang="en-GB" sz="1200" i="1" dirty="0">
                <a:solidFill>
                  <a:srgbClr val="CC0000"/>
                </a:solidFill>
                <a:ea typeface="ＭＳ Ｐゴシック" pitchFamily="34" charset="-128"/>
              </a:rPr>
              <a:t> A. AIDS 2014;28:2269-79</a:t>
            </a:r>
          </a:p>
        </p:txBody>
      </p:sp>
      <p:sp>
        <p:nvSpPr>
          <p:cNvPr id="5" name="Rectangle 4"/>
          <p:cNvSpPr/>
          <p:nvPr/>
        </p:nvSpPr>
        <p:spPr>
          <a:xfrm>
            <a:off x="1981163" y="1331554"/>
            <a:ext cx="5181675" cy="284693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Baseline characteristics and disposition</a:t>
            </a:r>
          </a:p>
        </p:txBody>
      </p:sp>
      <p:sp>
        <p:nvSpPr>
          <p:cNvPr id="10" name="AutoShape 162"/>
          <p:cNvSpPr>
            <a:spLocks noChangeArrowheads="1"/>
          </p:cNvSpPr>
          <p:nvPr/>
        </p:nvSpPr>
        <p:spPr bwMode="auto">
          <a:xfrm>
            <a:off x="0" y="6570663"/>
            <a:ext cx="694267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err="1">
                <a:solidFill>
                  <a:srgbClr val="333399"/>
                </a:solidFill>
                <a:latin typeface="Cambria" pitchFamily="18" charset="0"/>
              </a:rPr>
              <a:t>MODAt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0"/>
          <p:cNvSpPr>
            <a:spLocks noChangeArrowheads="1"/>
          </p:cNvSpPr>
          <p:nvPr/>
        </p:nvSpPr>
        <p:spPr bwMode="auto">
          <a:xfrm>
            <a:off x="459319" y="1772500"/>
            <a:ext cx="35369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HIV RNA &lt; 50 </a:t>
            </a:r>
            <a:r>
              <a:rPr lang="en-US" sz="2000" b="1" dirty="0" err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c/mL</a:t>
            </a:r>
            <a:r>
              <a:rPr lang="en-US" sz="20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 at W48 (ITT)</a:t>
            </a:r>
          </a:p>
        </p:txBody>
      </p:sp>
      <p:grpSp>
        <p:nvGrpSpPr>
          <p:cNvPr id="52" name="Groupe 51"/>
          <p:cNvGrpSpPr/>
          <p:nvPr/>
        </p:nvGrpSpPr>
        <p:grpSpPr>
          <a:xfrm>
            <a:off x="824695" y="2225403"/>
            <a:ext cx="2579957" cy="396182"/>
            <a:chOff x="523745" y="1993903"/>
            <a:chExt cx="2579957" cy="396182"/>
          </a:xfrm>
        </p:grpSpPr>
        <p:sp>
          <p:nvSpPr>
            <p:cNvPr id="47" name="AutoShape 165"/>
            <p:cNvSpPr>
              <a:spLocks noChangeArrowheads="1"/>
            </p:cNvSpPr>
            <p:nvPr/>
          </p:nvSpPr>
          <p:spPr bwMode="auto">
            <a:xfrm>
              <a:off x="523745" y="1993903"/>
              <a:ext cx="2579957" cy="39618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US" sz="2800">
                <a:solidFill>
                  <a:srgbClr val="000066"/>
                </a:solidFill>
              </a:endParaRPr>
            </a:p>
          </p:txBody>
        </p:sp>
        <p:sp>
          <p:nvSpPr>
            <p:cNvPr id="11266" name="Rectangle 36"/>
            <p:cNvSpPr>
              <a:spLocks noChangeArrowheads="1"/>
            </p:cNvSpPr>
            <p:nvPr/>
          </p:nvSpPr>
          <p:spPr bwMode="auto">
            <a:xfrm>
              <a:off x="2220913" y="2104473"/>
              <a:ext cx="207963" cy="206375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FFCC99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11267" name="Rectangle 37"/>
            <p:cNvSpPr>
              <a:spLocks noChangeArrowheads="1"/>
            </p:cNvSpPr>
            <p:nvPr/>
          </p:nvSpPr>
          <p:spPr bwMode="auto">
            <a:xfrm>
              <a:off x="723900" y="2104473"/>
              <a:ext cx="209550" cy="209550"/>
            </a:xfrm>
            <a:prstGeom prst="rect">
              <a:avLst/>
            </a:prstGeom>
            <a:solidFill>
              <a:srgbClr val="CC3300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11268" name="ZoneTexte 56"/>
            <p:cNvSpPr txBox="1">
              <a:spLocks noChangeArrowheads="1"/>
            </p:cNvSpPr>
            <p:nvPr/>
          </p:nvSpPr>
          <p:spPr bwMode="auto">
            <a:xfrm>
              <a:off x="2428876" y="2053733"/>
              <a:ext cx="62068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ATV/</a:t>
              </a:r>
              <a:r>
                <a:rPr lang="en-US" sz="1400" b="1" dirty="0" err="1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r</a:t>
              </a:r>
              <a:endParaRPr lang="en-US" sz="14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11269" name="ZoneTexte 56"/>
            <p:cNvSpPr txBox="1">
              <a:spLocks noChangeArrowheads="1"/>
            </p:cNvSpPr>
            <p:nvPr/>
          </p:nvSpPr>
          <p:spPr bwMode="auto">
            <a:xfrm>
              <a:off x="935028" y="2053733"/>
              <a:ext cx="127637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ATV/</a:t>
              </a:r>
              <a:r>
                <a:rPr lang="en-US" sz="1400" b="1" dirty="0" err="1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r</a:t>
              </a:r>
              <a:r>
                <a:rPr lang="en-US" sz="1400" b="1" dirty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 + 2 NRTI</a:t>
              </a:r>
            </a:p>
          </p:txBody>
        </p:sp>
      </p:grpSp>
      <p:sp>
        <p:nvSpPr>
          <p:cNvPr id="11290" name="Freeform 41"/>
          <p:cNvSpPr>
            <a:spLocks noEditPoints="1"/>
          </p:cNvSpPr>
          <p:nvPr/>
        </p:nvSpPr>
        <p:spPr bwMode="auto">
          <a:xfrm>
            <a:off x="4214525" y="5401008"/>
            <a:ext cx="4332287" cy="28575"/>
          </a:xfrm>
          <a:custGeom>
            <a:avLst/>
            <a:gdLst>
              <a:gd name="T0" fmla="*/ 2147483647 w 2729"/>
              <a:gd name="T1" fmla="*/ 0 h 18"/>
              <a:gd name="T2" fmla="*/ 2147483647 w 2729"/>
              <a:gd name="T3" fmla="*/ 2147483647 h 18"/>
              <a:gd name="T4" fmla="*/ 0 w 2729"/>
              <a:gd name="T5" fmla="*/ 2147483647 h 18"/>
              <a:gd name="T6" fmla="*/ 0 w 2729"/>
              <a:gd name="T7" fmla="*/ 0 h 18"/>
              <a:gd name="T8" fmla="*/ 2147483647 w 2729"/>
              <a:gd name="T9" fmla="*/ 0 h 18"/>
              <a:gd name="T10" fmla="*/ 2147483647 w 2729"/>
              <a:gd name="T11" fmla="*/ 0 h 18"/>
              <a:gd name="T12" fmla="*/ 2147483647 w 2729"/>
              <a:gd name="T13" fmla="*/ 2147483647 h 18"/>
              <a:gd name="T14" fmla="*/ 2147483647 w 2729"/>
              <a:gd name="T15" fmla="*/ 2147483647 h 18"/>
              <a:gd name="T16" fmla="*/ 2147483647 w 2729"/>
              <a:gd name="T17" fmla="*/ 0 h 18"/>
              <a:gd name="T18" fmla="*/ 2147483647 w 2729"/>
              <a:gd name="T19" fmla="*/ 0 h 18"/>
              <a:gd name="T20" fmla="*/ 2147483647 w 2729"/>
              <a:gd name="T21" fmla="*/ 0 h 18"/>
              <a:gd name="T22" fmla="*/ 2147483647 w 2729"/>
              <a:gd name="T23" fmla="*/ 2147483647 h 18"/>
              <a:gd name="T24" fmla="*/ 2147483647 w 2729"/>
              <a:gd name="T25" fmla="*/ 2147483647 h 18"/>
              <a:gd name="T26" fmla="*/ 2147483647 w 2729"/>
              <a:gd name="T27" fmla="*/ 0 h 18"/>
              <a:gd name="T28" fmla="*/ 2147483647 w 2729"/>
              <a:gd name="T29" fmla="*/ 0 h 1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729"/>
              <a:gd name="T46" fmla="*/ 0 h 18"/>
              <a:gd name="T47" fmla="*/ 2729 w 2729"/>
              <a:gd name="T48" fmla="*/ 18 h 1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729" h="18">
                <a:moveTo>
                  <a:pt x="6" y="0"/>
                </a:moveTo>
                <a:lnTo>
                  <a:pt x="6" y="18"/>
                </a:lnTo>
                <a:lnTo>
                  <a:pt x="0" y="18"/>
                </a:lnTo>
                <a:lnTo>
                  <a:pt x="0" y="0"/>
                </a:lnTo>
                <a:lnTo>
                  <a:pt x="6" y="0"/>
                </a:lnTo>
                <a:close/>
                <a:moveTo>
                  <a:pt x="1371" y="0"/>
                </a:moveTo>
                <a:lnTo>
                  <a:pt x="1371" y="18"/>
                </a:lnTo>
                <a:lnTo>
                  <a:pt x="1365" y="18"/>
                </a:lnTo>
                <a:lnTo>
                  <a:pt x="1365" y="0"/>
                </a:lnTo>
                <a:lnTo>
                  <a:pt x="1371" y="0"/>
                </a:lnTo>
                <a:close/>
                <a:moveTo>
                  <a:pt x="2729" y="0"/>
                </a:moveTo>
                <a:lnTo>
                  <a:pt x="2729" y="18"/>
                </a:lnTo>
                <a:lnTo>
                  <a:pt x="2723" y="18"/>
                </a:lnTo>
                <a:lnTo>
                  <a:pt x="2723" y="0"/>
                </a:lnTo>
                <a:lnTo>
                  <a:pt x="2729" y="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bg1"/>
            </a:solidFill>
            <a:bevel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7" name="Rectangle 10"/>
          <p:cNvSpPr>
            <a:spLocks noChangeArrowheads="1"/>
          </p:cNvSpPr>
          <p:nvPr/>
        </p:nvSpPr>
        <p:spPr bwMode="auto">
          <a:xfrm>
            <a:off x="4319574" y="1772500"/>
            <a:ext cx="4418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Confirmed </a:t>
            </a:r>
            <a:r>
              <a:rPr lang="en-US" sz="2000" b="1" dirty="0" err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virologic</a:t>
            </a:r>
            <a:r>
              <a:rPr lang="en-US" sz="20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 rebound</a:t>
            </a:r>
          </a:p>
        </p:txBody>
      </p:sp>
      <p:graphicFrame>
        <p:nvGraphicFramePr>
          <p:cNvPr id="100" name="Tableau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901100"/>
              </p:ext>
            </p:extLst>
          </p:nvPr>
        </p:nvGraphicFramePr>
        <p:xfrm>
          <a:off x="4032524" y="2335974"/>
          <a:ext cx="4879976" cy="2978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08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5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1955">
                <a:tc>
                  <a:txBody>
                    <a:bodyPr/>
                    <a:lstStyle/>
                    <a:p>
                      <a:r>
                        <a:rPr lang="fr-FR" sz="1600" b="1" dirty="0" err="1">
                          <a:solidFill>
                            <a:srgbClr val="333399"/>
                          </a:solidFill>
                          <a:latin typeface="+mj-lt"/>
                        </a:rPr>
                        <a:t>Sub</a:t>
                      </a:r>
                      <a:r>
                        <a:rPr lang="fr-FR" sz="1600" b="1" dirty="0">
                          <a:solidFill>
                            <a:srgbClr val="333399"/>
                          </a:solidFill>
                          <a:latin typeface="+mj-lt"/>
                        </a:rPr>
                        <a:t> groups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bg1"/>
                          </a:solidFill>
                          <a:latin typeface="+mj-lt"/>
                        </a:rPr>
                        <a:t>ATV/r + 2 NRTI</a:t>
                      </a:r>
                    </a:p>
                    <a:p>
                      <a:pPr algn="ctr"/>
                      <a:r>
                        <a:rPr lang="fr-FR" sz="1600" b="1" dirty="0">
                          <a:solidFill>
                            <a:schemeClr val="bg1"/>
                          </a:solidFill>
                          <a:latin typeface="+mj-lt"/>
                        </a:rPr>
                        <a:t>N = 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+mj-lt"/>
                        </a:rPr>
                        <a:t>ATV/r</a:t>
                      </a:r>
                    </a:p>
                    <a:p>
                      <a:pPr algn="ctr"/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+mj-lt"/>
                        </a:rPr>
                        <a:t>N = 51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364"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7013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0066"/>
                          </a:solidFill>
                          <a:ea typeface="ＭＳ Ｐゴシック" pitchFamily="34" charset="-128"/>
                        </a:rPr>
                        <a:t>HIV RNA pre-ART &gt; 100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ea typeface="ＭＳ Ｐゴシック" pitchFamily="34" charset="-128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ea typeface="ＭＳ Ｐゴシック" pitchFamily="34" charset="-128"/>
                        </a:rPr>
                        <a:t>000 c/mL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364"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Nadir CD4 &lt; 350/mm</a:t>
                      </a:r>
                      <a:r>
                        <a:rPr lang="fr-FR" sz="1400" b="1" baseline="30000" dirty="0">
                          <a:solidFill>
                            <a:srgbClr val="000066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7364"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HCV </a:t>
                      </a:r>
                      <a:r>
                        <a:rPr lang="fr-FR" sz="1400" b="1" dirty="0" err="1">
                          <a:solidFill>
                            <a:srgbClr val="000066"/>
                          </a:solidFill>
                        </a:rPr>
                        <a:t>co-infection</a:t>
                      </a:r>
                      <a:endParaRPr lang="fr-FR" sz="1400" b="1" baseline="300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7364">
                <a:tc>
                  <a:txBody>
                    <a:bodyPr/>
                    <a:lstStyle/>
                    <a:p>
                      <a:r>
                        <a:rPr lang="fr-FR" sz="1400" b="1" baseline="0" dirty="0">
                          <a:solidFill>
                            <a:srgbClr val="000066"/>
                          </a:solidFill>
                        </a:rPr>
                        <a:t>Emergence of R mutations</a:t>
                      </a:r>
                      <a:endParaRPr lang="fr-FR" sz="1400" b="1" baseline="300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1</a:t>
                      </a:r>
                      <a:r>
                        <a:rPr lang="fr-FR" sz="1400" b="1" baseline="0" dirty="0">
                          <a:solidFill>
                            <a:srgbClr val="000066"/>
                          </a:solidFill>
                        </a:rPr>
                        <a:t> (NRTI)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6" name="Titre 1"/>
          <p:cNvSpPr txBox="1">
            <a:spLocks/>
          </p:cNvSpPr>
          <p:nvPr/>
        </p:nvSpPr>
        <p:spPr bwMode="auto">
          <a:xfrm>
            <a:off x="203200" y="1968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+mj-lt"/>
              <a:ea typeface="ＭＳ Ｐゴシック" pitchFamily="34" charset="-128"/>
              <a:cs typeface="ＭＳ Ｐゴシック" pitchFamily="-109" charset="-128"/>
            </a:endParaRPr>
          </a:p>
        </p:txBody>
      </p:sp>
      <p:sp>
        <p:nvSpPr>
          <p:cNvPr id="107" name="ZoneTexte 106"/>
          <p:cNvSpPr txBox="1"/>
          <p:nvPr/>
        </p:nvSpPr>
        <p:spPr>
          <a:xfrm>
            <a:off x="3994805" y="5413941"/>
            <a:ext cx="51494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Predictor of  treatment failure in the ATV/r arm :</a:t>
            </a:r>
          </a:p>
          <a:p>
            <a:r>
              <a:rPr lang="en-US" sz="1400" dirty="0">
                <a:solidFill>
                  <a:srgbClr val="000066"/>
                </a:solidFill>
              </a:rPr>
              <a:t>HCV co-infection (HR : 7.64 ; 95% CI: 1.44 to 40.47, p = 0.017)</a:t>
            </a:r>
          </a:p>
        </p:txBody>
      </p:sp>
      <p:sp>
        <p:nvSpPr>
          <p:cNvPr id="46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 err="1">
                <a:ea typeface="ＭＳ Ｐゴシック" pitchFamily="34" charset="-128"/>
              </a:rPr>
              <a:t>MODAt</a:t>
            </a:r>
            <a:r>
              <a:rPr lang="en-GB" sz="3200" dirty="0">
                <a:ea typeface="ＭＳ Ｐゴシック" pitchFamily="34" charset="-128"/>
              </a:rPr>
              <a:t> Study: switch to ATV/r </a:t>
            </a:r>
            <a:r>
              <a:rPr lang="en-GB" sz="3200" dirty="0" err="1">
                <a:ea typeface="ＭＳ Ｐゴシック" pitchFamily="34" charset="-128"/>
              </a:rPr>
              <a:t>monotherapy</a:t>
            </a:r>
            <a:endParaRPr lang="en-GB" sz="3200" dirty="0">
              <a:ea typeface="ＭＳ Ｐゴシック" pitchFamily="34" charset="-128"/>
            </a:endParaRPr>
          </a:p>
        </p:txBody>
      </p:sp>
      <p:sp>
        <p:nvSpPr>
          <p:cNvPr id="45" name="ZoneTexte 69"/>
          <p:cNvSpPr txBox="1">
            <a:spLocks noChangeArrowheads="1"/>
          </p:cNvSpPr>
          <p:nvPr/>
        </p:nvSpPr>
        <p:spPr bwMode="auto">
          <a:xfrm>
            <a:off x="5943600" y="656523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 err="1">
                <a:solidFill>
                  <a:srgbClr val="CC0000"/>
                </a:solidFill>
                <a:ea typeface="ＭＳ Ｐゴシック" pitchFamily="34" charset="-128"/>
              </a:rPr>
              <a:t>Castagna</a:t>
            </a:r>
            <a:r>
              <a:rPr lang="en-GB" sz="1200" i="1" dirty="0">
                <a:solidFill>
                  <a:srgbClr val="CC0000"/>
                </a:solidFill>
                <a:ea typeface="ＭＳ Ｐゴシック" pitchFamily="34" charset="-128"/>
              </a:rPr>
              <a:t> A. AIDS 2014;28:2269-79</a:t>
            </a:r>
          </a:p>
        </p:txBody>
      </p:sp>
      <p:grpSp>
        <p:nvGrpSpPr>
          <p:cNvPr id="4" name="Groupe 3"/>
          <p:cNvGrpSpPr/>
          <p:nvPr/>
        </p:nvGrpSpPr>
        <p:grpSpPr>
          <a:xfrm>
            <a:off x="380175" y="2778301"/>
            <a:ext cx="3324949" cy="3602242"/>
            <a:chOff x="380175" y="2778301"/>
            <a:chExt cx="3324949" cy="3602242"/>
          </a:xfrm>
        </p:grpSpPr>
        <p:sp>
          <p:nvSpPr>
            <p:cNvPr id="48" name="Rectangle 47"/>
            <p:cNvSpPr/>
            <p:nvPr/>
          </p:nvSpPr>
          <p:spPr bwMode="auto">
            <a:xfrm>
              <a:off x="1467194" y="3981691"/>
              <a:ext cx="385383" cy="1819144"/>
            </a:xfrm>
            <a:prstGeom prst="rect">
              <a:avLst/>
            </a:prstGeom>
            <a:solidFill>
              <a:srgbClr val="FFCC99"/>
            </a:solidFill>
            <a:ln>
              <a:solidFill>
                <a:srgbClr val="FFCC99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3028900" y="3453655"/>
              <a:ext cx="385383" cy="2362393"/>
            </a:xfrm>
            <a:prstGeom prst="rect">
              <a:avLst/>
            </a:prstGeom>
            <a:solidFill>
              <a:srgbClr val="FFCC99"/>
            </a:solidFill>
            <a:ln>
              <a:solidFill>
                <a:srgbClr val="FFCC99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1270" name="Rectangle 8"/>
            <p:cNvSpPr>
              <a:spLocks noChangeArrowheads="1"/>
            </p:cNvSpPr>
            <p:nvPr/>
          </p:nvSpPr>
          <p:spPr bwMode="auto">
            <a:xfrm>
              <a:off x="2220913" y="5865260"/>
              <a:ext cx="185737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GB" sz="160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11273" name="ZoneTexte 9"/>
            <p:cNvSpPr txBox="1">
              <a:spLocks noChangeArrowheads="1"/>
            </p:cNvSpPr>
            <p:nvPr/>
          </p:nvSpPr>
          <p:spPr bwMode="auto">
            <a:xfrm>
              <a:off x="523745" y="5857323"/>
              <a:ext cx="162165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≠ (95% CI)</a:t>
              </a:r>
            </a:p>
            <a:p>
              <a:pPr algn="ct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-12.1 (- 27.8 ; 3.6)</a:t>
              </a:r>
              <a:endParaRPr lang="fr-FR" sz="1400" b="1" dirty="0">
                <a:solidFill>
                  <a:srgbClr val="333399"/>
                </a:solidFill>
                <a:ea typeface="ＭＳ Ｐゴシック" pitchFamily="34" charset="-128"/>
              </a:endParaRPr>
            </a:p>
          </p:txBody>
        </p:sp>
        <p:sp>
          <p:nvSpPr>
            <p:cNvPr id="11276" name="Freeform 25"/>
            <p:cNvSpPr>
              <a:spLocks noEditPoints="1"/>
            </p:cNvSpPr>
            <p:nvPr/>
          </p:nvSpPr>
          <p:spPr bwMode="auto">
            <a:xfrm>
              <a:off x="681038" y="5828748"/>
              <a:ext cx="2706687" cy="58737"/>
            </a:xfrm>
            <a:custGeom>
              <a:avLst/>
              <a:gdLst>
                <a:gd name="T0" fmla="*/ 2147483647 w 1705"/>
                <a:gd name="T1" fmla="*/ 0 h 37"/>
                <a:gd name="T2" fmla="*/ 2147483647 w 1705"/>
                <a:gd name="T3" fmla="*/ 2147483647 h 37"/>
                <a:gd name="T4" fmla="*/ 0 w 1705"/>
                <a:gd name="T5" fmla="*/ 2147483647 h 37"/>
                <a:gd name="T6" fmla="*/ 0 w 1705"/>
                <a:gd name="T7" fmla="*/ 0 h 37"/>
                <a:gd name="T8" fmla="*/ 2147483647 w 1705"/>
                <a:gd name="T9" fmla="*/ 0 h 37"/>
                <a:gd name="T10" fmla="*/ 2147483647 w 1705"/>
                <a:gd name="T11" fmla="*/ 0 h 37"/>
                <a:gd name="T12" fmla="*/ 2147483647 w 1705"/>
                <a:gd name="T13" fmla="*/ 2147483647 h 37"/>
                <a:gd name="T14" fmla="*/ 2147483647 w 1705"/>
                <a:gd name="T15" fmla="*/ 2147483647 h 37"/>
                <a:gd name="T16" fmla="*/ 2147483647 w 1705"/>
                <a:gd name="T17" fmla="*/ 0 h 37"/>
                <a:gd name="T18" fmla="*/ 2147483647 w 1705"/>
                <a:gd name="T19" fmla="*/ 0 h 37"/>
                <a:gd name="T20" fmla="*/ 2147483647 w 1705"/>
                <a:gd name="T21" fmla="*/ 0 h 37"/>
                <a:gd name="T22" fmla="*/ 2147483647 w 1705"/>
                <a:gd name="T23" fmla="*/ 2147483647 h 37"/>
                <a:gd name="T24" fmla="*/ 2147483647 w 1705"/>
                <a:gd name="T25" fmla="*/ 2147483647 h 37"/>
                <a:gd name="T26" fmla="*/ 2147483647 w 1705"/>
                <a:gd name="T27" fmla="*/ 0 h 37"/>
                <a:gd name="T28" fmla="*/ 2147483647 w 1705"/>
                <a:gd name="T29" fmla="*/ 0 h 3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05"/>
                <a:gd name="T46" fmla="*/ 0 h 37"/>
                <a:gd name="T47" fmla="*/ 1705 w 1705"/>
                <a:gd name="T48" fmla="*/ 37 h 3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05" h="37">
                  <a:moveTo>
                    <a:pt x="5" y="0"/>
                  </a:moveTo>
                  <a:lnTo>
                    <a:pt x="5" y="37"/>
                  </a:lnTo>
                  <a:lnTo>
                    <a:pt x="0" y="37"/>
                  </a:lnTo>
                  <a:lnTo>
                    <a:pt x="0" y="0"/>
                  </a:lnTo>
                  <a:lnTo>
                    <a:pt x="5" y="0"/>
                  </a:lnTo>
                  <a:close/>
                  <a:moveTo>
                    <a:pt x="855" y="0"/>
                  </a:moveTo>
                  <a:lnTo>
                    <a:pt x="855" y="37"/>
                  </a:lnTo>
                  <a:lnTo>
                    <a:pt x="850" y="37"/>
                  </a:lnTo>
                  <a:lnTo>
                    <a:pt x="850" y="0"/>
                  </a:lnTo>
                  <a:lnTo>
                    <a:pt x="855" y="0"/>
                  </a:lnTo>
                  <a:close/>
                  <a:moveTo>
                    <a:pt x="1705" y="0"/>
                  </a:moveTo>
                  <a:lnTo>
                    <a:pt x="1705" y="37"/>
                  </a:lnTo>
                  <a:lnTo>
                    <a:pt x="1700" y="37"/>
                  </a:lnTo>
                  <a:lnTo>
                    <a:pt x="1700" y="0"/>
                  </a:lnTo>
                  <a:lnTo>
                    <a:pt x="1705" y="0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283" name="Rectangle 51"/>
            <p:cNvSpPr>
              <a:spLocks noChangeArrowheads="1"/>
            </p:cNvSpPr>
            <p:nvPr/>
          </p:nvSpPr>
          <p:spPr bwMode="auto">
            <a:xfrm>
              <a:off x="380175" y="3124601"/>
              <a:ext cx="234950" cy="169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  <a:ea typeface="ＭＳ Ｐゴシック" pitchFamily="34" charset="-128"/>
                </a:rPr>
                <a:t>100</a:t>
              </a:r>
            </a:p>
          </p:txBody>
        </p:sp>
        <p:sp>
          <p:nvSpPr>
            <p:cNvPr id="11288" name="Freeform 36"/>
            <p:cNvSpPr>
              <a:spLocks noEditPoints="1"/>
            </p:cNvSpPr>
            <p:nvPr/>
          </p:nvSpPr>
          <p:spPr bwMode="auto">
            <a:xfrm>
              <a:off x="871538" y="3637998"/>
              <a:ext cx="1968500" cy="2190750"/>
            </a:xfrm>
            <a:custGeom>
              <a:avLst/>
              <a:gdLst>
                <a:gd name="T0" fmla="*/ 0 w 1743"/>
                <a:gd name="T1" fmla="*/ 2147483647 h 1588"/>
                <a:gd name="T2" fmla="*/ 2147483647 w 1743"/>
                <a:gd name="T3" fmla="*/ 2147483647 h 1588"/>
                <a:gd name="T4" fmla="*/ 2147483647 w 1743"/>
                <a:gd name="T5" fmla="*/ 2147483647 h 1588"/>
                <a:gd name="T6" fmla="*/ 0 w 1743"/>
                <a:gd name="T7" fmla="*/ 2147483647 h 1588"/>
                <a:gd name="T8" fmla="*/ 0 w 1743"/>
                <a:gd name="T9" fmla="*/ 2147483647 h 1588"/>
                <a:gd name="T10" fmla="*/ 2147483647 w 1743"/>
                <a:gd name="T11" fmla="*/ 0 h 1588"/>
                <a:gd name="T12" fmla="*/ 2147483647 w 1743"/>
                <a:gd name="T13" fmla="*/ 0 h 1588"/>
                <a:gd name="T14" fmla="*/ 2147483647 w 1743"/>
                <a:gd name="T15" fmla="*/ 2147483647 h 1588"/>
                <a:gd name="T16" fmla="*/ 2147483647 w 1743"/>
                <a:gd name="T17" fmla="*/ 2147483647 h 1588"/>
                <a:gd name="T18" fmla="*/ 2147483647 w 1743"/>
                <a:gd name="T19" fmla="*/ 0 h 158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43"/>
                <a:gd name="T31" fmla="*/ 0 h 1588"/>
                <a:gd name="T32" fmla="*/ 1743 w 1743"/>
                <a:gd name="T33" fmla="*/ 1588 h 158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43" h="1588">
                  <a:moveTo>
                    <a:pt x="0" y="6"/>
                  </a:moveTo>
                  <a:lnTo>
                    <a:pt x="378" y="6"/>
                  </a:lnTo>
                  <a:lnTo>
                    <a:pt x="378" y="1588"/>
                  </a:lnTo>
                  <a:lnTo>
                    <a:pt x="0" y="1588"/>
                  </a:lnTo>
                  <a:lnTo>
                    <a:pt x="0" y="6"/>
                  </a:lnTo>
                  <a:close/>
                  <a:moveTo>
                    <a:pt x="1364" y="0"/>
                  </a:moveTo>
                  <a:lnTo>
                    <a:pt x="1743" y="0"/>
                  </a:lnTo>
                  <a:lnTo>
                    <a:pt x="1743" y="1588"/>
                  </a:lnTo>
                  <a:lnTo>
                    <a:pt x="1364" y="1588"/>
                  </a:lnTo>
                  <a:lnTo>
                    <a:pt x="1364" y="0"/>
                  </a:lnTo>
                  <a:close/>
                </a:path>
              </a:pathLst>
            </a:custGeom>
            <a:solidFill>
              <a:srgbClr val="CC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291" name="Rectangle 42"/>
            <p:cNvSpPr>
              <a:spLocks noChangeArrowheads="1"/>
            </p:cNvSpPr>
            <p:nvPr/>
          </p:nvSpPr>
          <p:spPr bwMode="auto">
            <a:xfrm>
              <a:off x="992903" y="3434129"/>
              <a:ext cx="22281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85 </a:t>
              </a:r>
            </a:p>
          </p:txBody>
        </p:sp>
        <p:sp>
          <p:nvSpPr>
            <p:cNvPr id="11292" name="Rectangle 43"/>
            <p:cNvSpPr>
              <a:spLocks noChangeArrowheads="1"/>
            </p:cNvSpPr>
            <p:nvPr/>
          </p:nvSpPr>
          <p:spPr bwMode="auto">
            <a:xfrm>
              <a:off x="2534353" y="3422554"/>
              <a:ext cx="18274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85</a:t>
              </a:r>
            </a:p>
          </p:txBody>
        </p:sp>
        <p:sp>
          <p:nvSpPr>
            <p:cNvPr id="11293" name="Rectangle 44"/>
            <p:cNvSpPr>
              <a:spLocks noChangeArrowheads="1"/>
            </p:cNvSpPr>
            <p:nvPr/>
          </p:nvSpPr>
          <p:spPr bwMode="auto">
            <a:xfrm>
              <a:off x="1550897" y="3766247"/>
              <a:ext cx="18274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73</a:t>
              </a:r>
            </a:p>
          </p:txBody>
        </p:sp>
        <p:sp>
          <p:nvSpPr>
            <p:cNvPr id="11294" name="Rectangle 45"/>
            <p:cNvSpPr>
              <a:spLocks noChangeArrowheads="1"/>
            </p:cNvSpPr>
            <p:nvPr/>
          </p:nvSpPr>
          <p:spPr bwMode="auto">
            <a:xfrm>
              <a:off x="3097916" y="3238211"/>
              <a:ext cx="18274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92</a:t>
              </a:r>
            </a:p>
          </p:txBody>
        </p:sp>
        <p:sp>
          <p:nvSpPr>
            <p:cNvPr id="11295" name="Rectangle 46"/>
            <p:cNvSpPr>
              <a:spLocks noChangeArrowheads="1"/>
            </p:cNvSpPr>
            <p:nvPr/>
          </p:nvSpPr>
          <p:spPr bwMode="auto">
            <a:xfrm>
              <a:off x="537337" y="5736673"/>
              <a:ext cx="77788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  <a:ea typeface="ＭＳ Ｐゴシック" pitchFamily="34" charset="-128"/>
                </a:rPr>
                <a:t>0</a:t>
              </a:r>
            </a:p>
          </p:txBody>
        </p:sp>
        <p:sp>
          <p:nvSpPr>
            <p:cNvPr id="11296" name="Rectangle 47"/>
            <p:cNvSpPr>
              <a:spLocks noChangeArrowheads="1"/>
            </p:cNvSpPr>
            <p:nvPr/>
          </p:nvSpPr>
          <p:spPr bwMode="auto">
            <a:xfrm>
              <a:off x="457962" y="5225816"/>
              <a:ext cx="157163" cy="169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  <a:ea typeface="ＭＳ Ｐゴシック" pitchFamily="34" charset="-128"/>
                </a:rPr>
                <a:t>20</a:t>
              </a:r>
            </a:p>
          </p:txBody>
        </p:sp>
        <p:sp>
          <p:nvSpPr>
            <p:cNvPr id="11297" name="Rectangle 48"/>
            <p:cNvSpPr>
              <a:spLocks noChangeArrowheads="1"/>
            </p:cNvSpPr>
            <p:nvPr/>
          </p:nvSpPr>
          <p:spPr bwMode="auto">
            <a:xfrm>
              <a:off x="457962" y="4698766"/>
              <a:ext cx="157163" cy="169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  <a:ea typeface="ＭＳ Ｐゴシック" pitchFamily="34" charset="-128"/>
                </a:rPr>
                <a:t>40</a:t>
              </a:r>
            </a:p>
          </p:txBody>
        </p:sp>
        <p:sp>
          <p:nvSpPr>
            <p:cNvPr id="11298" name="Rectangle 49"/>
            <p:cNvSpPr>
              <a:spLocks noChangeArrowheads="1"/>
            </p:cNvSpPr>
            <p:nvPr/>
          </p:nvSpPr>
          <p:spPr bwMode="auto">
            <a:xfrm>
              <a:off x="457962" y="4185368"/>
              <a:ext cx="157163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  <a:ea typeface="ＭＳ Ｐゴシック" pitchFamily="34" charset="-128"/>
                </a:rPr>
                <a:t>60</a:t>
              </a:r>
            </a:p>
          </p:txBody>
        </p:sp>
        <p:sp>
          <p:nvSpPr>
            <p:cNvPr id="11299" name="Rectangle 50"/>
            <p:cNvSpPr>
              <a:spLocks noChangeArrowheads="1"/>
            </p:cNvSpPr>
            <p:nvPr/>
          </p:nvSpPr>
          <p:spPr bwMode="auto">
            <a:xfrm>
              <a:off x="457962" y="3683718"/>
              <a:ext cx="157163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  <a:ea typeface="ＭＳ Ｐゴシック" pitchFamily="34" charset="-128"/>
                </a:rPr>
                <a:t>80</a:t>
              </a:r>
            </a:p>
          </p:txBody>
        </p:sp>
        <p:sp>
          <p:nvSpPr>
            <p:cNvPr id="27693" name="ZoneTexte 46"/>
            <p:cNvSpPr txBox="1">
              <a:spLocks noChangeArrowheads="1"/>
            </p:cNvSpPr>
            <p:nvPr/>
          </p:nvSpPr>
          <p:spPr bwMode="auto">
            <a:xfrm>
              <a:off x="885430" y="5354086"/>
              <a:ext cx="377026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1050" b="1" dirty="0">
                  <a:solidFill>
                    <a:schemeClr val="bg1"/>
                  </a:solidFill>
                  <a:latin typeface="+mn-lt"/>
                  <a:ea typeface="ＭＳ Ｐゴシック" pitchFamily="-65" charset="-128"/>
                  <a:cs typeface="ＭＳ Ｐゴシック" pitchFamily="-65" charset="-128"/>
                </a:rPr>
                <a:t>44/</a:t>
              </a:r>
            </a:p>
            <a:p>
              <a:pPr algn="ctr">
                <a:defRPr/>
              </a:pPr>
              <a:r>
                <a:rPr lang="fr-FR" sz="1050" b="1" dirty="0">
                  <a:solidFill>
                    <a:schemeClr val="bg1"/>
                  </a:solidFill>
                  <a:latin typeface="+mn-lt"/>
                  <a:ea typeface="ＭＳ Ｐゴシック" pitchFamily="-65" charset="-128"/>
                  <a:cs typeface="ＭＳ Ｐゴシック" pitchFamily="-65" charset="-128"/>
                </a:rPr>
                <a:t>52</a:t>
              </a:r>
            </a:p>
          </p:txBody>
        </p:sp>
        <p:sp>
          <p:nvSpPr>
            <p:cNvPr id="27694" name="ZoneTexte 47"/>
            <p:cNvSpPr txBox="1">
              <a:spLocks noChangeArrowheads="1"/>
            </p:cNvSpPr>
            <p:nvPr/>
          </p:nvSpPr>
          <p:spPr bwMode="auto">
            <a:xfrm>
              <a:off x="1448993" y="5354086"/>
              <a:ext cx="377026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1050" b="1" dirty="0">
                  <a:solidFill>
                    <a:srgbClr val="000000"/>
                  </a:solidFill>
                  <a:latin typeface="+mn-lt"/>
                  <a:ea typeface="ＭＳ Ｐゴシック" pitchFamily="-65" charset="-128"/>
                  <a:cs typeface="ＭＳ Ｐゴシック" pitchFamily="-65" charset="-128"/>
                </a:rPr>
                <a:t>37/</a:t>
              </a:r>
            </a:p>
            <a:p>
              <a:pPr algn="ctr">
                <a:defRPr/>
              </a:pPr>
              <a:r>
                <a:rPr lang="fr-FR" sz="1050" b="1" dirty="0">
                  <a:solidFill>
                    <a:srgbClr val="000000"/>
                  </a:solidFill>
                  <a:latin typeface="+mn-lt"/>
                  <a:ea typeface="ＭＳ Ｐゴシック" pitchFamily="-65" charset="-128"/>
                  <a:cs typeface="ＭＳ Ｐゴシック" pitchFamily="-65" charset="-128"/>
                </a:rPr>
                <a:t>51</a:t>
              </a:r>
            </a:p>
          </p:txBody>
        </p:sp>
        <p:sp>
          <p:nvSpPr>
            <p:cNvPr id="27695" name="ZoneTexte 48"/>
            <p:cNvSpPr txBox="1">
              <a:spLocks noChangeArrowheads="1"/>
            </p:cNvSpPr>
            <p:nvPr/>
          </p:nvSpPr>
          <p:spPr bwMode="auto">
            <a:xfrm>
              <a:off x="2985693" y="5354086"/>
              <a:ext cx="377026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1050" b="1" dirty="0">
                  <a:solidFill>
                    <a:srgbClr val="000000"/>
                  </a:solidFill>
                  <a:latin typeface="+mn-lt"/>
                  <a:ea typeface="ＭＳ Ｐゴシック" pitchFamily="-65" charset="-128"/>
                  <a:cs typeface="ＭＳ Ｐゴシック" pitchFamily="-65" charset="-128"/>
                </a:rPr>
                <a:t>47/</a:t>
              </a:r>
            </a:p>
            <a:p>
              <a:pPr algn="ctr">
                <a:defRPr/>
              </a:pPr>
              <a:r>
                <a:rPr lang="fr-FR" sz="1050" b="1" dirty="0">
                  <a:solidFill>
                    <a:srgbClr val="000000"/>
                  </a:solidFill>
                  <a:latin typeface="+mn-lt"/>
                  <a:ea typeface="ＭＳ Ｐゴシック" pitchFamily="-65" charset="-128"/>
                  <a:cs typeface="ＭＳ Ｐゴシック" pitchFamily="-65" charset="-128"/>
                </a:rPr>
                <a:t>51</a:t>
              </a:r>
            </a:p>
          </p:txBody>
        </p:sp>
        <p:sp>
          <p:nvSpPr>
            <p:cNvPr id="27696" name="ZoneTexte 49"/>
            <p:cNvSpPr txBox="1">
              <a:spLocks noChangeArrowheads="1"/>
            </p:cNvSpPr>
            <p:nvPr/>
          </p:nvSpPr>
          <p:spPr bwMode="auto">
            <a:xfrm>
              <a:off x="2409431" y="5354086"/>
              <a:ext cx="377026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1050" b="1" dirty="0">
                  <a:solidFill>
                    <a:schemeClr val="bg1"/>
                  </a:solidFill>
                  <a:latin typeface="+mn-lt"/>
                  <a:ea typeface="ＭＳ Ｐゴシック" pitchFamily="-65" charset="-128"/>
                  <a:cs typeface="ＭＳ Ｐゴシック" pitchFamily="-65" charset="-128"/>
                </a:rPr>
                <a:t>44/</a:t>
              </a:r>
            </a:p>
            <a:p>
              <a:pPr algn="ctr">
                <a:defRPr/>
              </a:pPr>
              <a:r>
                <a:rPr lang="fr-FR" sz="1050" b="1" dirty="0">
                  <a:solidFill>
                    <a:schemeClr val="bg1"/>
                  </a:solidFill>
                  <a:latin typeface="+mn-lt"/>
                  <a:ea typeface="ＭＳ Ｐゴシック" pitchFamily="-65" charset="-128"/>
                  <a:cs typeface="ＭＳ Ｐゴシック" pitchFamily="-65" charset="-128"/>
                </a:rPr>
                <a:t>52</a:t>
              </a:r>
            </a:p>
          </p:txBody>
        </p:sp>
        <p:sp>
          <p:nvSpPr>
            <p:cNvPr id="11307" name="ZoneTexte 52"/>
            <p:cNvSpPr txBox="1">
              <a:spLocks noChangeArrowheads="1"/>
            </p:cNvSpPr>
            <p:nvPr/>
          </p:nvSpPr>
          <p:spPr bwMode="auto">
            <a:xfrm>
              <a:off x="582613" y="2928386"/>
              <a:ext cx="309562" cy="26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100">
                  <a:solidFill>
                    <a:srgbClr val="000066"/>
                  </a:solidFill>
                  <a:ea typeface="ＭＳ Ｐゴシック" pitchFamily="34" charset="-128"/>
                </a:rPr>
                <a:t>%</a:t>
              </a:r>
            </a:p>
          </p:txBody>
        </p:sp>
        <p:cxnSp>
          <p:nvCxnSpPr>
            <p:cNvPr id="75" name="Connecteur droit 74"/>
            <p:cNvCxnSpPr/>
            <p:nvPr/>
          </p:nvCxnSpPr>
          <p:spPr bwMode="auto">
            <a:xfrm>
              <a:off x="641225" y="5823986"/>
              <a:ext cx="2922663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Connecteur droit 87"/>
            <p:cNvCxnSpPr/>
            <p:nvPr/>
          </p:nvCxnSpPr>
          <p:spPr bwMode="auto">
            <a:xfrm>
              <a:off x="710565" y="3176036"/>
              <a:ext cx="0" cy="2640012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Connecteur droit 89"/>
            <p:cNvCxnSpPr/>
            <p:nvPr/>
          </p:nvCxnSpPr>
          <p:spPr bwMode="auto">
            <a:xfrm>
              <a:off x="641225" y="3761823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Connecteur droit 90"/>
            <p:cNvCxnSpPr/>
            <p:nvPr/>
          </p:nvCxnSpPr>
          <p:spPr bwMode="auto">
            <a:xfrm>
              <a:off x="641225" y="4272998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Connecteur droit 91"/>
            <p:cNvCxnSpPr/>
            <p:nvPr/>
          </p:nvCxnSpPr>
          <p:spPr bwMode="auto">
            <a:xfrm>
              <a:off x="641225" y="4780998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Connecteur droit 92"/>
            <p:cNvCxnSpPr/>
            <p:nvPr/>
          </p:nvCxnSpPr>
          <p:spPr bwMode="auto">
            <a:xfrm>
              <a:off x="641225" y="5314398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9" name="ZoneTexte 9"/>
            <p:cNvSpPr txBox="1">
              <a:spLocks noChangeArrowheads="1"/>
            </p:cNvSpPr>
            <p:nvPr/>
          </p:nvSpPr>
          <p:spPr bwMode="auto">
            <a:xfrm>
              <a:off x="2152274" y="5857323"/>
              <a:ext cx="146202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≠ (95% CI)</a:t>
              </a:r>
            </a:p>
            <a:p>
              <a:pPr algn="ct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7.5 (- 4.7 ; 19.8)</a:t>
              </a:r>
              <a:endParaRPr lang="fr-FR" sz="1400" b="1" dirty="0">
                <a:solidFill>
                  <a:srgbClr val="333399"/>
                </a:solidFill>
                <a:ea typeface="ＭＳ Ｐゴシック" pitchFamily="34" charset="-128"/>
              </a:endParaRPr>
            </a:p>
          </p:txBody>
        </p:sp>
        <p:sp>
          <p:nvSpPr>
            <p:cNvPr id="94" name="ZoneTexte 93"/>
            <p:cNvSpPr txBox="1"/>
            <p:nvPr/>
          </p:nvSpPr>
          <p:spPr>
            <a:xfrm>
              <a:off x="727075" y="2778301"/>
              <a:ext cx="15316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333399"/>
                  </a:solidFill>
                  <a:latin typeface="+mj-lt"/>
                </a:rPr>
                <a:t>Re-intensification </a:t>
              </a:r>
            </a:p>
            <a:p>
              <a:pPr algn="ctr"/>
              <a:r>
                <a:rPr lang="en-US" sz="1400" b="1" dirty="0">
                  <a:solidFill>
                    <a:srgbClr val="333399"/>
                  </a:solidFill>
                  <a:latin typeface="+mj-lt"/>
                </a:rPr>
                <a:t>= failure</a:t>
              </a:r>
            </a:p>
          </p:txBody>
        </p:sp>
        <p:sp>
          <p:nvSpPr>
            <p:cNvPr id="95" name="ZoneTexte 94"/>
            <p:cNvSpPr txBox="1"/>
            <p:nvPr/>
          </p:nvSpPr>
          <p:spPr>
            <a:xfrm>
              <a:off x="2173486" y="2778301"/>
              <a:ext cx="15316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333399"/>
                  </a:solidFill>
                  <a:latin typeface="+mj-lt"/>
                </a:rPr>
                <a:t>Re-intensification </a:t>
              </a:r>
            </a:p>
            <a:p>
              <a:pPr algn="ctr"/>
              <a:r>
                <a:rPr lang="en-US" sz="1400" b="1" dirty="0">
                  <a:solidFill>
                    <a:srgbClr val="333399"/>
                  </a:solidFill>
                  <a:latin typeface="+mj-lt"/>
                </a:rPr>
                <a:t>= success</a:t>
              </a:r>
            </a:p>
          </p:txBody>
        </p:sp>
        <p:cxnSp>
          <p:nvCxnSpPr>
            <p:cNvPr id="50" name="Connecteur droit 49"/>
            <p:cNvCxnSpPr/>
            <p:nvPr/>
          </p:nvCxnSpPr>
          <p:spPr bwMode="auto">
            <a:xfrm>
              <a:off x="641225" y="3208148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3534248" y="1319913"/>
            <a:ext cx="2075504" cy="284693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Efficacy results</a:t>
            </a:r>
          </a:p>
        </p:txBody>
      </p:sp>
      <p:sp>
        <p:nvSpPr>
          <p:cNvPr id="51" name="AutoShape 162"/>
          <p:cNvSpPr>
            <a:spLocks noChangeArrowheads="1"/>
          </p:cNvSpPr>
          <p:nvPr/>
        </p:nvSpPr>
        <p:spPr bwMode="auto">
          <a:xfrm>
            <a:off x="0" y="6570663"/>
            <a:ext cx="694267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err="1">
                <a:solidFill>
                  <a:srgbClr val="333399"/>
                </a:solidFill>
                <a:latin typeface="Cambria" pitchFamily="18" charset="0"/>
              </a:rPr>
              <a:t>MODAt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591686"/>
              </p:ext>
            </p:extLst>
          </p:nvPr>
        </p:nvGraphicFramePr>
        <p:xfrm>
          <a:off x="502062" y="1662480"/>
          <a:ext cx="8254325" cy="47777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3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2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48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5791">
                <a:tc>
                  <a:txBody>
                    <a:bodyPr/>
                    <a:lstStyle/>
                    <a:p>
                      <a:endParaRPr lang="en-US" sz="1200" noProof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>
                          <a:solidFill>
                            <a:schemeClr val="bg1"/>
                          </a:solidFill>
                        </a:rPr>
                        <a:t>ATV/r + 2 NRTI, N = 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>
                          <a:solidFill>
                            <a:srgbClr val="000000"/>
                          </a:solidFill>
                        </a:rPr>
                        <a:t>ATV/r, N = 51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>
                          <a:solidFill>
                            <a:srgbClr val="333399"/>
                          </a:solidFill>
                        </a:rPr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2">
                <a:tc>
                  <a:txBody>
                    <a:bodyPr/>
                    <a:lstStyle/>
                    <a:p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Grade 3-4 clinical AEs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19 (36.5%)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6 (11.8%)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0.003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7623">
                <a:tc>
                  <a:txBody>
                    <a:bodyPr/>
                    <a:lstStyle/>
                    <a:p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Grade 3-4 drug-related clinical AEs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6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2 </a:t>
                      </a:r>
                      <a:r>
                        <a:rPr lang="en-US" sz="1200" b="1" noProof="0" dirty="0" err="1">
                          <a:solidFill>
                            <a:srgbClr val="000066"/>
                          </a:solidFill>
                        </a:rPr>
                        <a:t>nephrolithiasis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1 </a:t>
                      </a:r>
                      <a:r>
                        <a:rPr lang="en-US" sz="1200" b="1" noProof="0" dirty="0" err="1">
                          <a:solidFill>
                            <a:srgbClr val="000066"/>
                          </a:solidFill>
                        </a:rPr>
                        <a:t>cholelithiasis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1 arthritis + </a:t>
                      </a:r>
                      <a:r>
                        <a:rPr lang="en-US" sz="1200" b="1" noProof="0" dirty="0" err="1">
                          <a:solidFill>
                            <a:srgbClr val="000066"/>
                          </a:solidFill>
                        </a:rPr>
                        <a:t>hyperuricemia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2 </a:t>
                      </a:r>
                      <a:r>
                        <a:rPr lang="en-US" sz="1200" b="1" noProof="0" dirty="0" err="1">
                          <a:solidFill>
                            <a:srgbClr val="000066"/>
                          </a:solidFill>
                        </a:rPr>
                        <a:t>hematuria</a:t>
                      </a: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 + </a:t>
                      </a:r>
                      <a:r>
                        <a:rPr lang="en-US" sz="1200" b="1" noProof="0" dirty="0" err="1">
                          <a:solidFill>
                            <a:srgbClr val="000066"/>
                          </a:solidFill>
                        </a:rPr>
                        <a:t>proteinuria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0.027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687">
                <a:tc>
                  <a:txBody>
                    <a:bodyPr/>
                    <a:lstStyle/>
                    <a:p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Change in total cholesterol (mg/</a:t>
                      </a:r>
                      <a:r>
                        <a:rPr lang="en-US" sz="1200" b="1" noProof="0" dirty="0" err="1">
                          <a:solidFill>
                            <a:srgbClr val="000066"/>
                          </a:solidFill>
                        </a:rPr>
                        <a:t>dL</a:t>
                      </a: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)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 </a:t>
                      </a:r>
                      <a:b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from baseline at W48, median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+ 1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+ 15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0.012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212">
                <a:tc>
                  <a:txBody>
                    <a:bodyPr/>
                    <a:lstStyle/>
                    <a:p>
                      <a:r>
                        <a:rPr lang="en-US" sz="1200" b="1" noProof="0" dirty="0">
                          <a:solidFill>
                            <a:srgbClr val="000066"/>
                          </a:solidFill>
                          <a:ea typeface="ＭＳ Ｐゴシック" pitchFamily="34" charset="-128"/>
                        </a:rPr>
                        <a:t>Grade 3-4 total cholesterol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ea typeface="ＭＳ Ｐゴシック" pitchFamily="34" charset="-128"/>
                        </a:rPr>
                        <a:t> elevation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6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Change in LDL-cholesterol (mg/</a:t>
                      </a:r>
                      <a:r>
                        <a:rPr lang="en-US" sz="1200" b="1" noProof="0" dirty="0" err="1">
                          <a:solidFill>
                            <a:srgbClr val="000066"/>
                          </a:solidFill>
                        </a:rPr>
                        <a:t>dL</a:t>
                      </a: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)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 </a:t>
                      </a:r>
                      <a:b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from baseline at W48, median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- 9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+ 2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0.025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212">
                <a:tc>
                  <a:txBody>
                    <a:bodyPr/>
                    <a:lstStyle/>
                    <a:p>
                      <a:r>
                        <a:rPr lang="en-US" sz="1200" b="1" noProof="0" dirty="0">
                          <a:solidFill>
                            <a:srgbClr val="000066"/>
                          </a:solidFill>
                          <a:ea typeface="ＭＳ Ｐゴシック" pitchFamily="34" charset="-128"/>
                        </a:rPr>
                        <a:t>Grade 3-4 LDL-cholesterol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ea typeface="ＭＳ Ｐゴシック" pitchFamily="34" charset="-128"/>
                        </a:rPr>
                        <a:t> elevation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noProof="0">
                          <a:solidFill>
                            <a:srgbClr val="000066"/>
                          </a:solidFill>
                        </a:rPr>
                        <a:t>3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36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Change in HLDL-cholesterol (mg/</a:t>
                      </a:r>
                      <a:r>
                        <a:rPr lang="en-US" sz="1200" b="1" noProof="0" dirty="0" err="1">
                          <a:solidFill>
                            <a:srgbClr val="000066"/>
                          </a:solidFill>
                        </a:rPr>
                        <a:t>dL</a:t>
                      </a: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)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 from baseline at W48, median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+ 1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 + 4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0.012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212">
                <a:tc>
                  <a:txBody>
                    <a:bodyPr/>
                    <a:lstStyle/>
                    <a:p>
                      <a:r>
                        <a:rPr lang="en-US" sz="1200" b="1" noProof="0" dirty="0">
                          <a:solidFill>
                            <a:srgbClr val="000066"/>
                          </a:solidFill>
                          <a:ea typeface="ＭＳ Ｐゴシック" pitchFamily="34" charset="-128"/>
                        </a:rPr>
                        <a:t>Grade 3-4 triglycerides 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ea typeface="ＭＳ Ｐゴシック" pitchFamily="34" charset="-128"/>
                        </a:rPr>
                        <a:t>elevation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2212">
                <a:tc>
                  <a:txBody>
                    <a:bodyPr/>
                    <a:lstStyle/>
                    <a:p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Grade 3-4 hyperbilirubinemia</a:t>
                      </a:r>
                      <a:endParaRPr lang="en-US" sz="1200" b="1" baseline="3000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17 (33%)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20 (39%)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0.542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2212">
                <a:tc>
                  <a:txBody>
                    <a:bodyPr/>
                    <a:lstStyle/>
                    <a:p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Change in </a:t>
                      </a:r>
                      <a:r>
                        <a:rPr lang="en-US" sz="1200" b="1" baseline="0" noProof="0" dirty="0" err="1">
                          <a:solidFill>
                            <a:srgbClr val="000066"/>
                          </a:solidFill>
                        </a:rPr>
                        <a:t>eGFR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 at W48, median</a:t>
                      </a:r>
                      <a:endParaRPr lang="en-US" sz="1200" b="1" baseline="3000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 ml/min/1.73m</a:t>
                      </a:r>
                      <a:r>
                        <a:rPr lang="en-US" sz="1200" b="1" baseline="30000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+ 6.2 ml/min/1.73 m</a:t>
                      </a:r>
                      <a:r>
                        <a:rPr lang="en-US" sz="1200" b="1" baseline="30000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0.155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3553348" y="1333500"/>
            <a:ext cx="2024474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Safety, N (%)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MODAt</a:t>
            </a: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 Study: switch to ATV/r </a:t>
            </a:r>
            <a:r>
              <a:rPr kumimoji="0" lang="en-GB" sz="3200" b="1" i="0" u="none" strike="noStrike" kern="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monotherapy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+mj-lt"/>
              <a:ea typeface="ＭＳ Ｐゴシック" pitchFamily="34" charset="-128"/>
              <a:cs typeface="ＭＳ Ｐゴシック" pitchFamily="-109" charset="-128"/>
            </a:endParaRP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943600" y="656523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 err="1">
                <a:solidFill>
                  <a:srgbClr val="CC0000"/>
                </a:solidFill>
                <a:ea typeface="ＭＳ Ｐゴシック" pitchFamily="34" charset="-128"/>
              </a:rPr>
              <a:t>Castagna</a:t>
            </a:r>
            <a:r>
              <a:rPr lang="en-GB" sz="1200" i="1" dirty="0">
                <a:solidFill>
                  <a:srgbClr val="CC0000"/>
                </a:solidFill>
                <a:ea typeface="ＭＳ Ｐゴシック" pitchFamily="34" charset="-128"/>
              </a:rPr>
              <a:t> A. AIDS 2014;28:2269-79</a:t>
            </a: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0" y="6570663"/>
            <a:ext cx="694267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err="1">
                <a:solidFill>
                  <a:srgbClr val="333399"/>
                </a:solidFill>
                <a:latin typeface="Cambria" pitchFamily="18" charset="0"/>
              </a:rPr>
              <a:t>MODAt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190625"/>
            <a:ext cx="9024938" cy="5303838"/>
          </a:xfrm>
        </p:spPr>
        <p:txBody>
          <a:bodyPr/>
          <a:lstStyle/>
          <a:p>
            <a:r>
              <a:rPr lang="en-US" sz="2800" b="1" dirty="0">
                <a:latin typeface="+mj-lt"/>
              </a:rPr>
              <a:t>Conclusion</a:t>
            </a:r>
            <a:br>
              <a:rPr lang="en-US" sz="2800" b="1" dirty="0">
                <a:latin typeface="+mj-lt"/>
              </a:rPr>
            </a:br>
            <a:endParaRPr lang="en-US" sz="2800" b="1" dirty="0">
              <a:latin typeface="+mj-lt"/>
            </a:endParaRPr>
          </a:p>
          <a:p>
            <a:pPr lvl="1"/>
            <a:r>
              <a:rPr lang="en-US" sz="2000" dirty="0">
                <a:latin typeface=""/>
              </a:rPr>
              <a:t>ATV/r </a:t>
            </a:r>
            <a:r>
              <a:rPr lang="en-US" sz="2000" dirty="0" err="1">
                <a:latin typeface=""/>
              </a:rPr>
              <a:t>monotherapy</a:t>
            </a:r>
            <a:r>
              <a:rPr lang="en-US" sz="2000" dirty="0">
                <a:latin typeface=""/>
              </a:rPr>
              <a:t> treatment simplification showed lower </a:t>
            </a:r>
            <a:r>
              <a:rPr lang="en-US" sz="2000" dirty="0" err="1">
                <a:latin typeface=""/>
              </a:rPr>
              <a:t>virological</a:t>
            </a:r>
            <a:r>
              <a:rPr lang="en-US" sz="2000" dirty="0">
                <a:latin typeface=""/>
              </a:rPr>
              <a:t> efficacy in comparison with maintaining triple therapy with ATV/r </a:t>
            </a:r>
            <a:br>
              <a:rPr lang="en-US" sz="2000" dirty="0">
                <a:latin typeface=""/>
              </a:rPr>
            </a:br>
            <a:r>
              <a:rPr lang="en-US" sz="2000" dirty="0">
                <a:latin typeface=""/>
              </a:rPr>
              <a:t>+ 2 NRTI</a:t>
            </a:r>
          </a:p>
          <a:p>
            <a:pPr lvl="2"/>
            <a:r>
              <a:rPr lang="en-US" sz="1800" dirty="0">
                <a:latin typeface=""/>
              </a:rPr>
              <a:t>Inferiority more pronounced in those with </a:t>
            </a:r>
          </a:p>
          <a:p>
            <a:pPr lvl="3"/>
            <a:r>
              <a:rPr lang="en-US" sz="1600" dirty="0">
                <a:latin typeface=""/>
              </a:rPr>
              <a:t>Pre-ART HIV RNA &gt; 100 000 c/mL</a:t>
            </a:r>
          </a:p>
          <a:p>
            <a:pPr lvl="3"/>
            <a:r>
              <a:rPr lang="en-GB" sz="1600" dirty="0">
                <a:latin typeface=""/>
              </a:rPr>
              <a:t>Nadir CD4 &lt; 350/mm</a:t>
            </a:r>
            <a:r>
              <a:rPr lang="en-GB" sz="1600" baseline="30000" dirty="0">
                <a:latin typeface=""/>
              </a:rPr>
              <a:t>3</a:t>
            </a:r>
            <a:endParaRPr lang="en-US" sz="1600" baseline="30000" dirty="0">
              <a:latin typeface=""/>
            </a:endParaRPr>
          </a:p>
          <a:p>
            <a:pPr lvl="3"/>
            <a:r>
              <a:rPr lang="en-US" sz="1600" dirty="0">
                <a:latin typeface=""/>
              </a:rPr>
              <a:t>HCV co-infection</a:t>
            </a:r>
          </a:p>
          <a:p>
            <a:pPr lvl="2"/>
            <a:r>
              <a:rPr lang="en-US" sz="1800" dirty="0">
                <a:latin typeface=""/>
              </a:rPr>
              <a:t>No benefits of ATV/r monotherapy on lipids or renal function</a:t>
            </a:r>
          </a:p>
          <a:p>
            <a:pPr lvl="1"/>
            <a:r>
              <a:rPr lang="en-US" sz="2000" dirty="0">
                <a:latin typeface=""/>
              </a:rPr>
              <a:t>NRTIs re-intensification was effective in all the individuals</a:t>
            </a:r>
          </a:p>
          <a:p>
            <a:pPr lvl="1"/>
            <a:r>
              <a:rPr lang="en-US" sz="2000" dirty="0">
                <a:latin typeface=""/>
              </a:rPr>
              <a:t>The study was terminated early due to recommendation of IDMC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5943600" y="656523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 err="1">
                <a:solidFill>
                  <a:srgbClr val="CC0000"/>
                </a:solidFill>
                <a:ea typeface="ＭＳ Ｐゴシック" pitchFamily="34" charset="-128"/>
              </a:rPr>
              <a:t>Castagna</a:t>
            </a:r>
            <a:r>
              <a:rPr lang="en-GB" sz="1200" i="1" dirty="0">
                <a:solidFill>
                  <a:srgbClr val="CC0000"/>
                </a:solidFill>
                <a:ea typeface="ＭＳ Ｐゴシック" pitchFamily="34" charset="-128"/>
              </a:rPr>
              <a:t> A. AIDS 2014;28:2269-79</a:t>
            </a: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 err="1">
                <a:ea typeface="ＭＳ Ｐゴシック" pitchFamily="34" charset="-128"/>
              </a:rPr>
              <a:t>MODAt</a:t>
            </a:r>
            <a:r>
              <a:rPr lang="en-GB" sz="3200" dirty="0">
                <a:ea typeface="ＭＳ Ｐゴシック" pitchFamily="34" charset="-128"/>
              </a:rPr>
              <a:t> Study: switch to ATV/r </a:t>
            </a:r>
            <a:r>
              <a:rPr lang="en-GB" sz="3200" dirty="0" err="1">
                <a:ea typeface="ＭＳ Ｐゴシック" pitchFamily="34" charset="-128"/>
              </a:rPr>
              <a:t>monotherapy</a:t>
            </a:r>
            <a:endParaRPr lang="en-GB" sz="3200" dirty="0">
              <a:ea typeface="ＭＳ Ｐゴシック" pitchFamily="34" charset="-128"/>
            </a:endParaRP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70663"/>
            <a:ext cx="694267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err="1">
                <a:solidFill>
                  <a:srgbClr val="333399"/>
                </a:solidFill>
                <a:latin typeface="Cambria" pitchFamily="18" charset="0"/>
              </a:rPr>
              <a:t>MODAt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204500"/>
            <a:ext cx="9093200" cy="5303838"/>
          </a:xfrm>
        </p:spPr>
        <p:txBody>
          <a:bodyPr/>
          <a:lstStyle/>
          <a:p>
            <a:r>
              <a:rPr lang="en-US" sz="2800" b="1" dirty="0">
                <a:latin typeface="+mj-lt"/>
              </a:rPr>
              <a:t>W96 results</a:t>
            </a:r>
            <a:br>
              <a:rPr lang="en-US" sz="2800" b="1" dirty="0">
                <a:latin typeface="+mj-lt"/>
              </a:rPr>
            </a:br>
            <a:endParaRPr lang="en-US" sz="2800" b="1" dirty="0">
              <a:latin typeface="+mj-lt"/>
            </a:endParaRPr>
          </a:p>
          <a:p>
            <a:pPr lvl="1"/>
            <a:r>
              <a:rPr lang="en-US" sz="1800" dirty="0"/>
              <a:t>HIV RNA &lt; 50 c/mL </a:t>
            </a:r>
          </a:p>
          <a:p>
            <a:pPr lvl="2"/>
            <a:r>
              <a:rPr lang="en-US" sz="1800" dirty="0"/>
              <a:t>ATV/r monotherapy = 64% vs ATV/r + 2 NRTI = 63%</a:t>
            </a:r>
          </a:p>
          <a:p>
            <a:pPr lvl="2"/>
            <a:r>
              <a:rPr lang="en-US" sz="1800" dirty="0"/>
              <a:t>Difference (95% CI): 1.3% (-17.5 to 20.1%) </a:t>
            </a:r>
            <a:r>
              <a:rPr lang="en-US" sz="18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800" dirty="0">
                <a:cs typeface="Wingdings"/>
                <a:sym typeface="Wingdings"/>
              </a:rPr>
              <a:t> </a:t>
            </a:r>
            <a:r>
              <a:rPr lang="en-US" sz="1800" dirty="0"/>
              <a:t>monotherapy not non inferior</a:t>
            </a:r>
            <a:endParaRPr lang="en-US" sz="1800" dirty="0">
              <a:latin typeface=""/>
            </a:endParaRPr>
          </a:p>
          <a:p>
            <a:pPr lvl="1"/>
            <a:r>
              <a:rPr lang="en-US" sz="1800" dirty="0">
                <a:latin typeface=""/>
              </a:rPr>
              <a:t>ATV/r monotherapy arm </a:t>
            </a:r>
          </a:p>
          <a:p>
            <a:pPr lvl="2"/>
            <a:r>
              <a:rPr lang="en-US" sz="1800" dirty="0">
                <a:latin typeface=""/>
              </a:rPr>
              <a:t>Median HIV RNA at viral rebound (N=14): 136 (72–376) copies/mL; </a:t>
            </a:r>
          </a:p>
          <a:p>
            <a:pPr lvl="2"/>
            <a:r>
              <a:rPr lang="en-US" sz="1800" dirty="0">
                <a:latin typeface=""/>
              </a:rPr>
              <a:t>No PI- or NRTI-associated resistance mutations were observed and all patients re-suppressed after </a:t>
            </a:r>
            <a:r>
              <a:rPr lang="en-US" sz="1800" dirty="0" err="1">
                <a:latin typeface=""/>
              </a:rPr>
              <a:t>reintensification</a:t>
            </a:r>
            <a:endParaRPr lang="en-US" sz="1800" dirty="0">
              <a:latin typeface=""/>
            </a:endParaRPr>
          </a:p>
          <a:p>
            <a:pPr lvl="1"/>
            <a:r>
              <a:rPr lang="en-US" sz="1800" dirty="0">
                <a:latin typeface=""/>
              </a:rPr>
              <a:t>Drug-related adverse events leading to discontinuation: 3 (6%) in ATV/r monotherapy arm vs 11 (21.5%) in the triple-therapy arm (p = 0.041) </a:t>
            </a:r>
          </a:p>
          <a:p>
            <a:pPr lvl="1"/>
            <a:r>
              <a:rPr lang="en-US" sz="1800" dirty="0">
                <a:latin typeface=""/>
              </a:rPr>
              <a:t>The 96 week adjusted mean percentage change in total proximal femur BMD was +1.16% and -1.64% in the ATV/r monotherapy arm and the triple-therapy arm, respectively (p = 0.012)</a:t>
            </a:r>
            <a:endParaRPr lang="en-US" sz="1800" dirty="0"/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5943600" y="656523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 err="1">
                <a:solidFill>
                  <a:srgbClr val="CC0000"/>
                </a:solidFill>
                <a:ea typeface="ＭＳ Ｐゴシック" pitchFamily="34" charset="-128"/>
              </a:rPr>
              <a:t>Galli</a:t>
            </a:r>
            <a:r>
              <a:rPr lang="en-GB" sz="1200" i="1" dirty="0">
                <a:solidFill>
                  <a:srgbClr val="CC0000"/>
                </a:solidFill>
                <a:ea typeface="ＭＳ Ｐゴシック" pitchFamily="34" charset="-128"/>
              </a:rPr>
              <a:t> L. JAIDS 2016;71:1637-42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 err="1">
                <a:ea typeface="ＭＳ Ｐゴシック" pitchFamily="34" charset="-128"/>
              </a:rPr>
              <a:t>MODAt</a:t>
            </a:r>
            <a:r>
              <a:rPr lang="en-GB" sz="3200" dirty="0">
                <a:ea typeface="ＭＳ Ｐゴシック" pitchFamily="34" charset="-128"/>
              </a:rPr>
              <a:t> Study: switch to ATV/r </a:t>
            </a:r>
            <a:r>
              <a:rPr lang="en-GB" sz="3200" dirty="0" err="1">
                <a:ea typeface="ＭＳ Ｐゴシック" pitchFamily="34" charset="-128"/>
              </a:rPr>
              <a:t>monotherapy</a:t>
            </a:r>
            <a:endParaRPr lang="en-GB" sz="3200" dirty="0">
              <a:ea typeface="ＭＳ Ｐゴシック" pitchFamily="34" charset="-128"/>
            </a:endParaRP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570663"/>
            <a:ext cx="694267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err="1">
                <a:solidFill>
                  <a:srgbClr val="333399"/>
                </a:solidFill>
                <a:latin typeface="Cambria" pitchFamily="18" charset="0"/>
              </a:rPr>
              <a:t>MODAt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1523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6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686</Words>
  <Application>Microsoft Office PowerPoint</Application>
  <PresentationFormat>Affichage à l'écran (4:3)</PresentationFormat>
  <Paragraphs>206</Paragraphs>
  <Slides>7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5" baseType="lpstr">
      <vt:lpstr>ＭＳ Ｐゴシック</vt:lpstr>
      <vt:lpstr>Arial</vt:lpstr>
      <vt:lpstr>Calibri</vt:lpstr>
      <vt:lpstr>Cambria</vt:lpstr>
      <vt:lpstr>Times New Roman</vt:lpstr>
      <vt:lpstr>Trebuchet MS</vt:lpstr>
      <vt:lpstr>Wingdings</vt:lpstr>
      <vt:lpstr>ARV_trials_2016</vt:lpstr>
      <vt:lpstr>Switch to ATV/r monotherapy</vt:lpstr>
      <vt:lpstr>MODAt Study: switch to ATV/r monotherapy</vt:lpstr>
      <vt:lpstr>Présentation PowerPoint</vt:lpstr>
      <vt:lpstr>MODAt Study: switch to ATV/r monotherapy</vt:lpstr>
      <vt:lpstr>Présentation PowerPoint</vt:lpstr>
      <vt:lpstr>MODAt Study: switch to ATV/r monotherapy</vt:lpstr>
      <vt:lpstr>MODAt Study: switch to ATV/r monotherapy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2016</dc:title>
  <dc:subject>AEI - www.aei.fr</dc:subject>
  <dc:creator>www.arv-trial.com</dc:creator>
  <cp:lastModifiedBy>Pilar</cp:lastModifiedBy>
  <cp:revision>62</cp:revision>
  <dcterms:created xsi:type="dcterms:W3CDTF">2015-05-20T09:41:20Z</dcterms:created>
  <dcterms:modified xsi:type="dcterms:W3CDTF">2016-07-18T12:04:56Z</dcterms:modified>
</cp:coreProperties>
</file>