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10EB00"/>
    <a:srgbClr val="DDDDDD"/>
    <a:srgbClr val="333399"/>
    <a:srgbClr val="006600"/>
    <a:srgbClr val="FF960C"/>
    <a:srgbClr val="CC3300"/>
    <a:srgbClr val="3AC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00" y="-96"/>
      </p:cViewPr>
      <p:guideLst>
        <p:guide orient="horz" pos="23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to LPV/</a:t>
            </a:r>
            <a:r>
              <a:rPr lang="en-GB" sz="3200" dirty="0" err="1" smtClean="0">
                <a:ea typeface="ＭＳ Ｐゴシック" pitchFamily="34" charset="-128"/>
              </a:rPr>
              <a:t>r</a:t>
            </a:r>
            <a:r>
              <a:rPr lang="en-GB" sz="3200" dirty="0" smtClean="0">
                <a:ea typeface="ＭＳ Ｐゴシック" pitchFamily="34" charset="-128"/>
              </a:rPr>
              <a:t>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OLE </a:t>
            </a:r>
            <a:r>
              <a:rPr lang="fr-FR" sz="2800" b="1" dirty="0" err="1" smtClean="0">
                <a:latin typeface="Calibri" pitchFamily="34" charset="0"/>
                <a:ea typeface="ＭＳ Ｐゴシック" pitchFamily="34" charset="-128"/>
              </a:rPr>
              <a:t>Study</a:t>
            </a:r>
            <a:endParaRPr lang="fr-FR" sz="2800" b="1" dirty="0" smtClean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15319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2931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3884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1991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160069"/>
            <a:ext cx="4111624" cy="824400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LPV/</a:t>
            </a:r>
            <a:r>
              <a:rPr lang="en-US" b="1" dirty="0" err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r</a:t>
            </a:r>
            <a:r>
              <a:rPr lang="en-US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 bid + 3TC or FTC </a:t>
            </a:r>
            <a:r>
              <a:rPr lang="en-US" b="1" dirty="0" err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qd</a:t>
            </a:r>
            <a:r>
              <a:rPr lang="en-US" b="1" dirty="0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NRTI</a:t>
            </a:r>
            <a:endParaRPr lang="en-US" b="1" dirty="0">
              <a:ln>
                <a:solidFill>
                  <a:srgbClr val="FF6600"/>
                </a:solidFill>
              </a:ln>
              <a:solidFill>
                <a:srgbClr val="000000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26419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127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65801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</a:t>
            </a:r>
            <a:r>
              <a:rPr lang="en-US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 123</a:t>
            </a:r>
            <a:endParaRPr lang="en-US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148428"/>
            <a:ext cx="4111625" cy="82391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LPV/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 bid + 3TC/FTC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</a:t>
            </a:r>
            <a:endParaRPr lang="en-US" b="1" dirty="0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0372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503257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dirty="0">
                <a:solidFill>
                  <a:srgbClr val="000066"/>
                </a:solidFill>
              </a:rPr>
              <a:t>Primary Endpoint :</a:t>
            </a:r>
            <a:r>
              <a:rPr lang="en-US" dirty="0" smtClean="0">
                <a:solidFill>
                  <a:srgbClr val="000066"/>
                </a:solidFill>
              </a:rPr>
              <a:t> proportion without treatment failure at W48 </a:t>
            </a:r>
            <a:r>
              <a:rPr lang="en-US" dirty="0">
                <a:solidFill>
                  <a:srgbClr val="000066"/>
                </a:solidFill>
              </a:rPr>
              <a:t>(</a:t>
            </a:r>
            <a:r>
              <a:rPr lang="en-US" dirty="0" smtClean="0">
                <a:solidFill>
                  <a:srgbClr val="000066"/>
                </a:solidFill>
              </a:rPr>
              <a:t>ITT)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Treatment failure : 2 consecutive HIV RNA ≥ 50 </a:t>
            </a:r>
            <a:r>
              <a:rPr lang="en-US" dirty="0" err="1" smtClean="0">
                <a:solidFill>
                  <a:srgbClr val="000066"/>
                </a:solidFill>
              </a:rPr>
              <a:t>c/mL</a:t>
            </a:r>
            <a:r>
              <a:rPr lang="en-US" dirty="0" smtClean="0">
                <a:solidFill>
                  <a:srgbClr val="000066"/>
                </a:solidFill>
              </a:rPr>
              <a:t>, death, new AIDS event, loss to follow-up, or change or permanent discontinuation of any antiretroviral drug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Non-inferiority of dual therapy, upper limit </a:t>
            </a:r>
            <a:r>
              <a:rPr lang="en-GB" dirty="0" smtClean="0">
                <a:solidFill>
                  <a:srgbClr val="000066"/>
                </a:solidFill>
              </a:rPr>
              <a:t>of the 2-sided 95% CI for the difference = 12%, 80% power</a:t>
            </a:r>
            <a:endParaRPr lang="en-US" dirty="0" smtClean="0">
              <a:solidFill>
                <a:srgbClr val="000066"/>
              </a:solidFill>
            </a:endParaRP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99921" y="2234290"/>
            <a:ext cx="3402000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HIV-infected patients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LPV/r + 3TC </a:t>
            </a:r>
            <a:b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or FTC + NRTI regimen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HIV RNA &lt; 50 c/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1600" b="1" u="sng" dirty="0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 6 months</a:t>
            </a:r>
          </a:p>
          <a:p>
            <a:pPr algn="ctr" defTabSz="914400"/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No resistance to LPV/</a:t>
            </a:r>
            <a:r>
              <a:rPr lang="en-US" sz="1600" b="1" dirty="0" err="1" smtClean="0">
                <a:solidFill>
                  <a:srgbClr val="000066"/>
                </a:solidFill>
                <a:latin typeface="Calibri" pitchFamily="34" charset="0"/>
              </a:rPr>
              <a:t>r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34" charset="0"/>
              </a:rPr>
              <a:t>, 3TC or FTC</a:t>
            </a:r>
            <a:endParaRPr lang="en-US" sz="16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OLE Study: Switch to LPV/r + 3TC/FTC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3860" y="3993048"/>
            <a:ext cx="6024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</a:rPr>
              <a:t>* </a:t>
            </a:r>
            <a:r>
              <a:rPr lang="en-US" sz="1400" smtClean="0">
                <a:solidFill>
                  <a:srgbClr val="000066"/>
                </a:solidFill>
              </a:rPr>
              <a:t>Randomisation was stratified on time to HIV suppression (&lt; or &gt; 1 </a:t>
            </a:r>
            <a:r>
              <a:rPr lang="en-US" sz="1400" smtClean="0">
                <a:solidFill>
                  <a:srgbClr val="000066"/>
                </a:solidFill>
              </a:rPr>
              <a:t>year</a:t>
            </a:r>
            <a:r>
              <a:rPr lang="en-US" sz="1400" smtClean="0">
                <a:solidFill>
                  <a:srgbClr val="000066"/>
                </a:solidFill>
              </a:rPr>
              <a:t>) </a:t>
            </a:r>
            <a:endParaRPr lang="en-US" sz="1400" smtClean="0">
              <a:solidFill>
                <a:srgbClr val="000066"/>
              </a:solidFill>
            </a:endParaRPr>
          </a:p>
          <a:p>
            <a:r>
              <a:rPr lang="en-US" sz="1400" smtClean="0">
                <a:solidFill>
                  <a:srgbClr val="000066"/>
                </a:solidFill>
              </a:rPr>
              <a:t>and nadir CD4 cell count (&lt; or &gt; </a:t>
            </a:r>
            <a:r>
              <a:rPr lang="en-US" sz="1400" smtClean="0">
                <a:solidFill>
                  <a:srgbClr val="000066"/>
                </a:solidFill>
              </a:rPr>
              <a:t>100/</a:t>
            </a:r>
            <a:r>
              <a:rPr lang="en-US" sz="1400" smtClean="0">
                <a:solidFill>
                  <a:srgbClr val="000066"/>
                </a:solidFill>
                <a:latin typeface="Symbol" charset="2"/>
                <a:cs typeface="Symbol" charset="2"/>
              </a:rPr>
              <a:t>m</a:t>
            </a:r>
            <a:r>
              <a:rPr lang="en-US" sz="1400" smtClean="0">
                <a:solidFill>
                  <a:srgbClr val="000066"/>
                </a:solidFill>
              </a:rPr>
              <a:t>l)</a:t>
            </a:r>
            <a:endParaRPr lang="en-US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685372"/>
              </p:ext>
            </p:extLst>
          </p:nvPr>
        </p:nvGraphicFramePr>
        <p:xfrm>
          <a:off x="383371" y="1663298"/>
          <a:ext cx="8278421" cy="4575457"/>
        </p:xfrm>
        <a:graphic>
          <a:graphicData uri="http://schemas.openxmlformats.org/drawingml/2006/table">
            <a:tbl>
              <a:tblPr/>
              <a:tblGrid>
                <a:gridCol w="4387783"/>
                <a:gridCol w="1997493"/>
                <a:gridCol w="1893145"/>
              </a:tblGrid>
              <a:tr h="6299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r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 + 3TC/FTC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Current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c/mL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median,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278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at screening,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other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99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Discontinuation at W48,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Medical decision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OLE Study: Switch to LPV/r + 3TC/FTC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HIV RNA &lt; 50 c/mL (ITT)</a:t>
            </a:r>
            <a:endParaRPr lang="en-US" sz="2000" b="1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163697" y="1952685"/>
            <a:ext cx="3463500" cy="359745"/>
            <a:chOff x="163697" y="1952685"/>
            <a:chExt cx="3463500" cy="359745"/>
          </a:xfrm>
        </p:grpSpPr>
        <p:sp>
          <p:nvSpPr>
            <p:cNvPr id="53" name="AutoShape 165"/>
            <p:cNvSpPr>
              <a:spLocks noChangeArrowheads="1"/>
            </p:cNvSpPr>
            <p:nvPr/>
          </p:nvSpPr>
          <p:spPr bwMode="auto">
            <a:xfrm>
              <a:off x="163697" y="1952685"/>
              <a:ext cx="3463500" cy="3597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1995412" y="2053866"/>
              <a:ext cx="207963" cy="206375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053866"/>
              <a:ext cx="209550" cy="209550"/>
            </a:xfrm>
            <a:prstGeom prst="rect">
              <a:avLst/>
            </a:prstGeom>
            <a:solidFill>
              <a:srgbClr val="10EB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157397" y="2004653"/>
              <a:ext cx="13773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LPV/r + 3TC/FTC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457566" y="2004653"/>
              <a:ext cx="12504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LPV/r + 2 NRTI</a:t>
              </a:r>
              <a:endParaRPr lang="en-US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79038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15240" y="1552575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Confirmed virologic failure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318584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Efficacy results </a:t>
            </a:r>
            <a:r>
              <a:rPr lang="en-US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at </a:t>
            </a:r>
            <a:r>
              <a:rPr lang="en-US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US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8853773"/>
              </p:ext>
            </p:extLst>
          </p:nvPr>
        </p:nvGraphicFramePr>
        <p:xfrm>
          <a:off x="3731372" y="2013284"/>
          <a:ext cx="5259919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336"/>
                <a:gridCol w="1701413"/>
                <a:gridCol w="1893170"/>
              </a:tblGrid>
              <a:tr h="275698">
                <a:tc>
                  <a:txBody>
                    <a:bodyPr/>
                    <a:lstStyle/>
                    <a:p>
                      <a:endParaRPr lang="en-US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63166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 3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6078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Analyzed for resistance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51142">
                <a:tc>
                  <a:txBody>
                    <a:bodyPr/>
                    <a:lstStyle/>
                    <a:p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Emergence of resistance</a:t>
                      </a:r>
                      <a:endParaRPr lang="en-US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1 (K103N + M184V)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096719" y="4038018"/>
            <a:ext cx="3230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333399"/>
                </a:solidFill>
                <a:latin typeface="+mj-lt"/>
              </a:rPr>
              <a:t>Causes of therapeutic failure</a:t>
            </a:r>
            <a:endParaRPr lang="en-US" sz="2000" b="1">
              <a:solidFill>
                <a:srgbClr val="333399"/>
              </a:solidFill>
              <a:latin typeface="+mj-lt"/>
            </a:endParaRPr>
          </a:p>
        </p:txBody>
      </p:sp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0759576"/>
              </p:ext>
            </p:extLst>
          </p:nvPr>
        </p:nvGraphicFramePr>
        <p:xfrm>
          <a:off x="3731372" y="4488736"/>
          <a:ext cx="5259919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336"/>
                <a:gridCol w="1701413"/>
                <a:gridCol w="1893170"/>
              </a:tblGrid>
              <a:tr h="159112">
                <a:tc>
                  <a:txBody>
                    <a:bodyPr/>
                    <a:lstStyle/>
                    <a:p>
                      <a:endParaRPr lang="en-US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Adverse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en-US" sz="1400" b="1" noProof="0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 failure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Lost to follow-up</a:t>
                      </a:r>
                      <a:endParaRPr lang="en-US" sz="14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Other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66"/>
                          </a:solidFill>
                        </a:rPr>
                        <a:t>6%</a:t>
                      </a:r>
                      <a:endParaRPr lang="en-US" sz="15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8" name="ZoneTexte 57"/>
          <p:cNvSpPr txBox="1"/>
          <p:nvPr/>
        </p:nvSpPr>
        <p:spPr>
          <a:xfrm>
            <a:off x="3748619" y="3703638"/>
            <a:ext cx="3533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solidFill>
                  <a:srgbClr val="000066"/>
                </a:solidFill>
              </a:rPr>
              <a:t>Number of viral blips similar in both arms (N = 12)</a:t>
            </a:r>
            <a:endParaRPr lang="en-US" sz="1200">
              <a:solidFill>
                <a:srgbClr val="000066"/>
              </a:solidFill>
            </a:endParaRPr>
          </a:p>
        </p:txBody>
      </p:sp>
      <p:sp>
        <p:nvSpPr>
          <p:cNvPr id="63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OLE Study: Switch to LPV/r + 3TC/FTC</a:t>
            </a: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grpSp>
        <p:nvGrpSpPr>
          <p:cNvPr id="60" name="Groupe 59"/>
          <p:cNvGrpSpPr/>
          <p:nvPr/>
        </p:nvGrpSpPr>
        <p:grpSpPr>
          <a:xfrm>
            <a:off x="121097" y="2492803"/>
            <a:ext cx="3668429" cy="4141467"/>
            <a:chOff x="121097" y="2492803"/>
            <a:chExt cx="3668429" cy="4141467"/>
          </a:xfrm>
        </p:grpSpPr>
        <p:sp>
          <p:nvSpPr>
            <p:cNvPr id="49" name="ZoneTexte 48"/>
            <p:cNvSpPr txBox="1"/>
            <p:nvPr/>
          </p:nvSpPr>
          <p:spPr>
            <a:xfrm>
              <a:off x="443992" y="2492803"/>
              <a:ext cx="1537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+mj-lt"/>
                </a:rPr>
                <a:t>Therapeutic response</a:t>
              </a:r>
            </a:p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+mj-lt"/>
                </a:rPr>
                <a:t>(ITT)</a:t>
              </a:r>
              <a:endParaRPr lang="en-US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804584" y="2492803"/>
              <a:ext cx="1537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+mj-lt"/>
                </a:rPr>
                <a:t>No virologic failure</a:t>
              </a:r>
            </a:p>
            <a:p>
              <a:pPr algn="ctr"/>
              <a:r>
                <a:rPr lang="en-US" sz="1400" b="1" smtClean="0">
                  <a:solidFill>
                    <a:srgbClr val="333399"/>
                  </a:solidFill>
                  <a:latin typeface="+mj-lt"/>
                </a:rPr>
                <a:t>(per protocol)</a:t>
              </a:r>
              <a:endParaRPr lang="en-US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611105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6" name="Freeform 25"/>
            <p:cNvSpPr>
              <a:spLocks noEditPoints="1"/>
            </p:cNvSpPr>
            <p:nvPr/>
          </p:nvSpPr>
          <p:spPr bwMode="auto">
            <a:xfrm>
              <a:off x="424310" y="6074538"/>
              <a:ext cx="2706687" cy="58737"/>
            </a:xfrm>
            <a:custGeom>
              <a:avLst/>
              <a:gdLst>
                <a:gd name="T0" fmla="*/ 2147483647 w 1705"/>
                <a:gd name="T1" fmla="*/ 0 h 37"/>
                <a:gd name="T2" fmla="*/ 2147483647 w 1705"/>
                <a:gd name="T3" fmla="*/ 2147483647 h 37"/>
                <a:gd name="T4" fmla="*/ 0 w 1705"/>
                <a:gd name="T5" fmla="*/ 2147483647 h 37"/>
                <a:gd name="T6" fmla="*/ 0 w 1705"/>
                <a:gd name="T7" fmla="*/ 0 h 37"/>
                <a:gd name="T8" fmla="*/ 2147483647 w 1705"/>
                <a:gd name="T9" fmla="*/ 0 h 37"/>
                <a:gd name="T10" fmla="*/ 2147483647 w 1705"/>
                <a:gd name="T11" fmla="*/ 0 h 37"/>
                <a:gd name="T12" fmla="*/ 2147483647 w 1705"/>
                <a:gd name="T13" fmla="*/ 2147483647 h 37"/>
                <a:gd name="T14" fmla="*/ 2147483647 w 1705"/>
                <a:gd name="T15" fmla="*/ 2147483647 h 37"/>
                <a:gd name="T16" fmla="*/ 2147483647 w 1705"/>
                <a:gd name="T17" fmla="*/ 0 h 37"/>
                <a:gd name="T18" fmla="*/ 2147483647 w 1705"/>
                <a:gd name="T19" fmla="*/ 0 h 37"/>
                <a:gd name="T20" fmla="*/ 2147483647 w 1705"/>
                <a:gd name="T21" fmla="*/ 0 h 37"/>
                <a:gd name="T22" fmla="*/ 2147483647 w 1705"/>
                <a:gd name="T23" fmla="*/ 2147483647 h 37"/>
                <a:gd name="T24" fmla="*/ 2147483647 w 1705"/>
                <a:gd name="T25" fmla="*/ 2147483647 h 37"/>
                <a:gd name="T26" fmla="*/ 2147483647 w 1705"/>
                <a:gd name="T27" fmla="*/ 0 h 37"/>
                <a:gd name="T28" fmla="*/ 2147483647 w 1705"/>
                <a:gd name="T29" fmla="*/ 0 h 3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05"/>
                <a:gd name="T46" fmla="*/ 0 h 37"/>
                <a:gd name="T47" fmla="*/ 1705 w 1705"/>
                <a:gd name="T48" fmla="*/ 37 h 3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05" h="37">
                  <a:moveTo>
                    <a:pt x="5" y="0"/>
                  </a:moveTo>
                  <a:lnTo>
                    <a:pt x="5" y="37"/>
                  </a:lnTo>
                  <a:lnTo>
                    <a:pt x="0" y="37"/>
                  </a:lnTo>
                  <a:lnTo>
                    <a:pt x="0" y="0"/>
                  </a:lnTo>
                  <a:lnTo>
                    <a:pt x="5" y="0"/>
                  </a:lnTo>
                  <a:close/>
                  <a:moveTo>
                    <a:pt x="855" y="0"/>
                  </a:moveTo>
                  <a:lnTo>
                    <a:pt x="855" y="37"/>
                  </a:lnTo>
                  <a:lnTo>
                    <a:pt x="850" y="37"/>
                  </a:lnTo>
                  <a:lnTo>
                    <a:pt x="850" y="0"/>
                  </a:lnTo>
                  <a:lnTo>
                    <a:pt x="855" y="0"/>
                  </a:lnTo>
                  <a:close/>
                  <a:moveTo>
                    <a:pt x="1705" y="0"/>
                  </a:moveTo>
                  <a:lnTo>
                    <a:pt x="1705" y="37"/>
                  </a:lnTo>
                  <a:lnTo>
                    <a:pt x="1700" y="37"/>
                  </a:lnTo>
                  <a:lnTo>
                    <a:pt x="1700" y="0"/>
                  </a:lnTo>
                  <a:lnTo>
                    <a:pt x="1705" y="0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FFFFFF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298897" y="598246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121097" y="335515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849435" y="3692596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86.6 </a:t>
              </a:r>
              <a:endParaRPr lang="en-US" sz="12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420564" y="3660261"/>
              <a:ext cx="27509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87.8</a:t>
              </a:r>
              <a:endParaRPr lang="en-US" sz="12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209997" y="546652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209997" y="493947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209997" y="441083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209997" y="388378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325885" y="317417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smtClean="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  <a:endParaRPr lang="en-US" sz="11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412272" y="6069776"/>
              <a:ext cx="2951796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463997" y="342182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394147" y="400761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395735" y="451878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397322" y="502678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384622" y="556018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733872" y="3883788"/>
              <a:ext cx="486000" cy="2179757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318584" y="3861048"/>
              <a:ext cx="486000" cy="2202497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6" name="Rectangle 20"/>
            <p:cNvSpPr>
              <a:spLocks noChangeArrowheads="1"/>
            </p:cNvSpPr>
            <p:nvPr/>
          </p:nvSpPr>
          <p:spPr bwMode="auto">
            <a:xfrm>
              <a:off x="2105347" y="3442917"/>
              <a:ext cx="486000" cy="2620628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21"/>
            <p:cNvSpPr>
              <a:spLocks noChangeArrowheads="1"/>
            </p:cNvSpPr>
            <p:nvPr/>
          </p:nvSpPr>
          <p:spPr bwMode="auto">
            <a:xfrm>
              <a:off x="2690059" y="3442917"/>
              <a:ext cx="486000" cy="2620628"/>
            </a:xfrm>
            <a:prstGeom prst="rect">
              <a:avLst/>
            </a:prstGeom>
            <a:solidFill>
              <a:srgbClr val="7030A0"/>
            </a:solidFill>
            <a:ln w="9525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61" name="Rectangle 42"/>
            <p:cNvSpPr>
              <a:spLocks noChangeArrowheads="1"/>
            </p:cNvSpPr>
            <p:nvPr/>
          </p:nvSpPr>
          <p:spPr bwMode="auto">
            <a:xfrm>
              <a:off x="2223224" y="3258251"/>
              <a:ext cx="31258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97.3 </a:t>
              </a:r>
              <a:endParaRPr lang="en-US" sz="12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62" name="Rectangle 44"/>
            <p:cNvSpPr>
              <a:spLocks noChangeArrowheads="1"/>
            </p:cNvSpPr>
            <p:nvPr/>
          </p:nvSpPr>
          <p:spPr bwMode="auto">
            <a:xfrm>
              <a:off x="2759030" y="3258251"/>
              <a:ext cx="27731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 b="1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97.3</a:t>
              </a:r>
              <a:endParaRPr lang="en-US" sz="1200" b="1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45" name="ZoneTexte 86"/>
            <p:cNvSpPr txBox="1">
              <a:spLocks noChangeArrowheads="1"/>
            </p:cNvSpPr>
            <p:nvPr/>
          </p:nvSpPr>
          <p:spPr bwMode="auto">
            <a:xfrm>
              <a:off x="341318" y="6110958"/>
              <a:ext cx="17578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smtClean="0">
                  <a:solidFill>
                    <a:srgbClr val="000066"/>
                  </a:solidFill>
                </a:rPr>
                <a:t>Difference </a:t>
              </a:r>
              <a:r>
                <a:rPr lang="en-US" sz="1400" smtClean="0">
                  <a:solidFill>
                    <a:srgbClr val="000066"/>
                  </a:solidFill>
                </a:rPr>
                <a:t>(</a:t>
              </a:r>
              <a:r>
                <a:rPr lang="en-US" sz="1400" smtClean="0">
                  <a:solidFill>
                    <a:srgbClr val="000066"/>
                  </a:solidFill>
                </a:rPr>
                <a:t>95</a:t>
              </a:r>
              <a:r>
                <a:rPr lang="en-US" sz="1400" smtClean="0">
                  <a:solidFill>
                    <a:srgbClr val="000066"/>
                  </a:solidFill>
                </a:rPr>
                <a:t>% </a:t>
              </a:r>
              <a:r>
                <a:rPr lang="en-US" sz="1400" smtClean="0">
                  <a:solidFill>
                    <a:srgbClr val="000066"/>
                  </a:solidFill>
                </a:rPr>
                <a:t>CI)</a:t>
              </a:r>
              <a:endParaRPr lang="en-US" sz="1400" smtClean="0">
                <a:solidFill>
                  <a:srgbClr val="000066"/>
                </a:solidFill>
              </a:endParaRPr>
            </a:p>
            <a:p>
              <a:pPr algn="ctr"/>
              <a:r>
                <a:rPr lang="en-US" sz="1400" smtClean="0">
                  <a:solidFill>
                    <a:srgbClr val="000066"/>
                  </a:solidFill>
                </a:rPr>
                <a:t>- </a:t>
              </a:r>
              <a:r>
                <a:rPr lang="en-US" sz="1400" smtClean="0">
                  <a:solidFill>
                    <a:srgbClr val="000066"/>
                  </a:solidFill>
                </a:rPr>
                <a:t>1.2</a:t>
              </a:r>
              <a:r>
                <a:rPr lang="en-US" sz="1400" smtClean="0">
                  <a:solidFill>
                    <a:srgbClr val="000066"/>
                  </a:solidFill>
                </a:rPr>
                <a:t>% (- 9.6 to </a:t>
              </a:r>
              <a:r>
                <a:rPr lang="en-US" sz="1400" smtClean="0">
                  <a:solidFill>
                    <a:srgbClr val="000066"/>
                  </a:solidFill>
                </a:rPr>
                <a:t>7.3)</a:t>
              </a:r>
              <a:endParaRPr lang="en-US" sz="140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  <p:cxnSp>
          <p:nvCxnSpPr>
            <p:cNvPr id="59" name="Connecteur droit 58"/>
            <p:cNvCxnSpPr/>
            <p:nvPr/>
          </p:nvCxnSpPr>
          <p:spPr bwMode="auto">
            <a:xfrm>
              <a:off x="396072" y="343078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4" name="ZoneTexte 86"/>
            <p:cNvSpPr txBox="1">
              <a:spLocks noChangeArrowheads="1"/>
            </p:cNvSpPr>
            <p:nvPr/>
          </p:nvSpPr>
          <p:spPr bwMode="auto">
            <a:xfrm>
              <a:off x="2031638" y="6111050"/>
              <a:ext cx="17578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smtClean="0">
                  <a:solidFill>
                    <a:srgbClr val="000066"/>
                  </a:solidFill>
                </a:rPr>
                <a:t>Difference </a:t>
              </a:r>
              <a:r>
                <a:rPr lang="en-US" sz="1400" smtClean="0">
                  <a:solidFill>
                    <a:srgbClr val="000066"/>
                  </a:solidFill>
                </a:rPr>
                <a:t>(</a:t>
              </a:r>
              <a:r>
                <a:rPr lang="en-US" sz="1400" smtClean="0">
                  <a:solidFill>
                    <a:srgbClr val="000066"/>
                  </a:solidFill>
                </a:rPr>
                <a:t>95</a:t>
              </a:r>
              <a:r>
                <a:rPr lang="en-US" sz="1400" smtClean="0">
                  <a:solidFill>
                    <a:srgbClr val="000066"/>
                  </a:solidFill>
                </a:rPr>
                <a:t>% </a:t>
              </a:r>
              <a:r>
                <a:rPr lang="en-US" sz="1400" smtClean="0">
                  <a:solidFill>
                    <a:srgbClr val="000066"/>
                  </a:solidFill>
                </a:rPr>
                <a:t>CI)</a:t>
              </a:r>
              <a:endParaRPr lang="en-US" sz="1400" smtClean="0">
                <a:solidFill>
                  <a:srgbClr val="000066"/>
                </a:solidFill>
              </a:endParaRPr>
            </a:p>
            <a:p>
              <a:pPr algn="ctr"/>
              <a:r>
                <a:rPr lang="en-US" sz="1400" smtClean="0">
                  <a:solidFill>
                    <a:srgbClr val="000066"/>
                  </a:solidFill>
                </a:rPr>
                <a:t>0.1</a:t>
              </a:r>
              <a:r>
                <a:rPr lang="en-US" sz="1400" smtClean="0">
                  <a:solidFill>
                    <a:srgbClr val="000066"/>
                  </a:solidFill>
                </a:rPr>
                <a:t>% (- 5.1 to </a:t>
              </a:r>
              <a:r>
                <a:rPr lang="en-US" sz="1400" smtClean="0">
                  <a:solidFill>
                    <a:srgbClr val="000066"/>
                  </a:solidFill>
                </a:rPr>
                <a:t>5.3)</a:t>
              </a:r>
              <a:endParaRPr lang="en-US" sz="140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13767885"/>
              </p:ext>
            </p:extLst>
          </p:nvPr>
        </p:nvGraphicFramePr>
        <p:xfrm>
          <a:off x="403201" y="1798064"/>
          <a:ext cx="8313134" cy="4274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78"/>
                <a:gridCol w="2569327"/>
                <a:gridCol w="1850029"/>
              </a:tblGrid>
              <a:tr h="578537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00"/>
                          </a:solidFill>
                        </a:rPr>
                        <a:t>LPV/r + 2 NRTI</a:t>
                      </a:r>
                    </a:p>
                    <a:p>
                      <a:pPr algn="ctr"/>
                      <a:r>
                        <a:rPr lang="en-US" sz="1500" b="1" noProof="0" dirty="0" smtClean="0">
                          <a:solidFill>
                            <a:srgbClr val="000000"/>
                          </a:solidFill>
                        </a:rPr>
                        <a:t>N = 121</a:t>
                      </a:r>
                      <a:endParaRPr lang="en-US" sz="15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noProof="0" dirty="0" smtClean="0">
                          <a:solidFill>
                            <a:schemeClr val="bg1"/>
                          </a:solidFill>
                        </a:rPr>
                        <a:t>LPV/r + 3TC/FTC</a:t>
                      </a:r>
                      <a:endParaRPr lang="en-US" sz="1500" b="1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500" b="1" baseline="0" noProof="0" dirty="0" smtClean="0">
                          <a:solidFill>
                            <a:schemeClr val="bg1"/>
                          </a:solidFill>
                        </a:rPr>
                        <a:t>N = 118</a:t>
                      </a:r>
                      <a:endParaRPr lang="en-US" sz="15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Grade 3-4 adverse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event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s, 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Serious adverse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event</a:t>
                      </a:r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s, 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446342">
                <a:tc>
                  <a:txBody>
                    <a:bodyPr/>
                    <a:lstStyle/>
                    <a:p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AEs leading to discontinuation, 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Bone markers elevation</a:t>
                      </a:r>
                    </a:p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Hip aseptic necrosis</a:t>
                      </a:r>
                    </a:p>
                    <a:p>
                      <a:pPr algn="ctr"/>
                      <a:r>
                        <a:rPr lang="en-US" sz="1400" b="1" baseline="0" noProof="0" dirty="0" err="1" smtClean="0">
                          <a:solidFill>
                            <a:srgbClr val="000066"/>
                          </a:solidFill>
                        </a:rPr>
                        <a:t>Osteopenia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+ renal </a:t>
                      </a:r>
                      <a:r>
                        <a:rPr lang="en-US" sz="1400" b="1" baseline="0" noProof="0" dirty="0" err="1" smtClean="0">
                          <a:solidFill>
                            <a:srgbClr val="000066"/>
                          </a:solidFill>
                        </a:rPr>
                        <a:t>tubulopathy</a:t>
                      </a:r>
                      <a:endParaRPr lang="en-US" sz="1400" b="1" baseline="0" noProof="0" dirty="0" smtClean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Renal function worsening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400" b="1" baseline="0" noProof="0" smtClean="0">
                          <a:solidFill>
                            <a:srgbClr val="000066"/>
                          </a:solidFill>
                        </a:rPr>
                        <a:t>Fanconi syndrome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Grade 3-4 laboratory abnormalities, 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AST &gt; 5 x ULN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2%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ALT &gt; 5 x ULN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3%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Cholesterol &gt; 300 mg/dl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(7.8 </a:t>
                      </a:r>
                      <a:r>
                        <a:rPr lang="en-US" sz="1400" b="1" baseline="0" noProof="0" dirty="0" err="1" smtClean="0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/l)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4%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4%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1409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Triglycerides &gt; 750 mg/dl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 (8.47 </a:t>
                      </a:r>
                      <a:r>
                        <a:rPr lang="en-US" sz="1400" b="1" baseline="0" noProof="0" dirty="0" err="1" smtClean="0">
                          <a:solidFill>
                            <a:srgbClr val="000066"/>
                          </a:solidFill>
                        </a:rPr>
                        <a:t>mmol</a:t>
                      </a:r>
                      <a:r>
                        <a:rPr lang="en-US" sz="1400" b="1" baseline="0" noProof="0" dirty="0" smtClean="0">
                          <a:solidFill>
                            <a:srgbClr val="000066"/>
                          </a:solidFill>
                        </a:rPr>
                        <a:t>/l)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1%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533276" y="1358040"/>
            <a:ext cx="2024474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 at W48</a:t>
            </a:r>
            <a:endParaRPr lang="en-GB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2786" y="6072806"/>
            <a:ext cx="79102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000066"/>
                </a:solidFill>
              </a:rPr>
              <a:t>S</a:t>
            </a:r>
            <a:r>
              <a:rPr lang="en-US" sz="1400" smtClean="0">
                <a:solidFill>
                  <a:srgbClr val="000066"/>
                </a:solidFill>
              </a:rPr>
              <a:t>mall but significant increase of eGFR </a:t>
            </a:r>
            <a:r>
              <a:rPr lang="en-US" sz="1400" smtClean="0">
                <a:solidFill>
                  <a:srgbClr val="000066"/>
                </a:solidFill>
              </a:rPr>
              <a:t>(MDRD</a:t>
            </a:r>
            <a:r>
              <a:rPr lang="en-US" sz="1400" smtClean="0">
                <a:solidFill>
                  <a:srgbClr val="000066"/>
                </a:solidFill>
              </a:rPr>
              <a:t>), total and LDL cholesterol in the dual treatment group at 48 weeks compared with the triple treatment </a:t>
            </a:r>
            <a:r>
              <a:rPr lang="en-US" sz="1400" smtClean="0">
                <a:solidFill>
                  <a:srgbClr val="000066"/>
                </a:solidFill>
              </a:rPr>
              <a:t>group</a:t>
            </a:r>
            <a:endParaRPr lang="en-US" sz="1400">
              <a:solidFill>
                <a:srgbClr val="000066"/>
              </a:solidFill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OLE Study: Switch to LPV/r + 3TC/FTC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409700"/>
            <a:ext cx="8193088" cy="5303838"/>
          </a:xfrm>
        </p:spPr>
        <p:txBody>
          <a:bodyPr/>
          <a:lstStyle/>
          <a:p>
            <a:r>
              <a:rPr lang="en-US" sz="2800" b="1" dirty="0" smtClean="0">
                <a:latin typeface="+mj-lt"/>
              </a:rPr>
              <a:t>Conclusion</a:t>
            </a:r>
            <a:br>
              <a:rPr lang="en-US" sz="2800" b="1" dirty="0" smtClean="0">
                <a:latin typeface="+mj-lt"/>
              </a:rPr>
            </a:br>
            <a:endParaRPr lang="en-US" sz="2400" b="1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"/>
              </a:rPr>
              <a:t>In </a:t>
            </a:r>
            <a:r>
              <a:rPr lang="en-US" sz="2000" dirty="0" err="1" smtClean="0">
                <a:latin typeface=""/>
              </a:rPr>
              <a:t>virologically</a:t>
            </a:r>
            <a:r>
              <a:rPr lang="en-US" sz="2000" dirty="0" smtClean="0">
                <a:latin typeface=""/>
              </a:rPr>
              <a:t> suppressed patients on a triple-drug antiretroviral regimen with LPV/r + 2NRTI, switching to LPV/r + 3TC or FTC demonstrated non-inferior efficacy and comparable safety to LPV/r + 2 NRTI, as maintenance therapy</a:t>
            </a:r>
            <a:br>
              <a:rPr lang="en-US" sz="2000" dirty="0" smtClean="0">
                <a:latin typeface=""/>
              </a:rPr>
            </a:br>
            <a:endParaRPr lang="en-US" sz="2000" dirty="0" smtClean="0">
              <a:latin typeface=""/>
            </a:endParaRPr>
          </a:p>
          <a:p>
            <a:pPr lvl="1"/>
            <a:r>
              <a:rPr lang="en-US" sz="2000" dirty="0" smtClean="0">
                <a:latin typeface=""/>
              </a:rPr>
              <a:t>Percentage of patients with protocol defined </a:t>
            </a:r>
            <a:r>
              <a:rPr lang="en-US" sz="2000" dirty="0" err="1" smtClean="0">
                <a:latin typeface=""/>
              </a:rPr>
              <a:t>virological</a:t>
            </a:r>
            <a:r>
              <a:rPr lang="en-US" sz="2000" dirty="0" smtClean="0">
                <a:latin typeface=""/>
              </a:rPr>
              <a:t> failure were very small and similar between arms</a:t>
            </a:r>
            <a:br>
              <a:rPr lang="en-US" sz="2000" dirty="0" smtClean="0">
                <a:latin typeface=""/>
              </a:rPr>
            </a:br>
            <a:endParaRPr lang="en-US" sz="1600" dirty="0" smtClean="0">
              <a:latin typeface=""/>
            </a:endParaRPr>
          </a:p>
          <a:p>
            <a:pPr lvl="1"/>
            <a:r>
              <a:rPr lang="en-US" sz="2000" dirty="0" smtClean="0">
                <a:latin typeface=""/>
              </a:rPr>
              <a:t>Dual therapy with LPV/r + 3TC or FTC has the potential benefit of preserving future options, reducing the cost of antiretroviral therapy and minimizing potential long term toxicity   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" name="Titre 1"/>
          <p:cNvSpPr txBox="1">
            <a:spLocks/>
          </p:cNvSpPr>
          <p:nvPr/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OLE Study: Switch to LPV/r + 3TC/FTC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588</Words>
  <Application>Microsoft Office PowerPoint</Application>
  <PresentationFormat>Affichage à l'écran (4:3)</PresentationFormat>
  <Paragraphs>174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to LPV/r + 3TC</vt:lpstr>
      <vt:lpstr>OLE Study: Switch to LPV/r + 3TC/FTC</vt:lpstr>
      <vt:lpstr>Diapositive 3</vt:lpstr>
      <vt:lpstr>OLE Study: Switch to LPV/r + 3TC/FTC</vt:lpstr>
      <vt:lpstr>Diapositive 5</vt:lpstr>
      <vt:lpstr>Diapositive 6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73</cp:revision>
  <dcterms:created xsi:type="dcterms:W3CDTF">2015-05-20T09:45:14Z</dcterms:created>
  <dcterms:modified xsi:type="dcterms:W3CDTF">2015-07-16T21:56:16Z</dcterms:modified>
</cp:coreProperties>
</file>