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59" r:id="rId5"/>
    <p:sldId id="267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10EB00"/>
    <a:srgbClr val="DDDDDD"/>
    <a:srgbClr val="333399"/>
    <a:srgbClr val="006600"/>
    <a:srgbClr val="FF960C"/>
    <a:srgbClr val="CC3300"/>
    <a:srgbClr val="3AC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00" y="-96"/>
      </p:cViewPr>
      <p:guideLst>
        <p:guide orient="horz" pos="23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16/07/2015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Switch to LPV/</a:t>
            </a:r>
            <a:r>
              <a:rPr lang="en-GB" sz="3200" dirty="0" err="1" smtClean="0">
                <a:ea typeface="ＭＳ Ｐゴシック" pitchFamily="34" charset="-128"/>
              </a:rPr>
              <a:t>r</a:t>
            </a:r>
            <a:r>
              <a:rPr lang="en-GB" sz="3200" dirty="0" smtClean="0">
                <a:ea typeface="ＭＳ Ｐゴシック" pitchFamily="34" charset="-128"/>
              </a:rPr>
              <a:t>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>
                <a:latin typeface="Calibri" pitchFamily="34" charset="0"/>
                <a:ea typeface="ＭＳ Ｐゴシック" pitchFamily="34" charset="-128"/>
              </a:rPr>
              <a:t>OLE </a:t>
            </a:r>
            <a:r>
              <a:rPr lang="fr-FR" sz="2800" b="1" dirty="0" err="1" smtClean="0">
                <a:latin typeface="Calibri" pitchFamily="34" charset="0"/>
                <a:ea typeface="ＭＳ Ｐゴシック" pitchFamily="34" charset="-128"/>
              </a:rPr>
              <a:t>Study</a:t>
            </a:r>
            <a:endParaRPr lang="fr-FR" sz="2800" b="1" dirty="0" smtClean="0"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15319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2931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3884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1991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160069"/>
            <a:ext cx="4111624" cy="824400"/>
          </a:xfrm>
          <a:prstGeom prst="rect">
            <a:avLst/>
          </a:prstGeom>
          <a:solidFill>
            <a:srgbClr val="10EB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LPV/</a:t>
            </a:r>
            <a:r>
              <a:rPr lang="en-US" b="1" dirty="0" err="1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r</a:t>
            </a:r>
            <a:r>
              <a:rPr lang="en-US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bid + 3TC or FTC </a:t>
            </a:r>
            <a:r>
              <a:rPr lang="en-US" b="1" dirty="0" err="1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qd</a:t>
            </a:r>
            <a:r>
              <a:rPr lang="en-US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+ NRTI</a:t>
            </a:r>
            <a:endParaRPr lang="en-US" b="1" dirty="0">
              <a:ln>
                <a:solidFill>
                  <a:srgbClr val="FF6600"/>
                </a:solidFill>
              </a:ln>
              <a:solidFill>
                <a:srgbClr val="000000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78589" y="2264190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127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65889" y="3658015"/>
            <a:ext cx="7489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123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148428"/>
            <a:ext cx="4111625" cy="823912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LPV/</a:t>
            </a:r>
            <a:r>
              <a:rPr lang="en-US" b="1" dirty="0" err="1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r</a:t>
            </a:r>
            <a:r>
              <a:rPr lang="en-US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 bid + 3TC/FTC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qd</a:t>
            </a:r>
            <a:endParaRPr lang="en-US" b="1" dirty="0">
              <a:solidFill>
                <a:schemeClr val="bg1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0372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503257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 :</a:t>
            </a:r>
            <a:r>
              <a:rPr lang="en-US" dirty="0" smtClean="0">
                <a:solidFill>
                  <a:srgbClr val="000066"/>
                </a:solidFill>
              </a:rPr>
              <a:t> proportion without treatment failure at W48 </a:t>
            </a:r>
            <a:r>
              <a:rPr lang="en-US" dirty="0">
                <a:solidFill>
                  <a:srgbClr val="000066"/>
                </a:solidFill>
              </a:rPr>
              <a:t>(</a:t>
            </a:r>
            <a:r>
              <a:rPr lang="en-US" dirty="0" smtClean="0">
                <a:solidFill>
                  <a:srgbClr val="000066"/>
                </a:solidFill>
              </a:rPr>
              <a:t>ITT)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0066"/>
                </a:solidFill>
              </a:rPr>
              <a:t>Treatment failure : 2 consecutive HIV RNA ≥ 50 </a:t>
            </a:r>
            <a:r>
              <a:rPr lang="en-US" dirty="0" err="1" smtClean="0">
                <a:solidFill>
                  <a:srgbClr val="000066"/>
                </a:solidFill>
              </a:rPr>
              <a:t>c/mL</a:t>
            </a:r>
            <a:r>
              <a:rPr lang="en-US" dirty="0" smtClean="0">
                <a:solidFill>
                  <a:srgbClr val="000066"/>
                </a:solidFill>
              </a:rPr>
              <a:t>, death, new AIDS event, loss to follow-up, or change or permanent discontinuation of any antiretroviral drug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0066"/>
                </a:solidFill>
              </a:rPr>
              <a:t>Non-inferiority of dual therapy, upper limit </a:t>
            </a:r>
            <a:r>
              <a:rPr lang="en-GB" dirty="0" smtClean="0">
                <a:solidFill>
                  <a:srgbClr val="000066"/>
                </a:solidFill>
              </a:rPr>
              <a:t>of the 2-sided 95% CI for the difference = 12%, 80% power</a:t>
            </a:r>
            <a:endParaRPr lang="en-US" dirty="0" smtClean="0">
              <a:solidFill>
                <a:srgbClr val="000066"/>
              </a:solidFill>
            </a:endParaRP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Arribas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JR. Lancet Infect Dis </a:t>
            </a:r>
            <a:r>
              <a:rPr lang="fr-FR" sz="1200" i="1" dirty="0" smtClean="0">
                <a:solidFill>
                  <a:srgbClr val="CC0000"/>
                </a:solidFill>
                <a:ea typeface="ＭＳ Ｐゴシック" pitchFamily="34" charset="-128"/>
              </a:rPr>
              <a:t>2015;2015;15:785-92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99921" y="2234290"/>
            <a:ext cx="3402000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HIV-infected patients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LPV/r + 3TC </a:t>
            </a:r>
            <a:b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or FTC + NRTI regimen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HIV RNA &lt; 50 c/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US" sz="1600" b="1" u="sng" dirty="0" smtClean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6 months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No resistance to LPV/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34" charset="0"/>
              </a:rPr>
              <a:t>r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, 3TC or FTC</a:t>
            </a:r>
            <a:endParaRPr lang="en-US" sz="16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382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8780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" name="AutoShape 162"/>
          <p:cNvSpPr>
            <a:spLocks noChangeArrowheads="1"/>
          </p:cNvSpPr>
          <p:nvPr/>
        </p:nvSpPr>
        <p:spPr bwMode="auto">
          <a:xfrm>
            <a:off x="1" y="6605389"/>
            <a:ext cx="403200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OLE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2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OLE Study: Switch to LPV/r + 3TC/FTC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3860" y="3993048"/>
            <a:ext cx="6024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000066"/>
                </a:solidFill>
              </a:rPr>
              <a:t>* </a:t>
            </a:r>
            <a:r>
              <a:rPr lang="en-US" sz="1400" smtClean="0">
                <a:solidFill>
                  <a:srgbClr val="000066"/>
                </a:solidFill>
              </a:rPr>
              <a:t>Randomisation was stratified on time to HIV suppression (&lt; or &gt; 1 </a:t>
            </a:r>
            <a:r>
              <a:rPr lang="en-US" sz="1400" smtClean="0">
                <a:solidFill>
                  <a:srgbClr val="000066"/>
                </a:solidFill>
              </a:rPr>
              <a:t>year</a:t>
            </a:r>
            <a:r>
              <a:rPr lang="en-US" sz="1400" smtClean="0">
                <a:solidFill>
                  <a:srgbClr val="000066"/>
                </a:solidFill>
              </a:rPr>
              <a:t>) </a:t>
            </a:r>
            <a:endParaRPr lang="en-US" sz="1400" smtClean="0">
              <a:solidFill>
                <a:srgbClr val="000066"/>
              </a:solidFill>
            </a:endParaRPr>
          </a:p>
          <a:p>
            <a:r>
              <a:rPr lang="en-US" sz="1400" smtClean="0">
                <a:solidFill>
                  <a:srgbClr val="000066"/>
                </a:solidFill>
              </a:rPr>
              <a:t>and nadir CD4 cell count (&lt; or &gt; </a:t>
            </a:r>
            <a:r>
              <a:rPr lang="en-US" sz="1400" smtClean="0">
                <a:solidFill>
                  <a:srgbClr val="000066"/>
                </a:solidFill>
              </a:rPr>
              <a:t>100/</a:t>
            </a:r>
            <a:r>
              <a:rPr lang="en-US" sz="1400" smtClean="0">
                <a:solidFill>
                  <a:srgbClr val="000066"/>
                </a:solidFill>
                <a:latin typeface="Symbol" charset="2"/>
                <a:cs typeface="Symbol" charset="2"/>
              </a:rPr>
              <a:t>m</a:t>
            </a:r>
            <a:r>
              <a:rPr lang="en-US" sz="1400" smtClean="0">
                <a:solidFill>
                  <a:srgbClr val="000066"/>
                </a:solidFill>
              </a:rPr>
              <a:t>l)</a:t>
            </a:r>
            <a:endParaRPr lang="en-US" sz="1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520798" y="127878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685372"/>
              </p:ext>
            </p:extLst>
          </p:nvPr>
        </p:nvGraphicFramePr>
        <p:xfrm>
          <a:off x="383371" y="1663298"/>
          <a:ext cx="8278421" cy="4575457"/>
        </p:xfrm>
        <a:graphic>
          <a:graphicData uri="http://schemas.openxmlformats.org/drawingml/2006/table">
            <a:tbl>
              <a:tblPr/>
              <a:tblGrid>
                <a:gridCol w="4387783"/>
                <a:gridCol w="1997493"/>
                <a:gridCol w="1893145"/>
              </a:tblGrid>
              <a:tr h="629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LPV/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+ 3TC/FTC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118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331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1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Current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median,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027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NRTI at screening,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ABC/3TC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other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9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at W48,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Medical decision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 (7%)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Arribas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JR. Lancet Infect Dis </a:t>
            </a:r>
            <a:r>
              <a:rPr lang="fr-FR" sz="1200" i="1" dirty="0" smtClean="0">
                <a:solidFill>
                  <a:srgbClr val="CC0000"/>
                </a:solidFill>
                <a:ea typeface="ＭＳ Ｐゴシック" pitchFamily="34" charset="-128"/>
              </a:rPr>
              <a:t>2015;2015;15:785-92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OLE Study: Switch to LPV/r + 3TC/FTC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605389"/>
            <a:ext cx="403200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OLE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52575"/>
            <a:ext cx="3536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50 c/mL (ITT)</a:t>
            </a:r>
            <a:endParaRPr lang="en-US" sz="2000" b="1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54" name="Groupe 53"/>
          <p:cNvGrpSpPr/>
          <p:nvPr/>
        </p:nvGrpSpPr>
        <p:grpSpPr>
          <a:xfrm>
            <a:off x="163697" y="1952685"/>
            <a:ext cx="3463500" cy="359745"/>
            <a:chOff x="163697" y="1952685"/>
            <a:chExt cx="3463500" cy="359745"/>
          </a:xfrm>
        </p:grpSpPr>
        <p:sp>
          <p:nvSpPr>
            <p:cNvPr id="53" name="AutoShape 165"/>
            <p:cNvSpPr>
              <a:spLocks noChangeArrowheads="1"/>
            </p:cNvSpPr>
            <p:nvPr/>
          </p:nvSpPr>
          <p:spPr bwMode="auto">
            <a:xfrm>
              <a:off x="163697" y="1952685"/>
              <a:ext cx="3463500" cy="35974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1266" name="Rectangle 36"/>
            <p:cNvSpPr>
              <a:spLocks noChangeArrowheads="1"/>
            </p:cNvSpPr>
            <p:nvPr/>
          </p:nvSpPr>
          <p:spPr bwMode="auto">
            <a:xfrm>
              <a:off x="1995412" y="2053866"/>
              <a:ext cx="207963" cy="206375"/>
            </a:xfrm>
            <a:prstGeom prst="rect">
              <a:avLst/>
            </a:prstGeom>
            <a:solidFill>
              <a:srgbClr val="7030A0"/>
            </a:solidFill>
            <a:ln w="0">
              <a:solidFill>
                <a:srgbClr val="7030A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7" name="Rectangle 37"/>
            <p:cNvSpPr>
              <a:spLocks noChangeArrowheads="1"/>
            </p:cNvSpPr>
            <p:nvPr/>
          </p:nvSpPr>
          <p:spPr bwMode="auto">
            <a:xfrm>
              <a:off x="323512" y="2053866"/>
              <a:ext cx="209550" cy="209550"/>
            </a:xfrm>
            <a:prstGeom prst="rect">
              <a:avLst/>
            </a:prstGeom>
            <a:solidFill>
              <a:srgbClr val="10EB00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8" name="ZoneTexte 56"/>
            <p:cNvSpPr txBox="1">
              <a:spLocks noChangeArrowheads="1"/>
            </p:cNvSpPr>
            <p:nvPr/>
          </p:nvSpPr>
          <p:spPr bwMode="auto">
            <a:xfrm>
              <a:off x="2157397" y="2004653"/>
              <a:ext cx="13773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LPV/r + 3TC/FTC</a:t>
              </a:r>
              <a:endParaRPr lang="en-US" sz="14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1269" name="ZoneTexte 56"/>
            <p:cNvSpPr txBox="1">
              <a:spLocks noChangeArrowheads="1"/>
            </p:cNvSpPr>
            <p:nvPr/>
          </p:nvSpPr>
          <p:spPr bwMode="auto">
            <a:xfrm>
              <a:off x="457566" y="2004653"/>
              <a:ext cx="12504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LPV/r + 2 NRTI</a:t>
              </a:r>
              <a:endParaRPr lang="en-US" sz="14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</p:grp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79038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4515240" y="1552575"/>
            <a:ext cx="40960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Confirmed virologic failure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318584" y="1238250"/>
            <a:ext cx="59055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400" b="1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results </a:t>
            </a:r>
            <a:r>
              <a:rPr lang="en-US" sz="2400" b="1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at </a:t>
            </a:r>
            <a:r>
              <a:rPr lang="en-US" sz="2400" b="1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US" sz="2400" b="1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8853773"/>
              </p:ext>
            </p:extLst>
          </p:nvPr>
        </p:nvGraphicFramePr>
        <p:xfrm>
          <a:off x="3731372" y="2013284"/>
          <a:ext cx="5259919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336"/>
                <a:gridCol w="1701413"/>
                <a:gridCol w="1893170"/>
              </a:tblGrid>
              <a:tr h="275698">
                <a:tc>
                  <a:txBody>
                    <a:bodyPr/>
                    <a:lstStyle/>
                    <a:p>
                      <a:endParaRPr lang="en-US" sz="1600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LPV/r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LPV/r + 3TC/FTC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63166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 3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078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Analyzed for resistance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451142">
                <a:tc>
                  <a:txBody>
                    <a:bodyPr/>
                    <a:lstStyle/>
                    <a:p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Emergence of resistance</a:t>
                      </a:r>
                      <a:endParaRPr lang="en-US" sz="14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smtClean="0">
                          <a:solidFill>
                            <a:srgbClr val="000066"/>
                          </a:solidFill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1 (K103N + M184V)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5096719" y="4038018"/>
            <a:ext cx="3230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333399"/>
                </a:solidFill>
                <a:latin typeface="+mj-lt"/>
              </a:rPr>
              <a:t>Causes of therapeutic failure</a:t>
            </a:r>
            <a:endParaRPr lang="en-US" sz="2000" b="1">
              <a:solidFill>
                <a:srgbClr val="333399"/>
              </a:solidFill>
              <a:latin typeface="+mj-lt"/>
            </a:endParaRPr>
          </a:p>
        </p:txBody>
      </p:sp>
      <p:graphicFrame>
        <p:nvGraphicFramePr>
          <p:cNvPr id="55" name="Tableau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0759576"/>
              </p:ext>
            </p:extLst>
          </p:nvPr>
        </p:nvGraphicFramePr>
        <p:xfrm>
          <a:off x="3731372" y="4488736"/>
          <a:ext cx="5259919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336"/>
                <a:gridCol w="1701413"/>
                <a:gridCol w="1893170"/>
              </a:tblGrid>
              <a:tr h="159112">
                <a:tc>
                  <a:txBody>
                    <a:bodyPr/>
                    <a:lstStyle/>
                    <a:p>
                      <a:endParaRPr lang="en-US" sz="1600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LPV/r + 2 NRTI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LPV/r + 3TC/FTC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5187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Adverse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event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3%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1%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879">
                <a:tc>
                  <a:txBody>
                    <a:bodyPr/>
                    <a:lstStyle/>
                    <a:p>
                      <a:r>
                        <a:rPr lang="en-US" sz="1400" b="1" noProof="0" dirty="0" err="1" smtClean="0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 failure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2%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2%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11477">
                <a:tc>
                  <a:txBody>
                    <a:bodyPr/>
                    <a:lstStyle/>
                    <a:p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Lost to follow-up</a:t>
                      </a:r>
                      <a:endParaRPr lang="en-US" sz="1400" b="1" baseline="30000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3%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477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Other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66"/>
                          </a:solidFill>
                        </a:rPr>
                        <a:t>6%</a:t>
                      </a:r>
                      <a:endParaRPr lang="en-US" sz="15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8" name="ZoneTexte 57"/>
          <p:cNvSpPr txBox="1"/>
          <p:nvPr/>
        </p:nvSpPr>
        <p:spPr>
          <a:xfrm>
            <a:off x="3748619" y="3703638"/>
            <a:ext cx="3533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rgbClr val="000066"/>
                </a:solidFill>
              </a:rPr>
              <a:t>Number of viral blips similar in both arms (N = 12)</a:t>
            </a:r>
            <a:endParaRPr lang="en-US" sz="1200">
              <a:solidFill>
                <a:srgbClr val="000066"/>
              </a:solidFill>
            </a:endParaRPr>
          </a:p>
        </p:txBody>
      </p:sp>
      <p:sp>
        <p:nvSpPr>
          <p:cNvPr id="63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Arribas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JR. Lancet Infect Dis </a:t>
            </a:r>
            <a:r>
              <a:rPr lang="fr-FR" sz="1200" i="1" dirty="0" smtClean="0">
                <a:solidFill>
                  <a:srgbClr val="CC0000"/>
                </a:solidFill>
                <a:ea typeface="ＭＳ Ｐゴシック" pitchFamily="34" charset="-128"/>
              </a:rPr>
              <a:t>2015;2015;15:785-92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OLE Study: Switch to LPV/r + 3TC/FTC</a:t>
            </a:r>
          </a:p>
        </p:txBody>
      </p:sp>
      <p:sp>
        <p:nvSpPr>
          <p:cNvPr id="48" name="AutoShape 162"/>
          <p:cNvSpPr>
            <a:spLocks noChangeArrowheads="1"/>
          </p:cNvSpPr>
          <p:nvPr/>
        </p:nvSpPr>
        <p:spPr bwMode="auto">
          <a:xfrm>
            <a:off x="1" y="6605389"/>
            <a:ext cx="403200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OLE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grpSp>
        <p:nvGrpSpPr>
          <p:cNvPr id="60" name="Groupe 59"/>
          <p:cNvGrpSpPr/>
          <p:nvPr/>
        </p:nvGrpSpPr>
        <p:grpSpPr>
          <a:xfrm>
            <a:off x="121097" y="2492803"/>
            <a:ext cx="3668429" cy="4141467"/>
            <a:chOff x="121097" y="2492803"/>
            <a:chExt cx="3668429" cy="4141467"/>
          </a:xfrm>
        </p:grpSpPr>
        <p:sp>
          <p:nvSpPr>
            <p:cNvPr id="49" name="ZoneTexte 48"/>
            <p:cNvSpPr txBox="1"/>
            <p:nvPr/>
          </p:nvSpPr>
          <p:spPr>
            <a:xfrm>
              <a:off x="443992" y="2492803"/>
              <a:ext cx="153776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smtClean="0">
                  <a:solidFill>
                    <a:srgbClr val="333399"/>
                  </a:solidFill>
                  <a:latin typeface="+mj-lt"/>
                </a:rPr>
                <a:t>Therapeutic response</a:t>
              </a:r>
            </a:p>
            <a:p>
              <a:pPr algn="ctr"/>
              <a:r>
                <a:rPr lang="en-US" sz="1400" b="1" smtClean="0">
                  <a:solidFill>
                    <a:srgbClr val="333399"/>
                  </a:solidFill>
                  <a:latin typeface="+mj-lt"/>
                </a:rPr>
                <a:t>(ITT)</a:t>
              </a:r>
              <a:endParaRPr lang="en-US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1804584" y="2492803"/>
              <a:ext cx="153776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smtClean="0">
                  <a:solidFill>
                    <a:srgbClr val="333399"/>
                  </a:solidFill>
                  <a:latin typeface="+mj-lt"/>
                </a:rPr>
                <a:t>No virologic failure</a:t>
              </a:r>
            </a:p>
            <a:p>
              <a:pPr algn="ctr"/>
              <a:r>
                <a:rPr lang="en-US" sz="1400" b="1" smtClean="0">
                  <a:solidFill>
                    <a:srgbClr val="333399"/>
                  </a:solidFill>
                  <a:latin typeface="+mj-lt"/>
                </a:rPr>
                <a:t>(per protocol)</a:t>
              </a:r>
              <a:endParaRPr lang="en-US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2220913" y="6111050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76" name="Freeform 25"/>
            <p:cNvSpPr>
              <a:spLocks noEditPoints="1"/>
            </p:cNvSpPr>
            <p:nvPr/>
          </p:nvSpPr>
          <p:spPr bwMode="auto">
            <a:xfrm>
              <a:off x="424310" y="6074538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298897" y="5982463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121097" y="3355151"/>
              <a:ext cx="234950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849435" y="3692596"/>
              <a:ext cx="31258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86.6 </a:t>
              </a:r>
              <a:endParaRPr lang="en-US" sz="1200" b="1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1420564" y="3660261"/>
              <a:ext cx="27509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87.8</a:t>
              </a:r>
              <a:endParaRPr lang="en-US" sz="1200" b="1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209997" y="546652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209997" y="493947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209997" y="441083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209997" y="388378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325885" y="3174176"/>
              <a:ext cx="3095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smtClean="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  <a:endParaRPr lang="en-US" sz="11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412272" y="6069776"/>
              <a:ext cx="2951796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 bwMode="auto">
            <a:xfrm>
              <a:off x="463997" y="342182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394147" y="400761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395735" y="451878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397322" y="502678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384622" y="556018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733872" y="3883788"/>
              <a:ext cx="486000" cy="2179757"/>
            </a:xfrm>
            <a:prstGeom prst="rect">
              <a:avLst/>
            </a:prstGeom>
            <a:solidFill>
              <a:srgbClr val="10EB00"/>
            </a:solidFill>
            <a:ln w="9525">
              <a:solidFill>
                <a:srgbClr val="10EB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1318584" y="3861048"/>
              <a:ext cx="486000" cy="2202497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6" name="Rectangle 20"/>
            <p:cNvSpPr>
              <a:spLocks noChangeArrowheads="1"/>
            </p:cNvSpPr>
            <p:nvPr/>
          </p:nvSpPr>
          <p:spPr bwMode="auto">
            <a:xfrm>
              <a:off x="2105347" y="3442917"/>
              <a:ext cx="486000" cy="2620628"/>
            </a:xfrm>
            <a:prstGeom prst="rect">
              <a:avLst/>
            </a:prstGeom>
            <a:solidFill>
              <a:srgbClr val="10EB00"/>
            </a:solidFill>
            <a:ln w="9525">
              <a:solidFill>
                <a:srgbClr val="10EB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Rectangle 21"/>
            <p:cNvSpPr>
              <a:spLocks noChangeArrowheads="1"/>
            </p:cNvSpPr>
            <p:nvPr/>
          </p:nvSpPr>
          <p:spPr bwMode="auto">
            <a:xfrm>
              <a:off x="2690059" y="3442917"/>
              <a:ext cx="486000" cy="2620628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2223224" y="3258251"/>
              <a:ext cx="31258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97.3 </a:t>
              </a:r>
              <a:endParaRPr lang="en-US" sz="1200" b="1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62" name="Rectangle 44"/>
            <p:cNvSpPr>
              <a:spLocks noChangeArrowheads="1"/>
            </p:cNvSpPr>
            <p:nvPr/>
          </p:nvSpPr>
          <p:spPr bwMode="auto">
            <a:xfrm>
              <a:off x="2759030" y="3258251"/>
              <a:ext cx="27731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 b="1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97.3</a:t>
              </a:r>
              <a:endParaRPr lang="en-US" sz="1200" b="1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45" name="ZoneTexte 86"/>
            <p:cNvSpPr txBox="1">
              <a:spLocks noChangeArrowheads="1"/>
            </p:cNvSpPr>
            <p:nvPr/>
          </p:nvSpPr>
          <p:spPr bwMode="auto">
            <a:xfrm>
              <a:off x="341318" y="6110958"/>
              <a:ext cx="17578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smtClean="0">
                  <a:solidFill>
                    <a:srgbClr val="000066"/>
                  </a:solidFill>
                </a:rPr>
                <a:t>Difference </a:t>
              </a:r>
              <a:r>
                <a:rPr lang="en-US" sz="1400" smtClean="0">
                  <a:solidFill>
                    <a:srgbClr val="000066"/>
                  </a:solidFill>
                </a:rPr>
                <a:t>(</a:t>
              </a:r>
              <a:r>
                <a:rPr lang="en-US" sz="1400" smtClean="0">
                  <a:solidFill>
                    <a:srgbClr val="000066"/>
                  </a:solidFill>
                </a:rPr>
                <a:t>95</a:t>
              </a:r>
              <a:r>
                <a:rPr lang="en-US" sz="1400" smtClean="0">
                  <a:solidFill>
                    <a:srgbClr val="000066"/>
                  </a:solidFill>
                </a:rPr>
                <a:t>% </a:t>
              </a:r>
              <a:r>
                <a:rPr lang="en-US" sz="1400" smtClean="0">
                  <a:solidFill>
                    <a:srgbClr val="000066"/>
                  </a:solidFill>
                </a:rPr>
                <a:t>CI)</a:t>
              </a:r>
              <a:endParaRPr lang="en-US" sz="1400" smtClean="0">
                <a:solidFill>
                  <a:srgbClr val="000066"/>
                </a:solidFill>
              </a:endParaRPr>
            </a:p>
            <a:p>
              <a:pPr algn="ctr"/>
              <a:r>
                <a:rPr lang="en-US" sz="1400" smtClean="0">
                  <a:solidFill>
                    <a:srgbClr val="000066"/>
                  </a:solidFill>
                </a:rPr>
                <a:t>- </a:t>
              </a:r>
              <a:r>
                <a:rPr lang="en-US" sz="1400" smtClean="0">
                  <a:solidFill>
                    <a:srgbClr val="000066"/>
                  </a:solidFill>
                </a:rPr>
                <a:t>1.2</a:t>
              </a:r>
              <a:r>
                <a:rPr lang="en-US" sz="1400" smtClean="0">
                  <a:solidFill>
                    <a:srgbClr val="000066"/>
                  </a:solidFill>
                </a:rPr>
                <a:t>% (- 9.6 to </a:t>
              </a:r>
              <a:r>
                <a:rPr lang="en-US" sz="1400" smtClean="0">
                  <a:solidFill>
                    <a:srgbClr val="000066"/>
                  </a:solidFill>
                </a:rPr>
                <a:t>7.3)</a:t>
              </a:r>
              <a:endParaRPr lang="en-US" sz="1400">
                <a:solidFill>
                  <a:srgbClr val="FF0000"/>
                </a:solidFill>
                <a:ea typeface="Arial" pitchFamily="-83" charset="0"/>
                <a:cs typeface="Arial" pitchFamily="-83" charset="0"/>
              </a:endParaRPr>
            </a:p>
          </p:txBody>
        </p:sp>
        <p:cxnSp>
          <p:nvCxnSpPr>
            <p:cNvPr id="59" name="Connecteur droit 58"/>
            <p:cNvCxnSpPr/>
            <p:nvPr/>
          </p:nvCxnSpPr>
          <p:spPr bwMode="auto">
            <a:xfrm>
              <a:off x="396072" y="343078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ZoneTexte 86"/>
            <p:cNvSpPr txBox="1">
              <a:spLocks noChangeArrowheads="1"/>
            </p:cNvSpPr>
            <p:nvPr/>
          </p:nvSpPr>
          <p:spPr bwMode="auto">
            <a:xfrm>
              <a:off x="2031638" y="6111050"/>
              <a:ext cx="175788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smtClean="0">
                  <a:solidFill>
                    <a:srgbClr val="000066"/>
                  </a:solidFill>
                </a:rPr>
                <a:t>Difference </a:t>
              </a:r>
              <a:r>
                <a:rPr lang="en-US" sz="1400" smtClean="0">
                  <a:solidFill>
                    <a:srgbClr val="000066"/>
                  </a:solidFill>
                </a:rPr>
                <a:t>(</a:t>
              </a:r>
              <a:r>
                <a:rPr lang="en-US" sz="1400" smtClean="0">
                  <a:solidFill>
                    <a:srgbClr val="000066"/>
                  </a:solidFill>
                </a:rPr>
                <a:t>95</a:t>
              </a:r>
              <a:r>
                <a:rPr lang="en-US" sz="1400" smtClean="0">
                  <a:solidFill>
                    <a:srgbClr val="000066"/>
                  </a:solidFill>
                </a:rPr>
                <a:t>% </a:t>
              </a:r>
              <a:r>
                <a:rPr lang="en-US" sz="1400" smtClean="0">
                  <a:solidFill>
                    <a:srgbClr val="000066"/>
                  </a:solidFill>
                </a:rPr>
                <a:t>CI)</a:t>
              </a:r>
              <a:endParaRPr lang="en-US" sz="1400" smtClean="0">
                <a:solidFill>
                  <a:srgbClr val="000066"/>
                </a:solidFill>
              </a:endParaRPr>
            </a:p>
            <a:p>
              <a:pPr algn="ctr"/>
              <a:r>
                <a:rPr lang="en-US" sz="1400" smtClean="0">
                  <a:solidFill>
                    <a:srgbClr val="000066"/>
                  </a:solidFill>
                </a:rPr>
                <a:t>0.1</a:t>
              </a:r>
              <a:r>
                <a:rPr lang="en-US" sz="1400" smtClean="0">
                  <a:solidFill>
                    <a:srgbClr val="000066"/>
                  </a:solidFill>
                </a:rPr>
                <a:t>% (- 5.1 to </a:t>
              </a:r>
              <a:r>
                <a:rPr lang="en-US" sz="1400" smtClean="0">
                  <a:solidFill>
                    <a:srgbClr val="000066"/>
                  </a:solidFill>
                </a:rPr>
                <a:t>5.3)</a:t>
              </a:r>
              <a:endParaRPr lang="en-US" sz="1400">
                <a:solidFill>
                  <a:srgbClr val="FF0000"/>
                </a:solidFill>
                <a:ea typeface="Arial" pitchFamily="-83" charset="0"/>
                <a:cs typeface="Arial" pitchFamily="-83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3767885"/>
              </p:ext>
            </p:extLst>
          </p:nvPr>
        </p:nvGraphicFramePr>
        <p:xfrm>
          <a:off x="403201" y="1798064"/>
          <a:ext cx="8313134" cy="4274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778"/>
                <a:gridCol w="2569327"/>
                <a:gridCol w="1850029"/>
              </a:tblGrid>
              <a:tr h="578537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00"/>
                          </a:solidFill>
                        </a:rPr>
                        <a:t>LPV/r + 2 NRTI</a:t>
                      </a:r>
                    </a:p>
                    <a:p>
                      <a:pPr algn="ctr"/>
                      <a:r>
                        <a:rPr lang="en-US" sz="1500" b="1" noProof="0" dirty="0" smtClean="0">
                          <a:solidFill>
                            <a:srgbClr val="000000"/>
                          </a:solidFill>
                        </a:rPr>
                        <a:t>N = 121</a:t>
                      </a:r>
                      <a:endParaRPr lang="en-US" sz="15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noProof="0" dirty="0" smtClean="0">
                          <a:solidFill>
                            <a:schemeClr val="bg1"/>
                          </a:solidFill>
                        </a:rPr>
                        <a:t>LPV/r + 3TC/FTC</a:t>
                      </a:r>
                      <a:endParaRPr lang="en-US" sz="1500" b="1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500" b="1" baseline="0" noProof="0" dirty="0" smtClean="0">
                          <a:solidFill>
                            <a:schemeClr val="bg1"/>
                          </a:solidFill>
                        </a:rPr>
                        <a:t>N = 118</a:t>
                      </a:r>
                      <a:endParaRPr lang="en-US" sz="15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32140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Grade 3-4 adverse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event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s, 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8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40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Serious adverse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event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s, 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1446342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AEs leading to discontinuation, 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  <a:p>
                      <a:pPr algn="ctr"/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Bone markers elevation</a:t>
                      </a:r>
                    </a:p>
                    <a:p>
                      <a:pPr algn="ctr"/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Hip aseptic necrosis</a:t>
                      </a:r>
                    </a:p>
                    <a:p>
                      <a:pPr algn="ctr"/>
                      <a:r>
                        <a:rPr lang="en-US" sz="1400" b="1" baseline="0" noProof="0" dirty="0" err="1" smtClean="0">
                          <a:solidFill>
                            <a:srgbClr val="000066"/>
                          </a:solidFill>
                        </a:rPr>
                        <a:t>Osteopenia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+ renal </a:t>
                      </a:r>
                      <a:r>
                        <a:rPr lang="en-US" sz="1400" b="1" baseline="0" noProof="0" dirty="0" err="1" smtClean="0">
                          <a:solidFill>
                            <a:srgbClr val="000066"/>
                          </a:solidFill>
                        </a:rPr>
                        <a:t>tubulopathy</a:t>
                      </a:r>
                      <a:endParaRPr lang="en-US" sz="1400" b="1" baseline="0" noProof="0" dirty="0" smtClean="0">
                        <a:solidFill>
                          <a:srgbClr val="000066"/>
                        </a:solidFill>
                      </a:endParaRPr>
                    </a:p>
                    <a:p>
                      <a:pPr algn="ctr"/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Renal function worsening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Fanconi syndrome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409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Grade 3-4 laboratory abnormalities, 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2140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AST &gt; 5 x ULN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2%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40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ALT &gt; 5 x ULN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3%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32140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Cholesterol &gt; 300 mg/dl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(7.8 </a:t>
                      </a:r>
                      <a:r>
                        <a:rPr lang="en-US" sz="1400" b="1" baseline="0" noProof="0" dirty="0" err="1" smtClean="0">
                          <a:solidFill>
                            <a:srgbClr val="000066"/>
                          </a:solidFill>
                        </a:rPr>
                        <a:t>mmol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/l)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4%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1409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Triglycerides &gt; 750 mg/dl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(8.47 </a:t>
                      </a:r>
                      <a:r>
                        <a:rPr lang="en-US" sz="1400" b="1" baseline="0" noProof="0" dirty="0" err="1" smtClean="0">
                          <a:solidFill>
                            <a:srgbClr val="000066"/>
                          </a:solidFill>
                        </a:rPr>
                        <a:t>mmol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/l)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1%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533276" y="1358040"/>
            <a:ext cx="2024474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Safety at W48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2786" y="6072806"/>
            <a:ext cx="7910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0066"/>
                </a:solidFill>
              </a:rPr>
              <a:t>S</a:t>
            </a:r>
            <a:r>
              <a:rPr lang="en-US" sz="1400" smtClean="0">
                <a:solidFill>
                  <a:srgbClr val="000066"/>
                </a:solidFill>
              </a:rPr>
              <a:t>mall but significant increase of eGFR </a:t>
            </a:r>
            <a:r>
              <a:rPr lang="en-US" sz="1400" smtClean="0">
                <a:solidFill>
                  <a:srgbClr val="000066"/>
                </a:solidFill>
              </a:rPr>
              <a:t>(MDRD</a:t>
            </a:r>
            <a:r>
              <a:rPr lang="en-US" sz="1400" smtClean="0">
                <a:solidFill>
                  <a:srgbClr val="000066"/>
                </a:solidFill>
              </a:rPr>
              <a:t>), total and LDL cholesterol in the dual treatment group at 48 weeks compared with the triple treatment </a:t>
            </a:r>
            <a:r>
              <a:rPr lang="en-US" sz="1400" smtClean="0">
                <a:solidFill>
                  <a:srgbClr val="000066"/>
                </a:solidFill>
              </a:rPr>
              <a:t>group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Arribas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JR. Lancet Infect Dis </a:t>
            </a:r>
            <a:r>
              <a:rPr lang="fr-FR" sz="1200" i="1" dirty="0" smtClean="0">
                <a:solidFill>
                  <a:srgbClr val="CC0000"/>
                </a:solidFill>
                <a:ea typeface="ＭＳ Ｐゴシック" pitchFamily="34" charset="-128"/>
              </a:rPr>
              <a:t>2015;2015;15:785-92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OLE Study: Switch to LPV/r + 3TC/FTC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1" y="6605389"/>
            <a:ext cx="403200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OLE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193088" cy="5303838"/>
          </a:xfrm>
        </p:spPr>
        <p:txBody>
          <a:bodyPr/>
          <a:lstStyle/>
          <a:p>
            <a:r>
              <a:rPr lang="en-US" sz="2800" b="1" dirty="0" smtClean="0">
                <a:latin typeface="+mj-lt"/>
              </a:rPr>
              <a:t>Conclusion</a:t>
            </a:r>
            <a:br>
              <a:rPr lang="en-US" sz="28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lvl="1"/>
            <a:r>
              <a:rPr lang="en-US" sz="2000" dirty="0" smtClean="0">
                <a:latin typeface=""/>
              </a:rPr>
              <a:t>In </a:t>
            </a:r>
            <a:r>
              <a:rPr lang="en-US" sz="2000" dirty="0" err="1" smtClean="0">
                <a:latin typeface=""/>
              </a:rPr>
              <a:t>virologically</a:t>
            </a:r>
            <a:r>
              <a:rPr lang="en-US" sz="2000" dirty="0" smtClean="0">
                <a:latin typeface=""/>
              </a:rPr>
              <a:t> suppressed patients on a triple-drug antiretroviral regimen with LPV/r + 2NRTI, switching to LPV/r + 3TC or FTC demonstrated non-inferior efficacy and comparable safety to LPV/r + 2 NRTI, as maintenance therapy</a:t>
            </a:r>
            <a:br>
              <a:rPr lang="en-US" sz="2000" dirty="0" smtClean="0">
                <a:latin typeface=""/>
              </a:rPr>
            </a:br>
            <a:endParaRPr lang="en-US" sz="2000" dirty="0" smtClean="0">
              <a:latin typeface=""/>
            </a:endParaRPr>
          </a:p>
          <a:p>
            <a:pPr lvl="1"/>
            <a:r>
              <a:rPr lang="en-US" sz="2000" dirty="0" smtClean="0">
                <a:latin typeface=""/>
              </a:rPr>
              <a:t>Percentage of patients with protocol defined </a:t>
            </a:r>
            <a:r>
              <a:rPr lang="en-US" sz="2000" dirty="0" err="1" smtClean="0">
                <a:latin typeface=""/>
              </a:rPr>
              <a:t>virological</a:t>
            </a:r>
            <a:r>
              <a:rPr lang="en-US" sz="2000" dirty="0" smtClean="0">
                <a:latin typeface=""/>
              </a:rPr>
              <a:t> failure were very small and similar between arms</a:t>
            </a:r>
            <a:br>
              <a:rPr lang="en-US" sz="2000" dirty="0" smtClean="0">
                <a:latin typeface=""/>
              </a:rPr>
            </a:br>
            <a:endParaRPr lang="en-US" sz="1600" dirty="0" smtClean="0">
              <a:latin typeface=""/>
            </a:endParaRPr>
          </a:p>
          <a:p>
            <a:pPr lvl="1"/>
            <a:r>
              <a:rPr lang="en-US" sz="2000" dirty="0" smtClean="0">
                <a:latin typeface=""/>
              </a:rPr>
              <a:t>Dual therapy with LPV/r + 3TC or FTC has the potential benefit of preserving future options, reducing the cost of antiretroviral therapy and minimizing potential long term toxicity   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1" y="6605389"/>
            <a:ext cx="403200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OLE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Arribas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JR. Lancet Infect Dis </a:t>
            </a:r>
            <a:r>
              <a:rPr lang="fr-FR" sz="1200" i="1" dirty="0" smtClean="0">
                <a:solidFill>
                  <a:srgbClr val="CC0000"/>
                </a:solidFill>
                <a:ea typeface="ＭＳ Ｐゴシック" pitchFamily="34" charset="-128"/>
              </a:rPr>
              <a:t>2015;2015;15:785-92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OLE Study: Switch to LPV/r + 3TC/FTC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588</Words>
  <Application>Microsoft Office PowerPoint</Application>
  <PresentationFormat>Affichage à l'écran (4:3)</PresentationFormat>
  <Paragraphs>174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ARV_trials_2015</vt:lpstr>
      <vt:lpstr>Switch to LPV/r + 3TC</vt:lpstr>
      <vt:lpstr>OLE Study: Switch to LPV/r + 3TC/FTC</vt:lpstr>
      <vt:lpstr>Diapositive 3</vt:lpstr>
      <vt:lpstr>OLE Study: Switch to LPV/r + 3TC/FTC</vt:lpstr>
      <vt:lpstr>Diapositive 5</vt:lpstr>
      <vt:lpstr>Diapositive 6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Pilouk</cp:lastModifiedBy>
  <cp:revision>73</cp:revision>
  <dcterms:created xsi:type="dcterms:W3CDTF">2015-05-20T09:45:14Z</dcterms:created>
  <dcterms:modified xsi:type="dcterms:W3CDTF">2015-07-16T21:56:16Z</dcterms:modified>
</cp:coreProperties>
</file>