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64" r:id="rId2"/>
    <p:sldId id="265" r:id="rId3"/>
    <p:sldId id="267" r:id="rId4"/>
    <p:sldId id="269" r:id="rId5"/>
    <p:sldId id="270" r:id="rId6"/>
    <p:sldId id="268" r:id="rId7"/>
    <p:sldId id="271" r:id="rId8"/>
    <p:sldId id="272" r:id="rId9"/>
  </p:sldIdLst>
  <p:sldSz cx="9144000" cy="6858000" type="screen4x3"/>
  <p:notesSz cx="6858000" cy="9144000"/>
  <p:custDataLst>
    <p:tags r:id="rId11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3" clrIdx="0"/>
  <p:cmAuthor id="1" name="Pozniak, Anton" initials="PA" lastIdx="2" clrIdx="1"/>
  <p:cmAuthor id="2" name="anton" initials="a" lastIdx="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DDDDD"/>
    <a:srgbClr val="FF960C"/>
    <a:srgbClr val="3AC5FF"/>
    <a:srgbClr val="FFFFFF"/>
    <a:srgbClr val="000066"/>
    <a:srgbClr val="333399"/>
    <a:srgbClr val="CC3300"/>
    <a:srgbClr val="10EB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70" autoAdjust="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566" y="-96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33E0BB3-D131-4F7C-A614-FA98950D8177}" type="datetimeFigureOut">
              <a:rPr lang="fr-FR"/>
              <a:pPr>
                <a:defRPr/>
              </a:pPr>
              <a:t>03/12/2015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526787D-91DA-4A3A-AAD1-2F88B3AF8D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239903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>
              <a:ea typeface="ＭＳ Ｐゴシック" pitchFamily="34" charset="-128"/>
            </a:endParaRPr>
          </a:p>
        </p:txBody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8B87528F-3C34-418C-B37E-B3F1FFDBC226}" type="slidenum">
              <a:rPr lang="fr-FR" sz="1200">
                <a:latin typeface="Calibri" pitchFamily="34" charset="0"/>
              </a:rPr>
              <a:pPr algn="r" defTabSz="850900"/>
              <a:t>1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35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8F650C-E4F0-45CF-81DB-ED697EC003E6}" type="slidenum">
              <a:rPr lang="fr-FR"/>
              <a:pPr/>
              <a:t>3</a:t>
            </a:fld>
            <a:endParaRPr lang="fr-FR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8F650C-E4F0-45CF-81DB-ED697EC003E6}" type="slidenum">
              <a:rPr lang="fr-FR"/>
              <a:pPr/>
              <a:t>7</a:t>
            </a:fld>
            <a:endParaRPr lang="fr-FR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ea typeface="ＭＳ Ｐゴシック" pitchFamily="34" charset="-128"/>
              </a:rPr>
              <a:t>Switch to PI/r monotherapy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smtClean="0">
                <a:latin typeface="Calibri" pitchFamily="34" charset="0"/>
                <a:ea typeface="ＭＳ Ｐゴシック" pitchFamily="34" charset="-128"/>
              </a:rPr>
              <a:t>PIVOT Study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fr-FR" smtClean="0"/>
              <a:t>PIVOT Study: switch to PI/r monotherapy</a:t>
            </a:r>
          </a:p>
        </p:txBody>
      </p:sp>
      <p:sp>
        <p:nvSpPr>
          <p:cNvPr id="322562" name="Espace réservé du contenu 5"/>
          <p:cNvSpPr>
            <a:spLocks noGrp="1"/>
          </p:cNvSpPr>
          <p:nvPr>
            <p:ph idx="1"/>
          </p:nvPr>
        </p:nvSpPr>
        <p:spPr>
          <a:xfrm>
            <a:off x="207728" y="1341438"/>
            <a:ext cx="1736725" cy="458787"/>
          </a:xfrm>
        </p:spPr>
        <p:txBody>
          <a:bodyPr/>
          <a:lstStyle/>
          <a:p>
            <a:r>
              <a:rPr lang="fr-FR" altLang="fr-FR" dirty="0" smtClean="0">
                <a:latin typeface="+mj-lt"/>
              </a:rPr>
              <a:t>Design</a:t>
            </a:r>
          </a:p>
        </p:txBody>
      </p:sp>
      <p:sp>
        <p:nvSpPr>
          <p:cNvPr id="322563" name="Text Box 3"/>
          <p:cNvSpPr txBox="1">
            <a:spLocks noChangeArrowheads="1"/>
          </p:cNvSpPr>
          <p:nvPr/>
        </p:nvSpPr>
        <p:spPr bwMode="auto">
          <a:xfrm>
            <a:off x="6335713" y="6583363"/>
            <a:ext cx="28082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fr-FR" sz="1200" i="1">
                <a:solidFill>
                  <a:srgbClr val="FFFFFF"/>
                </a:solidFill>
                <a:cs typeface="Arial" charset="0"/>
              </a:rPr>
              <a:t>Paton N, CROI 2014, Abs. 550LB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62569" y="4079641"/>
            <a:ext cx="85020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defRPr/>
            </a:pPr>
            <a:r>
              <a:rPr lang="en-US" sz="1200" kern="0" dirty="0" smtClean="0">
                <a:solidFill>
                  <a:srgbClr val="000066"/>
                </a:solidFill>
              </a:rPr>
              <a:t>* Prompt reintroduction of NRTIs (switch PI/r to NNRTI allowed) for protocol-defined viral rebound </a:t>
            </a:r>
            <a:br>
              <a:rPr lang="en-US" sz="1200" kern="0" dirty="0" smtClean="0">
                <a:solidFill>
                  <a:srgbClr val="000066"/>
                </a:solidFill>
              </a:rPr>
            </a:br>
            <a:r>
              <a:rPr lang="en-US" sz="1200" kern="0" dirty="0" smtClean="0">
                <a:solidFill>
                  <a:srgbClr val="000066"/>
                </a:solidFill>
              </a:rPr>
              <a:t>(3 consecutive HIV RNA &gt; 50 c/ml) ; further management with combination therapy as in the triple therapy group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defRPr/>
            </a:pPr>
            <a:r>
              <a:rPr lang="en-US" sz="1200" kern="0" dirty="0" smtClean="0">
                <a:solidFill>
                  <a:srgbClr val="000066"/>
                </a:solidFill>
              </a:rPr>
              <a:t>** PI substitution during follow-up allowed</a:t>
            </a:r>
          </a:p>
          <a:p>
            <a:r>
              <a:rPr lang="en-US" sz="1200" kern="0" dirty="0" smtClean="0">
                <a:solidFill>
                  <a:srgbClr val="000066"/>
                </a:solidFill>
              </a:rPr>
              <a:t>*** </a:t>
            </a:r>
            <a:r>
              <a:rPr lang="en-US" sz="1200" dirty="0" smtClean="0">
                <a:solidFill>
                  <a:srgbClr val="000066"/>
                </a:solidFill>
              </a:rPr>
              <a:t>Switches for toxic effects, convenience, and viral load failure allowed</a:t>
            </a:r>
            <a:endParaRPr lang="en-US" sz="1200" kern="0" dirty="0" smtClean="0">
              <a:solidFill>
                <a:srgbClr val="000066"/>
              </a:solidFill>
            </a:endParaRPr>
          </a:p>
        </p:txBody>
      </p:sp>
      <p:sp>
        <p:nvSpPr>
          <p:cNvPr id="37" name="Espace réservé du contenu 5"/>
          <p:cNvSpPr txBox="1">
            <a:spLocks/>
          </p:cNvSpPr>
          <p:nvPr/>
        </p:nvSpPr>
        <p:spPr bwMode="auto">
          <a:xfrm>
            <a:off x="207728" y="4996601"/>
            <a:ext cx="8756885" cy="149383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•"/>
              <a:defRPr sz="24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–"/>
              <a:defRPr sz="2400">
                <a:solidFill>
                  <a:schemeClr val="bg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–"/>
              <a:defRPr sz="2000">
                <a:solidFill>
                  <a:schemeClr val="bg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defTabSz="914400">
              <a:buClr>
                <a:srgbClr val="CC3300"/>
              </a:buClr>
              <a:buFont typeface="Wingdings" pitchFamily="2" charset="2"/>
              <a:buChar char="§"/>
              <a:defRPr/>
            </a:pPr>
            <a:r>
              <a:rPr lang="en-US" altLang="fr-FR" sz="2000" b="1" kern="0" dirty="0" smtClean="0">
                <a:solidFill>
                  <a:srgbClr val="CC3300"/>
                </a:solidFill>
                <a:latin typeface="+mj-lt"/>
              </a:rPr>
              <a:t>Objective</a:t>
            </a:r>
          </a:p>
          <a:p>
            <a:pPr lvl="1" defTabSz="914400">
              <a:buClr>
                <a:srgbClr val="CC3300"/>
              </a:buClr>
              <a:defRPr/>
            </a:pPr>
            <a:r>
              <a:rPr lang="en-US" altLang="fr-FR" sz="1600" kern="0" dirty="0" smtClean="0">
                <a:solidFill>
                  <a:srgbClr val="000066"/>
                </a:solidFill>
                <a:cs typeface="Arial" charset="0"/>
              </a:rPr>
              <a:t>Primary outcome : </a:t>
            </a:r>
            <a:r>
              <a:rPr lang="en-US" altLang="fr-FR" sz="1600" kern="0" dirty="0" smtClean="0">
                <a:solidFill>
                  <a:srgbClr val="000066"/>
                </a:solidFill>
              </a:rPr>
              <a:t>non-inferiority of the PI/r-mono group in </a:t>
            </a:r>
            <a:r>
              <a:rPr lang="en-US" altLang="fr-FR" sz="1600" kern="0" dirty="0" smtClean="0">
                <a:solidFill>
                  <a:srgbClr val="000066"/>
                </a:solidFill>
                <a:cs typeface="Arial" charset="0"/>
              </a:rPr>
              <a:t>l</a:t>
            </a:r>
            <a:r>
              <a:rPr lang="en-US" altLang="fr-FR" sz="1600" kern="0" dirty="0" smtClean="0">
                <a:solidFill>
                  <a:srgbClr val="000066"/>
                </a:solidFill>
              </a:rPr>
              <a:t>oss of future drug options, defined as new intermediate-level or high-level resistance to ≥ 1drug in contemporary use to which patient’s virus was considered to be sensitive at trial entry ; 2-sided 95% CI for the difference in maintaining all future drug options during 3 years with upper limit of 10%, 85% power</a:t>
            </a:r>
            <a:endParaRPr lang="en-US" altLang="fr-FR" sz="1600" kern="0" dirty="0">
              <a:solidFill>
                <a:srgbClr val="000066"/>
              </a:solidFill>
            </a:endParaRPr>
          </a:p>
        </p:txBody>
      </p:sp>
      <p:sp>
        <p:nvSpPr>
          <p:cNvPr id="322568" name="Rectangle à coins arrondis 20"/>
          <p:cNvSpPr>
            <a:spLocks noChangeArrowheads="1"/>
          </p:cNvSpPr>
          <p:nvPr/>
        </p:nvSpPr>
        <p:spPr bwMode="auto">
          <a:xfrm>
            <a:off x="4528019" y="1341438"/>
            <a:ext cx="2725281" cy="415925"/>
          </a:xfrm>
          <a:prstGeom prst="roundRect">
            <a:avLst>
              <a:gd name="adj" fmla="val 16667"/>
            </a:avLst>
          </a:prstGeom>
          <a:solidFill>
            <a:srgbClr val="3AC5FF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fr-FR" altLang="fr-FR" sz="1400" b="1" dirty="0" smtClean="0">
                <a:solidFill>
                  <a:schemeClr val="bg1"/>
                </a:solidFill>
                <a:ea typeface="ＭＳ Ｐゴシック" pitchFamily="34" charset="-128"/>
              </a:rPr>
              <a:t>Triple </a:t>
            </a:r>
            <a:r>
              <a:rPr lang="fr-FR" altLang="fr-FR" sz="1400" b="1" dirty="0" err="1" smtClean="0">
                <a:solidFill>
                  <a:schemeClr val="bg1"/>
                </a:solidFill>
                <a:ea typeface="ＭＳ Ｐゴシック" pitchFamily="34" charset="-128"/>
              </a:rPr>
              <a:t>therapy</a:t>
            </a:r>
            <a:endParaRPr lang="fr-FR" altLang="fr-FR" sz="1400" b="1" dirty="0">
              <a:solidFill>
                <a:schemeClr val="bg1"/>
              </a:solidFill>
              <a:ea typeface="ＭＳ Ｐゴシック" pitchFamily="34" charset="-128"/>
              <a:cs typeface="Arial" charset="0"/>
            </a:endParaRPr>
          </a:p>
        </p:txBody>
      </p:sp>
      <p:cxnSp>
        <p:nvCxnSpPr>
          <p:cNvPr id="322573" name="Connecteur droit avec flèche 14"/>
          <p:cNvCxnSpPr>
            <a:cxnSpLocks noChangeShapeType="1"/>
          </p:cNvCxnSpPr>
          <p:nvPr/>
        </p:nvCxnSpPr>
        <p:spPr bwMode="auto">
          <a:xfrm>
            <a:off x="7253300" y="2531376"/>
            <a:ext cx="1555750" cy="0"/>
          </a:xfrm>
          <a:prstGeom prst="straightConnector1">
            <a:avLst/>
          </a:prstGeom>
          <a:noFill/>
          <a:ln w="28575" algn="ctr">
            <a:solidFill>
              <a:srgbClr val="333399"/>
            </a:solidFill>
            <a:prstDash val="sysDash"/>
            <a:round/>
            <a:headEnd/>
            <a:tailEnd type="triangle" w="med" len="med"/>
          </a:ln>
        </p:spPr>
      </p:cxnSp>
      <p:cxnSp>
        <p:nvCxnSpPr>
          <p:cNvPr id="322574" name="Connecteur droit avec flèche 15"/>
          <p:cNvCxnSpPr>
            <a:cxnSpLocks noChangeShapeType="1"/>
          </p:cNvCxnSpPr>
          <p:nvPr/>
        </p:nvCxnSpPr>
        <p:spPr bwMode="auto">
          <a:xfrm>
            <a:off x="7253300" y="3267049"/>
            <a:ext cx="1555750" cy="0"/>
          </a:xfrm>
          <a:prstGeom prst="straightConnector1">
            <a:avLst/>
          </a:prstGeom>
          <a:noFill/>
          <a:ln w="28575" algn="ctr">
            <a:solidFill>
              <a:srgbClr val="333399"/>
            </a:solidFill>
            <a:prstDash val="sysDash"/>
            <a:round/>
            <a:headEnd/>
            <a:tailEnd type="triangle" w="med" len="med"/>
          </a:ln>
        </p:spPr>
      </p:cxnSp>
      <p:cxnSp>
        <p:nvCxnSpPr>
          <p:cNvPr id="322576" name="Connecteur droit avec flèche 17"/>
          <p:cNvCxnSpPr>
            <a:cxnSpLocks noChangeShapeType="1"/>
          </p:cNvCxnSpPr>
          <p:nvPr/>
        </p:nvCxnSpPr>
        <p:spPr bwMode="auto">
          <a:xfrm flipV="1">
            <a:off x="5881995" y="1785931"/>
            <a:ext cx="0" cy="374650"/>
          </a:xfrm>
          <a:prstGeom prst="straightConnector1">
            <a:avLst/>
          </a:prstGeom>
          <a:noFill/>
          <a:ln w="38100" algn="ctr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39" name="Rectangle 38"/>
          <p:cNvSpPr/>
          <p:nvPr/>
        </p:nvSpPr>
        <p:spPr bwMode="auto">
          <a:xfrm>
            <a:off x="5956608" y="1814506"/>
            <a:ext cx="365125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defRPr/>
            </a:pPr>
            <a:r>
              <a:rPr lang="fr-FR" sz="2000" kern="0" dirty="0">
                <a:solidFill>
                  <a:srgbClr val="000066"/>
                </a:solidFill>
                <a:cs typeface="Arial" charset="0"/>
              </a:rPr>
              <a:t>*</a:t>
            </a:r>
            <a:endParaRPr lang="fr-FR" sz="1600" kern="0" dirty="0">
              <a:solidFill>
                <a:srgbClr val="000066"/>
              </a:solidFill>
              <a:cs typeface="Arial" charset="0"/>
            </a:endParaRPr>
          </a:p>
        </p:txBody>
      </p:sp>
      <p:cxnSp>
        <p:nvCxnSpPr>
          <p:cNvPr id="24" name="Connecteur droit 66"/>
          <p:cNvCxnSpPr>
            <a:cxnSpLocks noChangeShapeType="1"/>
          </p:cNvCxnSpPr>
          <p:nvPr/>
        </p:nvCxnSpPr>
        <p:spPr bwMode="auto">
          <a:xfrm>
            <a:off x="3711761" y="2131327"/>
            <a:ext cx="0" cy="310349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25" name="Oval 170"/>
          <p:cNvSpPr>
            <a:spLocks noChangeArrowheads="1"/>
          </p:cNvSpPr>
          <p:nvPr/>
        </p:nvSpPr>
        <p:spPr bwMode="auto">
          <a:xfrm>
            <a:off x="3052020" y="1181099"/>
            <a:ext cx="1367998" cy="936000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 smtClean="0">
                <a:solidFill>
                  <a:srgbClr val="000066"/>
                </a:solidFill>
                <a:latin typeface="Calibri" pitchFamily="34" charset="0"/>
              </a:rPr>
              <a:t>Randomisation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1</a:t>
            </a:r>
            <a:r>
              <a:rPr lang="en-GB" sz="1400" b="1" dirty="0" smtClean="0">
                <a:solidFill>
                  <a:srgbClr val="000066"/>
                </a:solidFill>
                <a:latin typeface="Calibri" pitchFamily="34" charset="0"/>
              </a:rPr>
              <a:t> </a:t>
            </a:r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: 1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Open-label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4425959" y="2219979"/>
            <a:ext cx="2827341" cy="647721"/>
          </a:xfrm>
          <a:prstGeom prst="rect">
            <a:avLst/>
          </a:prstGeom>
          <a:solidFill>
            <a:srgbClr val="FF960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PI/r </a:t>
            </a:r>
            <a:r>
              <a:rPr lang="en-US" sz="1600" b="1" dirty="0" err="1" smtClean="0">
                <a:solidFill>
                  <a:srgbClr val="000000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monotherapy</a:t>
            </a:r>
            <a:r>
              <a:rPr lang="en-US" sz="1600" b="1" dirty="0" smtClean="0">
                <a:solidFill>
                  <a:srgbClr val="000000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 **</a:t>
            </a:r>
          </a:p>
          <a:p>
            <a:pPr algn="ctr"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(selected by investigator)</a:t>
            </a:r>
          </a:p>
        </p:txBody>
      </p:sp>
      <p:sp>
        <p:nvSpPr>
          <p:cNvPr id="28" name="Text Box 36"/>
          <p:cNvSpPr txBox="1">
            <a:spLocks noChangeArrowheads="1"/>
          </p:cNvSpPr>
          <p:nvPr/>
        </p:nvSpPr>
        <p:spPr bwMode="auto">
          <a:xfrm>
            <a:off x="3677036" y="2441674"/>
            <a:ext cx="7489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</a:t>
            </a:r>
            <a:r>
              <a:rPr lang="en-US" sz="1400" b="1" dirty="0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 296</a:t>
            </a:r>
            <a:endParaRPr lang="en-US" sz="1400" b="1" dirty="0">
              <a:solidFill>
                <a:srgbClr val="C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29" name="Text Box 37"/>
          <p:cNvSpPr txBox="1">
            <a:spLocks noChangeArrowheads="1"/>
          </p:cNvSpPr>
          <p:nvPr/>
        </p:nvSpPr>
        <p:spPr bwMode="auto">
          <a:xfrm>
            <a:off x="3677036" y="3136222"/>
            <a:ext cx="7489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</a:t>
            </a:r>
            <a:r>
              <a:rPr lang="en-US" sz="1400" b="1" dirty="0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 291</a:t>
            </a:r>
            <a:endParaRPr lang="en-US" sz="1400" b="1" dirty="0">
              <a:solidFill>
                <a:srgbClr val="C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0" name="Rectangle 20"/>
          <p:cNvSpPr>
            <a:spLocks noChangeArrowheads="1"/>
          </p:cNvSpPr>
          <p:nvPr/>
        </p:nvSpPr>
        <p:spPr bwMode="auto">
          <a:xfrm>
            <a:off x="4425959" y="2958858"/>
            <a:ext cx="2827342" cy="647338"/>
          </a:xfrm>
          <a:prstGeom prst="rect">
            <a:avLst/>
          </a:prstGeom>
          <a:solidFill>
            <a:srgbClr val="3AC5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Continuation of ongoing </a:t>
            </a:r>
          </a:p>
          <a:p>
            <a:pPr algn="ctr"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triple therapy ***</a:t>
            </a:r>
            <a:endParaRPr lang="en-US" sz="1600" b="1" dirty="0">
              <a:solidFill>
                <a:schemeClr val="bg1"/>
              </a:solidFill>
              <a:latin typeface="+mj-lt"/>
              <a:ea typeface="Times New Roman" pitchFamily="-65" charset="0"/>
              <a:cs typeface="Times New Roman" pitchFamily="-65" charset="0"/>
            </a:endParaRPr>
          </a:p>
        </p:txBody>
      </p:sp>
      <p:sp>
        <p:nvSpPr>
          <p:cNvPr id="32" name="AutoShape 162"/>
          <p:cNvSpPr>
            <a:spLocks noChangeArrowheads="1"/>
          </p:cNvSpPr>
          <p:nvPr/>
        </p:nvSpPr>
        <p:spPr bwMode="auto">
          <a:xfrm>
            <a:off x="319294" y="2289192"/>
            <a:ext cx="3109093" cy="129397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 defTabSz="914400"/>
            <a:r>
              <a:rPr lang="en-US" sz="1400" b="1" dirty="0" smtClean="0">
                <a:solidFill>
                  <a:srgbClr val="000066"/>
                </a:solidFill>
                <a:latin typeface="Calibri" pitchFamily="34" charset="0"/>
              </a:rPr>
              <a:t>HIV-infected patients</a:t>
            </a:r>
          </a:p>
          <a:p>
            <a:pPr algn="ctr" defTabSz="914400"/>
            <a:r>
              <a:rPr lang="en-US" sz="1400" b="1" u="sng" dirty="0" smtClean="0">
                <a:solidFill>
                  <a:srgbClr val="000066"/>
                </a:solidFill>
                <a:latin typeface="Calibri" pitchFamily="34" charset="0"/>
              </a:rPr>
              <a:t>&gt;</a:t>
            </a:r>
            <a:r>
              <a:rPr lang="en-US" sz="1400" b="1" dirty="0" smtClean="0">
                <a:solidFill>
                  <a:srgbClr val="000066"/>
                </a:solidFill>
                <a:latin typeface="Calibri" pitchFamily="34" charset="0"/>
              </a:rPr>
              <a:t> 18 years</a:t>
            </a:r>
          </a:p>
          <a:p>
            <a:pPr algn="ctr" defTabSz="914400"/>
            <a:r>
              <a:rPr lang="en-US" sz="1400" b="1" dirty="0" smtClean="0">
                <a:solidFill>
                  <a:srgbClr val="000066"/>
                </a:solidFill>
                <a:latin typeface="Calibri" pitchFamily="34" charset="0"/>
              </a:rPr>
              <a:t>Stable Triple ART (NNRTI or PI/r)</a:t>
            </a:r>
          </a:p>
          <a:p>
            <a:pPr algn="ctr" defTabSz="914400"/>
            <a:r>
              <a:rPr lang="en-US" sz="1400" b="1" dirty="0" smtClean="0">
                <a:solidFill>
                  <a:srgbClr val="000066"/>
                </a:solidFill>
                <a:latin typeface="Calibri" pitchFamily="34" charset="0"/>
              </a:rPr>
              <a:t>HIV RNA &lt; 50 c/mL </a:t>
            </a:r>
            <a:r>
              <a:rPr lang="en-US" sz="1400" b="1" dirty="0">
                <a:solidFill>
                  <a:srgbClr val="000066"/>
                </a:solidFill>
                <a:latin typeface="Calibri" pitchFamily="34" charset="0"/>
              </a:rPr>
              <a:t>&gt;</a:t>
            </a:r>
            <a:r>
              <a:rPr lang="en-US" sz="1400" b="1" dirty="0" smtClean="0">
                <a:solidFill>
                  <a:srgbClr val="000066"/>
                </a:solidFill>
                <a:latin typeface="Calibri" pitchFamily="34" charset="0"/>
              </a:rPr>
              <a:t> 24 weeks</a:t>
            </a:r>
          </a:p>
          <a:p>
            <a:pPr algn="ctr" defTabSz="914400"/>
            <a:r>
              <a:rPr lang="en-US" sz="1400" b="1" dirty="0" smtClean="0">
                <a:solidFill>
                  <a:srgbClr val="000066"/>
                </a:solidFill>
                <a:latin typeface="Calibri" pitchFamily="34" charset="0"/>
              </a:rPr>
              <a:t>CD4 &gt; 100/mm</a:t>
            </a:r>
            <a:r>
              <a:rPr lang="en-US" sz="1400" b="1" baseline="30000" dirty="0" smtClean="0">
                <a:solidFill>
                  <a:srgbClr val="000066"/>
                </a:solidFill>
                <a:latin typeface="Calibri" pitchFamily="34" charset="0"/>
              </a:rPr>
              <a:t>3</a:t>
            </a:r>
            <a:endParaRPr lang="en-US" sz="1400" b="1" baseline="300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24271" y="3783306"/>
            <a:ext cx="5752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rgbClr val="000066"/>
                </a:solidFill>
              </a:rPr>
              <a:t>Randomisation</a:t>
            </a:r>
            <a:r>
              <a:rPr lang="en-US" sz="1200" dirty="0" smtClean="0">
                <a:solidFill>
                  <a:srgbClr val="000066"/>
                </a:solidFill>
              </a:rPr>
              <a:t> was stratified by centre and baseline ART regimen (NNRTI or PI/r)</a:t>
            </a:r>
            <a:endParaRPr lang="en-US" sz="1200" dirty="0">
              <a:solidFill>
                <a:srgbClr val="000066"/>
              </a:solidFill>
            </a:endParaRPr>
          </a:p>
        </p:txBody>
      </p:sp>
      <p:sp>
        <p:nvSpPr>
          <p:cNvPr id="33" name="AutoShape 162"/>
          <p:cNvSpPr>
            <a:spLocks noChangeArrowheads="1"/>
          </p:cNvSpPr>
          <p:nvPr/>
        </p:nvSpPr>
        <p:spPr bwMode="auto">
          <a:xfrm>
            <a:off x="1" y="6604684"/>
            <a:ext cx="623680" cy="24765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PIVOT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  <a:cs typeface="Arial" pitchFamily="34" charset="0"/>
            </a:endParaRPr>
          </a:p>
        </p:txBody>
      </p:sp>
      <p:sp>
        <p:nvSpPr>
          <p:cNvPr id="34" name="ZoneTexte 69"/>
          <p:cNvSpPr txBox="1">
            <a:spLocks noChangeArrowheads="1"/>
          </p:cNvSpPr>
          <p:nvPr/>
        </p:nvSpPr>
        <p:spPr bwMode="auto">
          <a:xfrm>
            <a:off x="5934758" y="6576108"/>
            <a:ext cx="3200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 smtClean="0">
                <a:solidFill>
                  <a:srgbClr val="CC3300"/>
                </a:solidFill>
              </a:rPr>
              <a:t>Paton NI. </a:t>
            </a:r>
            <a:r>
              <a:rPr lang="it-IT" sz="1200" i="1" dirty="0" smtClean="0">
                <a:solidFill>
                  <a:srgbClr val="CC3300"/>
                </a:solidFill>
              </a:rPr>
              <a:t>Lancet HIV 2015;2e:417-26 </a:t>
            </a:r>
            <a:endParaRPr lang="en-GB" sz="1200" i="1" dirty="0">
              <a:solidFill>
                <a:srgbClr val="CC33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2406011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40" name="Group 7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83988058"/>
              </p:ext>
            </p:extLst>
          </p:nvPr>
        </p:nvGraphicFramePr>
        <p:xfrm>
          <a:off x="362867" y="1615516"/>
          <a:ext cx="8414006" cy="4914900"/>
        </p:xfrm>
        <a:graphic>
          <a:graphicData uri="http://schemas.openxmlformats.org/drawingml/2006/table">
            <a:tbl>
              <a:tblPr/>
              <a:tblGrid>
                <a:gridCol w="4857193"/>
                <a:gridCol w="1621357"/>
                <a:gridCol w="1935456"/>
              </a:tblGrid>
              <a:tr h="3277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Triple therapy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PI/r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monotherapy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60C"/>
                    </a:solidFill>
                  </a:tcPr>
                </a:tc>
              </a:tr>
              <a:tr h="2738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Median age, years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38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Female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38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White / Black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71% / 25%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66% / 30%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38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HCV antibody positive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38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Prior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AIDS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20%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38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CD4/mm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, median (IQR) at baseline / at nadir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512 / 181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516 / 170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38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Median duration of undetectable HIV RNA at baseline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36 months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38 months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400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NNRTI at entry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EFV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NVP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ETR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53%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39%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13%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2174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PI/r at entry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ATV/r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LPV/r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DRV/r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SQV/r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FPV/r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46%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47%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17%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38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NRTI at entry :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TDF/FTC, ABC/3TC,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other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65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%, 27%,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61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%,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28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%,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2354" name="Rectangle 8"/>
          <p:cNvSpPr>
            <a:spLocks noChangeArrowheads="1"/>
          </p:cNvSpPr>
          <p:nvPr/>
        </p:nvSpPr>
        <p:spPr bwMode="auto">
          <a:xfrm>
            <a:off x="2829407" y="1282700"/>
            <a:ext cx="3802205" cy="327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Baseline </a:t>
            </a:r>
            <a:r>
              <a:rPr lang="en-GB" sz="2400" b="1" dirty="0" smtClean="0">
                <a:solidFill>
                  <a:srgbClr val="CC3300"/>
                </a:solidFill>
                <a:latin typeface="Calibri" pitchFamily="34" charset="0"/>
              </a:rPr>
              <a:t>characteristics</a:t>
            </a:r>
            <a:endParaRPr lang="en-GB" sz="2400" b="1" dirty="0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9" name="Titre 4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pPr>
              <a:defRPr/>
            </a:pPr>
            <a:r>
              <a:rPr lang="fr-FR" altLang="fr-FR" dirty="0" smtClean="0"/>
              <a:t>PIVOT </a:t>
            </a:r>
            <a:r>
              <a:rPr lang="fr-FR" altLang="fr-FR" dirty="0" err="1" smtClean="0"/>
              <a:t>Study</a:t>
            </a:r>
            <a:r>
              <a:rPr lang="fr-FR" altLang="fr-FR" dirty="0" smtClean="0"/>
              <a:t>: </a:t>
            </a:r>
            <a:r>
              <a:rPr lang="fr-FR" altLang="fr-FR" dirty="0" err="1" smtClean="0"/>
              <a:t>switch</a:t>
            </a:r>
            <a:r>
              <a:rPr lang="fr-FR" altLang="fr-FR" dirty="0" smtClean="0"/>
              <a:t> to PI/r </a:t>
            </a:r>
            <a:r>
              <a:rPr lang="fr-FR" altLang="fr-FR" dirty="0" err="1" smtClean="0"/>
              <a:t>monotherapy</a:t>
            </a:r>
            <a:endParaRPr lang="fr-FR" altLang="fr-FR" dirty="0" smtClean="0"/>
          </a:p>
        </p:txBody>
      </p:sp>
      <p:sp>
        <p:nvSpPr>
          <p:cNvPr id="10" name="AutoShape 162"/>
          <p:cNvSpPr>
            <a:spLocks noChangeArrowheads="1"/>
          </p:cNvSpPr>
          <p:nvPr/>
        </p:nvSpPr>
        <p:spPr bwMode="auto">
          <a:xfrm>
            <a:off x="1" y="6604684"/>
            <a:ext cx="623680" cy="24765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PIVOT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  <a:cs typeface="Arial" pitchFamily="34" charset="0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934758" y="6576108"/>
            <a:ext cx="3200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 smtClean="0">
                <a:solidFill>
                  <a:srgbClr val="CC3300"/>
                </a:solidFill>
              </a:rPr>
              <a:t>Paton NI. </a:t>
            </a:r>
            <a:r>
              <a:rPr lang="it-IT" sz="1200" i="1" dirty="0" smtClean="0">
                <a:solidFill>
                  <a:srgbClr val="CC3300"/>
                </a:solidFill>
              </a:rPr>
              <a:t>Lancet HIV 2015;2e:417-26 </a:t>
            </a:r>
            <a:endParaRPr lang="en-GB" sz="1200" i="1" dirty="0">
              <a:solidFill>
                <a:srgbClr val="CC33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3917950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375680"/>
            <a:ext cx="9024938" cy="5303838"/>
          </a:xfrm>
        </p:spPr>
        <p:txBody>
          <a:bodyPr/>
          <a:lstStyle/>
          <a:p>
            <a:r>
              <a:rPr lang="en-US" sz="2400" b="1" dirty="0" smtClean="0">
                <a:latin typeface="+mj-lt"/>
              </a:rPr>
              <a:t>PI/r </a:t>
            </a:r>
            <a:r>
              <a:rPr lang="en-US" sz="2400" b="1" dirty="0" err="1" smtClean="0">
                <a:latin typeface="+mj-lt"/>
              </a:rPr>
              <a:t>monotherapy</a:t>
            </a:r>
            <a:r>
              <a:rPr lang="en-US" sz="2400" b="1" dirty="0" smtClean="0">
                <a:latin typeface="+mj-lt"/>
              </a:rPr>
              <a:t> group</a:t>
            </a:r>
            <a:r>
              <a:rPr lang="en-US" b="1" dirty="0" smtClean="0"/>
              <a:t> </a:t>
            </a:r>
            <a:endParaRPr lang="en-US" dirty="0" smtClean="0"/>
          </a:p>
          <a:p>
            <a:pPr lvl="1"/>
            <a:r>
              <a:rPr lang="en-US" sz="1800" dirty="0" smtClean="0"/>
              <a:t>DRV/r: 80%</a:t>
            </a:r>
          </a:p>
          <a:p>
            <a:pPr lvl="1"/>
            <a:r>
              <a:rPr lang="en-US" sz="1800" dirty="0" smtClean="0"/>
              <a:t>LPV/r: 14%</a:t>
            </a:r>
          </a:p>
          <a:p>
            <a:pPr lvl="1"/>
            <a:r>
              <a:rPr lang="en-US" sz="1800" dirty="0" smtClean="0"/>
              <a:t>ATV/r: 6%</a:t>
            </a:r>
          </a:p>
          <a:p>
            <a:pPr lvl="1"/>
            <a:r>
              <a:rPr lang="en-US" sz="1800" dirty="0" err="1" smtClean="0"/>
              <a:t>Saquinavir</a:t>
            </a:r>
            <a:r>
              <a:rPr lang="en-US" sz="1800" dirty="0" smtClean="0"/>
              <a:t>/r &lt; 1%</a:t>
            </a:r>
          </a:p>
          <a:p>
            <a:pPr lvl="1"/>
            <a:r>
              <a:rPr lang="en-US" sz="1800" dirty="0" smtClean="0"/>
              <a:t>58% still on PI/r </a:t>
            </a:r>
            <a:r>
              <a:rPr lang="en-US" sz="1800" dirty="0" err="1" smtClean="0"/>
              <a:t>monotherapy</a:t>
            </a:r>
            <a:r>
              <a:rPr lang="en-US" sz="1800" dirty="0" smtClean="0"/>
              <a:t> at trial end </a:t>
            </a:r>
            <a:br>
              <a:rPr lang="en-US" sz="1800" dirty="0" smtClean="0"/>
            </a:br>
            <a:r>
              <a:rPr lang="en-US" sz="1800" dirty="0" smtClean="0"/>
              <a:t>(72% of follow-up time on </a:t>
            </a:r>
            <a:r>
              <a:rPr lang="en-US" sz="1800" dirty="0" err="1" smtClean="0"/>
              <a:t>monotherapy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Reasons for reintroduction of combination regimens</a:t>
            </a:r>
          </a:p>
          <a:p>
            <a:pPr lvl="2"/>
            <a:r>
              <a:rPr lang="en-US" dirty="0" smtClean="0"/>
              <a:t>23% for protocol-defined confirmed viral rebound</a:t>
            </a:r>
          </a:p>
          <a:p>
            <a:pPr lvl="2"/>
            <a:r>
              <a:rPr lang="en-US" dirty="0" smtClean="0"/>
              <a:t>4% for viral rebound not meeting protocol criteria</a:t>
            </a:r>
          </a:p>
          <a:p>
            <a:pPr lvl="2"/>
            <a:r>
              <a:rPr lang="en-US" dirty="0" smtClean="0"/>
              <a:t>5% for toxic effects</a:t>
            </a:r>
          </a:p>
          <a:p>
            <a:pPr lvl="2"/>
            <a:r>
              <a:rPr lang="en-US" dirty="0" smtClean="0"/>
              <a:t>7% for other or unknown reasons</a:t>
            </a:r>
          </a:p>
          <a:p>
            <a:pPr lvl="2"/>
            <a:endParaRPr lang="en-US" dirty="0" smtClean="0"/>
          </a:p>
          <a:p>
            <a:r>
              <a:rPr lang="en-US" sz="2400" b="1" dirty="0" smtClean="0">
                <a:latin typeface="+mj-lt"/>
              </a:rPr>
              <a:t>Median duration of follow-up : 44 months </a:t>
            </a:r>
          </a:p>
          <a:p>
            <a:pPr lvl="2"/>
            <a:endParaRPr lang="en-US" dirty="0"/>
          </a:p>
        </p:txBody>
      </p:sp>
      <p:sp>
        <p:nvSpPr>
          <p:cNvPr id="4" name="Titre 4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pPr>
              <a:defRPr/>
            </a:pPr>
            <a:r>
              <a:rPr lang="en-US" altLang="fr-FR" smtClean="0"/>
              <a:t>PIVOT Study: switch to PI/r monotherapy</a:t>
            </a:r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1" y="6604684"/>
            <a:ext cx="623680" cy="24765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PIVOT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  <a:cs typeface="Arial" pitchFamily="34" charset="0"/>
            </a:endParaRP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5934758" y="6576108"/>
            <a:ext cx="3200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 smtClean="0">
                <a:solidFill>
                  <a:srgbClr val="CC3300"/>
                </a:solidFill>
              </a:rPr>
              <a:t>Paton NI. </a:t>
            </a:r>
            <a:r>
              <a:rPr lang="it-IT" sz="1200" i="1" dirty="0" smtClean="0">
                <a:solidFill>
                  <a:srgbClr val="CC3300"/>
                </a:solidFill>
              </a:rPr>
              <a:t>Lancet HIV 2015;2e:417-26 </a:t>
            </a:r>
            <a:endParaRPr lang="en-GB" sz="1200" i="1" dirty="0">
              <a:solidFill>
                <a:srgbClr val="CC33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031506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558060"/>
            <a:ext cx="8918853" cy="1187211"/>
          </a:xfrm>
        </p:spPr>
        <p:txBody>
          <a:bodyPr/>
          <a:lstStyle/>
          <a:p>
            <a:r>
              <a:rPr lang="en-US" sz="2400" b="1" dirty="0" smtClean="0">
                <a:latin typeface="+mj-lt"/>
              </a:rPr>
              <a:t>Definition : </a:t>
            </a:r>
            <a:r>
              <a:rPr lang="en-US" sz="1800" dirty="0" smtClean="0">
                <a:solidFill>
                  <a:srgbClr val="000066"/>
                </a:solidFill>
              </a:rPr>
              <a:t>Loss of future drug options, defined as new intermediate-level or high-level resistance to one or more drugs to which the patient’s virus was deemed sensitive at trial entry (Kaplan-Meier estimate at 3 years)</a:t>
            </a:r>
            <a:endParaRPr lang="en-US" dirty="0">
              <a:solidFill>
                <a:srgbClr val="000066"/>
              </a:solidFill>
            </a:endParaRP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164326" y="1222171"/>
            <a:ext cx="2889388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US" sz="2400" b="1" dirty="0" smtClean="0">
                <a:solidFill>
                  <a:srgbClr val="CC3300"/>
                </a:solidFill>
                <a:latin typeface="Calibri" pitchFamily="34" charset="0"/>
              </a:rPr>
              <a:t>Primary endpoint</a:t>
            </a:r>
            <a:endParaRPr lang="en-US" sz="2400" b="1" dirty="0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62867" y="6268873"/>
            <a:ext cx="15151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0066"/>
                </a:solidFill>
              </a:rPr>
              <a:t>* non-inferiority met</a:t>
            </a:r>
            <a:endParaRPr lang="en-US" sz="1200" dirty="0">
              <a:solidFill>
                <a:srgbClr val="000066"/>
              </a:solidFill>
            </a:endParaRPr>
          </a:p>
        </p:txBody>
      </p:sp>
      <p:sp>
        <p:nvSpPr>
          <p:cNvPr id="8" name="Titre 4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pPr>
              <a:defRPr/>
            </a:pPr>
            <a:r>
              <a:rPr lang="en-US" altLang="fr-FR" dirty="0" smtClean="0"/>
              <a:t>PIVOT Study: switch to PI/r </a:t>
            </a:r>
            <a:r>
              <a:rPr lang="en-US" altLang="fr-FR" dirty="0" err="1" smtClean="0"/>
              <a:t>monotherapy</a:t>
            </a:r>
            <a:endParaRPr lang="en-US" altLang="fr-FR" dirty="0" smtClean="0"/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1" y="6604684"/>
            <a:ext cx="623680" cy="24765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PIVOT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  <a:cs typeface="Arial" pitchFamily="34" charset="0"/>
            </a:endParaRPr>
          </a:p>
        </p:txBody>
      </p:sp>
      <p:graphicFrame>
        <p:nvGraphicFramePr>
          <p:cNvPr id="11" name="Group 7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27843959"/>
              </p:ext>
            </p:extLst>
          </p:nvPr>
        </p:nvGraphicFramePr>
        <p:xfrm>
          <a:off x="362867" y="2670411"/>
          <a:ext cx="8414008" cy="3607003"/>
        </p:xfrm>
        <a:graphic>
          <a:graphicData uri="http://schemas.openxmlformats.org/drawingml/2006/table">
            <a:tbl>
              <a:tblPr/>
              <a:tblGrid>
                <a:gridCol w="2993791"/>
                <a:gridCol w="2063490"/>
                <a:gridCol w="1730047"/>
                <a:gridCol w="1626680"/>
              </a:tblGrid>
              <a:tr h="554431">
                <a:tc>
                  <a:txBody>
                    <a:bodyPr/>
                    <a:lstStyle/>
                    <a:p>
                      <a:endParaRPr lang="en-US" sz="1400" noProof="0" dirty="0">
                        <a:solidFill>
                          <a:srgbClr val="000066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Triple therapy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N = 291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PI/r </a:t>
                      </a:r>
                      <a:r>
                        <a:rPr kumimoji="0" lang="en-US" sz="1400" b="1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monotherapy</a:t>
                      </a:r>
                      <a:endParaRPr kumimoji="0" lang="en-US" sz="1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N = 296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60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  <a:latin typeface="+mj-lt"/>
                        </a:rPr>
                        <a:t>Difference </a:t>
                      </a:r>
                    </a:p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  <a:latin typeface="+mj-lt"/>
                        </a:rPr>
                        <a:t>(95% CI)</a:t>
                      </a:r>
                      <a:endParaRPr lang="en-US" sz="1400" b="1" noProof="0">
                        <a:solidFill>
                          <a:srgbClr val="000066"/>
                        </a:solidFill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3522">
                <a:tc>
                  <a:txBody>
                    <a:bodyPr/>
                    <a:lstStyle/>
                    <a:p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Primary endpoint*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N = 2 (0.7%)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N = 6</a:t>
                      </a:r>
                      <a:r>
                        <a:rPr lang="en-US" sz="1200" b="1" baseline="0" noProof="0" dirty="0" smtClean="0">
                          <a:solidFill>
                            <a:srgbClr val="000066"/>
                          </a:solidFill>
                        </a:rPr>
                        <a:t> (2.1%)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1.4% (-0.4 to 3.4)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9204">
                <a:tc>
                  <a:txBody>
                    <a:bodyPr/>
                    <a:lstStyle/>
                    <a:p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Loss of future options during the full trial period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1.8%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2.1%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0.2% (-2.5 to 2.6)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68488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Loss of future options during the full trial period (excluding possible archived mutations)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1.5%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1.0%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-0.4% (-2.9 to 1.4)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9639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Lost drug options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N = 4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NVP, EFV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3TC, FTC, ATV, SQV, FPV, TPV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3TC, FTC, NVP, EFV, ETR, RPV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3TC, FTC,</a:t>
                      </a:r>
                      <a:r>
                        <a:rPr lang="en-US" sz="1200" b="1" baseline="0" noProof="0" dirty="0" smtClean="0">
                          <a:solidFill>
                            <a:srgbClr val="000066"/>
                          </a:solidFill>
                        </a:rPr>
                        <a:t> ABC, TDF, NVP, EFV, ETR, RPV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N = 6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US" sz="1200" b="1" baseline="0" noProof="0" dirty="0" smtClean="0">
                          <a:solidFill>
                            <a:srgbClr val="000066"/>
                          </a:solidFill>
                        </a:rPr>
                        <a:t>ATV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US" sz="1200" b="1" baseline="0" noProof="0" dirty="0" smtClean="0">
                          <a:solidFill>
                            <a:srgbClr val="000066"/>
                          </a:solidFill>
                        </a:rPr>
                        <a:t>SQV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US" sz="1200" b="1" baseline="0" noProof="0" dirty="0" smtClean="0">
                          <a:solidFill>
                            <a:srgbClr val="000066"/>
                          </a:solidFill>
                        </a:rPr>
                        <a:t>SQV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US" sz="1200" b="1" baseline="0" noProof="0" dirty="0" smtClean="0">
                          <a:solidFill>
                            <a:srgbClr val="000066"/>
                          </a:solidFill>
                        </a:rPr>
                        <a:t>NVP,EFV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US" sz="1200" b="1" baseline="0" noProof="0" dirty="0" smtClean="0">
                          <a:solidFill>
                            <a:srgbClr val="000066"/>
                          </a:solidFill>
                        </a:rPr>
                        <a:t>NVP, EFV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US" sz="1200" b="1" baseline="0" noProof="0" dirty="0" smtClean="0">
                          <a:solidFill>
                            <a:srgbClr val="000066"/>
                          </a:solidFill>
                        </a:rPr>
                        <a:t>ZDV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5934758" y="6576108"/>
            <a:ext cx="3200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 smtClean="0">
                <a:solidFill>
                  <a:srgbClr val="CC3300"/>
                </a:solidFill>
              </a:rPr>
              <a:t>Paton NI. </a:t>
            </a:r>
            <a:r>
              <a:rPr lang="it-IT" sz="1200" i="1" dirty="0" smtClean="0">
                <a:solidFill>
                  <a:srgbClr val="CC3300"/>
                </a:solidFill>
              </a:rPr>
              <a:t>Lancet HIV 2015;2e:417-26 </a:t>
            </a:r>
            <a:endParaRPr lang="en-GB" sz="1200" i="1" dirty="0">
              <a:solidFill>
                <a:srgbClr val="CC33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919621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1779350" y="1198520"/>
            <a:ext cx="5284271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US" sz="2400" b="1" smtClean="0">
                <a:solidFill>
                  <a:srgbClr val="CC3300"/>
                </a:solidFill>
                <a:latin typeface="Calibri" pitchFamily="34" charset="0"/>
              </a:rPr>
              <a:t>Viral rebound and resuppression</a:t>
            </a:r>
            <a:endParaRPr lang="en-US" sz="2400" b="1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271588" y="1521765"/>
            <a:ext cx="27317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b="1" smtClean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Time to viral rebound</a:t>
            </a:r>
            <a:endParaRPr lang="en-US" b="1">
              <a:solidFill>
                <a:srgbClr val="333399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5066681" y="1521765"/>
            <a:ext cx="39461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b="1" dirty="0" smtClean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Time to viral </a:t>
            </a:r>
            <a:r>
              <a:rPr lang="en-US" b="1" dirty="0" err="1" smtClean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resuppression</a:t>
            </a:r>
            <a:r>
              <a:rPr lang="en-US" b="1" dirty="0" smtClean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 after change of ART in the PI-mono group</a:t>
            </a:r>
            <a:endParaRPr lang="en-US" b="1" dirty="0">
              <a:solidFill>
                <a:srgbClr val="333399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244728" y="5040215"/>
            <a:ext cx="8469853" cy="164549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r>
              <a:rPr lang="en-US" b="1" dirty="0" smtClean="0">
                <a:latin typeface="+mj-lt"/>
              </a:rPr>
              <a:t>Confirmed viral rebound (Kaplan-Meier estimate) during follow-up</a:t>
            </a:r>
            <a:endParaRPr lang="en-US" sz="1800" dirty="0" smtClean="0">
              <a:latin typeface="+mj-lt"/>
            </a:endParaRPr>
          </a:p>
          <a:p>
            <a:pPr lvl="1"/>
            <a:r>
              <a:rPr lang="en-US" sz="1600" dirty="0" smtClean="0"/>
              <a:t>PI/r </a:t>
            </a:r>
            <a:r>
              <a:rPr lang="en-US" sz="1600" dirty="0" err="1" smtClean="0"/>
              <a:t>monotherapy</a:t>
            </a:r>
            <a:r>
              <a:rPr lang="en-US" sz="1600" dirty="0" smtClean="0"/>
              <a:t> : 35.0% </a:t>
            </a:r>
            <a:r>
              <a:rPr lang="en-US" sz="1600" dirty="0" err="1" smtClean="0"/>
              <a:t>vs</a:t>
            </a:r>
            <a:r>
              <a:rPr lang="en-US" sz="1600" dirty="0" smtClean="0"/>
              <a:t> triple therapy : 3.2% (difference : 31.8%) </a:t>
            </a:r>
            <a:br>
              <a:rPr lang="en-US" sz="1600" dirty="0" smtClean="0"/>
            </a:br>
            <a:r>
              <a:rPr lang="en-US" sz="1600" dirty="0" smtClean="0"/>
              <a:t>(95% CI : 24.6 to 39.0, p &lt; 0.0001)</a:t>
            </a:r>
          </a:p>
          <a:p>
            <a:pPr lvl="1"/>
            <a:r>
              <a:rPr lang="en-US" sz="1600" dirty="0" smtClean="0"/>
              <a:t>Rebound on PI/r </a:t>
            </a:r>
            <a:r>
              <a:rPr lang="en-US" sz="1600" dirty="0" err="1" smtClean="0"/>
              <a:t>monotherapy</a:t>
            </a:r>
            <a:r>
              <a:rPr lang="en-US" sz="1600" dirty="0" smtClean="0"/>
              <a:t> : 24 per 100 person-years during 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 year, </a:t>
            </a:r>
            <a:br>
              <a:rPr lang="en-US" sz="1600" dirty="0" smtClean="0"/>
            </a:br>
            <a:r>
              <a:rPr lang="en-US" sz="1600" dirty="0" smtClean="0"/>
              <a:t>6 per 100 person-years in subsequent years</a:t>
            </a:r>
            <a:endParaRPr lang="en-US" sz="2400" dirty="0" smtClean="0"/>
          </a:p>
        </p:txBody>
      </p:sp>
      <p:sp>
        <p:nvSpPr>
          <p:cNvPr id="12" name="AutoShape 162"/>
          <p:cNvSpPr>
            <a:spLocks noChangeArrowheads="1"/>
          </p:cNvSpPr>
          <p:nvPr/>
        </p:nvSpPr>
        <p:spPr bwMode="auto">
          <a:xfrm>
            <a:off x="1" y="6604684"/>
            <a:ext cx="623680" cy="24765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PIVOT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  <a:cs typeface="Arial" pitchFamily="34" charset="0"/>
            </a:endParaRPr>
          </a:p>
        </p:txBody>
      </p:sp>
      <p:grpSp>
        <p:nvGrpSpPr>
          <p:cNvPr id="115" name="Groupe 114"/>
          <p:cNvGrpSpPr/>
          <p:nvPr/>
        </p:nvGrpSpPr>
        <p:grpSpPr>
          <a:xfrm>
            <a:off x="60791" y="2124789"/>
            <a:ext cx="4569642" cy="2899684"/>
            <a:chOff x="60791" y="2124789"/>
            <a:chExt cx="4569642" cy="2899684"/>
          </a:xfrm>
        </p:grpSpPr>
        <p:sp>
          <p:nvSpPr>
            <p:cNvPr id="114" name="AutoShape 165"/>
            <p:cNvSpPr>
              <a:spLocks noChangeArrowheads="1"/>
            </p:cNvSpPr>
            <p:nvPr/>
          </p:nvSpPr>
          <p:spPr bwMode="auto">
            <a:xfrm>
              <a:off x="1093634" y="3469402"/>
              <a:ext cx="904766" cy="4154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grpSp>
          <p:nvGrpSpPr>
            <p:cNvPr id="1032" name="Groupe 1031"/>
            <p:cNvGrpSpPr/>
            <p:nvPr/>
          </p:nvGrpSpPr>
          <p:grpSpPr>
            <a:xfrm>
              <a:off x="985838" y="2241550"/>
              <a:ext cx="3446463" cy="1811338"/>
              <a:chOff x="1052513" y="2279650"/>
              <a:chExt cx="3446463" cy="1811338"/>
            </a:xfrm>
          </p:grpSpPr>
          <p:sp>
            <p:nvSpPr>
              <p:cNvPr id="15" name="Freeform 8"/>
              <p:cNvSpPr>
                <a:spLocks/>
              </p:cNvSpPr>
              <p:nvPr/>
            </p:nvSpPr>
            <p:spPr bwMode="auto">
              <a:xfrm>
                <a:off x="1090613" y="2279650"/>
                <a:ext cx="3408363" cy="1768475"/>
              </a:xfrm>
              <a:custGeom>
                <a:avLst/>
                <a:gdLst>
                  <a:gd name="T0" fmla="*/ 4296 w 4296"/>
                  <a:gd name="T1" fmla="*/ 2230 h 2230"/>
                  <a:gd name="T2" fmla="*/ 0 w 4296"/>
                  <a:gd name="T3" fmla="*/ 2230 h 2230"/>
                  <a:gd name="T4" fmla="*/ 0 w 4296"/>
                  <a:gd name="T5" fmla="*/ 0 h 2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96" h="2230">
                    <a:moveTo>
                      <a:pt x="4296" y="2230"/>
                    </a:moveTo>
                    <a:lnTo>
                      <a:pt x="0" y="2230"/>
                    </a:lnTo>
                    <a:lnTo>
                      <a:pt x="0" y="0"/>
                    </a:lnTo>
                  </a:path>
                </a:pathLst>
              </a:cu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 flipV="1">
                <a:off x="3130550" y="4048125"/>
                <a:ext cx="0" cy="42863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17" name="Line 10"/>
              <p:cNvSpPr>
                <a:spLocks noChangeShapeType="1"/>
              </p:cNvSpPr>
              <p:nvPr/>
            </p:nvSpPr>
            <p:spPr bwMode="auto">
              <a:xfrm flipV="1">
                <a:off x="2790825" y="4048125"/>
                <a:ext cx="0" cy="42863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18" name="Line 11"/>
              <p:cNvSpPr>
                <a:spLocks noChangeShapeType="1"/>
              </p:cNvSpPr>
              <p:nvPr/>
            </p:nvSpPr>
            <p:spPr bwMode="auto">
              <a:xfrm flipV="1">
                <a:off x="3470275" y="4048125"/>
                <a:ext cx="0" cy="42863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19" name="Line 12"/>
              <p:cNvSpPr>
                <a:spLocks noChangeShapeType="1"/>
              </p:cNvSpPr>
              <p:nvPr/>
            </p:nvSpPr>
            <p:spPr bwMode="auto">
              <a:xfrm flipV="1">
                <a:off x="3810000" y="4048125"/>
                <a:ext cx="0" cy="42863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0" name="Line 13"/>
              <p:cNvSpPr>
                <a:spLocks noChangeShapeType="1"/>
              </p:cNvSpPr>
              <p:nvPr/>
            </p:nvSpPr>
            <p:spPr bwMode="auto">
              <a:xfrm flipV="1">
                <a:off x="4491038" y="4048125"/>
                <a:ext cx="0" cy="42863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1" name="Line 14"/>
              <p:cNvSpPr>
                <a:spLocks noChangeShapeType="1"/>
              </p:cNvSpPr>
              <p:nvPr/>
            </p:nvSpPr>
            <p:spPr bwMode="auto">
              <a:xfrm flipV="1">
                <a:off x="4149725" y="4048125"/>
                <a:ext cx="0" cy="42863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2" name="Line 15"/>
              <p:cNvSpPr>
                <a:spLocks noChangeShapeType="1"/>
              </p:cNvSpPr>
              <p:nvPr/>
            </p:nvSpPr>
            <p:spPr bwMode="auto">
              <a:xfrm flipV="1">
                <a:off x="1090613" y="4048125"/>
                <a:ext cx="0" cy="42863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3" name="Line 16"/>
              <p:cNvSpPr>
                <a:spLocks noChangeShapeType="1"/>
              </p:cNvSpPr>
              <p:nvPr/>
            </p:nvSpPr>
            <p:spPr bwMode="auto">
              <a:xfrm flipV="1">
                <a:off x="1430338" y="4048125"/>
                <a:ext cx="0" cy="42863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4" name="Line 17"/>
              <p:cNvSpPr>
                <a:spLocks noChangeShapeType="1"/>
              </p:cNvSpPr>
              <p:nvPr/>
            </p:nvSpPr>
            <p:spPr bwMode="auto">
              <a:xfrm flipV="1">
                <a:off x="2111375" y="4048125"/>
                <a:ext cx="0" cy="42863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5" name="Line 18"/>
              <p:cNvSpPr>
                <a:spLocks noChangeShapeType="1"/>
              </p:cNvSpPr>
              <p:nvPr/>
            </p:nvSpPr>
            <p:spPr bwMode="auto">
              <a:xfrm flipV="1">
                <a:off x="1770063" y="4048125"/>
                <a:ext cx="0" cy="42863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6" name="Line 19"/>
              <p:cNvSpPr>
                <a:spLocks noChangeShapeType="1"/>
              </p:cNvSpPr>
              <p:nvPr/>
            </p:nvSpPr>
            <p:spPr bwMode="auto">
              <a:xfrm flipV="1">
                <a:off x="2451100" y="4048125"/>
                <a:ext cx="0" cy="42863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7" name="Line 20"/>
              <p:cNvSpPr>
                <a:spLocks noChangeShapeType="1"/>
              </p:cNvSpPr>
              <p:nvPr/>
            </p:nvSpPr>
            <p:spPr bwMode="auto">
              <a:xfrm>
                <a:off x="1052513" y="2638425"/>
                <a:ext cx="38100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8" name="Line 21"/>
              <p:cNvSpPr>
                <a:spLocks noChangeShapeType="1"/>
              </p:cNvSpPr>
              <p:nvPr/>
            </p:nvSpPr>
            <p:spPr bwMode="auto">
              <a:xfrm>
                <a:off x="1052513" y="2990850"/>
                <a:ext cx="38100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9" name="Line 22"/>
              <p:cNvSpPr>
                <a:spLocks noChangeShapeType="1"/>
              </p:cNvSpPr>
              <p:nvPr/>
            </p:nvSpPr>
            <p:spPr bwMode="auto">
              <a:xfrm>
                <a:off x="1052513" y="3344863"/>
                <a:ext cx="38100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30" name="Line 23"/>
              <p:cNvSpPr>
                <a:spLocks noChangeShapeType="1"/>
              </p:cNvSpPr>
              <p:nvPr/>
            </p:nvSpPr>
            <p:spPr bwMode="auto">
              <a:xfrm>
                <a:off x="1052513" y="3697288"/>
                <a:ext cx="38100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31" name="Line 24"/>
              <p:cNvSpPr>
                <a:spLocks noChangeShapeType="1"/>
              </p:cNvSpPr>
              <p:nvPr/>
            </p:nvSpPr>
            <p:spPr bwMode="auto">
              <a:xfrm>
                <a:off x="1052513" y="4048125"/>
                <a:ext cx="38100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1024" name="Line 25"/>
              <p:cNvSpPr>
                <a:spLocks noChangeShapeType="1"/>
              </p:cNvSpPr>
              <p:nvPr/>
            </p:nvSpPr>
            <p:spPr bwMode="auto">
              <a:xfrm>
                <a:off x="1052513" y="2286000"/>
                <a:ext cx="38100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1025" name="Freeform 26"/>
              <p:cNvSpPr>
                <a:spLocks/>
              </p:cNvSpPr>
              <p:nvPr/>
            </p:nvSpPr>
            <p:spPr bwMode="auto">
              <a:xfrm>
                <a:off x="1090613" y="2286000"/>
                <a:ext cx="3384550" cy="58738"/>
              </a:xfrm>
              <a:custGeom>
                <a:avLst/>
                <a:gdLst>
                  <a:gd name="T0" fmla="*/ 4265 w 4265"/>
                  <a:gd name="T1" fmla="*/ 75 h 75"/>
                  <a:gd name="T2" fmla="*/ 3231 w 4265"/>
                  <a:gd name="T3" fmla="*/ 75 h 75"/>
                  <a:gd name="T4" fmla="*/ 3231 w 4265"/>
                  <a:gd name="T5" fmla="*/ 58 h 75"/>
                  <a:gd name="T6" fmla="*/ 2811 w 4265"/>
                  <a:gd name="T7" fmla="*/ 58 h 75"/>
                  <a:gd name="T8" fmla="*/ 2811 w 4265"/>
                  <a:gd name="T9" fmla="*/ 44 h 75"/>
                  <a:gd name="T10" fmla="*/ 2028 w 4265"/>
                  <a:gd name="T11" fmla="*/ 44 h 75"/>
                  <a:gd name="T12" fmla="*/ 2028 w 4265"/>
                  <a:gd name="T13" fmla="*/ 30 h 75"/>
                  <a:gd name="T14" fmla="*/ 1271 w 4265"/>
                  <a:gd name="T15" fmla="*/ 30 h 75"/>
                  <a:gd name="T16" fmla="*/ 1271 w 4265"/>
                  <a:gd name="T17" fmla="*/ 14 h 75"/>
                  <a:gd name="T18" fmla="*/ 959 w 4265"/>
                  <a:gd name="T19" fmla="*/ 14 h 75"/>
                  <a:gd name="T20" fmla="*/ 959 w 4265"/>
                  <a:gd name="T21" fmla="*/ 0 h 75"/>
                  <a:gd name="T22" fmla="*/ 0 w 4265"/>
                  <a:gd name="T23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265" h="75">
                    <a:moveTo>
                      <a:pt x="4265" y="75"/>
                    </a:moveTo>
                    <a:lnTo>
                      <a:pt x="3231" y="75"/>
                    </a:lnTo>
                    <a:lnTo>
                      <a:pt x="3231" y="58"/>
                    </a:lnTo>
                    <a:lnTo>
                      <a:pt x="2811" y="58"/>
                    </a:lnTo>
                    <a:lnTo>
                      <a:pt x="2811" y="44"/>
                    </a:lnTo>
                    <a:lnTo>
                      <a:pt x="2028" y="44"/>
                    </a:lnTo>
                    <a:lnTo>
                      <a:pt x="2028" y="30"/>
                    </a:lnTo>
                    <a:lnTo>
                      <a:pt x="1271" y="30"/>
                    </a:lnTo>
                    <a:lnTo>
                      <a:pt x="1271" y="14"/>
                    </a:lnTo>
                    <a:lnTo>
                      <a:pt x="959" y="14"/>
                    </a:lnTo>
                    <a:lnTo>
                      <a:pt x="959" y="0"/>
                    </a:lnTo>
                    <a:lnTo>
                      <a:pt x="0" y="0"/>
                    </a:lnTo>
                  </a:path>
                </a:pathLst>
              </a:custGeom>
              <a:noFill/>
              <a:ln w="17463">
                <a:solidFill>
                  <a:srgbClr val="3AC5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1029" name="Freeform 29"/>
              <p:cNvSpPr>
                <a:spLocks/>
              </p:cNvSpPr>
              <p:nvPr/>
            </p:nvSpPr>
            <p:spPr bwMode="auto">
              <a:xfrm>
                <a:off x="1090613" y="2286000"/>
                <a:ext cx="3402013" cy="614363"/>
              </a:xfrm>
              <a:custGeom>
                <a:avLst/>
                <a:gdLst>
                  <a:gd name="T0" fmla="*/ 3969 w 4287"/>
                  <a:gd name="T1" fmla="*/ 775 h 775"/>
                  <a:gd name="T2" fmla="*/ 3351 w 4287"/>
                  <a:gd name="T3" fmla="*/ 726 h 775"/>
                  <a:gd name="T4" fmla="*/ 3081 w 4287"/>
                  <a:gd name="T5" fmla="*/ 705 h 775"/>
                  <a:gd name="T6" fmla="*/ 2876 w 4287"/>
                  <a:gd name="T7" fmla="*/ 689 h 775"/>
                  <a:gd name="T8" fmla="*/ 2754 w 4287"/>
                  <a:gd name="T9" fmla="*/ 677 h 775"/>
                  <a:gd name="T10" fmla="*/ 2630 w 4287"/>
                  <a:gd name="T11" fmla="*/ 667 h 775"/>
                  <a:gd name="T12" fmla="*/ 2517 w 4287"/>
                  <a:gd name="T13" fmla="*/ 651 h 775"/>
                  <a:gd name="T14" fmla="*/ 2190 w 4287"/>
                  <a:gd name="T15" fmla="*/ 639 h 775"/>
                  <a:gd name="T16" fmla="*/ 2017 w 4287"/>
                  <a:gd name="T17" fmla="*/ 627 h 775"/>
                  <a:gd name="T18" fmla="*/ 1984 w 4287"/>
                  <a:gd name="T19" fmla="*/ 613 h 775"/>
                  <a:gd name="T20" fmla="*/ 1675 w 4287"/>
                  <a:gd name="T21" fmla="*/ 595 h 775"/>
                  <a:gd name="T22" fmla="*/ 1483 w 4287"/>
                  <a:gd name="T23" fmla="*/ 578 h 775"/>
                  <a:gd name="T24" fmla="*/ 1382 w 4287"/>
                  <a:gd name="T25" fmla="*/ 566 h 775"/>
                  <a:gd name="T26" fmla="*/ 1173 w 4287"/>
                  <a:gd name="T27" fmla="*/ 550 h 775"/>
                  <a:gd name="T28" fmla="*/ 1144 w 4287"/>
                  <a:gd name="T29" fmla="*/ 534 h 775"/>
                  <a:gd name="T30" fmla="*/ 1062 w 4287"/>
                  <a:gd name="T31" fmla="*/ 521 h 775"/>
                  <a:gd name="T32" fmla="*/ 992 w 4287"/>
                  <a:gd name="T33" fmla="*/ 508 h 775"/>
                  <a:gd name="T34" fmla="*/ 952 w 4287"/>
                  <a:gd name="T35" fmla="*/ 493 h 775"/>
                  <a:gd name="T36" fmla="*/ 919 w 4287"/>
                  <a:gd name="T37" fmla="*/ 475 h 775"/>
                  <a:gd name="T38" fmla="*/ 865 w 4287"/>
                  <a:gd name="T39" fmla="*/ 447 h 775"/>
                  <a:gd name="T40" fmla="*/ 811 w 4287"/>
                  <a:gd name="T41" fmla="*/ 420 h 775"/>
                  <a:gd name="T42" fmla="*/ 780 w 4287"/>
                  <a:gd name="T43" fmla="*/ 395 h 775"/>
                  <a:gd name="T44" fmla="*/ 738 w 4287"/>
                  <a:gd name="T45" fmla="*/ 380 h 775"/>
                  <a:gd name="T46" fmla="*/ 724 w 4287"/>
                  <a:gd name="T47" fmla="*/ 357 h 775"/>
                  <a:gd name="T48" fmla="*/ 700 w 4287"/>
                  <a:gd name="T49" fmla="*/ 334 h 775"/>
                  <a:gd name="T50" fmla="*/ 648 w 4287"/>
                  <a:gd name="T51" fmla="*/ 282 h 775"/>
                  <a:gd name="T52" fmla="*/ 609 w 4287"/>
                  <a:gd name="T53" fmla="*/ 261 h 775"/>
                  <a:gd name="T54" fmla="*/ 524 w 4287"/>
                  <a:gd name="T55" fmla="*/ 237 h 775"/>
                  <a:gd name="T56" fmla="*/ 512 w 4287"/>
                  <a:gd name="T57" fmla="*/ 207 h 775"/>
                  <a:gd name="T58" fmla="*/ 489 w 4287"/>
                  <a:gd name="T59" fmla="*/ 172 h 775"/>
                  <a:gd name="T60" fmla="*/ 461 w 4287"/>
                  <a:gd name="T61" fmla="*/ 148 h 775"/>
                  <a:gd name="T62" fmla="*/ 395 w 4287"/>
                  <a:gd name="T63" fmla="*/ 106 h 775"/>
                  <a:gd name="T64" fmla="*/ 326 w 4287"/>
                  <a:gd name="T65" fmla="*/ 89 h 775"/>
                  <a:gd name="T66" fmla="*/ 310 w 4287"/>
                  <a:gd name="T67" fmla="*/ 66 h 775"/>
                  <a:gd name="T68" fmla="*/ 291 w 4287"/>
                  <a:gd name="T69" fmla="*/ 54 h 775"/>
                  <a:gd name="T70" fmla="*/ 216 w 4287"/>
                  <a:gd name="T71" fmla="*/ 37 h 775"/>
                  <a:gd name="T72" fmla="*/ 145 w 4287"/>
                  <a:gd name="T73" fmla="*/ 25 h 775"/>
                  <a:gd name="T74" fmla="*/ 0 w 4287"/>
                  <a:gd name="T75" fmla="*/ 0 h 7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4287" h="775">
                    <a:moveTo>
                      <a:pt x="4287" y="775"/>
                    </a:moveTo>
                    <a:lnTo>
                      <a:pt x="3969" y="775"/>
                    </a:lnTo>
                    <a:lnTo>
                      <a:pt x="3969" y="726"/>
                    </a:lnTo>
                    <a:lnTo>
                      <a:pt x="3351" y="726"/>
                    </a:lnTo>
                    <a:lnTo>
                      <a:pt x="3351" y="705"/>
                    </a:lnTo>
                    <a:lnTo>
                      <a:pt x="3081" y="705"/>
                    </a:lnTo>
                    <a:lnTo>
                      <a:pt x="3081" y="689"/>
                    </a:lnTo>
                    <a:lnTo>
                      <a:pt x="2876" y="689"/>
                    </a:lnTo>
                    <a:lnTo>
                      <a:pt x="2876" y="677"/>
                    </a:lnTo>
                    <a:lnTo>
                      <a:pt x="2754" y="677"/>
                    </a:lnTo>
                    <a:lnTo>
                      <a:pt x="2754" y="667"/>
                    </a:lnTo>
                    <a:lnTo>
                      <a:pt x="2630" y="667"/>
                    </a:lnTo>
                    <a:lnTo>
                      <a:pt x="2630" y="651"/>
                    </a:lnTo>
                    <a:lnTo>
                      <a:pt x="2517" y="651"/>
                    </a:lnTo>
                    <a:lnTo>
                      <a:pt x="2517" y="639"/>
                    </a:lnTo>
                    <a:lnTo>
                      <a:pt x="2190" y="639"/>
                    </a:lnTo>
                    <a:lnTo>
                      <a:pt x="2190" y="627"/>
                    </a:lnTo>
                    <a:lnTo>
                      <a:pt x="2017" y="627"/>
                    </a:lnTo>
                    <a:lnTo>
                      <a:pt x="2017" y="613"/>
                    </a:lnTo>
                    <a:lnTo>
                      <a:pt x="1984" y="613"/>
                    </a:lnTo>
                    <a:lnTo>
                      <a:pt x="1984" y="595"/>
                    </a:lnTo>
                    <a:lnTo>
                      <a:pt x="1675" y="595"/>
                    </a:lnTo>
                    <a:lnTo>
                      <a:pt x="1675" y="578"/>
                    </a:lnTo>
                    <a:lnTo>
                      <a:pt x="1483" y="578"/>
                    </a:lnTo>
                    <a:lnTo>
                      <a:pt x="1483" y="566"/>
                    </a:lnTo>
                    <a:lnTo>
                      <a:pt x="1382" y="566"/>
                    </a:lnTo>
                    <a:lnTo>
                      <a:pt x="1382" y="550"/>
                    </a:lnTo>
                    <a:lnTo>
                      <a:pt x="1173" y="550"/>
                    </a:lnTo>
                    <a:lnTo>
                      <a:pt x="1173" y="534"/>
                    </a:lnTo>
                    <a:lnTo>
                      <a:pt x="1144" y="534"/>
                    </a:lnTo>
                    <a:lnTo>
                      <a:pt x="1144" y="521"/>
                    </a:lnTo>
                    <a:lnTo>
                      <a:pt x="1062" y="521"/>
                    </a:lnTo>
                    <a:lnTo>
                      <a:pt x="1062" y="508"/>
                    </a:lnTo>
                    <a:lnTo>
                      <a:pt x="992" y="508"/>
                    </a:lnTo>
                    <a:lnTo>
                      <a:pt x="992" y="493"/>
                    </a:lnTo>
                    <a:lnTo>
                      <a:pt x="952" y="493"/>
                    </a:lnTo>
                    <a:lnTo>
                      <a:pt x="952" y="475"/>
                    </a:lnTo>
                    <a:lnTo>
                      <a:pt x="919" y="475"/>
                    </a:lnTo>
                    <a:lnTo>
                      <a:pt x="919" y="447"/>
                    </a:lnTo>
                    <a:lnTo>
                      <a:pt x="865" y="447"/>
                    </a:lnTo>
                    <a:lnTo>
                      <a:pt x="865" y="420"/>
                    </a:lnTo>
                    <a:lnTo>
                      <a:pt x="811" y="420"/>
                    </a:lnTo>
                    <a:lnTo>
                      <a:pt x="811" y="395"/>
                    </a:lnTo>
                    <a:lnTo>
                      <a:pt x="780" y="395"/>
                    </a:lnTo>
                    <a:lnTo>
                      <a:pt x="780" y="380"/>
                    </a:lnTo>
                    <a:lnTo>
                      <a:pt x="738" y="380"/>
                    </a:lnTo>
                    <a:lnTo>
                      <a:pt x="738" y="357"/>
                    </a:lnTo>
                    <a:lnTo>
                      <a:pt x="724" y="357"/>
                    </a:lnTo>
                    <a:lnTo>
                      <a:pt x="724" y="334"/>
                    </a:lnTo>
                    <a:lnTo>
                      <a:pt x="700" y="334"/>
                    </a:lnTo>
                    <a:lnTo>
                      <a:pt x="700" y="282"/>
                    </a:lnTo>
                    <a:lnTo>
                      <a:pt x="648" y="282"/>
                    </a:lnTo>
                    <a:lnTo>
                      <a:pt x="648" y="261"/>
                    </a:lnTo>
                    <a:lnTo>
                      <a:pt x="609" y="261"/>
                    </a:lnTo>
                    <a:lnTo>
                      <a:pt x="609" y="237"/>
                    </a:lnTo>
                    <a:lnTo>
                      <a:pt x="524" y="237"/>
                    </a:lnTo>
                    <a:lnTo>
                      <a:pt x="524" y="207"/>
                    </a:lnTo>
                    <a:lnTo>
                      <a:pt x="512" y="207"/>
                    </a:lnTo>
                    <a:lnTo>
                      <a:pt x="512" y="172"/>
                    </a:lnTo>
                    <a:lnTo>
                      <a:pt x="489" y="172"/>
                    </a:lnTo>
                    <a:lnTo>
                      <a:pt x="489" y="148"/>
                    </a:lnTo>
                    <a:lnTo>
                      <a:pt x="461" y="148"/>
                    </a:lnTo>
                    <a:lnTo>
                      <a:pt x="461" y="106"/>
                    </a:lnTo>
                    <a:lnTo>
                      <a:pt x="395" y="106"/>
                    </a:lnTo>
                    <a:lnTo>
                      <a:pt x="395" y="89"/>
                    </a:lnTo>
                    <a:lnTo>
                      <a:pt x="326" y="89"/>
                    </a:lnTo>
                    <a:lnTo>
                      <a:pt x="326" y="66"/>
                    </a:lnTo>
                    <a:lnTo>
                      <a:pt x="310" y="66"/>
                    </a:lnTo>
                    <a:lnTo>
                      <a:pt x="310" y="54"/>
                    </a:lnTo>
                    <a:lnTo>
                      <a:pt x="291" y="54"/>
                    </a:lnTo>
                    <a:lnTo>
                      <a:pt x="291" y="37"/>
                    </a:lnTo>
                    <a:lnTo>
                      <a:pt x="216" y="37"/>
                    </a:lnTo>
                    <a:lnTo>
                      <a:pt x="216" y="25"/>
                    </a:lnTo>
                    <a:lnTo>
                      <a:pt x="145" y="25"/>
                    </a:lnTo>
                    <a:lnTo>
                      <a:pt x="145" y="0"/>
                    </a:lnTo>
                    <a:lnTo>
                      <a:pt x="0" y="0"/>
                    </a:lnTo>
                  </a:path>
                </a:pathLst>
              </a:custGeom>
              <a:noFill/>
              <a:ln w="17463">
                <a:solidFill>
                  <a:srgbClr val="FF960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1030" name="ZoneTexte 1029"/>
            <p:cNvSpPr txBox="1"/>
            <p:nvPr/>
          </p:nvSpPr>
          <p:spPr>
            <a:xfrm>
              <a:off x="782821" y="3884890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712289" y="3532869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20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712289" y="3180849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40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712289" y="2828829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60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712289" y="2476809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80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641757" y="2124789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100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905864" y="4052888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1210482" y="4052888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24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1550366" y="4052888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48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1890250" y="4052888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72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2230134" y="4052888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96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2534752" y="4052888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120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2874636" y="4052888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144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3214520" y="4052888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168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3554404" y="4052888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192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3894288" y="4052888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216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4234170" y="4052888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240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57" name="ZoneTexte 56"/>
            <p:cNvSpPr txBox="1"/>
            <p:nvPr/>
          </p:nvSpPr>
          <p:spPr>
            <a:xfrm>
              <a:off x="1282102" y="3469402"/>
              <a:ext cx="3626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solidFill>
                    <a:srgbClr val="333399"/>
                  </a:solidFill>
                </a:rPr>
                <a:t>OT</a:t>
              </a:r>
              <a:endParaRPr lang="en-US" sz="1000" b="1" dirty="0">
                <a:solidFill>
                  <a:srgbClr val="333399"/>
                </a:solidFill>
              </a:endParaRPr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1282102" y="3620214"/>
              <a:ext cx="6976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smtClean="0">
                  <a:solidFill>
                    <a:srgbClr val="333399"/>
                  </a:solidFill>
                </a:rPr>
                <a:t>PI-mono</a:t>
              </a:r>
              <a:endParaRPr lang="en-US" sz="1000" b="1">
                <a:solidFill>
                  <a:srgbClr val="333399"/>
                </a:solidFill>
              </a:endParaRPr>
            </a:p>
          </p:txBody>
        </p:sp>
        <p:sp>
          <p:nvSpPr>
            <p:cNvPr id="59" name="Line 27"/>
            <p:cNvSpPr>
              <a:spLocks noChangeShapeType="1"/>
            </p:cNvSpPr>
            <p:nvPr/>
          </p:nvSpPr>
          <p:spPr bwMode="auto">
            <a:xfrm flipH="1">
              <a:off x="1144588" y="3592513"/>
              <a:ext cx="127000" cy="0"/>
            </a:xfrm>
            <a:prstGeom prst="line">
              <a:avLst/>
            </a:prstGeom>
            <a:noFill/>
            <a:ln w="17463">
              <a:solidFill>
                <a:srgbClr val="3AC5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60" name="Line 28"/>
            <p:cNvSpPr>
              <a:spLocks noChangeShapeType="1"/>
            </p:cNvSpPr>
            <p:nvPr/>
          </p:nvSpPr>
          <p:spPr bwMode="auto">
            <a:xfrm flipH="1">
              <a:off x="1144588" y="3743325"/>
              <a:ext cx="127000" cy="0"/>
            </a:xfrm>
            <a:prstGeom prst="line">
              <a:avLst/>
            </a:prstGeom>
            <a:noFill/>
            <a:ln w="17463">
              <a:solidFill>
                <a:srgbClr val="FF960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61" name="ZoneTexte 60"/>
            <p:cNvSpPr txBox="1"/>
            <p:nvPr/>
          </p:nvSpPr>
          <p:spPr>
            <a:xfrm>
              <a:off x="2197348" y="3420159"/>
              <a:ext cx="189507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rgbClr val="000066"/>
                  </a:solidFill>
                </a:rPr>
                <a:t>HR = 13,9 ; 95 % CI : 6,8-28,6</a:t>
              </a:r>
              <a:br>
                <a:rPr lang="en-US" sz="1000" dirty="0" smtClean="0">
                  <a:solidFill>
                    <a:srgbClr val="000066"/>
                  </a:solidFill>
                </a:rPr>
              </a:br>
              <a:r>
                <a:rPr lang="en-US" sz="1000" dirty="0" smtClean="0">
                  <a:solidFill>
                    <a:srgbClr val="000066"/>
                  </a:solidFill>
                </a:rPr>
                <a:t>p &lt; 0,0001</a:t>
              </a:r>
              <a:endParaRPr lang="en-US" sz="1000" dirty="0">
                <a:solidFill>
                  <a:srgbClr val="000066"/>
                </a:solidFill>
              </a:endParaRPr>
            </a:p>
          </p:txBody>
        </p:sp>
        <p:sp>
          <p:nvSpPr>
            <p:cNvPr id="62" name="ZoneTexte 61"/>
            <p:cNvSpPr txBox="1"/>
            <p:nvPr/>
          </p:nvSpPr>
          <p:spPr>
            <a:xfrm>
              <a:off x="1819818" y="4274582"/>
              <a:ext cx="182614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mtClean="0">
                  <a:solidFill>
                    <a:srgbClr val="000066"/>
                  </a:solidFill>
                </a:rPr>
                <a:t>Weeks from randomisation</a:t>
              </a:r>
              <a:endParaRPr lang="en-US" sz="1000" b="1">
                <a:solidFill>
                  <a:srgbClr val="000066"/>
                </a:solidFill>
              </a:endParaRPr>
            </a:p>
          </p:txBody>
        </p:sp>
        <p:sp>
          <p:nvSpPr>
            <p:cNvPr id="63" name="ZoneTexte 62"/>
            <p:cNvSpPr txBox="1"/>
            <p:nvPr/>
          </p:nvSpPr>
          <p:spPr>
            <a:xfrm>
              <a:off x="835332" y="4624363"/>
              <a:ext cx="3962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291</a:t>
              </a:r>
            </a:p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296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64" name="ZoneTexte 63"/>
            <p:cNvSpPr txBox="1"/>
            <p:nvPr/>
          </p:nvSpPr>
          <p:spPr>
            <a:xfrm>
              <a:off x="1175216" y="4624363"/>
              <a:ext cx="3962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289</a:t>
              </a:r>
            </a:p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281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65" name="ZoneTexte 64"/>
            <p:cNvSpPr txBox="1"/>
            <p:nvPr/>
          </p:nvSpPr>
          <p:spPr>
            <a:xfrm>
              <a:off x="1515100" y="4624363"/>
              <a:ext cx="3962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287</a:t>
              </a:r>
            </a:p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240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66" name="ZoneTexte 65"/>
            <p:cNvSpPr txBox="1"/>
            <p:nvPr/>
          </p:nvSpPr>
          <p:spPr>
            <a:xfrm>
              <a:off x="1854984" y="4624363"/>
              <a:ext cx="3962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283</a:t>
              </a:r>
            </a:p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220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2194868" y="4624363"/>
              <a:ext cx="3962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280</a:t>
              </a:r>
            </a:p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216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68" name="ZoneTexte 67"/>
            <p:cNvSpPr txBox="1"/>
            <p:nvPr/>
          </p:nvSpPr>
          <p:spPr>
            <a:xfrm>
              <a:off x="2534752" y="4624363"/>
              <a:ext cx="3962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279</a:t>
              </a:r>
            </a:p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210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2874636" y="4624363"/>
              <a:ext cx="3962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276</a:t>
              </a:r>
            </a:p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208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3214520" y="4624363"/>
              <a:ext cx="3962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247</a:t>
              </a:r>
            </a:p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183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71" name="ZoneTexte 70"/>
            <p:cNvSpPr txBox="1"/>
            <p:nvPr/>
          </p:nvSpPr>
          <p:spPr>
            <a:xfrm>
              <a:off x="3554404" y="4624363"/>
              <a:ext cx="3962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133</a:t>
              </a:r>
            </a:p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100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72" name="ZoneTexte 71"/>
            <p:cNvSpPr txBox="1"/>
            <p:nvPr/>
          </p:nvSpPr>
          <p:spPr>
            <a:xfrm>
              <a:off x="3929554" y="4624363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64</a:t>
              </a:r>
            </a:p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53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73" name="ZoneTexte 72"/>
            <p:cNvSpPr txBox="1"/>
            <p:nvPr/>
          </p:nvSpPr>
          <p:spPr>
            <a:xfrm>
              <a:off x="4269436" y="4624363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10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74" name="ZoneTexte 73"/>
            <p:cNvSpPr txBox="1"/>
            <p:nvPr/>
          </p:nvSpPr>
          <p:spPr>
            <a:xfrm>
              <a:off x="110889" y="4624363"/>
              <a:ext cx="6671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OT</a:t>
              </a:r>
              <a:br>
                <a:rPr lang="en-US" sz="1000" smtClean="0">
                  <a:solidFill>
                    <a:srgbClr val="000066"/>
                  </a:solidFill>
                </a:rPr>
              </a:br>
              <a:r>
                <a:rPr lang="en-US" sz="1000" smtClean="0">
                  <a:solidFill>
                    <a:srgbClr val="000066"/>
                  </a:solidFill>
                </a:rPr>
                <a:t>PI-mono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75" name="ZoneTexte 74"/>
            <p:cNvSpPr txBox="1"/>
            <p:nvPr/>
          </p:nvSpPr>
          <p:spPr>
            <a:xfrm>
              <a:off x="60791" y="4397192"/>
              <a:ext cx="107914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mtClean="0">
                  <a:solidFill>
                    <a:srgbClr val="000066"/>
                  </a:solidFill>
                </a:rPr>
                <a:t>Number at risk</a:t>
              </a:r>
              <a:endParaRPr lang="en-US" sz="1000" b="1">
                <a:solidFill>
                  <a:srgbClr val="000066"/>
                </a:solidFill>
              </a:endParaRPr>
            </a:p>
          </p:txBody>
        </p:sp>
        <p:sp>
          <p:nvSpPr>
            <p:cNvPr id="76" name="ZoneTexte 75"/>
            <p:cNvSpPr txBox="1"/>
            <p:nvPr/>
          </p:nvSpPr>
          <p:spPr>
            <a:xfrm rot="16200000">
              <a:off x="-265242" y="3013848"/>
              <a:ext cx="16466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mtClean="0">
                  <a:solidFill>
                    <a:srgbClr val="000066"/>
                  </a:solidFill>
                </a:rPr>
                <a:t>Without VL rebound (%)</a:t>
              </a:r>
              <a:endParaRPr lang="en-US" sz="1000" b="1">
                <a:solidFill>
                  <a:srgbClr val="000066"/>
                </a:solidFill>
              </a:endParaRPr>
            </a:p>
          </p:txBody>
        </p:sp>
      </p:grpSp>
      <p:grpSp>
        <p:nvGrpSpPr>
          <p:cNvPr id="116" name="Groupe 115"/>
          <p:cNvGrpSpPr/>
          <p:nvPr/>
        </p:nvGrpSpPr>
        <p:grpSpPr>
          <a:xfrm>
            <a:off x="4755717" y="2130113"/>
            <a:ext cx="4121730" cy="2740471"/>
            <a:chOff x="4755717" y="2130113"/>
            <a:chExt cx="4121730" cy="2740471"/>
          </a:xfrm>
        </p:grpSpPr>
        <p:sp>
          <p:nvSpPr>
            <p:cNvPr id="10" name="ZoneTexte 9"/>
            <p:cNvSpPr txBox="1"/>
            <p:nvPr/>
          </p:nvSpPr>
          <p:spPr>
            <a:xfrm>
              <a:off x="6345149" y="2987287"/>
              <a:ext cx="184056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000066"/>
                  </a:solidFill>
                </a:rPr>
                <a:t>median time : 3.5 weeks</a:t>
              </a:r>
              <a:endParaRPr lang="en-US" sz="1200" dirty="0">
                <a:solidFill>
                  <a:srgbClr val="000066"/>
                </a:solidFill>
              </a:endParaRPr>
            </a:p>
          </p:txBody>
        </p:sp>
        <p:grpSp>
          <p:nvGrpSpPr>
            <p:cNvPr id="1048" name="Groupe 1047"/>
            <p:cNvGrpSpPr/>
            <p:nvPr/>
          </p:nvGrpSpPr>
          <p:grpSpPr>
            <a:xfrm>
              <a:off x="5271626" y="2247899"/>
              <a:ext cx="3451829" cy="1817609"/>
              <a:chOff x="5424488" y="2398713"/>
              <a:chExt cx="3705225" cy="1951038"/>
            </a:xfrm>
          </p:grpSpPr>
          <p:sp>
            <p:nvSpPr>
              <p:cNvPr id="1036" name="Freeform 36"/>
              <p:cNvSpPr>
                <a:spLocks/>
              </p:cNvSpPr>
              <p:nvPr/>
            </p:nvSpPr>
            <p:spPr bwMode="auto">
              <a:xfrm>
                <a:off x="5475288" y="2398713"/>
                <a:ext cx="3654425" cy="1898650"/>
              </a:xfrm>
              <a:custGeom>
                <a:avLst/>
                <a:gdLst>
                  <a:gd name="T0" fmla="*/ 4603 w 4603"/>
                  <a:gd name="T1" fmla="*/ 2392 h 2392"/>
                  <a:gd name="T2" fmla="*/ 0 w 4603"/>
                  <a:gd name="T3" fmla="*/ 2392 h 2392"/>
                  <a:gd name="T4" fmla="*/ 0 w 4603"/>
                  <a:gd name="T5" fmla="*/ 0 h 2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03" h="2392">
                    <a:moveTo>
                      <a:pt x="4603" y="2392"/>
                    </a:moveTo>
                    <a:lnTo>
                      <a:pt x="0" y="2392"/>
                    </a:lnTo>
                    <a:lnTo>
                      <a:pt x="0" y="0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1037" name="Line 37"/>
              <p:cNvSpPr>
                <a:spLocks noChangeShapeType="1"/>
              </p:cNvSpPr>
              <p:nvPr/>
            </p:nvSpPr>
            <p:spPr bwMode="auto">
              <a:xfrm flipV="1">
                <a:off x="9120188" y="4297363"/>
                <a:ext cx="0" cy="5238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1038" name="Line 38"/>
              <p:cNvSpPr>
                <a:spLocks noChangeShapeType="1"/>
              </p:cNvSpPr>
              <p:nvPr/>
            </p:nvSpPr>
            <p:spPr bwMode="auto">
              <a:xfrm flipV="1">
                <a:off x="5475288" y="4297363"/>
                <a:ext cx="0" cy="5238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1039" name="Line 39"/>
              <p:cNvSpPr>
                <a:spLocks noChangeShapeType="1"/>
              </p:cNvSpPr>
              <p:nvPr/>
            </p:nvSpPr>
            <p:spPr bwMode="auto">
              <a:xfrm flipV="1">
                <a:off x="6751638" y="4297363"/>
                <a:ext cx="0" cy="5238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1040" name="Line 40"/>
              <p:cNvSpPr>
                <a:spLocks noChangeShapeType="1"/>
              </p:cNvSpPr>
              <p:nvPr/>
            </p:nvSpPr>
            <p:spPr bwMode="auto">
              <a:xfrm flipV="1">
                <a:off x="7931150" y="4297363"/>
                <a:ext cx="0" cy="5238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1041" name="Line 41"/>
              <p:cNvSpPr>
                <a:spLocks noChangeShapeType="1"/>
              </p:cNvSpPr>
              <p:nvPr/>
            </p:nvSpPr>
            <p:spPr bwMode="auto">
              <a:xfrm>
                <a:off x="5424488" y="2787650"/>
                <a:ext cx="50800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1042" name="Line 42"/>
              <p:cNvSpPr>
                <a:spLocks noChangeShapeType="1"/>
              </p:cNvSpPr>
              <p:nvPr/>
            </p:nvSpPr>
            <p:spPr bwMode="auto">
              <a:xfrm>
                <a:off x="5424488" y="3165475"/>
                <a:ext cx="50800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1043" name="Line 43"/>
              <p:cNvSpPr>
                <a:spLocks noChangeShapeType="1"/>
              </p:cNvSpPr>
              <p:nvPr/>
            </p:nvSpPr>
            <p:spPr bwMode="auto">
              <a:xfrm>
                <a:off x="5424488" y="3543300"/>
                <a:ext cx="50800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1044" name="Line 44"/>
              <p:cNvSpPr>
                <a:spLocks noChangeShapeType="1"/>
              </p:cNvSpPr>
              <p:nvPr/>
            </p:nvSpPr>
            <p:spPr bwMode="auto">
              <a:xfrm>
                <a:off x="5424488" y="3919538"/>
                <a:ext cx="50800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1045" name="Line 45"/>
              <p:cNvSpPr>
                <a:spLocks noChangeShapeType="1"/>
              </p:cNvSpPr>
              <p:nvPr/>
            </p:nvSpPr>
            <p:spPr bwMode="auto">
              <a:xfrm>
                <a:off x="5424488" y="4297363"/>
                <a:ext cx="50800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1046" name="Line 46"/>
              <p:cNvSpPr>
                <a:spLocks noChangeShapeType="1"/>
              </p:cNvSpPr>
              <p:nvPr/>
            </p:nvSpPr>
            <p:spPr bwMode="auto">
              <a:xfrm>
                <a:off x="5424488" y="2409825"/>
                <a:ext cx="50800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1047" name="Freeform 47"/>
              <p:cNvSpPr>
                <a:spLocks/>
              </p:cNvSpPr>
              <p:nvPr/>
            </p:nvSpPr>
            <p:spPr bwMode="auto">
              <a:xfrm>
                <a:off x="5475288" y="2409825"/>
                <a:ext cx="2563812" cy="1874838"/>
              </a:xfrm>
              <a:custGeom>
                <a:avLst/>
                <a:gdLst>
                  <a:gd name="T0" fmla="*/ 3228 w 3228"/>
                  <a:gd name="T1" fmla="*/ 2346 h 2364"/>
                  <a:gd name="T2" fmla="*/ 2465 w 3228"/>
                  <a:gd name="T3" fmla="*/ 2303 h 2364"/>
                  <a:gd name="T4" fmla="*/ 2311 w 3228"/>
                  <a:gd name="T5" fmla="*/ 2267 h 2364"/>
                  <a:gd name="T6" fmla="*/ 2252 w 3228"/>
                  <a:gd name="T7" fmla="*/ 2242 h 2364"/>
                  <a:gd name="T8" fmla="*/ 2049 w 3228"/>
                  <a:gd name="T9" fmla="*/ 2202 h 2364"/>
                  <a:gd name="T10" fmla="*/ 1920 w 3228"/>
                  <a:gd name="T11" fmla="*/ 2161 h 2364"/>
                  <a:gd name="T12" fmla="*/ 1853 w 3228"/>
                  <a:gd name="T13" fmla="*/ 2127 h 2364"/>
                  <a:gd name="T14" fmla="*/ 1803 w 3228"/>
                  <a:gd name="T15" fmla="*/ 2058 h 2364"/>
                  <a:gd name="T16" fmla="*/ 1604 w 3228"/>
                  <a:gd name="T17" fmla="*/ 2021 h 2364"/>
                  <a:gd name="T18" fmla="*/ 1541 w 3228"/>
                  <a:gd name="T19" fmla="*/ 1985 h 2364"/>
                  <a:gd name="T20" fmla="*/ 1408 w 3228"/>
                  <a:gd name="T21" fmla="*/ 1918 h 2364"/>
                  <a:gd name="T22" fmla="*/ 1310 w 3228"/>
                  <a:gd name="T23" fmla="*/ 1877 h 2364"/>
                  <a:gd name="T24" fmla="*/ 1233 w 3228"/>
                  <a:gd name="T25" fmla="*/ 1848 h 2364"/>
                  <a:gd name="T26" fmla="*/ 1216 w 3228"/>
                  <a:gd name="T27" fmla="*/ 1811 h 2364"/>
                  <a:gd name="T28" fmla="*/ 1170 w 3228"/>
                  <a:gd name="T29" fmla="*/ 1767 h 2364"/>
                  <a:gd name="T30" fmla="*/ 1062 w 3228"/>
                  <a:gd name="T31" fmla="*/ 1697 h 2364"/>
                  <a:gd name="T32" fmla="*/ 992 w 3228"/>
                  <a:gd name="T33" fmla="*/ 1635 h 2364"/>
                  <a:gd name="T34" fmla="*/ 883 w 3228"/>
                  <a:gd name="T35" fmla="*/ 1595 h 2364"/>
                  <a:gd name="T36" fmla="*/ 813 w 3228"/>
                  <a:gd name="T37" fmla="*/ 1556 h 2364"/>
                  <a:gd name="T38" fmla="*/ 687 w 3228"/>
                  <a:gd name="T39" fmla="*/ 1457 h 2364"/>
                  <a:gd name="T40" fmla="*/ 583 w 3228"/>
                  <a:gd name="T41" fmla="*/ 1414 h 2364"/>
                  <a:gd name="T42" fmla="*/ 563 w 3228"/>
                  <a:gd name="T43" fmla="*/ 1376 h 2364"/>
                  <a:gd name="T44" fmla="*/ 529 w 3228"/>
                  <a:gd name="T45" fmla="*/ 1351 h 2364"/>
                  <a:gd name="T46" fmla="*/ 502 w 3228"/>
                  <a:gd name="T47" fmla="*/ 1318 h 2364"/>
                  <a:gd name="T48" fmla="*/ 482 w 3228"/>
                  <a:gd name="T49" fmla="*/ 1266 h 2364"/>
                  <a:gd name="T50" fmla="*/ 459 w 3228"/>
                  <a:gd name="T51" fmla="*/ 1241 h 2364"/>
                  <a:gd name="T52" fmla="*/ 436 w 3228"/>
                  <a:gd name="T53" fmla="*/ 1101 h 2364"/>
                  <a:gd name="T54" fmla="*/ 398 w 3228"/>
                  <a:gd name="T55" fmla="*/ 1058 h 2364"/>
                  <a:gd name="T56" fmla="*/ 377 w 3228"/>
                  <a:gd name="T57" fmla="*/ 918 h 2364"/>
                  <a:gd name="T58" fmla="*/ 353 w 3228"/>
                  <a:gd name="T59" fmla="*/ 875 h 2364"/>
                  <a:gd name="T60" fmla="*/ 307 w 3228"/>
                  <a:gd name="T61" fmla="*/ 699 h 2364"/>
                  <a:gd name="T62" fmla="*/ 292 w 3228"/>
                  <a:gd name="T63" fmla="*/ 654 h 2364"/>
                  <a:gd name="T64" fmla="*/ 255 w 3228"/>
                  <a:gd name="T65" fmla="*/ 338 h 2364"/>
                  <a:gd name="T66" fmla="*/ 224 w 3228"/>
                  <a:gd name="T67" fmla="*/ 279 h 2364"/>
                  <a:gd name="T68" fmla="*/ 179 w 3228"/>
                  <a:gd name="T69" fmla="*/ 234 h 2364"/>
                  <a:gd name="T70" fmla="*/ 158 w 3228"/>
                  <a:gd name="T71" fmla="*/ 169 h 2364"/>
                  <a:gd name="T72" fmla="*/ 125 w 3228"/>
                  <a:gd name="T73" fmla="*/ 130 h 2364"/>
                  <a:gd name="T74" fmla="*/ 111 w 3228"/>
                  <a:gd name="T75" fmla="*/ 33 h 2364"/>
                  <a:gd name="T76" fmla="*/ 16 w 3228"/>
                  <a:gd name="T77" fmla="*/ 0 h 2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228" h="2364">
                    <a:moveTo>
                      <a:pt x="3228" y="2364"/>
                    </a:moveTo>
                    <a:lnTo>
                      <a:pt x="3228" y="2346"/>
                    </a:lnTo>
                    <a:lnTo>
                      <a:pt x="2465" y="2346"/>
                    </a:lnTo>
                    <a:lnTo>
                      <a:pt x="2465" y="2303"/>
                    </a:lnTo>
                    <a:lnTo>
                      <a:pt x="2311" y="2303"/>
                    </a:lnTo>
                    <a:lnTo>
                      <a:pt x="2311" y="2267"/>
                    </a:lnTo>
                    <a:lnTo>
                      <a:pt x="2252" y="2267"/>
                    </a:lnTo>
                    <a:lnTo>
                      <a:pt x="2252" y="2242"/>
                    </a:lnTo>
                    <a:lnTo>
                      <a:pt x="2049" y="2242"/>
                    </a:lnTo>
                    <a:lnTo>
                      <a:pt x="2049" y="2202"/>
                    </a:lnTo>
                    <a:lnTo>
                      <a:pt x="1920" y="2202"/>
                    </a:lnTo>
                    <a:lnTo>
                      <a:pt x="1920" y="2161"/>
                    </a:lnTo>
                    <a:lnTo>
                      <a:pt x="1853" y="2161"/>
                    </a:lnTo>
                    <a:lnTo>
                      <a:pt x="1853" y="2127"/>
                    </a:lnTo>
                    <a:lnTo>
                      <a:pt x="1803" y="2127"/>
                    </a:lnTo>
                    <a:lnTo>
                      <a:pt x="1803" y="2058"/>
                    </a:lnTo>
                    <a:lnTo>
                      <a:pt x="1604" y="2058"/>
                    </a:lnTo>
                    <a:lnTo>
                      <a:pt x="1604" y="2021"/>
                    </a:lnTo>
                    <a:lnTo>
                      <a:pt x="1541" y="2021"/>
                    </a:lnTo>
                    <a:lnTo>
                      <a:pt x="1541" y="1985"/>
                    </a:lnTo>
                    <a:lnTo>
                      <a:pt x="1408" y="1985"/>
                    </a:lnTo>
                    <a:lnTo>
                      <a:pt x="1408" y="1918"/>
                    </a:lnTo>
                    <a:lnTo>
                      <a:pt x="1310" y="1918"/>
                    </a:lnTo>
                    <a:lnTo>
                      <a:pt x="1310" y="1877"/>
                    </a:lnTo>
                    <a:lnTo>
                      <a:pt x="1233" y="1877"/>
                    </a:lnTo>
                    <a:lnTo>
                      <a:pt x="1233" y="1848"/>
                    </a:lnTo>
                    <a:lnTo>
                      <a:pt x="1216" y="1848"/>
                    </a:lnTo>
                    <a:lnTo>
                      <a:pt x="1216" y="1811"/>
                    </a:lnTo>
                    <a:lnTo>
                      <a:pt x="1170" y="1811"/>
                    </a:lnTo>
                    <a:lnTo>
                      <a:pt x="1170" y="1767"/>
                    </a:lnTo>
                    <a:lnTo>
                      <a:pt x="1062" y="1767"/>
                    </a:lnTo>
                    <a:lnTo>
                      <a:pt x="1062" y="1697"/>
                    </a:lnTo>
                    <a:lnTo>
                      <a:pt x="992" y="1697"/>
                    </a:lnTo>
                    <a:lnTo>
                      <a:pt x="992" y="1635"/>
                    </a:lnTo>
                    <a:lnTo>
                      <a:pt x="883" y="1635"/>
                    </a:lnTo>
                    <a:lnTo>
                      <a:pt x="883" y="1595"/>
                    </a:lnTo>
                    <a:lnTo>
                      <a:pt x="813" y="1595"/>
                    </a:lnTo>
                    <a:lnTo>
                      <a:pt x="813" y="1556"/>
                    </a:lnTo>
                    <a:lnTo>
                      <a:pt x="687" y="1556"/>
                    </a:lnTo>
                    <a:lnTo>
                      <a:pt x="687" y="1457"/>
                    </a:lnTo>
                    <a:lnTo>
                      <a:pt x="583" y="1457"/>
                    </a:lnTo>
                    <a:lnTo>
                      <a:pt x="583" y="1414"/>
                    </a:lnTo>
                    <a:lnTo>
                      <a:pt x="563" y="1414"/>
                    </a:lnTo>
                    <a:lnTo>
                      <a:pt x="563" y="1376"/>
                    </a:lnTo>
                    <a:lnTo>
                      <a:pt x="529" y="1376"/>
                    </a:lnTo>
                    <a:lnTo>
                      <a:pt x="529" y="1351"/>
                    </a:lnTo>
                    <a:lnTo>
                      <a:pt x="502" y="1351"/>
                    </a:lnTo>
                    <a:lnTo>
                      <a:pt x="502" y="1318"/>
                    </a:lnTo>
                    <a:lnTo>
                      <a:pt x="482" y="1318"/>
                    </a:lnTo>
                    <a:lnTo>
                      <a:pt x="482" y="1266"/>
                    </a:lnTo>
                    <a:lnTo>
                      <a:pt x="459" y="1266"/>
                    </a:lnTo>
                    <a:lnTo>
                      <a:pt x="459" y="1241"/>
                    </a:lnTo>
                    <a:lnTo>
                      <a:pt x="436" y="1241"/>
                    </a:lnTo>
                    <a:lnTo>
                      <a:pt x="436" y="1101"/>
                    </a:lnTo>
                    <a:lnTo>
                      <a:pt x="398" y="1101"/>
                    </a:lnTo>
                    <a:lnTo>
                      <a:pt x="398" y="1058"/>
                    </a:lnTo>
                    <a:lnTo>
                      <a:pt x="377" y="1058"/>
                    </a:lnTo>
                    <a:lnTo>
                      <a:pt x="377" y="918"/>
                    </a:lnTo>
                    <a:lnTo>
                      <a:pt x="353" y="918"/>
                    </a:lnTo>
                    <a:lnTo>
                      <a:pt x="353" y="875"/>
                    </a:lnTo>
                    <a:lnTo>
                      <a:pt x="307" y="875"/>
                    </a:lnTo>
                    <a:lnTo>
                      <a:pt x="307" y="699"/>
                    </a:lnTo>
                    <a:lnTo>
                      <a:pt x="292" y="699"/>
                    </a:lnTo>
                    <a:lnTo>
                      <a:pt x="292" y="654"/>
                    </a:lnTo>
                    <a:lnTo>
                      <a:pt x="255" y="654"/>
                    </a:lnTo>
                    <a:lnTo>
                      <a:pt x="255" y="338"/>
                    </a:lnTo>
                    <a:lnTo>
                      <a:pt x="224" y="338"/>
                    </a:lnTo>
                    <a:lnTo>
                      <a:pt x="224" y="279"/>
                    </a:lnTo>
                    <a:lnTo>
                      <a:pt x="179" y="279"/>
                    </a:lnTo>
                    <a:lnTo>
                      <a:pt x="179" y="234"/>
                    </a:lnTo>
                    <a:lnTo>
                      <a:pt x="158" y="234"/>
                    </a:lnTo>
                    <a:lnTo>
                      <a:pt x="158" y="169"/>
                    </a:lnTo>
                    <a:lnTo>
                      <a:pt x="125" y="169"/>
                    </a:lnTo>
                    <a:lnTo>
                      <a:pt x="125" y="130"/>
                    </a:lnTo>
                    <a:lnTo>
                      <a:pt x="111" y="130"/>
                    </a:lnTo>
                    <a:lnTo>
                      <a:pt x="111" y="33"/>
                    </a:lnTo>
                    <a:lnTo>
                      <a:pt x="16" y="33"/>
                    </a:lnTo>
                    <a:lnTo>
                      <a:pt x="16" y="0"/>
                    </a:lnTo>
                    <a:lnTo>
                      <a:pt x="0" y="0"/>
                    </a:lnTo>
                  </a:path>
                </a:pathLst>
              </a:custGeom>
              <a:noFill/>
              <a:ln w="20638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95" name="ZoneTexte 94"/>
            <p:cNvSpPr txBox="1"/>
            <p:nvPr/>
          </p:nvSpPr>
          <p:spPr>
            <a:xfrm>
              <a:off x="5049260" y="3884890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5191353" y="4052888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97" name="ZoneTexte 96"/>
            <p:cNvSpPr txBox="1"/>
            <p:nvPr/>
          </p:nvSpPr>
          <p:spPr>
            <a:xfrm>
              <a:off x="6345149" y="4052888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12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98" name="ZoneTexte 97"/>
            <p:cNvSpPr txBox="1"/>
            <p:nvPr/>
          </p:nvSpPr>
          <p:spPr>
            <a:xfrm>
              <a:off x="7443995" y="4052888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24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99" name="ZoneTexte 98"/>
            <p:cNvSpPr txBox="1"/>
            <p:nvPr/>
          </p:nvSpPr>
          <p:spPr>
            <a:xfrm>
              <a:off x="8551716" y="4052888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36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100" name="ZoneTexte 99"/>
            <p:cNvSpPr txBox="1"/>
            <p:nvPr/>
          </p:nvSpPr>
          <p:spPr>
            <a:xfrm>
              <a:off x="4978728" y="3534932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20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101" name="ZoneTexte 100"/>
            <p:cNvSpPr txBox="1"/>
            <p:nvPr/>
          </p:nvSpPr>
          <p:spPr>
            <a:xfrm>
              <a:off x="4978728" y="3184976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40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102" name="ZoneTexte 101"/>
            <p:cNvSpPr txBox="1"/>
            <p:nvPr/>
          </p:nvSpPr>
          <p:spPr>
            <a:xfrm>
              <a:off x="4978728" y="2835020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60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103" name="ZoneTexte 102"/>
            <p:cNvSpPr txBox="1"/>
            <p:nvPr/>
          </p:nvSpPr>
          <p:spPr>
            <a:xfrm>
              <a:off x="4978728" y="2485064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80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104" name="ZoneTexte 103"/>
            <p:cNvSpPr txBox="1"/>
            <p:nvPr/>
          </p:nvSpPr>
          <p:spPr>
            <a:xfrm>
              <a:off x="4978728" y="2135108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</a:rPr>
                <a:t>10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105" name="ZoneTexte 104"/>
            <p:cNvSpPr txBox="1"/>
            <p:nvPr/>
          </p:nvSpPr>
          <p:spPr>
            <a:xfrm>
              <a:off x="5156087" y="4624363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67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106" name="ZoneTexte 105"/>
            <p:cNvSpPr txBox="1"/>
            <p:nvPr/>
          </p:nvSpPr>
          <p:spPr>
            <a:xfrm>
              <a:off x="6345149" y="4624363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11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107" name="ZoneTexte 106"/>
            <p:cNvSpPr txBox="1"/>
            <p:nvPr/>
          </p:nvSpPr>
          <p:spPr>
            <a:xfrm>
              <a:off x="7479261" y="4624363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1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108" name="ZoneTexte 107"/>
            <p:cNvSpPr txBox="1"/>
            <p:nvPr/>
          </p:nvSpPr>
          <p:spPr>
            <a:xfrm>
              <a:off x="8586982" y="4624363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</a:rPr>
                <a:t>0</a:t>
              </a:r>
              <a:endParaRPr lang="en-US" sz="1000">
                <a:solidFill>
                  <a:srgbClr val="000066"/>
                </a:solidFill>
              </a:endParaRPr>
            </a:p>
          </p:txBody>
        </p:sp>
        <p:sp>
          <p:nvSpPr>
            <p:cNvPr id="109" name="ZoneTexte 108"/>
            <p:cNvSpPr txBox="1"/>
            <p:nvPr/>
          </p:nvSpPr>
          <p:spPr>
            <a:xfrm>
              <a:off x="6217878" y="4274582"/>
              <a:ext cx="169149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mtClean="0">
                  <a:solidFill>
                    <a:srgbClr val="000066"/>
                  </a:solidFill>
                </a:rPr>
                <a:t>Weeks from ART change</a:t>
              </a:r>
              <a:endParaRPr lang="en-US" sz="1000" b="1">
                <a:solidFill>
                  <a:srgbClr val="000066"/>
                </a:solidFill>
              </a:endParaRPr>
            </a:p>
          </p:txBody>
        </p:sp>
        <p:sp>
          <p:nvSpPr>
            <p:cNvPr id="110" name="ZoneTexte 109"/>
            <p:cNvSpPr txBox="1"/>
            <p:nvPr/>
          </p:nvSpPr>
          <p:spPr>
            <a:xfrm>
              <a:off x="4755717" y="4397192"/>
              <a:ext cx="107914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mtClean="0">
                  <a:solidFill>
                    <a:srgbClr val="000066"/>
                  </a:solidFill>
                </a:rPr>
                <a:t>Number at risk</a:t>
              </a:r>
              <a:endParaRPr lang="en-US" sz="1000" b="1">
                <a:solidFill>
                  <a:srgbClr val="000066"/>
                </a:solidFill>
              </a:endParaRPr>
            </a:p>
          </p:txBody>
        </p:sp>
        <p:sp>
          <p:nvSpPr>
            <p:cNvPr id="111" name="ZoneTexte 110"/>
            <p:cNvSpPr txBox="1"/>
            <p:nvPr/>
          </p:nvSpPr>
          <p:spPr>
            <a:xfrm rot="16200000">
              <a:off x="3871982" y="3013849"/>
              <a:ext cx="201369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mtClean="0">
                  <a:solidFill>
                    <a:srgbClr val="000066"/>
                  </a:solidFill>
                </a:rPr>
                <a:t>Without VL resuppression (%)</a:t>
              </a:r>
              <a:endParaRPr lang="en-US" sz="1000" b="1">
                <a:solidFill>
                  <a:srgbClr val="000066"/>
                </a:solidFill>
              </a:endParaRPr>
            </a:p>
          </p:txBody>
        </p:sp>
      </p:grpSp>
      <p:sp>
        <p:nvSpPr>
          <p:cNvPr id="113" name="Titre 4"/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-109" charset="-128"/>
                <a:cs typeface="ＭＳ Ｐゴシック" pitchFamily="-109" charset="-128"/>
              </a:rPr>
              <a:t>PIVOT </a:t>
            </a:r>
            <a:r>
              <a:rPr kumimoji="0" lang="fr-FR" altLang="fr-FR" sz="3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-109" charset="-128"/>
                <a:cs typeface="ＭＳ Ｐゴシック" pitchFamily="-109" charset="-128"/>
              </a:rPr>
              <a:t>Study</a:t>
            </a:r>
            <a:r>
              <a:rPr kumimoji="0" lang="fr-FR" altLang="fr-FR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-109" charset="-128"/>
                <a:cs typeface="ＭＳ Ｐゴシック" pitchFamily="-109" charset="-128"/>
              </a:rPr>
              <a:t>: </a:t>
            </a:r>
            <a:r>
              <a:rPr kumimoji="0" lang="fr-FR" altLang="fr-FR" sz="3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-109" charset="-128"/>
                <a:cs typeface="ＭＳ Ｐゴシック" pitchFamily="-109" charset="-128"/>
              </a:rPr>
              <a:t>switch</a:t>
            </a:r>
            <a:r>
              <a:rPr kumimoji="0" lang="fr-FR" altLang="fr-FR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-109" charset="-128"/>
                <a:cs typeface="ＭＳ Ｐゴシック" pitchFamily="-109" charset="-128"/>
              </a:rPr>
              <a:t> to PI/r </a:t>
            </a:r>
            <a:r>
              <a:rPr kumimoji="0" lang="fr-FR" altLang="fr-FR" sz="3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-109" charset="-128"/>
                <a:cs typeface="ＭＳ Ｐゴシック" pitchFamily="-109" charset="-128"/>
              </a:rPr>
              <a:t>monotherapy</a:t>
            </a:r>
            <a:endParaRPr kumimoji="0" lang="fr-FR" altLang="fr-FR" sz="3000" b="1" i="0" u="none" strike="noStrike" kern="0" cap="none" spc="0" normalizeH="0" baseline="0" noProof="0" dirty="0" smtClean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17" name="ZoneTexte 69"/>
          <p:cNvSpPr txBox="1">
            <a:spLocks noChangeArrowheads="1"/>
          </p:cNvSpPr>
          <p:nvPr/>
        </p:nvSpPr>
        <p:spPr bwMode="auto">
          <a:xfrm>
            <a:off x="5934758" y="6576108"/>
            <a:ext cx="3200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 smtClean="0">
                <a:solidFill>
                  <a:srgbClr val="CC3300"/>
                </a:solidFill>
              </a:rPr>
              <a:t>Paton NI. </a:t>
            </a:r>
            <a:r>
              <a:rPr lang="it-IT" sz="1200" i="1" dirty="0" smtClean="0">
                <a:solidFill>
                  <a:srgbClr val="CC3300"/>
                </a:solidFill>
              </a:rPr>
              <a:t>Lancet HIV 2015;2e:417-26 </a:t>
            </a:r>
            <a:endParaRPr lang="en-GB" sz="1200" i="1" dirty="0">
              <a:solidFill>
                <a:srgbClr val="CC33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447655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40" name="Group 7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26200933"/>
              </p:ext>
            </p:extLst>
          </p:nvPr>
        </p:nvGraphicFramePr>
        <p:xfrm>
          <a:off x="362867" y="1615516"/>
          <a:ext cx="8414006" cy="4689651"/>
        </p:xfrm>
        <a:graphic>
          <a:graphicData uri="http://schemas.openxmlformats.org/drawingml/2006/table">
            <a:tbl>
              <a:tblPr/>
              <a:tblGrid>
                <a:gridCol w="4857193"/>
                <a:gridCol w="1621357"/>
                <a:gridCol w="1935456"/>
              </a:tblGrid>
              <a:tr h="8084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Triple therapy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291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PI/r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monotherapy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296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60C"/>
                    </a:solidFill>
                  </a:tcPr>
                </a:tc>
              </a:tr>
              <a:tr h="388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Death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 (0.3%)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 (2.0%)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8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AIDS-defining event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 (0.3%)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 (0.3%)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88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Serious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non-AIDS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event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7 (2.4%)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12 (4.1%)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8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Mean change in CD4/mm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+ 93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+ 100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88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Clinical grade 2 or 4 adverse event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16.8%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22.0%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8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eGFR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&lt; 60 mL/min/1.73 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during follow-up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9.7%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5.1% (p &lt; 0.033)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88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Symptomatic peripheral neuropathy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15.5%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15.9%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8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Facial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lipoatrophy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8.2%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12.1%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88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Abdominal fat accumulation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17.2%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20.6%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8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10 year cardiovascular disease risk, mean change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+ 1.32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+ 1.59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2354" name="Rectangle 8"/>
          <p:cNvSpPr>
            <a:spLocks noChangeArrowheads="1"/>
          </p:cNvSpPr>
          <p:nvPr/>
        </p:nvSpPr>
        <p:spPr bwMode="auto">
          <a:xfrm>
            <a:off x="2517442" y="1282700"/>
            <a:ext cx="4218345" cy="327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 smtClean="0">
                <a:solidFill>
                  <a:srgbClr val="CC3300"/>
                </a:solidFill>
                <a:latin typeface="Calibri" pitchFamily="34" charset="0"/>
              </a:rPr>
              <a:t>Secondary outcomes, n (%)</a:t>
            </a:r>
            <a:endParaRPr lang="en-GB" sz="2400" b="1" dirty="0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12358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PIVOT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  <a:cs typeface="Arial" pitchFamily="34" charset="0"/>
            </a:endParaRPr>
          </a:p>
        </p:txBody>
      </p:sp>
      <p:sp>
        <p:nvSpPr>
          <p:cNvPr id="9" name="Titre 4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pPr>
              <a:defRPr/>
            </a:pPr>
            <a:r>
              <a:rPr lang="fr-FR" altLang="fr-FR" dirty="0" smtClean="0"/>
              <a:t>PIVOT </a:t>
            </a:r>
            <a:r>
              <a:rPr lang="fr-FR" altLang="fr-FR" dirty="0" err="1" smtClean="0"/>
              <a:t>Study</a:t>
            </a:r>
            <a:r>
              <a:rPr lang="fr-FR" altLang="fr-FR" dirty="0" smtClean="0"/>
              <a:t>: </a:t>
            </a:r>
            <a:r>
              <a:rPr lang="fr-FR" altLang="fr-FR" dirty="0" err="1" smtClean="0"/>
              <a:t>switch</a:t>
            </a:r>
            <a:r>
              <a:rPr lang="fr-FR" altLang="fr-FR" dirty="0" smtClean="0"/>
              <a:t> to PI/r </a:t>
            </a:r>
            <a:r>
              <a:rPr lang="fr-FR" altLang="fr-FR" dirty="0" err="1" smtClean="0"/>
              <a:t>monotherapy</a:t>
            </a:r>
            <a:endParaRPr lang="fr-FR" altLang="fr-FR" dirty="0" smtClean="0"/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934758" y="6576108"/>
            <a:ext cx="3200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 smtClean="0">
                <a:solidFill>
                  <a:srgbClr val="CC3300"/>
                </a:solidFill>
              </a:rPr>
              <a:t>Paton NI. </a:t>
            </a:r>
            <a:r>
              <a:rPr lang="it-IT" sz="1200" i="1" dirty="0" smtClean="0">
                <a:solidFill>
                  <a:srgbClr val="CC3300"/>
                </a:solidFill>
              </a:rPr>
              <a:t>Lancet HIV 2015;2e:417-26 </a:t>
            </a:r>
            <a:endParaRPr lang="en-GB" sz="1200" i="1" dirty="0">
              <a:solidFill>
                <a:srgbClr val="CC33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3188311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799" y="1194240"/>
            <a:ext cx="8918853" cy="530383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fr-FR" sz="2400" b="1" dirty="0">
                <a:latin typeface="Calibri" pitchFamily="34" charset="0"/>
                <a:ea typeface="ＭＳ Ｐゴシック"/>
                <a:cs typeface="ＭＳ Ｐゴシック"/>
              </a:rPr>
              <a:t>Conclusion</a:t>
            </a:r>
          </a:p>
          <a:p>
            <a:pPr lvl="1">
              <a:spcBef>
                <a:spcPts val="0"/>
              </a:spcBef>
            </a:pPr>
            <a:r>
              <a:rPr lang="en-US" sz="1800" dirty="0" smtClean="0">
                <a:solidFill>
                  <a:srgbClr val="000066"/>
                </a:solidFill>
              </a:rPr>
              <a:t>In patients who have achieved viral load suppression with combination treatment, a maintenance strategy of PI/r </a:t>
            </a:r>
            <a:r>
              <a:rPr lang="en-US" sz="1800" dirty="0" err="1" smtClean="0">
                <a:solidFill>
                  <a:srgbClr val="000066"/>
                </a:solidFill>
              </a:rPr>
              <a:t>monotherapy</a:t>
            </a:r>
            <a:r>
              <a:rPr lang="en-US" sz="1800" dirty="0" smtClean="0">
                <a:solidFill>
                  <a:srgbClr val="000066"/>
                </a:solidFill>
              </a:rPr>
              <a:t>, with reintroduction of combination treatment in the event of viral load rebound, was non-inferior to continuous combination treatment for preservation of future treatment options during 3–5 years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Regular viral load monitoring and prompt reintroduction of combination treatment for rebound needed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Absolute number of patients who lost future drug options with PI/r </a:t>
            </a:r>
            <a:r>
              <a:rPr lang="en-US" dirty="0" err="1" smtClean="0"/>
              <a:t>monotherapy</a:t>
            </a:r>
            <a:r>
              <a:rPr lang="en-US" dirty="0" smtClean="0"/>
              <a:t> was very low (only 1 patient with resistance to ATV)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No change in overall clinical outcomes or frequency of toxic effects</a:t>
            </a:r>
            <a:br>
              <a:rPr lang="en-US" dirty="0" smtClean="0"/>
            </a:b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sz="1800" dirty="0" smtClean="0">
                <a:solidFill>
                  <a:srgbClr val="000066"/>
                </a:solidFill>
              </a:rPr>
              <a:t>Much higher proportion of patients in the PI/r </a:t>
            </a:r>
            <a:r>
              <a:rPr lang="en-US" sz="1800" dirty="0" err="1" smtClean="0">
                <a:solidFill>
                  <a:srgbClr val="000066"/>
                </a:solidFill>
              </a:rPr>
              <a:t>monotherapy</a:t>
            </a:r>
            <a:r>
              <a:rPr lang="en-US" sz="1800" dirty="0" smtClean="0">
                <a:solidFill>
                  <a:srgbClr val="000066"/>
                </a:solidFill>
              </a:rPr>
              <a:t> group with viral rebound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Rapid </a:t>
            </a:r>
            <a:r>
              <a:rPr lang="en-US" dirty="0" err="1" smtClean="0"/>
              <a:t>resuppression</a:t>
            </a:r>
            <a:r>
              <a:rPr lang="en-US" dirty="0" smtClean="0"/>
              <a:t> of viral load by reintroduction of combination treatment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No adverse effect on CD4 change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lvl="1">
              <a:spcBef>
                <a:spcPts val="0"/>
              </a:spcBef>
            </a:pPr>
            <a:r>
              <a:rPr lang="en-US" sz="1800" dirty="0" smtClean="0">
                <a:solidFill>
                  <a:srgbClr val="000066"/>
                </a:solidFill>
              </a:rPr>
              <a:t>Protease inhibitor </a:t>
            </a:r>
            <a:r>
              <a:rPr lang="en-US" sz="1800" dirty="0" err="1" smtClean="0">
                <a:solidFill>
                  <a:srgbClr val="000066"/>
                </a:solidFill>
              </a:rPr>
              <a:t>monotherapy</a:t>
            </a:r>
            <a:r>
              <a:rPr lang="en-US" sz="1800" dirty="0" smtClean="0">
                <a:solidFill>
                  <a:srgbClr val="000066"/>
                </a:solidFill>
              </a:rPr>
              <a:t> is an acceptable alternative for long-term clinical management of HIV infection</a:t>
            </a:r>
            <a:endParaRPr lang="en-US" sz="1800" dirty="0">
              <a:solidFill>
                <a:srgbClr val="000066"/>
              </a:solidFill>
            </a:endParaRPr>
          </a:p>
        </p:txBody>
      </p:sp>
      <p:sp>
        <p:nvSpPr>
          <p:cNvPr id="4" name="Titre 4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pPr>
              <a:defRPr/>
            </a:pPr>
            <a:r>
              <a:rPr lang="en-US" altLang="fr-FR" smtClean="0"/>
              <a:t>PIVOT Study: switch to PI/r monotherapy</a:t>
            </a:r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1" y="6604684"/>
            <a:ext cx="623680" cy="24765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PIVOT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  <a:cs typeface="Arial" pitchFamily="34" charset="0"/>
            </a:endParaRP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5934758" y="6576108"/>
            <a:ext cx="3200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 smtClean="0">
                <a:solidFill>
                  <a:srgbClr val="CC3300"/>
                </a:solidFill>
              </a:rPr>
              <a:t>Paton NI. </a:t>
            </a:r>
            <a:r>
              <a:rPr lang="it-IT" sz="1200" i="1" dirty="0" smtClean="0">
                <a:solidFill>
                  <a:srgbClr val="CC3300"/>
                </a:solidFill>
              </a:rPr>
              <a:t>Lancet HIV 2015;2e:417-26 </a:t>
            </a:r>
            <a:endParaRPr lang="en-GB" sz="1200" i="1" dirty="0">
              <a:solidFill>
                <a:srgbClr val="CC33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5950341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8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5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967</Words>
  <Application>Microsoft Office PowerPoint</Application>
  <PresentationFormat>Affichage à l'écran (4:3)</PresentationFormat>
  <Paragraphs>267</Paragraphs>
  <Slides>8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ARV_trials_2015</vt:lpstr>
      <vt:lpstr>Switch to PI/r monotherapy</vt:lpstr>
      <vt:lpstr>PIVOT Study: switch to PI/r monotherapy</vt:lpstr>
      <vt:lpstr>PIVOT Study: switch to PI/r monotherapy</vt:lpstr>
      <vt:lpstr>PIVOT Study: switch to PI/r monotherapy</vt:lpstr>
      <vt:lpstr>PIVOT Study: switch to PI/r monotherapy</vt:lpstr>
      <vt:lpstr>Diapositive 6</vt:lpstr>
      <vt:lpstr>PIVOT Study: switch to PI/r monotherapy</vt:lpstr>
      <vt:lpstr>PIVOT Study: switch to PI/r monotherapy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2015</dc:title>
  <dc:creator>www.arv-trial.com</dc:creator>
  <cp:lastModifiedBy>Pilouk</cp:lastModifiedBy>
  <cp:revision>96</cp:revision>
  <dcterms:created xsi:type="dcterms:W3CDTF">2015-05-10T13:53:33Z</dcterms:created>
  <dcterms:modified xsi:type="dcterms:W3CDTF">2015-12-03T09:29:28Z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DE840288-FCEA-4F6C-BA3B-D0413804702F</vt:lpwstr>
  </property>
  <property fmtid="{D5CDD505-2E9C-101B-9397-08002B2CF9AE}" pid="3" name="ArticulatePath">
    <vt:lpwstr>PIVOT V1</vt:lpwstr>
  </property>
</Properties>
</file>