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64" r:id="rId2"/>
    <p:sldId id="268" r:id="rId3"/>
    <p:sldId id="258" r:id="rId4"/>
    <p:sldId id="269" r:id="rId5"/>
    <p:sldId id="270" r:id="rId6"/>
    <p:sldId id="266" r:id="rId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4" clrIdx="2"/>
  <p:cmAuthor id="3" name="Utilisateur de Microsoft Office" initials="Office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333399"/>
    <a:srgbClr val="E5E5F7"/>
    <a:srgbClr val="10EB00"/>
    <a:srgbClr val="0066FF"/>
    <a:srgbClr val="000066"/>
    <a:srgbClr val="990000"/>
    <a:srgbClr val="FF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128" y="72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DRV/r + RPV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latin typeface="Calibri" pitchFamily="34" charset="0"/>
                <a:ea typeface="ＭＳ Ｐゴシック" pitchFamily="34" charset="-128"/>
              </a:rPr>
              <a:t>PROBE </a:t>
            </a:r>
            <a:r>
              <a:rPr lang="fr-FR" sz="2800" b="1" dirty="0" err="1">
                <a:latin typeface="Calibri" pitchFamily="34" charset="0"/>
                <a:ea typeface="ＭＳ Ｐゴシック" pitchFamily="34" charset="-128"/>
              </a:rPr>
              <a:t>Study</a:t>
            </a:r>
            <a:endParaRPr lang="fr-FR" sz="2800" b="1" dirty="0"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PROBE Study: switch to DRV/r + RPV </a:t>
            </a:r>
            <a:endParaRPr lang="fr-FR" sz="3200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800" b="1" dirty="0">
                <a:latin typeface="+mj-lt"/>
                <a:ea typeface="MS PGothic" charset="0"/>
              </a:rPr>
              <a:t>Design</a:t>
            </a:r>
          </a:p>
          <a:p>
            <a:pPr eaLnBrk="1" hangingPunct="1"/>
            <a:endParaRPr lang="fr-FR" sz="2800" b="1" dirty="0">
              <a:latin typeface="+mj-lt"/>
              <a:ea typeface="MS PGothic" charset="0"/>
            </a:endParaRPr>
          </a:p>
        </p:txBody>
      </p:sp>
      <p:sp>
        <p:nvSpPr>
          <p:cNvPr id="9" name="Rectangle à coins arrondis 8"/>
          <p:cNvSpPr>
            <a:spLocks noChangeArrowheads="1"/>
          </p:cNvSpPr>
          <p:nvPr/>
        </p:nvSpPr>
        <p:spPr bwMode="auto">
          <a:xfrm>
            <a:off x="384176" y="2101162"/>
            <a:ext cx="3574231" cy="1979996"/>
          </a:xfrm>
          <a:prstGeom prst="roundRect">
            <a:avLst>
              <a:gd name="adj" fmla="val 16667"/>
            </a:avLst>
          </a:prstGeom>
          <a:solidFill>
            <a:srgbClr val="E5E5F7"/>
          </a:solidFill>
          <a:ln w="9525">
            <a:solidFill>
              <a:srgbClr val="DDDDDD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Age ≥ 18 years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HIV+</a:t>
            </a:r>
          </a:p>
          <a:p>
            <a:pPr algn="ctr" eaLnBrk="1" hangingPunct="1"/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No previous resistance to study drugs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HIV-1 RNA</a:t>
            </a:r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 &lt; 50 c/ml ≥ 6 months</a:t>
            </a:r>
          </a:p>
          <a:p>
            <a:pPr algn="ctr" eaLnBrk="1" hangingPunct="1"/>
            <a:r>
              <a:rPr lang="en-US" sz="1600" b="1" dirty="0">
                <a:solidFill>
                  <a:srgbClr val="000066"/>
                </a:solidFill>
                <a:latin typeface="+mj-lt"/>
              </a:rPr>
              <a:t>On stable (≥ 6 months) </a:t>
            </a:r>
            <a:r>
              <a:rPr lang="en-US" sz="1600" b="1" baseline="0" dirty="0">
                <a:solidFill>
                  <a:srgbClr val="000066"/>
                </a:solidFill>
                <a:latin typeface="+mj-lt"/>
              </a:rPr>
              <a:t>PI/r + 2 NRTI (TDF/FTC or ABC/3TC)</a:t>
            </a:r>
          </a:p>
          <a:p>
            <a:pPr algn="ctr"/>
            <a:r>
              <a:rPr lang="en-US" sz="1600" b="1" dirty="0">
                <a:solidFill>
                  <a:srgbClr val="000066"/>
                </a:solidFill>
                <a:latin typeface="+mj-lt"/>
              </a:rPr>
              <a:t>HBs antigen negative</a:t>
            </a:r>
          </a:p>
        </p:txBody>
      </p:sp>
      <p:sp>
        <p:nvSpPr>
          <p:cNvPr id="125963" name="Rectangle à coins arrondis 9"/>
          <p:cNvSpPr>
            <a:spLocks noChangeArrowheads="1"/>
          </p:cNvSpPr>
          <p:nvPr/>
        </p:nvSpPr>
        <p:spPr bwMode="auto">
          <a:xfrm>
            <a:off x="5134796" y="2372616"/>
            <a:ext cx="3498014" cy="449927"/>
          </a:xfrm>
          <a:prstGeom prst="rect">
            <a:avLst/>
          </a:prstGeom>
          <a:solidFill>
            <a:srgbClr val="10EB00"/>
          </a:solidFill>
          <a:ln w="9525">
            <a:solidFill>
              <a:srgbClr val="10EB00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sz="1700" b="1" baseline="0" dirty="0">
                <a:solidFill>
                  <a:schemeClr val="bg1"/>
                </a:solidFill>
                <a:latin typeface="+mj-lt"/>
                <a:cs typeface="Arial" charset="0"/>
              </a:rPr>
              <a:t>DRV/r 800/100 mg + RPV 25 mg </a:t>
            </a:r>
            <a:r>
              <a:rPr lang="fr-FR" sz="1700" b="1" baseline="0" dirty="0" err="1">
                <a:solidFill>
                  <a:schemeClr val="bg1"/>
                </a:solidFill>
                <a:latin typeface="+mj-lt"/>
                <a:cs typeface="Arial" charset="0"/>
              </a:rPr>
              <a:t>qd</a:t>
            </a:r>
            <a:endParaRPr lang="fr-FR" sz="1700" b="1" baseline="0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125964" name="Rectangle à coins arrondis 10"/>
          <p:cNvSpPr>
            <a:spLocks noChangeArrowheads="1"/>
          </p:cNvSpPr>
          <p:nvPr/>
        </p:nvSpPr>
        <p:spPr bwMode="auto">
          <a:xfrm>
            <a:off x="5134796" y="3336806"/>
            <a:ext cx="3498014" cy="449927"/>
          </a:xfrm>
          <a:prstGeom prst="rect">
            <a:avLst/>
          </a:prstGeom>
          <a:solidFill>
            <a:srgbClr val="0066FF"/>
          </a:solidFill>
          <a:ln w="9525">
            <a:solidFill>
              <a:srgbClr val="0066FF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fr-FR" sz="1700" b="1" baseline="0" dirty="0">
                <a:solidFill>
                  <a:schemeClr val="bg1"/>
                </a:solidFill>
                <a:latin typeface="+mj-lt"/>
                <a:cs typeface="Arial" charset="0"/>
              </a:rPr>
              <a:t>Continuation of triple </a:t>
            </a:r>
            <a:r>
              <a:rPr lang="fr-FR" sz="1700" b="1" baseline="0" dirty="0" err="1">
                <a:solidFill>
                  <a:schemeClr val="bg1"/>
                </a:solidFill>
                <a:latin typeface="+mj-lt"/>
                <a:cs typeface="Arial" charset="0"/>
              </a:rPr>
              <a:t>therapy</a:t>
            </a:r>
            <a:endParaRPr lang="fr-FR" sz="1700" b="1" baseline="0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sp>
        <p:nvSpPr>
          <p:cNvPr id="125960" name="ZoneTexte 106"/>
          <p:cNvSpPr txBox="1">
            <a:spLocks noChangeArrowheads="1"/>
          </p:cNvSpPr>
          <p:nvPr/>
        </p:nvSpPr>
        <p:spPr bwMode="auto">
          <a:xfrm>
            <a:off x="8716963" y="34925"/>
            <a:ext cx="3952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fr-FR" sz="1000" b="1" baseline="0">
                <a:solidFill>
                  <a:srgbClr val="FFFFFF"/>
                </a:solidFill>
                <a:cs typeface="Arial" charset="0"/>
              </a:rPr>
              <a:t>118</a:t>
            </a:r>
          </a:p>
        </p:txBody>
      </p:sp>
      <p:sp>
        <p:nvSpPr>
          <p:cNvPr id="86" name="Text Box 36"/>
          <p:cNvSpPr txBox="1">
            <a:spLocks noChangeArrowheads="1"/>
          </p:cNvSpPr>
          <p:nvPr/>
        </p:nvSpPr>
        <p:spPr bwMode="auto">
          <a:xfrm>
            <a:off x="4432830" y="2248891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30</a:t>
            </a:r>
          </a:p>
        </p:txBody>
      </p:sp>
      <p:sp>
        <p:nvSpPr>
          <p:cNvPr id="87" name="Text Box 37"/>
          <p:cNvSpPr txBox="1">
            <a:spLocks noChangeArrowheads="1"/>
          </p:cNvSpPr>
          <p:nvPr/>
        </p:nvSpPr>
        <p:spPr bwMode="auto">
          <a:xfrm>
            <a:off x="4432830" y="3596819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30</a:t>
            </a:r>
          </a:p>
        </p:txBody>
      </p:sp>
      <p:cxnSp>
        <p:nvCxnSpPr>
          <p:cNvPr id="88" name="Connecteur droit 66"/>
          <p:cNvCxnSpPr>
            <a:cxnSpLocks noChangeShapeType="1"/>
          </p:cNvCxnSpPr>
          <p:nvPr/>
        </p:nvCxnSpPr>
        <p:spPr bwMode="auto">
          <a:xfrm rot="5400000">
            <a:off x="4049739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9" name="Oval 170"/>
          <p:cNvSpPr>
            <a:spLocks noChangeArrowheads="1"/>
          </p:cNvSpPr>
          <p:nvPr/>
        </p:nvSpPr>
        <p:spPr bwMode="auto">
          <a:xfrm>
            <a:off x="3490902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grpSp>
        <p:nvGrpSpPr>
          <p:cNvPr id="90" name="Grouper 89"/>
          <p:cNvGrpSpPr/>
          <p:nvPr/>
        </p:nvGrpSpPr>
        <p:grpSpPr>
          <a:xfrm>
            <a:off x="3958408" y="2568119"/>
            <a:ext cx="1149929" cy="990600"/>
            <a:chOff x="3514679" y="2629315"/>
            <a:chExt cx="1149929" cy="990600"/>
          </a:xfrm>
        </p:grpSpPr>
        <p:sp>
          <p:nvSpPr>
            <p:cNvPr id="91" name="Line 105"/>
            <p:cNvSpPr>
              <a:spLocks noChangeShapeType="1"/>
            </p:cNvSpPr>
            <p:nvPr/>
          </p:nvSpPr>
          <p:spPr bwMode="auto">
            <a:xfrm>
              <a:off x="3514679" y="3153190"/>
              <a:ext cx="510924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2" name="Line 3"/>
            <p:cNvSpPr>
              <a:spLocks noChangeShapeType="1"/>
            </p:cNvSpPr>
            <p:nvPr/>
          </p:nvSpPr>
          <p:spPr bwMode="auto">
            <a:xfrm>
              <a:off x="4029608" y="2629315"/>
              <a:ext cx="0" cy="99060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3" name="Line 4"/>
            <p:cNvSpPr>
              <a:spLocks noChangeShapeType="1"/>
            </p:cNvSpPr>
            <p:nvPr/>
          </p:nvSpPr>
          <p:spPr bwMode="auto">
            <a:xfrm>
              <a:off x="4013733" y="2638840"/>
              <a:ext cx="650875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  <p:sp>
          <p:nvSpPr>
            <p:cNvPr id="94" name="Line 5"/>
            <p:cNvSpPr>
              <a:spLocks noChangeShapeType="1"/>
            </p:cNvSpPr>
            <p:nvPr/>
          </p:nvSpPr>
          <p:spPr bwMode="auto">
            <a:xfrm>
              <a:off x="4021670" y="3619915"/>
              <a:ext cx="622300" cy="0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Text" lastClr="000000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endParaRPr>
            </a:p>
          </p:txBody>
        </p:sp>
      </p:grpSp>
      <p:sp>
        <p:nvSpPr>
          <p:cNvPr id="95" name="Oval 110"/>
          <p:cNvSpPr>
            <a:spLocks noChangeArrowheads="1"/>
          </p:cNvSpPr>
          <p:nvPr/>
        </p:nvSpPr>
        <p:spPr bwMode="auto">
          <a:xfrm>
            <a:off x="8360756" y="133828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6" name="Line 172"/>
          <p:cNvSpPr>
            <a:spLocks noChangeShapeType="1"/>
          </p:cNvSpPr>
          <p:nvPr/>
        </p:nvSpPr>
        <p:spPr bwMode="auto">
          <a:xfrm>
            <a:off x="8659206" y="187803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" name="Espace réservé du contenu 2"/>
          <p:cNvSpPr>
            <a:spLocks/>
          </p:cNvSpPr>
          <p:nvPr/>
        </p:nvSpPr>
        <p:spPr bwMode="auto">
          <a:xfrm>
            <a:off x="34925" y="4503257"/>
            <a:ext cx="9066213" cy="178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Primary endpoint: proportion with HIV RNA &lt; 50 c/mL at W24 and W48 (ITT, FDA snapshot) with non inferiority of DRV/r + RPV (lower limit </a:t>
            </a:r>
            <a:r>
              <a:rPr lang="en-GB" dirty="0">
                <a:solidFill>
                  <a:srgbClr val="000066"/>
                </a:solidFill>
              </a:rPr>
              <a:t>of the 95% CI for the difference = -12%, 80% power)</a:t>
            </a:r>
            <a:endParaRPr lang="en-US" dirty="0">
              <a:solidFill>
                <a:srgbClr val="000066"/>
              </a:solidFill>
            </a:endParaRP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Protocol-defined </a:t>
            </a:r>
            <a:r>
              <a:rPr lang="en-US" dirty="0" err="1">
                <a:solidFill>
                  <a:srgbClr val="000066"/>
                </a:solidFill>
              </a:rPr>
              <a:t>virologic</a:t>
            </a:r>
            <a:r>
              <a:rPr lang="en-US" dirty="0">
                <a:solidFill>
                  <a:srgbClr val="000066"/>
                </a:solidFill>
              </a:rPr>
              <a:t> failure: 2 consecutive HIV RNA &gt; 50 c/mL</a:t>
            </a:r>
          </a:p>
        </p:txBody>
      </p:sp>
      <p:sp>
        <p:nvSpPr>
          <p:cNvPr id="98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Maggiolo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F. JAIDS 2016;72:46-51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9" name="AutoShape 162"/>
          <p:cNvSpPr>
            <a:spLocks noChangeArrowheads="1"/>
          </p:cNvSpPr>
          <p:nvPr/>
        </p:nvSpPr>
        <p:spPr bwMode="auto">
          <a:xfrm>
            <a:off x="0" y="6605389"/>
            <a:ext cx="6426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PROBE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24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1520798" y="127878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(mean)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94894"/>
              </p:ext>
            </p:extLst>
          </p:nvPr>
        </p:nvGraphicFramePr>
        <p:xfrm>
          <a:off x="383371" y="1663298"/>
          <a:ext cx="8278421" cy="4737503"/>
        </p:xfrm>
        <a:graphic>
          <a:graphicData uri="http://schemas.openxmlformats.org/drawingml/2006/table">
            <a:tbl>
              <a:tblPr/>
              <a:tblGrid>
                <a:gridCol w="4387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7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RPV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PI/r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4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cART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TDF/FTC / ABC/3TC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DRV/r / ATV/r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90 / 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 / 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Current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Pre-ART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Pre-ART HIV RNA, copies/mL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215,000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current ART, months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Duration of HIV RNA &lt; 50 c/mL, months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HIV DNA, copies/10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cells, median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10,900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Maggiolo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F. JAIDS 2016;72:46-51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605389"/>
            <a:ext cx="6426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PROBE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PROBE Study: switch to DRV/r + RPV </a:t>
            </a:r>
            <a:endParaRPr lang="fr-F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3"/>
          <p:cNvSpPr txBox="1">
            <a:spLocks noChangeArrowheads="1"/>
          </p:cNvSpPr>
          <p:nvPr/>
        </p:nvSpPr>
        <p:spPr bwMode="auto">
          <a:xfrm>
            <a:off x="6254375" y="5356504"/>
            <a:ext cx="2882854" cy="77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marL="180975" indent="-180975" eaLnBrk="1" hangingPunct="1">
              <a:buClr>
                <a:srgbClr val="C00000"/>
              </a:buClr>
              <a:buFontTx/>
              <a:buChar char="•"/>
            </a:pPr>
            <a:r>
              <a:rPr lang="en-US" sz="1800" dirty="0" err="1">
                <a:cs typeface="Arial" charset="0"/>
              </a:rPr>
              <a:t>Virologic</a:t>
            </a:r>
            <a:r>
              <a:rPr lang="en-US" sz="1800" dirty="0">
                <a:cs typeface="Arial" charset="0"/>
              </a:rPr>
              <a:t> n</a:t>
            </a:r>
            <a:r>
              <a:rPr lang="en-US" sz="1800" baseline="0" dirty="0">
                <a:cs typeface="Arial" charset="0"/>
              </a:rPr>
              <a:t>on inferiority at W24 and W48</a:t>
            </a:r>
          </a:p>
        </p:txBody>
      </p:sp>
      <p:sp>
        <p:nvSpPr>
          <p:cNvPr id="125960" name="ZoneTexte 106"/>
          <p:cNvSpPr txBox="1">
            <a:spLocks noChangeArrowheads="1"/>
          </p:cNvSpPr>
          <p:nvPr/>
        </p:nvSpPr>
        <p:spPr bwMode="auto">
          <a:xfrm>
            <a:off x="8716963" y="34925"/>
            <a:ext cx="3952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>
              <a:defRPr sz="24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eaLnBrk="0" hangingPunct="0">
              <a:buClr>
                <a:srgbClr val="0070C0"/>
              </a:buClr>
              <a:defRPr sz="2000">
                <a:solidFill>
                  <a:srgbClr val="000066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r>
              <a:rPr lang="fr-FR" sz="1000" b="1" baseline="0">
                <a:solidFill>
                  <a:srgbClr val="FFFFFF"/>
                </a:solidFill>
                <a:cs typeface="Arial" charset="0"/>
              </a:rPr>
              <a:t>118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170059" y="2099771"/>
            <a:ext cx="5954264" cy="3793637"/>
            <a:chOff x="170059" y="2099771"/>
            <a:chExt cx="5954264" cy="3793637"/>
          </a:xfrm>
        </p:grpSpPr>
        <p:cxnSp>
          <p:nvCxnSpPr>
            <p:cNvPr id="125994" name="Connecteur droit 58"/>
            <p:cNvCxnSpPr>
              <a:cxnSpLocks noChangeShapeType="1"/>
            </p:cNvCxnSpPr>
            <p:nvPr/>
          </p:nvCxnSpPr>
          <p:spPr bwMode="auto">
            <a:xfrm>
              <a:off x="6029446" y="2870801"/>
              <a:ext cx="0" cy="90000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76" name="Connecteur droit 35"/>
            <p:cNvCxnSpPr>
              <a:cxnSpLocks noChangeShapeType="1"/>
            </p:cNvCxnSpPr>
            <p:nvPr/>
          </p:nvCxnSpPr>
          <p:spPr bwMode="auto">
            <a:xfrm>
              <a:off x="697656" y="2491460"/>
              <a:ext cx="0" cy="278997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77" name="Connecteur droit 37"/>
            <p:cNvCxnSpPr>
              <a:cxnSpLocks noChangeShapeType="1"/>
            </p:cNvCxnSpPr>
            <p:nvPr/>
          </p:nvCxnSpPr>
          <p:spPr bwMode="auto">
            <a:xfrm>
              <a:off x="610519" y="5290955"/>
              <a:ext cx="5400000" cy="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78" name="Connecteur droit 39"/>
            <p:cNvCxnSpPr>
              <a:cxnSpLocks noChangeShapeType="1"/>
            </p:cNvCxnSpPr>
            <p:nvPr/>
          </p:nvCxnSpPr>
          <p:spPr bwMode="auto">
            <a:xfrm>
              <a:off x="610519" y="2500985"/>
              <a:ext cx="80853" cy="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79" name="Connecteur droit 40"/>
            <p:cNvCxnSpPr>
              <a:cxnSpLocks noChangeShapeType="1"/>
            </p:cNvCxnSpPr>
            <p:nvPr/>
          </p:nvCxnSpPr>
          <p:spPr bwMode="auto">
            <a:xfrm>
              <a:off x="610519" y="3032331"/>
              <a:ext cx="80853" cy="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80" name="Connecteur droit 42"/>
            <p:cNvCxnSpPr>
              <a:cxnSpLocks noChangeShapeType="1"/>
            </p:cNvCxnSpPr>
            <p:nvPr/>
          </p:nvCxnSpPr>
          <p:spPr bwMode="auto">
            <a:xfrm>
              <a:off x="610519" y="3591547"/>
              <a:ext cx="80853" cy="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81" name="Connecteur droit 43"/>
            <p:cNvCxnSpPr>
              <a:cxnSpLocks noChangeShapeType="1"/>
            </p:cNvCxnSpPr>
            <p:nvPr/>
          </p:nvCxnSpPr>
          <p:spPr bwMode="auto">
            <a:xfrm>
              <a:off x="610519" y="4150762"/>
              <a:ext cx="80853" cy="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82" name="Connecteur droit 44"/>
            <p:cNvCxnSpPr>
              <a:cxnSpLocks noChangeShapeType="1"/>
            </p:cNvCxnSpPr>
            <p:nvPr/>
          </p:nvCxnSpPr>
          <p:spPr bwMode="auto">
            <a:xfrm>
              <a:off x="610519" y="4719285"/>
              <a:ext cx="80853" cy="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5985" name="Rectangle 47"/>
            <p:cNvSpPr>
              <a:spLocks noChangeArrowheads="1"/>
            </p:cNvSpPr>
            <p:nvPr/>
          </p:nvSpPr>
          <p:spPr bwMode="auto">
            <a:xfrm>
              <a:off x="988911" y="2486263"/>
              <a:ext cx="324000" cy="2789970"/>
            </a:xfrm>
            <a:prstGeom prst="rect">
              <a:avLst/>
            </a:prstGeom>
            <a:solidFill>
              <a:srgbClr val="10EB00"/>
            </a:solidFill>
            <a:ln w="9525">
              <a:solidFill>
                <a:srgbClr val="10EB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fr-FR" sz="1200" baseline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986" name="Rectangle 48"/>
            <p:cNvSpPr>
              <a:spLocks noChangeArrowheads="1"/>
            </p:cNvSpPr>
            <p:nvPr/>
          </p:nvSpPr>
          <p:spPr bwMode="auto">
            <a:xfrm>
              <a:off x="1808736" y="2562047"/>
              <a:ext cx="324000" cy="2714185"/>
            </a:xfrm>
            <a:prstGeom prst="rect">
              <a:avLst/>
            </a:prstGeom>
            <a:solidFill>
              <a:srgbClr val="10EB00"/>
            </a:solidFill>
            <a:ln w="9525">
              <a:solidFill>
                <a:srgbClr val="10EB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fr-FR" sz="1200" baseline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987" name="Rectangle 49"/>
            <p:cNvSpPr>
              <a:spLocks noChangeArrowheads="1"/>
            </p:cNvSpPr>
            <p:nvPr/>
          </p:nvSpPr>
          <p:spPr bwMode="auto">
            <a:xfrm>
              <a:off x="1329805" y="2743692"/>
              <a:ext cx="324000" cy="2532540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fr-FR" sz="1200" baseline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988" name="Rectangle 50"/>
            <p:cNvSpPr>
              <a:spLocks noChangeArrowheads="1"/>
            </p:cNvSpPr>
            <p:nvPr/>
          </p:nvSpPr>
          <p:spPr bwMode="auto">
            <a:xfrm>
              <a:off x="2148306" y="2656793"/>
              <a:ext cx="324000" cy="2619440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fr-FR" sz="1200" baseline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989" name="Rectangle 51"/>
            <p:cNvSpPr>
              <a:spLocks noChangeArrowheads="1"/>
            </p:cNvSpPr>
            <p:nvPr/>
          </p:nvSpPr>
          <p:spPr bwMode="auto">
            <a:xfrm>
              <a:off x="3129423" y="5086740"/>
              <a:ext cx="324000" cy="189493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fr-FR" sz="1200" baseline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990" name="Rectangle 52"/>
            <p:cNvSpPr>
              <a:spLocks noChangeArrowheads="1"/>
            </p:cNvSpPr>
            <p:nvPr/>
          </p:nvSpPr>
          <p:spPr bwMode="auto">
            <a:xfrm>
              <a:off x="3927848" y="5186067"/>
              <a:ext cx="324000" cy="90167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fr-FR" sz="1600" baseline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991" name="Rectangle 54"/>
            <p:cNvSpPr>
              <a:spLocks noChangeArrowheads="1"/>
            </p:cNvSpPr>
            <p:nvPr/>
          </p:nvSpPr>
          <p:spPr bwMode="auto">
            <a:xfrm>
              <a:off x="4837394" y="5186067"/>
              <a:ext cx="324000" cy="90167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fr-FR" sz="1600" baseline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992" name="Rectangle 55"/>
            <p:cNvSpPr>
              <a:spLocks noChangeArrowheads="1"/>
            </p:cNvSpPr>
            <p:nvPr/>
          </p:nvSpPr>
          <p:spPr bwMode="auto">
            <a:xfrm>
              <a:off x="5595535" y="5186067"/>
              <a:ext cx="324000" cy="90167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fr-FR" sz="1600" baseline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5993" name="Rectangle 56"/>
            <p:cNvSpPr>
              <a:spLocks noChangeArrowheads="1"/>
            </p:cNvSpPr>
            <p:nvPr/>
          </p:nvSpPr>
          <p:spPr bwMode="auto">
            <a:xfrm>
              <a:off x="5252245" y="5186067"/>
              <a:ext cx="324000" cy="90167"/>
            </a:xfrm>
            <a:prstGeom prst="rect">
              <a:avLst/>
            </a:prstGeom>
            <a:solidFill>
              <a:srgbClr val="10EB00"/>
            </a:solidFill>
            <a:ln w="9525">
              <a:solidFill>
                <a:srgbClr val="10EB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fr-FR" sz="1600" baseline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6013" name="ZoneTexte 85"/>
            <p:cNvSpPr txBox="1">
              <a:spLocks noChangeArrowheads="1"/>
            </p:cNvSpPr>
            <p:nvPr/>
          </p:nvSpPr>
          <p:spPr bwMode="auto">
            <a:xfrm>
              <a:off x="170059" y="2332806"/>
              <a:ext cx="48282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r" eaLnBrk="1" hangingPunct="1"/>
              <a:r>
                <a:rPr lang="fr-FR" sz="1400" baseline="0" dirty="0">
                  <a:cs typeface="Arial" charset="0"/>
                </a:rPr>
                <a:t>100</a:t>
              </a:r>
            </a:p>
          </p:txBody>
        </p:sp>
        <p:sp>
          <p:nvSpPr>
            <p:cNvPr id="126014" name="ZoneTexte 86"/>
            <p:cNvSpPr txBox="1">
              <a:spLocks noChangeArrowheads="1"/>
            </p:cNvSpPr>
            <p:nvPr/>
          </p:nvSpPr>
          <p:spPr bwMode="auto">
            <a:xfrm>
              <a:off x="269445" y="2844097"/>
              <a:ext cx="3834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r" eaLnBrk="1" hangingPunct="1"/>
              <a:r>
                <a:rPr lang="fr-FR" sz="1400" baseline="0">
                  <a:cs typeface="Arial" charset="0"/>
                </a:rPr>
                <a:t>80</a:t>
              </a:r>
            </a:p>
          </p:txBody>
        </p:sp>
        <p:sp>
          <p:nvSpPr>
            <p:cNvPr id="126015" name="ZoneTexte 87"/>
            <p:cNvSpPr txBox="1">
              <a:spLocks noChangeArrowheads="1"/>
            </p:cNvSpPr>
            <p:nvPr/>
          </p:nvSpPr>
          <p:spPr bwMode="auto">
            <a:xfrm>
              <a:off x="269445" y="3408177"/>
              <a:ext cx="3834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r" eaLnBrk="1" hangingPunct="1"/>
              <a:r>
                <a:rPr lang="fr-FR" sz="1400" baseline="0">
                  <a:cs typeface="Arial" charset="0"/>
                </a:rPr>
                <a:t>60</a:t>
              </a:r>
            </a:p>
          </p:txBody>
        </p:sp>
        <p:sp>
          <p:nvSpPr>
            <p:cNvPr id="126016" name="ZoneTexte 88"/>
            <p:cNvSpPr txBox="1">
              <a:spLocks noChangeArrowheads="1"/>
            </p:cNvSpPr>
            <p:nvPr/>
          </p:nvSpPr>
          <p:spPr bwMode="auto">
            <a:xfrm>
              <a:off x="269445" y="3978179"/>
              <a:ext cx="3834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r" eaLnBrk="1" hangingPunct="1"/>
              <a:r>
                <a:rPr lang="fr-FR" sz="1400" baseline="0">
                  <a:cs typeface="Arial" charset="0"/>
                </a:rPr>
                <a:t>40</a:t>
              </a:r>
            </a:p>
          </p:txBody>
        </p:sp>
        <p:sp>
          <p:nvSpPr>
            <p:cNvPr id="126017" name="ZoneTexte 89"/>
            <p:cNvSpPr txBox="1">
              <a:spLocks noChangeArrowheads="1"/>
            </p:cNvSpPr>
            <p:nvPr/>
          </p:nvSpPr>
          <p:spPr bwMode="auto">
            <a:xfrm>
              <a:off x="269445" y="4546704"/>
              <a:ext cx="3834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r" eaLnBrk="1" hangingPunct="1"/>
              <a:r>
                <a:rPr lang="fr-FR" sz="1400" baseline="0">
                  <a:cs typeface="Arial" charset="0"/>
                </a:rPr>
                <a:t>20</a:t>
              </a:r>
            </a:p>
          </p:txBody>
        </p:sp>
        <p:sp>
          <p:nvSpPr>
            <p:cNvPr id="126018" name="ZoneTexte 90"/>
            <p:cNvSpPr txBox="1">
              <a:spLocks noChangeArrowheads="1"/>
            </p:cNvSpPr>
            <p:nvPr/>
          </p:nvSpPr>
          <p:spPr bwMode="auto">
            <a:xfrm>
              <a:off x="368831" y="5114669"/>
              <a:ext cx="2840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r" eaLnBrk="1" hangingPunct="1"/>
              <a:r>
                <a:rPr lang="fr-FR" sz="1400" baseline="0" dirty="0">
                  <a:cs typeface="Arial" charset="0"/>
                </a:rPr>
                <a:t>0</a:t>
              </a:r>
            </a:p>
          </p:txBody>
        </p:sp>
        <p:sp>
          <p:nvSpPr>
            <p:cNvPr id="126020" name="ZoneTexte 92"/>
            <p:cNvSpPr txBox="1">
              <a:spLocks noChangeArrowheads="1"/>
            </p:cNvSpPr>
            <p:nvPr/>
          </p:nvSpPr>
          <p:spPr bwMode="auto">
            <a:xfrm>
              <a:off x="1050267" y="5285380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fr-FR" sz="1400" dirty="0">
                  <a:cs typeface="Arial" charset="0"/>
                </a:rPr>
                <a:t>W</a:t>
              </a:r>
              <a:r>
                <a:rPr lang="fr-FR" sz="1400" baseline="0" dirty="0">
                  <a:cs typeface="Arial" charset="0"/>
                </a:rPr>
                <a:t>24</a:t>
              </a:r>
            </a:p>
          </p:txBody>
        </p:sp>
        <p:sp>
          <p:nvSpPr>
            <p:cNvPr id="126021" name="ZoneTexte 93"/>
            <p:cNvSpPr txBox="1">
              <a:spLocks noChangeArrowheads="1"/>
            </p:cNvSpPr>
            <p:nvPr/>
          </p:nvSpPr>
          <p:spPr bwMode="auto">
            <a:xfrm>
              <a:off x="1867437" y="5285380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fr-FR" sz="1400" dirty="0">
                  <a:cs typeface="Arial" charset="0"/>
                </a:rPr>
                <a:t>W</a:t>
              </a:r>
              <a:r>
                <a:rPr lang="fr-FR" sz="1400" baseline="0" dirty="0">
                  <a:cs typeface="Arial" charset="0"/>
                </a:rPr>
                <a:t>48</a:t>
              </a:r>
            </a:p>
          </p:txBody>
        </p:sp>
        <p:sp>
          <p:nvSpPr>
            <p:cNvPr id="126022" name="ZoneTexte 94"/>
            <p:cNvSpPr txBox="1">
              <a:spLocks noChangeArrowheads="1"/>
            </p:cNvSpPr>
            <p:nvPr/>
          </p:nvSpPr>
          <p:spPr bwMode="auto">
            <a:xfrm>
              <a:off x="2843926" y="5296528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fr-FR" sz="1400" dirty="0">
                  <a:cs typeface="Arial" charset="0"/>
                </a:rPr>
                <a:t>W</a:t>
              </a:r>
              <a:r>
                <a:rPr lang="fr-FR" sz="1400" baseline="0" dirty="0">
                  <a:cs typeface="Arial" charset="0"/>
                </a:rPr>
                <a:t>24</a:t>
              </a:r>
            </a:p>
          </p:txBody>
        </p:sp>
        <p:sp>
          <p:nvSpPr>
            <p:cNvPr id="126023" name="ZoneTexte 95"/>
            <p:cNvSpPr txBox="1">
              <a:spLocks noChangeArrowheads="1"/>
            </p:cNvSpPr>
            <p:nvPr/>
          </p:nvSpPr>
          <p:spPr bwMode="auto">
            <a:xfrm>
              <a:off x="3654782" y="5296528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fr-FR" sz="1400" dirty="0">
                  <a:cs typeface="Arial" charset="0"/>
                </a:rPr>
                <a:t>W</a:t>
              </a:r>
              <a:r>
                <a:rPr lang="fr-FR" sz="1400" baseline="0" dirty="0">
                  <a:cs typeface="Arial" charset="0"/>
                </a:rPr>
                <a:t>48</a:t>
              </a:r>
            </a:p>
          </p:txBody>
        </p:sp>
        <p:sp>
          <p:nvSpPr>
            <p:cNvPr id="126024" name="ZoneTexte 96"/>
            <p:cNvSpPr txBox="1">
              <a:spLocks noChangeArrowheads="1"/>
            </p:cNvSpPr>
            <p:nvPr/>
          </p:nvSpPr>
          <p:spPr bwMode="auto">
            <a:xfrm>
              <a:off x="4560109" y="5296528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fr-FR" sz="1400" dirty="0">
                  <a:cs typeface="Arial" charset="0"/>
                </a:rPr>
                <a:t>W</a:t>
              </a:r>
              <a:r>
                <a:rPr lang="fr-FR" sz="1400" baseline="0" dirty="0">
                  <a:cs typeface="Arial" charset="0"/>
                </a:rPr>
                <a:t>24</a:t>
              </a:r>
            </a:p>
          </p:txBody>
        </p:sp>
        <p:sp>
          <p:nvSpPr>
            <p:cNvPr id="126025" name="ZoneTexte 97"/>
            <p:cNvSpPr txBox="1">
              <a:spLocks noChangeArrowheads="1"/>
            </p:cNvSpPr>
            <p:nvPr/>
          </p:nvSpPr>
          <p:spPr bwMode="auto">
            <a:xfrm>
              <a:off x="5314489" y="5296528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fr-FR" sz="1400" dirty="0">
                  <a:cs typeface="Arial" charset="0"/>
                </a:rPr>
                <a:t>W</a:t>
              </a:r>
              <a:r>
                <a:rPr lang="fr-FR" sz="1400" baseline="0" dirty="0">
                  <a:cs typeface="Arial" charset="0"/>
                </a:rPr>
                <a:t>48</a:t>
              </a:r>
            </a:p>
          </p:txBody>
        </p:sp>
        <p:sp>
          <p:nvSpPr>
            <p:cNvPr id="126026" name="ZoneTexte 98"/>
            <p:cNvSpPr txBox="1">
              <a:spLocks noChangeArrowheads="1"/>
            </p:cNvSpPr>
            <p:nvPr/>
          </p:nvSpPr>
          <p:spPr bwMode="auto">
            <a:xfrm>
              <a:off x="834600" y="5554854"/>
              <a:ext cx="17540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fr-FR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HIV RNA</a:t>
              </a:r>
              <a:r>
                <a:rPr lang="fr-FR" sz="1600" b="1" baseline="0" dirty="0">
                  <a:solidFill>
                    <a:srgbClr val="333399"/>
                  </a:solidFill>
                  <a:latin typeface="+mj-lt"/>
                  <a:cs typeface="Arial" charset="0"/>
                </a:rPr>
                <a:t> &lt; 50 c/ml</a:t>
              </a:r>
            </a:p>
          </p:txBody>
        </p:sp>
        <p:sp>
          <p:nvSpPr>
            <p:cNvPr id="126027" name="ZoneTexte 99"/>
            <p:cNvSpPr txBox="1">
              <a:spLocks noChangeArrowheads="1"/>
            </p:cNvSpPr>
            <p:nvPr/>
          </p:nvSpPr>
          <p:spPr bwMode="auto">
            <a:xfrm>
              <a:off x="2634843" y="5554854"/>
              <a:ext cx="17540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fr-FR" sz="1600" b="1" baseline="0" dirty="0">
                  <a:solidFill>
                    <a:srgbClr val="333399"/>
                  </a:solidFill>
                  <a:latin typeface="+mj-lt"/>
                  <a:cs typeface="Arial" charset="0"/>
                </a:rPr>
                <a:t>HIV RNA &gt; 50 c/ml</a:t>
              </a:r>
            </a:p>
          </p:txBody>
        </p:sp>
        <p:sp>
          <p:nvSpPr>
            <p:cNvPr id="126028" name="ZoneTexte 100"/>
            <p:cNvSpPr txBox="1">
              <a:spLocks noChangeArrowheads="1"/>
            </p:cNvSpPr>
            <p:nvPr/>
          </p:nvSpPr>
          <p:spPr bwMode="auto">
            <a:xfrm>
              <a:off x="4329729" y="5554854"/>
              <a:ext cx="179459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ctr" eaLnBrk="1" hangingPunct="1"/>
              <a:r>
                <a:rPr lang="fr-FR" sz="16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N</a:t>
              </a:r>
              <a:r>
                <a:rPr lang="fr-FR" sz="1600" b="1" baseline="0" dirty="0">
                  <a:solidFill>
                    <a:srgbClr val="333399"/>
                  </a:solidFill>
                  <a:latin typeface="+mj-lt"/>
                  <a:cs typeface="Arial" charset="0"/>
                </a:rPr>
                <a:t>o data in </a:t>
              </a:r>
              <a:r>
                <a:rPr lang="fr-FR" sz="1600" b="1" baseline="0" dirty="0" err="1">
                  <a:solidFill>
                    <a:srgbClr val="333399"/>
                  </a:solidFill>
                  <a:latin typeface="+mj-lt"/>
                  <a:cs typeface="Arial" charset="0"/>
                </a:rPr>
                <a:t>window</a:t>
              </a:r>
              <a:endParaRPr lang="fr-FR" sz="1600" b="1" baseline="0" dirty="0">
                <a:solidFill>
                  <a:srgbClr val="333399"/>
                </a:solidFill>
                <a:latin typeface="+mj-lt"/>
                <a:cs typeface="Arial" charset="0"/>
              </a:endParaRPr>
            </a:p>
          </p:txBody>
        </p:sp>
        <p:cxnSp>
          <p:nvCxnSpPr>
            <p:cNvPr id="126029" name="Connecteur droit 103"/>
            <p:cNvCxnSpPr>
              <a:cxnSpLocks noChangeShapeType="1"/>
            </p:cNvCxnSpPr>
            <p:nvPr/>
          </p:nvCxnSpPr>
          <p:spPr bwMode="auto">
            <a:xfrm>
              <a:off x="2795047" y="5271029"/>
              <a:ext cx="324000" cy="0"/>
            </a:xfrm>
            <a:prstGeom prst="line">
              <a:avLst/>
            </a:prstGeom>
            <a:noFill/>
            <a:ln w="28575">
              <a:solidFill>
                <a:srgbClr val="10EB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6030" name="Connecteur droit 107"/>
            <p:cNvCxnSpPr>
              <a:cxnSpLocks noChangeShapeType="1"/>
            </p:cNvCxnSpPr>
            <p:nvPr/>
          </p:nvCxnSpPr>
          <p:spPr bwMode="auto">
            <a:xfrm>
              <a:off x="4492900" y="5266115"/>
              <a:ext cx="324000" cy="0"/>
            </a:xfrm>
            <a:prstGeom prst="line">
              <a:avLst/>
            </a:prstGeom>
            <a:noFill/>
            <a:ln w="28575">
              <a:solidFill>
                <a:srgbClr val="10EB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6031" name="Connecteur droit 108"/>
            <p:cNvCxnSpPr>
              <a:cxnSpLocks noChangeShapeType="1"/>
            </p:cNvCxnSpPr>
            <p:nvPr/>
          </p:nvCxnSpPr>
          <p:spPr bwMode="auto">
            <a:xfrm>
              <a:off x="3581340" y="5266115"/>
              <a:ext cx="324000" cy="0"/>
            </a:xfrm>
            <a:prstGeom prst="line">
              <a:avLst/>
            </a:prstGeom>
            <a:noFill/>
            <a:ln w="28575">
              <a:solidFill>
                <a:srgbClr val="10EB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6032" name="ZoneTexte 109"/>
            <p:cNvSpPr txBox="1">
              <a:spLocks noChangeArrowheads="1"/>
            </p:cNvSpPr>
            <p:nvPr/>
          </p:nvSpPr>
          <p:spPr bwMode="auto">
            <a:xfrm>
              <a:off x="483222" y="2099771"/>
              <a:ext cx="377026" cy="282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algn="r" eaLnBrk="1" hangingPunct="1"/>
              <a:r>
                <a:rPr lang="fr-FR" sz="1600" b="1" baseline="0">
                  <a:cs typeface="Arial" charset="0"/>
                </a:rPr>
                <a:t>%</a:t>
              </a: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915850" y="2182562"/>
              <a:ext cx="4587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100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3122646" y="4766910"/>
              <a:ext cx="3658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7*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1263414" y="2431411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90.1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2816379" y="495344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4868975" y="486553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4524608" y="495344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733133" y="2254370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96.7</a:t>
              </a: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2099747" y="2340202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93.4</a:t>
              </a: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5626029" y="486553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5272137" y="486553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</a:t>
              </a: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3877027" y="4865537"/>
              <a:ext cx="4555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3**</a:t>
              </a: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3618385" y="495344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</p:grpSp>
      <p:sp>
        <p:nvSpPr>
          <p:cNvPr id="95" name="Text Box 2"/>
          <p:cNvSpPr txBox="1">
            <a:spLocks noChangeArrowheads="1"/>
          </p:cNvSpPr>
          <p:nvPr/>
        </p:nvSpPr>
        <p:spPr bwMode="auto">
          <a:xfrm>
            <a:off x="1247253" y="1128713"/>
            <a:ext cx="66352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400" b="1" dirty="0" err="1">
                <a:latin typeface="Calibri" panose="020F0502020204030204" pitchFamily="34" charset="0"/>
              </a:rPr>
              <a:t>Virologic</a:t>
            </a:r>
            <a:r>
              <a:rPr lang="fr-FR" altLang="fr-FR" sz="2400" b="1" dirty="0">
                <a:latin typeface="Calibri" panose="020F0502020204030204" pitchFamily="34" charset="0"/>
              </a:rPr>
              <a:t> </a:t>
            </a:r>
            <a:r>
              <a:rPr lang="fr-FR" altLang="fr-FR" sz="2400" b="1" dirty="0" err="1">
                <a:latin typeface="Calibri" panose="020F0502020204030204" pitchFamily="34" charset="0"/>
              </a:rPr>
              <a:t>outcome</a:t>
            </a:r>
            <a:r>
              <a:rPr lang="fr-FR" altLang="fr-FR" sz="2400" b="1" dirty="0">
                <a:latin typeface="Calibri" panose="020F0502020204030204" pitchFamily="34" charset="0"/>
              </a:rPr>
              <a:t> </a:t>
            </a:r>
            <a:r>
              <a:rPr lang="fr-FR" altLang="fr-FR" sz="2400" b="1" dirty="0" err="1">
                <a:latin typeface="Calibri" panose="020F0502020204030204" pitchFamily="34" charset="0"/>
              </a:rPr>
              <a:t>at</a:t>
            </a:r>
            <a:r>
              <a:rPr lang="fr-FR" altLang="fr-FR" sz="2400" b="1" dirty="0">
                <a:latin typeface="Calibri" panose="020F0502020204030204" pitchFamily="34" charset="0"/>
              </a:rPr>
              <a:t> W24 and W48 (ITT, </a:t>
            </a:r>
            <a:r>
              <a:rPr lang="fr-FR" altLang="fr-FR" sz="2400" b="1" dirty="0" err="1">
                <a:latin typeface="Calibri" panose="020F0502020204030204" pitchFamily="34" charset="0"/>
              </a:rPr>
              <a:t>snapshot</a:t>
            </a:r>
            <a:r>
              <a:rPr lang="fr-FR" altLang="fr-FR" sz="2400" b="1" dirty="0">
                <a:latin typeface="Calibri" panose="020F0502020204030204" pitchFamily="34" charset="0"/>
              </a:rPr>
              <a:t>)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1594334" y="1710959"/>
            <a:ext cx="4980956" cy="378619"/>
            <a:chOff x="1594334" y="1710959"/>
            <a:chExt cx="4980956" cy="378619"/>
          </a:xfrm>
        </p:grpSpPr>
        <p:sp>
          <p:nvSpPr>
            <p:cNvPr id="97" name="AutoShape 165"/>
            <p:cNvSpPr>
              <a:spLocks noChangeArrowheads="1"/>
            </p:cNvSpPr>
            <p:nvPr/>
          </p:nvSpPr>
          <p:spPr bwMode="auto">
            <a:xfrm>
              <a:off x="1594334" y="1710959"/>
              <a:ext cx="4980956" cy="3492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98" name="Rectangle 3"/>
            <p:cNvSpPr>
              <a:spLocks noChangeArrowheads="1"/>
            </p:cNvSpPr>
            <p:nvPr/>
          </p:nvSpPr>
          <p:spPr bwMode="auto">
            <a:xfrm>
              <a:off x="1789597" y="1832403"/>
              <a:ext cx="165100" cy="144463"/>
            </a:xfrm>
            <a:prstGeom prst="rect">
              <a:avLst/>
            </a:prstGeom>
            <a:solidFill>
              <a:srgbClr val="10EB00"/>
            </a:solidFill>
            <a:ln w="9525">
              <a:solidFill>
                <a:srgbClr val="10EB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99" name="Rectangle 4"/>
            <p:cNvSpPr>
              <a:spLocks noChangeArrowheads="1"/>
            </p:cNvSpPr>
            <p:nvPr/>
          </p:nvSpPr>
          <p:spPr bwMode="auto">
            <a:xfrm>
              <a:off x="4229584" y="1832403"/>
              <a:ext cx="165100" cy="144462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100" name="ZoneTexte 84"/>
            <p:cNvSpPr txBox="1">
              <a:spLocks noChangeArrowheads="1"/>
            </p:cNvSpPr>
            <p:nvPr/>
          </p:nvSpPr>
          <p:spPr bwMode="auto">
            <a:xfrm>
              <a:off x="1941997" y="1719968"/>
              <a:ext cx="216726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r-FR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DRV/r + RPV (N = 30)</a:t>
              </a:r>
            </a:p>
          </p:txBody>
        </p:sp>
        <p:sp>
          <p:nvSpPr>
            <p:cNvPr id="101" name="ZoneTexte 85"/>
            <p:cNvSpPr txBox="1">
              <a:spLocks noChangeArrowheads="1"/>
            </p:cNvSpPr>
            <p:nvPr/>
          </p:nvSpPr>
          <p:spPr bwMode="auto">
            <a:xfrm>
              <a:off x="4381984" y="1719691"/>
              <a:ext cx="2193306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8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PI/r + 2 NRTI (N = 30)</a:t>
              </a: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5819508" y="2500619"/>
            <a:ext cx="3189825" cy="2180272"/>
            <a:chOff x="5819508" y="2500619"/>
            <a:chExt cx="3189825" cy="2180272"/>
          </a:xfrm>
        </p:grpSpPr>
        <p:cxnSp>
          <p:nvCxnSpPr>
            <p:cNvPr id="125995" name="Connecteur droit 60"/>
            <p:cNvCxnSpPr>
              <a:cxnSpLocks noChangeShapeType="1"/>
            </p:cNvCxnSpPr>
            <p:nvPr/>
          </p:nvCxnSpPr>
          <p:spPr bwMode="auto">
            <a:xfrm>
              <a:off x="6029444" y="3767461"/>
              <a:ext cx="1871997" cy="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96" name="Connecteur droit 62"/>
            <p:cNvCxnSpPr>
              <a:cxnSpLocks noChangeShapeType="1"/>
            </p:cNvCxnSpPr>
            <p:nvPr/>
          </p:nvCxnSpPr>
          <p:spPr bwMode="auto">
            <a:xfrm>
              <a:off x="6922341" y="2870801"/>
              <a:ext cx="0" cy="90000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97" name="Connecteur droit 63"/>
            <p:cNvCxnSpPr>
              <a:cxnSpLocks noChangeShapeType="1"/>
            </p:cNvCxnSpPr>
            <p:nvPr/>
          </p:nvCxnSpPr>
          <p:spPr bwMode="auto">
            <a:xfrm flipH="1">
              <a:off x="7891474" y="2870801"/>
              <a:ext cx="8703" cy="90000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98" name="Connecteur droit avec flèche 66"/>
            <p:cNvCxnSpPr>
              <a:cxnSpLocks noChangeShapeType="1"/>
            </p:cNvCxnSpPr>
            <p:nvPr/>
          </p:nvCxnSpPr>
          <p:spPr bwMode="auto">
            <a:xfrm flipH="1">
              <a:off x="6064121" y="4078136"/>
              <a:ext cx="864000" cy="0"/>
            </a:xfrm>
            <a:prstGeom prst="straightConnector1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999" name="Connecteur droit avec flèche 67"/>
            <p:cNvCxnSpPr>
              <a:cxnSpLocks noChangeShapeType="1"/>
            </p:cNvCxnSpPr>
            <p:nvPr/>
          </p:nvCxnSpPr>
          <p:spPr bwMode="auto">
            <a:xfrm>
              <a:off x="7006020" y="4078136"/>
              <a:ext cx="950356" cy="0"/>
            </a:xfrm>
            <a:prstGeom prst="straightConnector1">
              <a:avLst/>
            </a:prstGeom>
            <a:noFill/>
            <a:ln w="28575">
              <a:solidFill>
                <a:srgbClr val="10EB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6000" name="Connecteur droit 69"/>
            <p:cNvCxnSpPr>
              <a:cxnSpLocks noChangeShapeType="1"/>
            </p:cNvCxnSpPr>
            <p:nvPr/>
          </p:nvCxnSpPr>
          <p:spPr bwMode="auto">
            <a:xfrm>
              <a:off x="6828697" y="3024564"/>
              <a:ext cx="1655998" cy="1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6001" name="Connecteur droit 71"/>
            <p:cNvCxnSpPr>
              <a:cxnSpLocks noChangeShapeType="1"/>
            </p:cNvCxnSpPr>
            <p:nvPr/>
          </p:nvCxnSpPr>
          <p:spPr bwMode="auto">
            <a:xfrm>
              <a:off x="6415179" y="3464787"/>
              <a:ext cx="1583998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6002" name="ZoneTexte 74"/>
            <p:cNvSpPr txBox="1">
              <a:spLocks noChangeArrowheads="1"/>
            </p:cNvSpPr>
            <p:nvPr/>
          </p:nvSpPr>
          <p:spPr bwMode="auto">
            <a:xfrm>
              <a:off x="6575290" y="4074019"/>
              <a:ext cx="6606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en-US" sz="1400" b="1" baseline="0" dirty="0">
                  <a:latin typeface="+mj-lt"/>
                  <a:cs typeface="Arial" charset="0"/>
                </a:rPr>
                <a:t>Favors</a:t>
              </a:r>
            </a:p>
          </p:txBody>
        </p:sp>
        <p:sp>
          <p:nvSpPr>
            <p:cNvPr id="126003" name="ZoneTexte 75"/>
            <p:cNvSpPr txBox="1">
              <a:spLocks noChangeArrowheads="1"/>
            </p:cNvSpPr>
            <p:nvPr/>
          </p:nvSpPr>
          <p:spPr bwMode="auto">
            <a:xfrm>
              <a:off x="5849678" y="4373114"/>
              <a:ext cx="93993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400" b="1" baseline="0" dirty="0">
                  <a:latin typeface="+mj-lt"/>
                  <a:cs typeface="Arial" charset="0"/>
                </a:rPr>
                <a:t>Triple</a:t>
              </a:r>
              <a:r>
                <a:rPr lang="fr-FR" sz="1400" b="1" dirty="0">
                  <a:latin typeface="+mj-lt"/>
                  <a:cs typeface="Arial" charset="0"/>
                </a:rPr>
                <a:t> ART</a:t>
              </a:r>
              <a:endParaRPr lang="fr-FR" sz="1400" b="1" baseline="0" dirty="0">
                <a:latin typeface="+mj-lt"/>
                <a:cs typeface="Arial" charset="0"/>
              </a:endParaRPr>
            </a:p>
          </p:txBody>
        </p:sp>
        <p:sp>
          <p:nvSpPr>
            <p:cNvPr id="126004" name="ZoneTexte 76"/>
            <p:cNvSpPr txBox="1">
              <a:spLocks noChangeArrowheads="1"/>
            </p:cNvSpPr>
            <p:nvPr/>
          </p:nvSpPr>
          <p:spPr bwMode="auto">
            <a:xfrm>
              <a:off x="6988475" y="4373114"/>
              <a:ext cx="110773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400" b="1" baseline="0" dirty="0">
                  <a:latin typeface="+mj-lt"/>
                  <a:cs typeface="Arial" charset="0"/>
                </a:rPr>
                <a:t>DRV/r + RPV</a:t>
              </a:r>
            </a:p>
          </p:txBody>
        </p:sp>
        <p:sp>
          <p:nvSpPr>
            <p:cNvPr id="126005" name="ZoneTexte 77"/>
            <p:cNvSpPr txBox="1">
              <a:spLocks noChangeArrowheads="1"/>
            </p:cNvSpPr>
            <p:nvPr/>
          </p:nvSpPr>
          <p:spPr bwMode="auto">
            <a:xfrm>
              <a:off x="7116556" y="3012238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400" b="1" dirty="0">
                  <a:cs typeface="Arial" charset="0"/>
                </a:rPr>
                <a:t>W</a:t>
              </a:r>
              <a:r>
                <a:rPr lang="fr-FR" sz="1400" b="1" baseline="0" dirty="0">
                  <a:cs typeface="Arial" charset="0"/>
                </a:rPr>
                <a:t>24</a:t>
              </a:r>
            </a:p>
          </p:txBody>
        </p:sp>
        <p:sp>
          <p:nvSpPr>
            <p:cNvPr id="126006" name="ZoneTexte 78"/>
            <p:cNvSpPr txBox="1">
              <a:spLocks noChangeArrowheads="1"/>
            </p:cNvSpPr>
            <p:nvPr/>
          </p:nvSpPr>
          <p:spPr bwMode="auto">
            <a:xfrm>
              <a:off x="7031861" y="3460205"/>
              <a:ext cx="5533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400" b="1" dirty="0">
                  <a:cs typeface="Arial" charset="0"/>
                </a:rPr>
                <a:t>W</a:t>
              </a:r>
              <a:r>
                <a:rPr lang="fr-FR" sz="1400" b="1" baseline="0" dirty="0">
                  <a:cs typeface="Arial" charset="0"/>
                </a:rPr>
                <a:t>48</a:t>
              </a:r>
            </a:p>
          </p:txBody>
        </p:sp>
        <p:sp>
          <p:nvSpPr>
            <p:cNvPr id="126007" name="ZoneTexte 79"/>
            <p:cNvSpPr txBox="1">
              <a:spLocks noChangeArrowheads="1"/>
            </p:cNvSpPr>
            <p:nvPr/>
          </p:nvSpPr>
          <p:spPr bwMode="auto">
            <a:xfrm>
              <a:off x="6402426" y="2870676"/>
              <a:ext cx="4491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200" baseline="0" dirty="0">
                  <a:cs typeface="Arial" charset="0"/>
                </a:rPr>
                <a:t>-0.7</a:t>
              </a:r>
            </a:p>
          </p:txBody>
        </p:sp>
        <p:sp>
          <p:nvSpPr>
            <p:cNvPr id="126008" name="ZoneTexte 80"/>
            <p:cNvSpPr txBox="1">
              <a:spLocks noChangeArrowheads="1"/>
            </p:cNvSpPr>
            <p:nvPr/>
          </p:nvSpPr>
          <p:spPr bwMode="auto">
            <a:xfrm>
              <a:off x="8436740" y="2870676"/>
              <a:ext cx="5725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200" baseline="0" dirty="0">
                  <a:cs typeface="Arial" charset="0"/>
                </a:rPr>
                <a:t>+20.7</a:t>
              </a:r>
            </a:p>
          </p:txBody>
        </p:sp>
        <p:sp>
          <p:nvSpPr>
            <p:cNvPr id="126009" name="ZoneTexte 81"/>
            <p:cNvSpPr txBox="1">
              <a:spLocks noChangeArrowheads="1"/>
            </p:cNvSpPr>
            <p:nvPr/>
          </p:nvSpPr>
          <p:spPr bwMode="auto">
            <a:xfrm>
              <a:off x="8008192" y="3310899"/>
              <a:ext cx="57259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200" baseline="0" dirty="0">
                  <a:cs typeface="Arial" charset="0"/>
                </a:rPr>
                <a:t>+13.5</a:t>
              </a:r>
            </a:p>
          </p:txBody>
        </p:sp>
        <p:sp>
          <p:nvSpPr>
            <p:cNvPr id="126010" name="ZoneTexte 82"/>
            <p:cNvSpPr txBox="1">
              <a:spLocks noChangeArrowheads="1"/>
            </p:cNvSpPr>
            <p:nvPr/>
          </p:nvSpPr>
          <p:spPr bwMode="auto">
            <a:xfrm>
              <a:off x="6006612" y="3310899"/>
              <a:ext cx="44916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200" baseline="0" dirty="0">
                  <a:cs typeface="Arial" charset="0"/>
                </a:rPr>
                <a:t>-7.5</a:t>
              </a:r>
            </a:p>
          </p:txBody>
        </p:sp>
        <p:sp>
          <p:nvSpPr>
            <p:cNvPr id="126011" name="ZoneTexte 83"/>
            <p:cNvSpPr txBox="1">
              <a:spLocks noChangeArrowheads="1"/>
            </p:cNvSpPr>
            <p:nvPr/>
          </p:nvSpPr>
          <p:spPr bwMode="auto">
            <a:xfrm>
              <a:off x="6054911" y="3735561"/>
              <a:ext cx="4427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400" baseline="0">
                  <a:cs typeface="Arial" charset="0"/>
                </a:rPr>
                <a:t>-12</a:t>
              </a:r>
            </a:p>
          </p:txBody>
        </p:sp>
        <p:sp>
          <p:nvSpPr>
            <p:cNvPr id="126012" name="ZoneTexte 84"/>
            <p:cNvSpPr txBox="1">
              <a:spLocks noChangeArrowheads="1"/>
            </p:cNvSpPr>
            <p:nvPr/>
          </p:nvSpPr>
          <p:spPr bwMode="auto">
            <a:xfrm>
              <a:off x="7469928" y="3767461"/>
              <a:ext cx="48763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1pPr>
              <a:lvl2pPr>
                <a:defRPr sz="24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2pPr>
              <a:lvl3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3pPr>
              <a:lvl4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4pPr>
              <a:lvl5pP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5pPr>
              <a:lvl6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6pPr>
              <a:lvl7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7pPr>
              <a:lvl8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8pPr>
              <a:lvl9pPr eaLnBrk="0" hangingPunct="0">
                <a:buClr>
                  <a:srgbClr val="0070C0"/>
                </a:buClr>
                <a:defRPr sz="2000">
                  <a:solidFill>
                    <a:srgbClr val="000066"/>
                  </a:solidFill>
                  <a:latin typeface="Arial" charset="0"/>
                  <a:ea typeface="MS PGothic" charset="0"/>
                  <a:cs typeface="MS PGothic" charset="0"/>
                </a:defRPr>
              </a:lvl9pPr>
            </a:lstStyle>
            <a:p>
              <a:pPr eaLnBrk="1" hangingPunct="1"/>
              <a:r>
                <a:rPr lang="fr-FR" sz="1400" baseline="0">
                  <a:cs typeface="Arial" charset="0"/>
                </a:rPr>
                <a:t>+12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819508" y="2500619"/>
              <a:ext cx="2797822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66"/>
                  </a:solidFill>
                </a:rPr>
                <a:t>Difference (95% CI)</a:t>
              </a:r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414464" y="5983198"/>
            <a:ext cx="2262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blips at 57 and 138 c/mL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blip at 59 c/mL</a:t>
            </a:r>
          </a:p>
        </p:txBody>
      </p:sp>
      <p:sp>
        <p:nvSpPr>
          <p:cNvPr id="110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Maggiolo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F. JAIDS 2016;72:46-51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11" name="AutoShape 162"/>
          <p:cNvSpPr>
            <a:spLocks noChangeArrowheads="1"/>
          </p:cNvSpPr>
          <p:nvPr/>
        </p:nvSpPr>
        <p:spPr bwMode="auto">
          <a:xfrm>
            <a:off x="0" y="6605389"/>
            <a:ext cx="6426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PROBE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PROBE Study: switch to DRV/r + RPV </a:t>
            </a:r>
            <a:endParaRPr lang="fr-FR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225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360698"/>
              </p:ext>
            </p:extLst>
          </p:nvPr>
        </p:nvGraphicFramePr>
        <p:xfrm>
          <a:off x="403201" y="3447266"/>
          <a:ext cx="8313132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8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3353">
                <a:tc>
                  <a:txBody>
                    <a:bodyPr/>
                    <a:lstStyle/>
                    <a:p>
                      <a:endParaRPr lang="en-US" sz="16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DRV/r + RPV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E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E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PI/r + 2 NRTI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b="1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594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Severe adverse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event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s, 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594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Discontinuation for adverse event, 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594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Grade 3-4 laboratory abnormalities, 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594">
                <a:tc>
                  <a:txBody>
                    <a:bodyPr/>
                    <a:lstStyle/>
                    <a:p>
                      <a:pPr lvl="0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Mean value of laboratory parameter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Baseline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W48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Baseline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W48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594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Total cholesterol, mg/</a:t>
                      </a: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183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184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188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594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HDL-cholesterol, mg/</a:t>
                      </a: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594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Triglycerides, mg/</a:t>
                      </a:r>
                      <a:r>
                        <a:rPr lang="en-US" sz="1400" b="1" noProof="0" dirty="0" err="1">
                          <a:solidFill>
                            <a:srgbClr val="000066"/>
                          </a:solidFill>
                        </a:rPr>
                        <a:t>dL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173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128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143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594">
                <a:tc>
                  <a:txBody>
                    <a:bodyPr/>
                    <a:lstStyle/>
                    <a:p>
                      <a:pPr lvl="1"/>
                      <a:r>
                        <a:rPr lang="en-US" sz="1400" b="1" baseline="0" noProof="0" dirty="0" err="1">
                          <a:solidFill>
                            <a:srgbClr val="000066"/>
                          </a:solidFill>
                        </a:rPr>
                        <a:t>eGFR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, mL/min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594">
                <a:tc>
                  <a:txBody>
                    <a:bodyPr/>
                    <a:lstStyle/>
                    <a:p>
                      <a:pPr lvl="1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Bone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mineral density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- 0.0003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- 0.014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2228207" y="3102399"/>
            <a:ext cx="4734936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Safety and Tolerability at W48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59576"/>
              </p:ext>
            </p:extLst>
          </p:nvPr>
        </p:nvGraphicFramePr>
        <p:xfrm>
          <a:off x="398511" y="1584697"/>
          <a:ext cx="8313134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3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9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0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183">
                <a:tc>
                  <a:txBody>
                    <a:bodyPr/>
                    <a:lstStyle/>
                    <a:p>
                      <a:endParaRPr lang="en-US" sz="1600" b="1" noProof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rgbClr val="FFFFFF"/>
                          </a:solidFill>
                          <a:latin typeface="+mj-lt"/>
                        </a:rPr>
                        <a:t>DRV/r + RPV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noProof="0" dirty="0">
                          <a:solidFill>
                            <a:schemeClr val="bg1"/>
                          </a:solidFill>
                          <a:latin typeface="+mj-lt"/>
                        </a:rPr>
                        <a:t>PI/r + 2 NRTI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Mean change in CD4/mm</a:t>
                      </a:r>
                      <a:r>
                        <a:rPr lang="en-US" sz="1400" b="1" baseline="30000" noProof="0" dirty="0">
                          <a:solidFill>
                            <a:srgbClr val="000066"/>
                          </a:solidFill>
                        </a:rPr>
                        <a:t>3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 from baseline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+ 15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+ 16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Mean change in CD8/mm</a:t>
                      </a:r>
                      <a:r>
                        <a:rPr lang="en-US" sz="1400" b="1" baseline="30000" noProof="0" dirty="0">
                          <a:solidFill>
                            <a:srgbClr val="000066"/>
                          </a:solidFill>
                        </a:rPr>
                        <a:t>3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 from baseline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-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21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-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41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712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Mean CD8+38+HLADR+ cell count at W48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3.4%*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5.2%*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506733" y="1262110"/>
            <a:ext cx="422245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Secondary endpoints at W48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12786" y="2834376"/>
            <a:ext cx="1058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p = 0.018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Maggiolo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F. JAIDS 2016;72:46-51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4" name="AutoShape 162"/>
          <p:cNvSpPr>
            <a:spLocks noChangeArrowheads="1"/>
          </p:cNvSpPr>
          <p:nvPr/>
        </p:nvSpPr>
        <p:spPr bwMode="auto">
          <a:xfrm>
            <a:off x="0" y="6605389"/>
            <a:ext cx="6426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PROBE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PROBE Study: switch to DRV/r + RPV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445552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PROBE Study: switch to DRV/r + RPV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latin typeface="+mj-lt"/>
              </a:rPr>
              <a:t>Conclusion</a:t>
            </a:r>
            <a:br>
              <a:rPr lang="en-US" sz="2800" b="1" dirty="0">
                <a:latin typeface="+mj-lt"/>
              </a:rPr>
            </a:br>
            <a:endParaRPr lang="en-US" sz="2400" b="1" dirty="0">
              <a:latin typeface="+mj-lt"/>
            </a:endParaRPr>
          </a:p>
          <a:p>
            <a:pPr lvl="1"/>
            <a:r>
              <a:rPr lang="en-US" sz="2000" dirty="0">
                <a:latin typeface=""/>
              </a:rPr>
              <a:t>A </a:t>
            </a:r>
            <a:r>
              <a:rPr lang="en-US" sz="2000" dirty="0" err="1">
                <a:latin typeface=""/>
              </a:rPr>
              <a:t>rilpivirine</a:t>
            </a:r>
            <a:r>
              <a:rPr lang="en-US" sz="2000" dirty="0">
                <a:latin typeface=""/>
              </a:rPr>
              <a:t> plus ritonavir-boosted DRV dual therapy was not inferior over 48 weeks to a standard </a:t>
            </a:r>
            <a:r>
              <a:rPr lang="en-US" sz="2000">
                <a:latin typeface=""/>
              </a:rPr>
              <a:t>boosted PI–</a:t>
            </a:r>
            <a:r>
              <a:rPr lang="en-US" sz="2000" dirty="0">
                <a:latin typeface=""/>
              </a:rPr>
              <a:t>based triple </a:t>
            </a:r>
            <a:r>
              <a:rPr lang="en-US" sz="2000" dirty="0" err="1">
                <a:latin typeface=""/>
              </a:rPr>
              <a:t>cART</a:t>
            </a:r>
            <a:endParaRPr lang="en-US" sz="2000" dirty="0">
              <a:latin typeface=""/>
            </a:endParaRPr>
          </a:p>
          <a:p>
            <a:pPr lvl="1"/>
            <a:r>
              <a:rPr lang="en-US" sz="2000" dirty="0">
                <a:latin typeface=""/>
              </a:rPr>
              <a:t>The dual therapy did not negatively affect lipid profile and renal function and was more friendly on bone mineral density</a:t>
            </a:r>
          </a:p>
          <a:p>
            <a:pPr lvl="1"/>
            <a:r>
              <a:rPr lang="en-US" sz="2000" dirty="0">
                <a:latin typeface=""/>
              </a:rPr>
              <a:t>This approach constitutes an alternative for patients experiencing nucleoside reverse transcriptase inhibitor–related toxicities</a:t>
            </a:r>
          </a:p>
          <a:p>
            <a:pPr lvl="1"/>
            <a:r>
              <a:rPr lang="en-US" sz="2000" dirty="0">
                <a:latin typeface=""/>
              </a:rPr>
              <a:t>Limitations</a:t>
            </a:r>
          </a:p>
          <a:p>
            <a:pPr lvl="2"/>
            <a:r>
              <a:rPr lang="en-US" sz="1800" dirty="0">
                <a:latin typeface=""/>
              </a:rPr>
              <a:t>Small sample size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008993" y="658261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err="1">
                <a:solidFill>
                  <a:srgbClr val="CC0000"/>
                </a:solidFill>
                <a:ea typeface="ＭＳ Ｐゴシック" pitchFamily="34" charset="-128"/>
              </a:rPr>
              <a:t>Maggiolo</a:t>
            </a:r>
            <a:r>
              <a:rPr lang="fr-FR" sz="1200" i="1" dirty="0">
                <a:solidFill>
                  <a:srgbClr val="CC0000"/>
                </a:solidFill>
                <a:ea typeface="ＭＳ Ｐゴシック" pitchFamily="34" charset="-128"/>
              </a:rPr>
              <a:t> F. JAIDS 2016;72:46-51 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605389"/>
            <a:ext cx="642623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PROBE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6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534</Words>
  <Application>Microsoft Office PowerPoint</Application>
  <PresentationFormat>Affichage à l'écran (4:3)</PresentationFormat>
  <Paragraphs>182</Paragraphs>
  <Slides>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ＭＳ Ｐゴシック</vt:lpstr>
      <vt:lpstr>ＭＳ Ｐゴシック</vt:lpstr>
      <vt:lpstr>Arial</vt:lpstr>
      <vt:lpstr>Calibri</vt:lpstr>
      <vt:lpstr>Cambria</vt:lpstr>
      <vt:lpstr>Trebuchet MS</vt:lpstr>
      <vt:lpstr>Wingdings</vt:lpstr>
      <vt:lpstr>ARV_trials_2016</vt:lpstr>
      <vt:lpstr>Switch to DRV/r + RPV</vt:lpstr>
      <vt:lpstr>PROBE Study: switch to DRV/r + RPV </vt:lpstr>
      <vt:lpstr>PROBE Study: switch to DRV/r + RPV </vt:lpstr>
      <vt:lpstr>PROBE Study: switch to DRV/r + RPV </vt:lpstr>
      <vt:lpstr>PROBE Study: switch to DRV/r + RPV </vt:lpstr>
      <vt:lpstr>PROBE Study: switch to DRV/r + RPV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2016</dc:title>
  <dc:subject>AEI - www.aei.fr</dc:subject>
  <dc:creator>www.arv-trial.com</dc:creator>
  <cp:lastModifiedBy>Pilar</cp:lastModifiedBy>
  <cp:revision>98</cp:revision>
  <dcterms:created xsi:type="dcterms:W3CDTF">2015-05-20T09:45:14Z</dcterms:created>
  <dcterms:modified xsi:type="dcterms:W3CDTF">2016-07-18T12:08:43Z</dcterms:modified>
</cp:coreProperties>
</file>