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3.xml" ContentType="application/vnd.openxmlformats-officedocument.presentationml.notesSlide+xml"/>
  <Override PartName="/ppt/tags/tag10.xml" ContentType="application/vnd.openxmlformats-officedocument.presentationml.tags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theme/themeOverride1.xml" ContentType="application/vnd.openxmlformats-officedocument.themeOverride+xml"/>
  <Override PartName="/ppt/charts/chart4.xml" ContentType="application/vnd.openxmlformats-officedocument.drawingml.chart+xml"/>
  <Override PartName="/ppt/theme/themeOverride2.xml" ContentType="application/vnd.openxmlformats-officedocument.themeOverride+xml"/>
  <Override PartName="/ppt/tags/tag11.xml" ContentType="application/vnd.openxmlformats-officedocument.presentationml.tags+xml"/>
  <Override PartName="/ppt/notesSlides/notesSlide4.xml" ContentType="application/vnd.openxmlformats-officedocument.presentationml.notesSlide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tags/tag12.xml" ContentType="application/vnd.openxmlformats-officedocument.presentationml.tags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tags/tag13.xml" ContentType="application/vnd.openxmlformats-officedocument.presentationml.tags+xml"/>
  <Override PartName="/ppt/notesSlides/notesSlide5.xml" ContentType="application/vnd.openxmlformats-officedocument.presentationml.notesSlide+xml"/>
  <Override PartName="/ppt/charts/chart9.xml" ContentType="application/vnd.openxmlformats-officedocument.drawingml.chart+xml"/>
  <Override PartName="/ppt/drawings/drawing1.xml" ContentType="application/vnd.openxmlformats-officedocument.drawingml.chartshapes+xml"/>
  <Override PartName="/ppt/charts/chart10.xml" ContentType="application/vnd.openxmlformats-officedocument.drawingml.chart+xml"/>
  <Override PartName="/ppt/drawings/drawing2.xml" ContentType="application/vnd.openxmlformats-officedocument.drawingml.chartshapes+xml"/>
  <Override PartName="/ppt/tags/tag14.xml" ContentType="application/vnd.openxmlformats-officedocument.presentationml.tags+xml"/>
  <Override PartName="/ppt/notesSlides/notesSlide6.xml" ContentType="application/vnd.openxmlformats-officedocument.presentationml.notesSlide+xml"/>
  <Override PartName="/ppt/charts/chart11.xml" ContentType="application/vnd.openxmlformats-officedocument.drawingml.chart+xml"/>
  <Override PartName="/ppt/drawings/drawing3.xml" ContentType="application/vnd.openxmlformats-officedocument.drawingml.chartshapes+xml"/>
  <Override PartName="/ppt/charts/chart12.xml" ContentType="application/vnd.openxmlformats-officedocument.drawingml.chart+xml"/>
  <Override PartName="/ppt/drawings/drawing4.xml" ContentType="application/vnd.openxmlformats-officedocument.drawingml.chartshapes+xml"/>
  <Override PartName="/ppt/tags/tag1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6"/>
  </p:notesMasterIdLst>
  <p:sldIdLst>
    <p:sldId id="264" r:id="rId2"/>
    <p:sldId id="257" r:id="rId3"/>
    <p:sldId id="258" r:id="rId4"/>
    <p:sldId id="259" r:id="rId5"/>
    <p:sldId id="268" r:id="rId6"/>
    <p:sldId id="269" r:id="rId7"/>
    <p:sldId id="270" r:id="rId8"/>
    <p:sldId id="271" r:id="rId9"/>
    <p:sldId id="272" r:id="rId10"/>
    <p:sldId id="275" r:id="rId11"/>
    <p:sldId id="276" r:id="rId12"/>
    <p:sldId id="277" r:id="rId13"/>
    <p:sldId id="278" r:id="rId14"/>
    <p:sldId id="266" r:id="rId15"/>
  </p:sldIdLst>
  <p:sldSz cx="9144000" cy="6858000" type="screen4x3"/>
  <p:notesSz cx="6858000" cy="9144000"/>
  <p:custDataLst>
    <p:tags r:id="rId17"/>
  </p:custDataLst>
  <p:defaultTextStyle>
    <a:defPPr>
      <a:defRPr lang="fr-FR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958" userDrawn="1">
          <p15:clr>
            <a:srgbClr val="A4A3A4"/>
          </p15:clr>
        </p15:guide>
        <p15:guide id="2" pos="2857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François RAFFI" initials="FR" lastIdx="3" clrIdx="0"/>
  <p:cmAuthor id="1" name="Pozniak, Anton" initials="PA" lastIdx="2" clrIdx="1"/>
  <p:cmAuthor id="2" name="Utilisateur de Microsoft Office" initials="Office" lastIdx="1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99"/>
    <a:srgbClr val="9FE6FF"/>
    <a:srgbClr val="DDDDDD"/>
    <a:srgbClr val="000066"/>
    <a:srgbClr val="FBB040"/>
    <a:srgbClr val="0CB5EA"/>
    <a:srgbClr val="FFFFFF"/>
    <a:srgbClr val="CC3300"/>
    <a:srgbClr val="A6A6A6"/>
    <a:srgbClr val="4295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370" autoAdjust="0"/>
    <p:restoredTop sz="97347" autoAdjust="0"/>
  </p:normalViewPr>
  <p:slideViewPr>
    <p:cSldViewPr snapToGrid="0" snapToObjects="1">
      <p:cViewPr varScale="1">
        <p:scale>
          <a:sx n="84" d="100"/>
          <a:sy n="84" d="100"/>
        </p:scale>
        <p:origin x="1542" y="66"/>
      </p:cViewPr>
      <p:guideLst>
        <p:guide orient="horz" pos="958"/>
        <p:guide pos="285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9.xlsx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Microsoft_Excel_Worksheet10.xlsx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Microsoft_Excel_Worksheet1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1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2.xm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3885061242344701"/>
          <c:y val="6.8194444444444502E-2"/>
          <c:w val="0.861149387846878"/>
          <c:h val="0.8604606071051560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ODE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cat>
            <c:strRef>
              <c:f>Sheet1!$A$2:$A$3</c:f>
              <c:strCache>
                <c:ptCount val="2"/>
                <c:pt idx="0">
                  <c:v>UPCR (1216)</c:v>
                </c:pt>
                <c:pt idx="1">
                  <c:v>UPCR (1160)</c:v>
                </c:pt>
              </c:strCache>
            </c:strRef>
          </c:cat>
          <c:val>
            <c:numRef>
              <c:f>Sheet1!$B$2:$B$3</c:f>
              <c:numCache>
                <c:formatCode>0.0</c:formatCode>
                <c:ptCount val="2"/>
                <c:pt idx="0">
                  <c:v>-18.8</c:v>
                </c:pt>
                <c:pt idx="1">
                  <c:v>-30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B84E-4E42-989F-70C5A239AE5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CPA</c:v>
                </c:pt>
              </c:strCache>
            </c:strRef>
          </c:tx>
          <c:spPr>
            <a:solidFill>
              <a:srgbClr val="FC8A2C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FBB040"/>
              </a:solidFill>
            </c:spPr>
            <c:extLst>
              <c:ext xmlns:c16="http://schemas.microsoft.com/office/drawing/2014/chart" uri="{C3380CC4-5D6E-409C-BE32-E72D297353CC}">
                <c16:uniqueId val="{00000007-B84E-4E42-989F-70C5A239AE51}"/>
              </c:ext>
            </c:extLst>
          </c:dPt>
          <c:dPt>
            <c:idx val="1"/>
            <c:invertIfNegative val="0"/>
            <c:bubble3D val="0"/>
            <c:spPr>
              <a:solidFill>
                <a:srgbClr val="717074"/>
              </a:solidFill>
            </c:spPr>
            <c:extLst>
              <c:ext xmlns:c16="http://schemas.microsoft.com/office/drawing/2014/chart" uri="{C3380CC4-5D6E-409C-BE32-E72D297353CC}">
                <c16:uniqueId val="{00000009-B84E-4E42-989F-70C5A239AE51}"/>
              </c:ext>
            </c:extLst>
          </c:dPt>
          <c:cat>
            <c:strRef>
              <c:f>Sheet1!$A$2:$A$3</c:f>
              <c:strCache>
                <c:ptCount val="2"/>
                <c:pt idx="0">
                  <c:v>UPCR (1216)</c:v>
                </c:pt>
                <c:pt idx="1">
                  <c:v>UPCR (1160)</c:v>
                </c:pt>
              </c:strCache>
            </c:strRef>
          </c:cat>
          <c:val>
            <c:numRef>
              <c:f>Sheet1!$C$2:$C$3</c:f>
              <c:numCache>
                <c:formatCode>0.0</c:formatCode>
                <c:ptCount val="2"/>
                <c:pt idx="0">
                  <c:v>7.3</c:v>
                </c:pt>
                <c:pt idx="1">
                  <c:v>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B84E-4E42-989F-70C5A239AE5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"/>
        <c:axId val="-2076040424"/>
        <c:axId val="-1985263144"/>
      </c:barChart>
      <c:catAx>
        <c:axId val="-20760404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one"/>
        <c:spPr>
          <a:ln>
            <a:solidFill>
              <a:schemeClr val="tx1"/>
            </a:solidFill>
          </a:ln>
        </c:spPr>
        <c:txPr>
          <a:bodyPr rot="0" vert="horz"/>
          <a:lstStyle/>
          <a:p>
            <a:pPr>
              <a:defRPr/>
            </a:pPr>
            <a:endParaRPr lang="fr-FR"/>
          </a:p>
        </c:txPr>
        <c:crossAx val="-1985263144"/>
        <c:crosses val="autoZero"/>
        <c:auto val="1"/>
        <c:lblAlgn val="ctr"/>
        <c:lblOffset val="100"/>
        <c:noMultiLvlLbl val="0"/>
      </c:catAx>
      <c:valAx>
        <c:axId val="-1985263144"/>
        <c:scaling>
          <c:orientation val="minMax"/>
          <c:max val="20"/>
          <c:min val="-40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txPr>
          <a:bodyPr/>
          <a:lstStyle/>
          <a:p>
            <a:pPr>
              <a:defRPr sz="1200">
                <a:solidFill>
                  <a:srgbClr val="002060"/>
                </a:solidFill>
              </a:defRPr>
            </a:pPr>
            <a:endParaRPr lang="fr-FR"/>
          </a:p>
        </c:txPr>
        <c:crossAx val="-2076040424"/>
        <c:crossesAt val="1"/>
        <c:crossBetween val="between"/>
        <c:majorUnit val="20"/>
      </c:valAx>
      <c:spPr>
        <a:noFill/>
        <a:ln w="25365">
          <a:noFill/>
        </a:ln>
      </c:spPr>
    </c:plotArea>
    <c:plotVisOnly val="1"/>
    <c:dispBlanksAs val="zero"/>
    <c:showDLblsOverMax val="0"/>
  </c:chart>
  <c:txPr>
    <a:bodyPr/>
    <a:lstStyle/>
    <a:p>
      <a:pPr>
        <a:defRPr sz="1798"/>
      </a:pPr>
      <a:endParaRPr lang="fr-FR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2327835654103098E-2"/>
          <c:y val="3.6331458307725301E-2"/>
          <c:w val="0.89004260157666304"/>
          <c:h val="0.904520194182026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ODE</c:v>
                </c:pt>
              </c:strCache>
            </c:strRef>
          </c:tx>
          <c:spPr>
            <a:solidFill>
              <a:srgbClr val="9FE6FF"/>
            </a:solidFill>
            <a:ln w="25398">
              <a:noFill/>
            </a:ln>
          </c:spPr>
          <c:invertIfNegative val="0"/>
          <c:cat>
            <c:strRef>
              <c:f>Sheet1!$A$2:$A$10</c:f>
              <c:strCache>
                <c:ptCount val="7"/>
                <c:pt idx="0">
                  <c:v>Total Cholesterol</c:v>
                </c:pt>
                <c:pt idx="3">
                  <c:v>LDL</c:v>
                </c:pt>
                <c:pt idx="6">
                  <c:v>HDL-C</c:v>
                </c:pt>
              </c:strCache>
            </c:strRef>
          </c:cat>
          <c:val>
            <c:numRef>
              <c:f>Sheet1!$B$2:$B$10</c:f>
              <c:numCache>
                <c:formatCode>General</c:formatCode>
                <c:ptCount val="9"/>
                <c:pt idx="0">
                  <c:v>173</c:v>
                </c:pt>
                <c:pt idx="3">
                  <c:v>109</c:v>
                </c:pt>
                <c:pt idx="6">
                  <c:v>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4D2-40CA-8B83-4C8528FE4D9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CPA</c:v>
                </c:pt>
              </c:strCache>
            </c:strRef>
          </c:tx>
          <c:spPr>
            <a:solidFill>
              <a:srgbClr val="F4DC78"/>
            </a:solidFill>
            <a:ln w="25398">
              <a:noFill/>
            </a:ln>
          </c:spPr>
          <c:invertIfNegative val="0"/>
          <c:dPt>
            <c:idx val="7"/>
            <c:invertIfNegative val="0"/>
            <c:bubble3D val="0"/>
            <c:spPr>
              <a:solidFill>
                <a:srgbClr val="FBB040"/>
              </a:solidFill>
              <a:ln w="25398">
                <a:noFill/>
              </a:ln>
            </c:spPr>
            <c:extLst>
              <c:ext xmlns:c16="http://schemas.microsoft.com/office/drawing/2014/chart" uri="{C3380CC4-5D6E-409C-BE32-E72D297353CC}">
                <c16:uniqueId val="{00000002-84D2-40CA-8B83-4C8528FE4D90}"/>
              </c:ext>
            </c:extLst>
          </c:dPt>
          <c:dPt>
            <c:idx val="1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84D2-40CA-8B83-4C8528FE4D90}"/>
              </c:ext>
            </c:extLst>
          </c:dPt>
          <c:cat>
            <c:strRef>
              <c:f>Sheet1!$A$2:$A$10</c:f>
              <c:strCache>
                <c:ptCount val="7"/>
                <c:pt idx="0">
                  <c:v>Total Cholesterol</c:v>
                </c:pt>
                <c:pt idx="3">
                  <c:v>LDL</c:v>
                </c:pt>
                <c:pt idx="6">
                  <c:v>HDL-C</c:v>
                </c:pt>
              </c:strCache>
            </c:strRef>
          </c:cat>
          <c:val>
            <c:numRef>
              <c:f>Sheet1!$C$2:$C$10</c:f>
              <c:numCache>
                <c:formatCode>General</c:formatCode>
                <c:ptCount val="9"/>
                <c:pt idx="1">
                  <c:v>167</c:v>
                </c:pt>
                <c:pt idx="4">
                  <c:v>105</c:v>
                </c:pt>
                <c:pt idx="7">
                  <c:v>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4D2-40CA-8B83-4C8528FE4D90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ODE 48</c:v>
                </c:pt>
              </c:strCache>
            </c:strRef>
          </c:tx>
          <c:spPr>
            <a:solidFill>
              <a:srgbClr val="0CB5EA"/>
            </a:solidFill>
            <a:ln w="25398">
              <a:noFill/>
            </a:ln>
          </c:spPr>
          <c:invertIfNegative val="0"/>
          <c:cat>
            <c:strRef>
              <c:f>Sheet1!$A$2:$A$10</c:f>
              <c:strCache>
                <c:ptCount val="7"/>
                <c:pt idx="0">
                  <c:v>Total Cholesterol</c:v>
                </c:pt>
                <c:pt idx="3">
                  <c:v>LDL</c:v>
                </c:pt>
                <c:pt idx="6">
                  <c:v>HDL-C</c:v>
                </c:pt>
              </c:strCache>
            </c:strRef>
          </c:cat>
          <c:val>
            <c:numRef>
              <c:f>Sheet1!$D$2:$D$10</c:f>
              <c:numCache>
                <c:formatCode>General</c:formatCode>
                <c:ptCount val="9"/>
                <c:pt idx="0">
                  <c:v>16</c:v>
                </c:pt>
                <c:pt idx="3">
                  <c:v>13</c:v>
                </c:pt>
                <c:pt idx="6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84D2-40CA-8B83-4C8528FE4D90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CPA48</c:v>
                </c:pt>
              </c:strCache>
            </c:strRef>
          </c:tx>
          <c:spPr>
            <a:solidFill>
              <a:srgbClr val="FBB040"/>
            </a:solidFill>
            <a:ln w="25398">
              <a:noFill/>
            </a:ln>
          </c:spPr>
          <c:invertIfNegative val="0"/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6-84D2-40CA-8B83-4C8528FE4D90}"/>
              </c:ext>
            </c:extLst>
          </c:dPt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7-84D2-40CA-8B83-4C8528FE4D90}"/>
              </c:ext>
            </c:extLst>
          </c:dPt>
          <c:dPt>
            <c:idx val="7"/>
            <c:invertIfNegative val="0"/>
            <c:bubble3D val="0"/>
            <c:spPr>
              <a:solidFill>
                <a:srgbClr val="F4DC78"/>
              </a:solidFill>
              <a:ln w="25398">
                <a:noFill/>
              </a:ln>
            </c:spPr>
            <c:extLst>
              <c:ext xmlns:c16="http://schemas.microsoft.com/office/drawing/2014/chart" uri="{C3380CC4-5D6E-409C-BE32-E72D297353CC}">
                <c16:uniqueId val="{00000009-84D2-40CA-8B83-4C8528FE4D90}"/>
              </c:ext>
            </c:extLst>
          </c:dPt>
          <c:cat>
            <c:strRef>
              <c:f>Sheet1!$A$2:$A$10</c:f>
              <c:strCache>
                <c:ptCount val="7"/>
                <c:pt idx="0">
                  <c:v>Total Cholesterol</c:v>
                </c:pt>
                <c:pt idx="3">
                  <c:v>LDL</c:v>
                </c:pt>
                <c:pt idx="6">
                  <c:v>HDL-C</c:v>
                </c:pt>
              </c:strCache>
            </c:strRef>
          </c:cat>
          <c:val>
            <c:numRef>
              <c:f>Sheet1!$E$2:$E$10</c:f>
              <c:numCache>
                <c:formatCode>General</c:formatCode>
                <c:ptCount val="9"/>
                <c:pt idx="1">
                  <c:v>1</c:v>
                </c:pt>
                <c:pt idx="4">
                  <c:v>1</c:v>
                </c:pt>
                <c:pt idx="7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84D2-40CA-8B83-4C8528FE4D9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"/>
        <c:overlap val="100"/>
        <c:axId val="-2079768008"/>
        <c:axId val="-2080362120"/>
      </c:barChart>
      <c:catAx>
        <c:axId val="-2079768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one"/>
        <c:spPr>
          <a:ln w="3175">
            <a:solidFill>
              <a:srgbClr val="000000"/>
            </a:solidFill>
            <a:prstDash val="solid"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1181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-2080362120"/>
        <c:crosses val="autoZero"/>
        <c:auto val="1"/>
        <c:lblAlgn val="ctr"/>
        <c:lblOffset val="100"/>
        <c:noMultiLvlLbl val="0"/>
      </c:catAx>
      <c:valAx>
        <c:axId val="-2080362120"/>
        <c:scaling>
          <c:orientation val="minMax"/>
          <c:min val="0"/>
        </c:scaling>
        <c:delete val="0"/>
        <c:axPos val="l"/>
        <c:numFmt formatCode="General" sourceLinked="1"/>
        <c:majorTickMark val="out"/>
        <c:minorTickMark val="none"/>
        <c:tickLblPos val="none"/>
        <c:spPr>
          <a:ln w="3175">
            <a:solidFill>
              <a:srgbClr val="000000"/>
            </a:solidFill>
            <a:prstDash val="solid"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-2079768008"/>
        <c:crosses val="autoZero"/>
        <c:crossBetween val="between"/>
        <c:majorUnit val="50"/>
      </c:valAx>
      <c:spPr>
        <a:noFill/>
        <a:ln w="25398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/>
      </a:pPr>
      <a:endParaRPr lang="fr-FR"/>
    </a:p>
  </c:txPr>
  <c:externalData r:id="rId1">
    <c:autoUpdate val="0"/>
  </c:externalData>
  <c:userShapes r:id="rId2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2327835654103098E-2"/>
          <c:y val="7.0379046404599299E-2"/>
          <c:w val="0.89004260157666304"/>
          <c:h val="0.904520194182026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Sheet1!$A$1</c:f>
              <c:strCache>
                <c:ptCount val="1"/>
                <c:pt idx="0">
                  <c:v> </c:v>
                </c:pt>
              </c:strCache>
            </c:strRef>
          </c:tx>
          <c:spPr>
            <a:solidFill>
              <a:srgbClr val="0CB5EA"/>
            </a:solidFill>
            <a:ln w="25398">
              <a:noFill/>
            </a:ln>
          </c:spPr>
          <c:invertIfNegative val="0"/>
          <c:val>
            <c:numRef>
              <c:f>Sheet1!$A$2:$A$10</c:f>
              <c:numCache>
                <c:formatCode>General</c:formatCode>
                <c:ptCount val="9"/>
                <c:pt idx="0">
                  <c:v>0</c:v>
                </c:pt>
                <c:pt idx="3">
                  <c:v>0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F55-4B08-A171-D3EBC9DB5001}"/>
            </c:ext>
          </c:extLst>
        </c:ser>
        <c:ser>
          <c:idx val="1"/>
          <c:order val="1"/>
          <c:tx>
            <c:strRef>
              <c:f>Sheet1!$B$1</c:f>
              <c:strCache>
                <c:ptCount val="1"/>
                <c:pt idx="0">
                  <c:v>ODE</c:v>
                </c:pt>
              </c:strCache>
            </c:strRef>
          </c:tx>
          <c:spPr>
            <a:solidFill>
              <a:srgbClr val="0CB5EA"/>
            </a:solidFill>
            <a:ln w="25398">
              <a:noFill/>
            </a:ln>
          </c:spPr>
          <c:invertIfNegative val="0"/>
          <c:dPt>
            <c:idx val="7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CF55-4B08-A171-D3EBC9DB5001}"/>
              </c:ext>
            </c:extLst>
          </c:dPt>
          <c:dPt>
            <c:idx val="1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CF55-4B08-A171-D3EBC9DB5001}"/>
              </c:ext>
            </c:extLst>
          </c:dPt>
          <c:val>
            <c:numRef>
              <c:f>Sheet1!$B$2:$B$10</c:f>
              <c:numCache>
                <c:formatCode>General</c:formatCode>
                <c:ptCount val="9"/>
                <c:pt idx="0">
                  <c:v>183</c:v>
                </c:pt>
                <c:pt idx="3">
                  <c:v>118</c:v>
                </c:pt>
                <c:pt idx="6">
                  <c:v>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CF55-4B08-A171-D3EBC9DB5001}"/>
            </c:ext>
          </c:extLst>
        </c:ser>
        <c:ser>
          <c:idx val="3"/>
          <c:order val="2"/>
          <c:tx>
            <c:strRef>
              <c:f>Sheet1!$C$1</c:f>
              <c:strCache>
                <c:ptCount val="1"/>
                <c:pt idx="0">
                  <c:v>CPA</c:v>
                </c:pt>
              </c:strCache>
            </c:strRef>
          </c:tx>
          <c:spPr>
            <a:solidFill>
              <a:schemeClr val="bg2">
                <a:lumMod val="90000"/>
              </a:schemeClr>
            </a:solidFill>
            <a:ln w="25398">
              <a:noFill/>
            </a:ln>
          </c:spPr>
          <c:invertIfNegative val="0"/>
          <c:dPt>
            <c:idx val="1"/>
            <c:invertIfNegative val="0"/>
            <c:bubble3D val="0"/>
            <c:spPr>
              <a:solidFill>
                <a:srgbClr val="717074"/>
              </a:solidFill>
              <a:ln w="25398">
                <a:noFill/>
              </a:ln>
            </c:spPr>
            <c:extLst>
              <c:ext xmlns:c16="http://schemas.microsoft.com/office/drawing/2014/chart" uri="{C3380CC4-5D6E-409C-BE32-E72D297353CC}">
                <c16:uniqueId val="{00000009-CF55-4B08-A171-D3EBC9DB5001}"/>
              </c:ext>
            </c:extLst>
          </c:dPt>
          <c:dPt>
            <c:idx val="4"/>
            <c:invertIfNegative val="0"/>
            <c:bubble3D val="0"/>
            <c:spPr>
              <a:solidFill>
                <a:srgbClr val="CBCBCB"/>
              </a:solidFill>
              <a:ln w="25398">
                <a:noFill/>
              </a:ln>
            </c:spPr>
            <c:extLst>
              <c:ext xmlns:c16="http://schemas.microsoft.com/office/drawing/2014/chart" uri="{C3380CC4-5D6E-409C-BE32-E72D297353CC}">
                <c16:uniqueId val="{0000000B-CF55-4B08-A171-D3EBC9DB5001}"/>
              </c:ext>
            </c:extLst>
          </c:dPt>
          <c:dPt>
            <c:idx val="7"/>
            <c:invertIfNegative val="0"/>
            <c:bubble3D val="0"/>
            <c:spPr>
              <a:solidFill>
                <a:srgbClr val="717074"/>
              </a:solidFill>
              <a:ln w="25398">
                <a:noFill/>
              </a:ln>
            </c:spPr>
            <c:extLst>
              <c:ext xmlns:c16="http://schemas.microsoft.com/office/drawing/2014/chart" uri="{C3380CC4-5D6E-409C-BE32-E72D297353CC}">
                <c16:uniqueId val="{0000000D-CF55-4B08-A171-D3EBC9DB5001}"/>
              </c:ext>
            </c:extLst>
          </c:dPt>
          <c:val>
            <c:numRef>
              <c:f>Sheet1!$C$2:$C$10</c:f>
              <c:numCache>
                <c:formatCode>General</c:formatCode>
                <c:ptCount val="9"/>
                <c:pt idx="1">
                  <c:v>187</c:v>
                </c:pt>
                <c:pt idx="4">
                  <c:v>115</c:v>
                </c:pt>
                <c:pt idx="7">
                  <c:v>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CF55-4B08-A171-D3EBC9DB5001}"/>
            </c:ext>
          </c:extLst>
        </c:ser>
        <c:ser>
          <c:idx val="2"/>
          <c:order val="3"/>
          <c:tx>
            <c:strRef>
              <c:f>Sheet1!$D$1</c:f>
              <c:strCache>
                <c:ptCount val="1"/>
                <c:pt idx="0">
                  <c:v>ODE 48</c:v>
                </c:pt>
              </c:strCache>
            </c:strRef>
          </c:tx>
          <c:spPr>
            <a:solidFill>
              <a:srgbClr val="9FE6FF"/>
            </a:solidFill>
          </c:spPr>
          <c:invertIfNegative val="0"/>
          <c:val>
            <c:numRef>
              <c:f>Sheet1!$D$2:$D$10</c:f>
              <c:numCache>
                <c:formatCode>General</c:formatCode>
                <c:ptCount val="9"/>
                <c:pt idx="0">
                  <c:v>8</c:v>
                </c:pt>
                <c:pt idx="3">
                  <c:v>3</c:v>
                </c:pt>
                <c:pt idx="6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CF55-4B08-A171-D3EBC9DB5001}"/>
            </c:ext>
          </c:extLst>
        </c:ser>
        <c:ser>
          <c:idx val="4"/>
          <c:order val="4"/>
          <c:tx>
            <c:strRef>
              <c:f>Sheet1!$E$1</c:f>
              <c:strCache>
                <c:ptCount val="1"/>
                <c:pt idx="0">
                  <c:v>CPA48</c:v>
                </c:pt>
              </c:strCache>
            </c:strRef>
          </c:tx>
          <c:spPr>
            <a:solidFill>
              <a:srgbClr val="CBCBCB"/>
            </a:solidFill>
          </c:spPr>
          <c:invertIfNegative val="0"/>
          <c:dPt>
            <c:idx val="4"/>
            <c:invertIfNegative val="0"/>
            <c:bubble3D val="0"/>
            <c:spPr>
              <a:solidFill>
                <a:srgbClr val="717074"/>
              </a:solidFill>
            </c:spPr>
            <c:extLst>
              <c:ext xmlns:c16="http://schemas.microsoft.com/office/drawing/2014/chart" uri="{C3380CC4-5D6E-409C-BE32-E72D297353CC}">
                <c16:uniqueId val="{00000011-CF55-4B08-A171-D3EBC9DB5001}"/>
              </c:ext>
            </c:extLst>
          </c:dPt>
          <c:val>
            <c:numRef>
              <c:f>Sheet1!$E$2:$E$10</c:f>
              <c:numCache>
                <c:formatCode>General</c:formatCode>
                <c:ptCount val="9"/>
                <c:pt idx="1">
                  <c:v>5</c:v>
                </c:pt>
                <c:pt idx="4">
                  <c:v>2</c:v>
                </c:pt>
                <c:pt idx="7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CF55-4B08-A171-D3EBC9DB500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"/>
        <c:overlap val="100"/>
        <c:axId val="-2052388344"/>
        <c:axId val="1635229000"/>
      </c:barChart>
      <c:catAx>
        <c:axId val="-20523883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one"/>
        <c:spPr>
          <a:ln w="3175">
            <a:solidFill>
              <a:srgbClr val="000000"/>
            </a:solidFill>
            <a:prstDash val="solid"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1181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635229000"/>
        <c:crosses val="autoZero"/>
        <c:auto val="1"/>
        <c:lblAlgn val="ctr"/>
        <c:lblOffset val="100"/>
        <c:noMultiLvlLbl val="0"/>
      </c:catAx>
      <c:valAx>
        <c:axId val="1635229000"/>
        <c:scaling>
          <c:orientation val="minMax"/>
          <c:min val="0"/>
        </c:scaling>
        <c:delete val="0"/>
        <c:axPos val="l"/>
        <c:numFmt formatCode="General" sourceLinked="1"/>
        <c:majorTickMark val="out"/>
        <c:minorTickMark val="none"/>
        <c:tickLblPos val="none"/>
        <c:spPr>
          <a:ln w="3175">
            <a:solidFill>
              <a:srgbClr val="000000"/>
            </a:solidFill>
            <a:prstDash val="solid"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-2052388344"/>
        <c:crosses val="autoZero"/>
        <c:crossBetween val="between"/>
        <c:majorUnit val="50"/>
      </c:valAx>
      <c:spPr>
        <a:noFill/>
        <a:ln w="25398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/>
      </a:pPr>
      <a:endParaRPr lang="fr-FR"/>
    </a:p>
  </c:txPr>
  <c:externalData r:id="rId1">
    <c:autoUpdate val="0"/>
  </c:externalData>
  <c:userShapes r:id="rId2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9524255740511301"/>
          <c:y val="0.119313775236917"/>
          <c:w val="0.67619579909092498"/>
          <c:h val="0.82574200765887895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baseline</c:v>
                </c:pt>
              </c:strCache>
            </c:strRef>
          </c:tx>
          <c:spPr>
            <a:solidFill>
              <a:srgbClr val="00B050"/>
            </a:solidFill>
            <a:ln w="25379">
              <a:noFill/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0CB5EA"/>
              </a:solidFill>
              <a:ln w="25379">
                <a:noFill/>
              </a:ln>
            </c:spPr>
            <c:extLst>
              <c:ext xmlns:c16="http://schemas.microsoft.com/office/drawing/2014/chart" uri="{C3380CC4-5D6E-409C-BE32-E72D297353CC}">
                <c16:uniqueId val="{00000001-1756-4489-96A7-CDF69293D07B}"/>
              </c:ext>
            </c:extLst>
          </c:dPt>
          <c:dPt>
            <c:idx val="1"/>
            <c:invertIfNegative val="0"/>
            <c:bubble3D val="0"/>
            <c:spPr>
              <a:solidFill>
                <a:srgbClr val="CBCBCB"/>
              </a:solidFill>
              <a:ln w="25379">
                <a:noFill/>
              </a:ln>
            </c:spPr>
            <c:extLst>
              <c:ext xmlns:c16="http://schemas.microsoft.com/office/drawing/2014/chart" uri="{C3380CC4-5D6E-409C-BE32-E72D297353CC}">
                <c16:uniqueId val="{00000003-1756-4489-96A7-CDF69293D07B}"/>
              </c:ext>
            </c:extLst>
          </c:dPt>
          <c:cat>
            <c:strRef>
              <c:f>Sheet1!$A$2:$A$3</c:f>
              <c:strCache>
                <c:ptCount val="2"/>
                <c:pt idx="0">
                  <c:v>ODE</c:v>
                </c:pt>
                <c:pt idx="1">
                  <c:v>ATR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3.6</c:v>
                </c:pt>
                <c:pt idx="1">
                  <c:v>3.5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756-4489-96A7-CDF69293D07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rgbClr val="595959"/>
            </a:solidFill>
            <a:ln w="25379">
              <a:noFill/>
            </a:ln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1756-4489-96A7-CDF69293D07B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6-1756-4489-96A7-CDF69293D07B}"/>
              </c:ext>
            </c:extLst>
          </c:dPt>
          <c:cat>
            <c:strRef>
              <c:f>Sheet1!$A$2:$A$3</c:f>
              <c:strCache>
                <c:ptCount val="2"/>
                <c:pt idx="0">
                  <c:v>ODE</c:v>
                </c:pt>
                <c:pt idx="1">
                  <c:v>ATR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0</c:v>
                </c:pt>
                <c:pt idx="1">
                  <c:v>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1756-4489-96A7-CDF69293D07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"/>
        <c:overlap val="100"/>
        <c:axId val="-2076517288"/>
        <c:axId val="-2076930280"/>
      </c:barChart>
      <c:catAx>
        <c:axId val="-20765172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one"/>
        <c:spPr>
          <a:ln w="3172">
            <a:solidFill>
              <a:srgbClr val="000000"/>
            </a:solidFill>
            <a:prstDash val="solid"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1405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-2076930280"/>
        <c:crosses val="autoZero"/>
        <c:auto val="1"/>
        <c:lblAlgn val="ctr"/>
        <c:lblOffset val="100"/>
        <c:noMultiLvlLbl val="0"/>
      </c:catAx>
      <c:valAx>
        <c:axId val="-2076930280"/>
        <c:scaling>
          <c:orientation val="minMax"/>
          <c:max val="4"/>
          <c:min val="0"/>
        </c:scaling>
        <c:delete val="0"/>
        <c:axPos val="l"/>
        <c:numFmt formatCode="General" sourceLinked="1"/>
        <c:majorTickMark val="out"/>
        <c:minorTickMark val="none"/>
        <c:tickLblPos val="none"/>
        <c:spPr>
          <a:ln w="3172">
            <a:solidFill>
              <a:srgbClr val="000000"/>
            </a:solidFill>
            <a:prstDash val="solid"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1405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-2076517288"/>
        <c:crosses val="autoZero"/>
        <c:crossBetween val="between"/>
        <c:majorUnit val="1"/>
      </c:valAx>
      <c:spPr>
        <a:noFill/>
        <a:ln w="25379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405"/>
      </a:pPr>
      <a:endParaRPr lang="fr-FR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29867840297028"/>
          <c:y val="6.21692420183656E-2"/>
          <c:w val="0.861149387846878"/>
          <c:h val="0.8604606071051560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ODE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cat>
            <c:strRef>
              <c:f>Sheet1!$A$2:$A$3</c:f>
              <c:strCache>
                <c:ptCount val="2"/>
                <c:pt idx="0">
                  <c:v>UACR (1216)</c:v>
                </c:pt>
                <c:pt idx="1">
                  <c:v>UACR (1160)</c:v>
                </c:pt>
              </c:strCache>
            </c:strRef>
          </c:cat>
          <c:val>
            <c:numRef>
              <c:f>Sheet1!$B$2:$B$3</c:f>
              <c:numCache>
                <c:formatCode>0.0</c:formatCode>
                <c:ptCount val="2"/>
                <c:pt idx="0">
                  <c:v>-7.8</c:v>
                </c:pt>
                <c:pt idx="1">
                  <c:v>-13.5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967C-46E2-AA0D-6A7C305A73D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CPA</c:v>
                </c:pt>
              </c:strCache>
            </c:strRef>
          </c:tx>
          <c:spPr>
            <a:solidFill>
              <a:srgbClr val="027F9C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FBB040"/>
              </a:solidFill>
            </c:spPr>
            <c:extLst>
              <c:ext xmlns:c16="http://schemas.microsoft.com/office/drawing/2014/chart" uri="{C3380CC4-5D6E-409C-BE32-E72D297353CC}">
                <c16:uniqueId val="{00000007-967C-46E2-AA0D-6A7C305A73D8}"/>
              </c:ext>
            </c:extLst>
          </c:dPt>
          <c:dPt>
            <c:idx val="1"/>
            <c:invertIfNegative val="0"/>
            <c:bubble3D val="0"/>
            <c:spPr>
              <a:solidFill>
                <a:srgbClr val="717074"/>
              </a:solidFill>
            </c:spPr>
            <c:extLst>
              <c:ext xmlns:c16="http://schemas.microsoft.com/office/drawing/2014/chart" uri="{C3380CC4-5D6E-409C-BE32-E72D297353CC}">
                <c16:uniqueId val="{00000009-967C-46E2-AA0D-6A7C305A73D8}"/>
              </c:ext>
            </c:extLst>
          </c:dPt>
          <c:cat>
            <c:strRef>
              <c:f>Sheet1!$A$2:$A$3</c:f>
              <c:strCache>
                <c:ptCount val="2"/>
                <c:pt idx="0">
                  <c:v>UACR (1216)</c:v>
                </c:pt>
                <c:pt idx="1">
                  <c:v>UACR (1160)</c:v>
                </c:pt>
              </c:strCache>
            </c:strRef>
          </c:cat>
          <c:val>
            <c:numRef>
              <c:f>Sheet1!$C$2:$C$3</c:f>
              <c:numCache>
                <c:formatCode>0.0</c:formatCode>
                <c:ptCount val="2"/>
                <c:pt idx="0">
                  <c:v>16.8</c:v>
                </c:pt>
                <c:pt idx="1">
                  <c:v>12.2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967C-46E2-AA0D-6A7C305A73D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"/>
        <c:axId val="-2006437784"/>
        <c:axId val="1635537416"/>
      </c:barChart>
      <c:catAx>
        <c:axId val="-20064377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one"/>
        <c:spPr>
          <a:ln>
            <a:solidFill>
              <a:schemeClr val="tx1"/>
            </a:solidFill>
          </a:ln>
        </c:spPr>
        <c:txPr>
          <a:bodyPr rot="0" vert="horz"/>
          <a:lstStyle/>
          <a:p>
            <a:pPr>
              <a:defRPr/>
            </a:pPr>
            <a:endParaRPr lang="fr-FR"/>
          </a:p>
        </c:txPr>
        <c:crossAx val="1635537416"/>
        <c:crosses val="autoZero"/>
        <c:auto val="1"/>
        <c:lblAlgn val="ctr"/>
        <c:lblOffset val="100"/>
        <c:noMultiLvlLbl val="0"/>
      </c:catAx>
      <c:valAx>
        <c:axId val="1635537416"/>
        <c:scaling>
          <c:orientation val="minMax"/>
          <c:max val="20"/>
          <c:min val="-20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txPr>
          <a:bodyPr/>
          <a:lstStyle/>
          <a:p>
            <a:pPr>
              <a:defRPr sz="1200">
                <a:solidFill>
                  <a:srgbClr val="002060"/>
                </a:solidFill>
              </a:defRPr>
            </a:pPr>
            <a:endParaRPr lang="fr-FR"/>
          </a:p>
        </c:txPr>
        <c:crossAx val="-2006437784"/>
        <c:crossesAt val="1"/>
        <c:crossBetween val="between"/>
        <c:majorUnit val="20"/>
      </c:valAx>
      <c:spPr>
        <a:noFill/>
        <a:ln w="25365">
          <a:noFill/>
        </a:ln>
      </c:spPr>
    </c:plotArea>
    <c:plotVisOnly val="1"/>
    <c:dispBlanksAs val="zero"/>
    <c:showDLblsOverMax val="0"/>
  </c:chart>
  <c:txPr>
    <a:bodyPr/>
    <a:lstStyle/>
    <a:p>
      <a:pPr>
        <a:defRPr sz="1798"/>
      </a:pPr>
      <a:endParaRPr lang="fr-FR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33548600533758"/>
          <c:y val="5.8381056401200601E-2"/>
          <c:w val="0.861149387846878"/>
          <c:h val="0.8604606071051560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ODE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cat>
            <c:strRef>
              <c:f>Sheet1!$A$2:$A$3</c:f>
              <c:strCache>
                <c:ptCount val="2"/>
                <c:pt idx="0">
                  <c:v>RBP (1216)</c:v>
                </c:pt>
                <c:pt idx="1">
                  <c:v>RBP (1160)</c:v>
                </c:pt>
              </c:strCache>
            </c:strRef>
          </c:cat>
          <c:val>
            <c:numRef>
              <c:f>Sheet1!$B$2:$B$3</c:f>
              <c:numCache>
                <c:formatCode>0.0</c:formatCode>
                <c:ptCount val="2"/>
                <c:pt idx="0">
                  <c:v>-18</c:v>
                </c:pt>
                <c:pt idx="1">
                  <c:v>-27.6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DE7C-412B-9394-E5EEADA94E4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CPA</c:v>
                </c:pt>
              </c:strCache>
            </c:strRef>
          </c:tx>
          <c:spPr>
            <a:solidFill>
              <a:srgbClr val="FC8A2C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FBB040"/>
              </a:solidFill>
            </c:spPr>
            <c:extLst>
              <c:ext xmlns:c16="http://schemas.microsoft.com/office/drawing/2014/chart" uri="{C3380CC4-5D6E-409C-BE32-E72D297353CC}">
                <c16:uniqueId val="{00000007-DE7C-412B-9394-E5EEADA94E4A}"/>
              </c:ext>
            </c:extLst>
          </c:dPt>
          <c:dPt>
            <c:idx val="1"/>
            <c:invertIfNegative val="0"/>
            <c:bubble3D val="0"/>
            <c:spPr>
              <a:solidFill>
                <a:srgbClr val="717074"/>
              </a:solidFill>
            </c:spPr>
            <c:extLst>
              <c:ext xmlns:c16="http://schemas.microsoft.com/office/drawing/2014/chart" uri="{C3380CC4-5D6E-409C-BE32-E72D297353CC}">
                <c16:uniqueId val="{00000009-DE7C-412B-9394-E5EEADA94E4A}"/>
              </c:ext>
            </c:extLst>
          </c:dPt>
          <c:cat>
            <c:strRef>
              <c:f>Sheet1!$A$2:$A$3</c:f>
              <c:strCache>
                <c:ptCount val="2"/>
                <c:pt idx="0">
                  <c:v>RBP (1216)</c:v>
                </c:pt>
                <c:pt idx="1">
                  <c:v>RBP (1160)</c:v>
                </c:pt>
              </c:strCache>
            </c:strRef>
          </c:cat>
          <c:val>
            <c:numRef>
              <c:f>Sheet1!$C$2:$C$3</c:f>
              <c:numCache>
                <c:formatCode>0.0</c:formatCode>
                <c:ptCount val="2"/>
                <c:pt idx="0">
                  <c:v>21.5</c:v>
                </c:pt>
                <c:pt idx="1">
                  <c:v>29.1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DE7C-412B-9394-E5EEADA94E4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"/>
        <c:axId val="1635435624"/>
        <c:axId val="1634993752"/>
      </c:barChart>
      <c:catAx>
        <c:axId val="16354356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one"/>
        <c:spPr>
          <a:ln>
            <a:solidFill>
              <a:schemeClr val="tx1"/>
            </a:solidFill>
          </a:ln>
        </c:spPr>
        <c:txPr>
          <a:bodyPr rot="0" vert="horz"/>
          <a:lstStyle/>
          <a:p>
            <a:pPr>
              <a:defRPr/>
            </a:pPr>
            <a:endParaRPr lang="fr-FR"/>
          </a:p>
        </c:txPr>
        <c:crossAx val="1634993752"/>
        <c:crosses val="autoZero"/>
        <c:auto val="1"/>
        <c:lblAlgn val="ctr"/>
        <c:lblOffset val="100"/>
        <c:noMultiLvlLbl val="0"/>
      </c:catAx>
      <c:valAx>
        <c:axId val="1634993752"/>
        <c:scaling>
          <c:orientation val="minMax"/>
          <c:max val="40"/>
          <c:min val="-40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txPr>
          <a:bodyPr/>
          <a:lstStyle/>
          <a:p>
            <a:pPr>
              <a:defRPr sz="1200">
                <a:solidFill>
                  <a:srgbClr val="000066"/>
                </a:solidFill>
              </a:defRPr>
            </a:pPr>
            <a:endParaRPr lang="fr-FR"/>
          </a:p>
        </c:txPr>
        <c:crossAx val="1635435624"/>
        <c:crossesAt val="1"/>
        <c:crossBetween val="between"/>
        <c:majorUnit val="20"/>
      </c:valAx>
      <c:spPr>
        <a:noFill/>
        <a:ln w="25365">
          <a:noFill/>
        </a:ln>
      </c:spPr>
    </c:plotArea>
    <c:plotVisOnly val="1"/>
    <c:dispBlanksAs val="zero"/>
    <c:showDLblsOverMax val="0"/>
  </c:chart>
  <c:txPr>
    <a:bodyPr/>
    <a:lstStyle/>
    <a:p>
      <a:pPr>
        <a:defRPr sz="1798"/>
      </a:pPr>
      <a:endParaRPr lang="fr-FR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29867840297028"/>
          <c:y val="6.21692420183656E-2"/>
          <c:w val="0.861149387846878"/>
          <c:h val="0.8604606071051560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ODE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cat>
            <c:strRef>
              <c:f>Sheet1!$A$2:$A$3</c:f>
              <c:strCache>
                <c:ptCount val="2"/>
                <c:pt idx="0">
                  <c:v>RBP (1216)</c:v>
                </c:pt>
                <c:pt idx="1">
                  <c:v>B2M (1160)</c:v>
                </c:pt>
              </c:strCache>
            </c:strRef>
          </c:cat>
          <c:val>
            <c:numRef>
              <c:f>Sheet1!$B$2:$B$3</c:f>
              <c:numCache>
                <c:formatCode>0.0</c:formatCode>
                <c:ptCount val="2"/>
                <c:pt idx="0">
                  <c:v>-29</c:v>
                </c:pt>
                <c:pt idx="1">
                  <c:v>-41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737A-4752-AE63-24D33ECC40E6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CPA/ATR</c:v>
                </c:pt>
              </c:strCache>
            </c:strRef>
          </c:tx>
          <c:spPr>
            <a:solidFill>
              <a:srgbClr val="027F9C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FBB040"/>
              </a:solidFill>
            </c:spPr>
            <c:extLst>
              <c:ext xmlns:c16="http://schemas.microsoft.com/office/drawing/2014/chart" uri="{C3380CC4-5D6E-409C-BE32-E72D297353CC}">
                <c16:uniqueId val="{00000007-737A-4752-AE63-24D33ECC40E6}"/>
              </c:ext>
            </c:extLst>
          </c:dPt>
          <c:dPt>
            <c:idx val="1"/>
            <c:invertIfNegative val="0"/>
            <c:bubble3D val="0"/>
            <c:spPr>
              <a:solidFill>
                <a:srgbClr val="717074"/>
              </a:solidFill>
            </c:spPr>
            <c:extLst>
              <c:ext xmlns:c16="http://schemas.microsoft.com/office/drawing/2014/chart" uri="{C3380CC4-5D6E-409C-BE32-E72D297353CC}">
                <c16:uniqueId val="{00000009-737A-4752-AE63-24D33ECC40E6}"/>
              </c:ext>
            </c:extLst>
          </c:dPt>
          <c:cat>
            <c:strRef>
              <c:f>Sheet1!$A$2:$A$3</c:f>
              <c:strCache>
                <c:ptCount val="2"/>
                <c:pt idx="0">
                  <c:v>RBP (1216)</c:v>
                </c:pt>
                <c:pt idx="1">
                  <c:v>B2M (1160)</c:v>
                </c:pt>
              </c:strCache>
            </c:strRef>
          </c:cat>
          <c:val>
            <c:numRef>
              <c:f>Sheet1!$C$2:$C$3</c:f>
              <c:numCache>
                <c:formatCode>0.0</c:formatCode>
                <c:ptCount val="2"/>
                <c:pt idx="0">
                  <c:v>12</c:v>
                </c:pt>
                <c:pt idx="1">
                  <c:v>17.100000000000001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737A-4752-AE63-24D33ECC40E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"/>
        <c:axId val="-2108797736"/>
        <c:axId val="-2109524152"/>
      </c:barChart>
      <c:catAx>
        <c:axId val="-21087977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one"/>
        <c:spPr>
          <a:ln>
            <a:solidFill>
              <a:schemeClr val="tx1"/>
            </a:solidFill>
          </a:ln>
        </c:spPr>
        <c:txPr>
          <a:bodyPr rot="0" vert="horz"/>
          <a:lstStyle/>
          <a:p>
            <a:pPr>
              <a:defRPr/>
            </a:pPr>
            <a:endParaRPr lang="fr-FR"/>
          </a:p>
        </c:txPr>
        <c:crossAx val="-2109524152"/>
        <c:crosses val="autoZero"/>
        <c:auto val="1"/>
        <c:lblAlgn val="ctr"/>
        <c:lblOffset val="100"/>
        <c:noMultiLvlLbl val="0"/>
      </c:catAx>
      <c:valAx>
        <c:axId val="-2109524152"/>
        <c:scaling>
          <c:orientation val="minMax"/>
          <c:max val="20"/>
          <c:min val="-40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txPr>
          <a:bodyPr/>
          <a:lstStyle/>
          <a:p>
            <a:pPr>
              <a:defRPr sz="1200">
                <a:solidFill>
                  <a:srgbClr val="002060"/>
                </a:solidFill>
              </a:defRPr>
            </a:pPr>
            <a:endParaRPr lang="fr-FR"/>
          </a:p>
        </c:txPr>
        <c:crossAx val="-2108797736"/>
        <c:crossesAt val="1"/>
        <c:crossBetween val="between"/>
        <c:majorUnit val="20"/>
      </c:valAx>
      <c:spPr>
        <a:noFill/>
        <a:ln w="25365">
          <a:noFill/>
        </a:ln>
      </c:spPr>
    </c:plotArea>
    <c:plotVisOnly val="1"/>
    <c:dispBlanksAs val="zero"/>
    <c:showDLblsOverMax val="0"/>
  </c:chart>
  <c:txPr>
    <a:bodyPr/>
    <a:lstStyle/>
    <a:p>
      <a:pPr>
        <a:defRPr sz="1798"/>
      </a:pPr>
      <a:endParaRPr lang="fr-FR"/>
    </a:p>
  </c:tx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30776464840768"/>
          <c:y val="0.191321647098188"/>
          <c:w val="0.68843033191951497"/>
          <c:h val="0.60143554743744798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RPV/FTC/TAF</c:v>
                </c:pt>
              </c:strCache>
            </c:strRef>
          </c:tx>
          <c:spPr>
            <a:ln w="25408">
              <a:solidFill>
                <a:srgbClr val="0CB5EA"/>
              </a:solidFill>
              <a:prstDash val="solid"/>
            </a:ln>
          </c:spPr>
          <c:marker>
            <c:symbol val="circle"/>
            <c:size val="8"/>
            <c:spPr>
              <a:solidFill>
                <a:srgbClr val="0CB5EA"/>
              </a:solidFill>
              <a:ln>
                <a:noFill/>
                <a:prstDash val="solid"/>
              </a:ln>
            </c:spPr>
          </c:marker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0-61FE-4D6A-9413-6D01AFDD4BDE}"/>
              </c:ext>
            </c:extLst>
          </c:dPt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1FE-4D6A-9413-6D01AFDD4BDE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1FE-4D6A-9413-6D01AFDD4BDE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1FE-4D6A-9413-6D01AFDD4BDE}"/>
                </c:ext>
              </c:extLst>
            </c:dLbl>
            <c:dLbl>
              <c:idx val="3"/>
              <c:layout>
                <c:manualLayout>
                  <c:x val="-1.7587460791842801E-3"/>
                  <c:y val="-2.01994753862235E-4"/>
                </c:manualLayout>
              </c:layout>
              <c:numFmt formatCode="#,##0.0" sourceLinked="0"/>
              <c:spPr>
                <a:noFill/>
                <a:ln w="25408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fr-FR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1FE-4D6A-9413-6D01AFDD4BDE}"/>
                </c:ext>
              </c:extLst>
            </c:dLbl>
            <c:numFmt formatCode="#,##0.0" sourceLinked="0"/>
            <c:spPr>
              <a:noFill/>
              <a:ln w="25408">
                <a:noFill/>
              </a:ln>
            </c:sp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errBars>
            <c:errDir val="y"/>
            <c:errBarType val="both"/>
            <c:errValType val="cust"/>
            <c:noEndCap val="0"/>
            <c:plus>
              <c:numRef>
                <c:f>Sheet1!$E$2:$E$4</c:f>
                <c:numCache>
                  <c:formatCode>General</c:formatCode>
                  <c:ptCount val="3"/>
                  <c:pt idx="1">
                    <c:v>0.27200000000000002</c:v>
                  </c:pt>
                  <c:pt idx="2">
                    <c:v>0.29599999999999999</c:v>
                  </c:pt>
                </c:numCache>
              </c:numRef>
            </c:plus>
            <c:minus>
              <c:numRef>
                <c:f>Sheet1!$F$2:$F$4</c:f>
                <c:numCache>
                  <c:formatCode>General</c:formatCode>
                  <c:ptCount val="3"/>
                  <c:pt idx="1">
                    <c:v>0.27300000000000002</c:v>
                  </c:pt>
                  <c:pt idx="2">
                    <c:v>0.29499999999999998</c:v>
                  </c:pt>
                </c:numCache>
              </c:numRef>
            </c:minus>
            <c:spPr>
              <a:ln w="9525">
                <a:solidFill>
                  <a:srgbClr val="0CB5EA"/>
                </a:solidFill>
                <a:prstDash val="solid"/>
              </a:ln>
            </c:spPr>
          </c:errBars>
          <c:cat>
            <c:strRef>
              <c:f>Sheet1!$A$2:$A$4</c:f>
              <c:strCache>
                <c:ptCount val="3"/>
                <c:pt idx="0">
                  <c:v>BL</c:v>
                </c:pt>
                <c:pt idx="1">
                  <c:v>Wk 24</c:v>
                </c:pt>
                <c:pt idx="2">
                  <c:v>Wk 48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0</c:v>
                </c:pt>
                <c:pt idx="1">
                  <c:v>0.77100000000000002</c:v>
                </c:pt>
                <c:pt idx="2">
                  <c:v>1.04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61FE-4D6A-9413-6D01AFDD4BDE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RPV/FTC/TDF</c:v>
                </c:pt>
              </c:strCache>
            </c:strRef>
          </c:tx>
          <c:spPr>
            <a:ln w="25408">
              <a:solidFill>
                <a:srgbClr val="FBB040"/>
              </a:solidFill>
              <a:prstDash val="solid"/>
            </a:ln>
          </c:spPr>
          <c:marker>
            <c:symbol val="circle"/>
            <c:size val="8"/>
            <c:spPr>
              <a:solidFill>
                <a:srgbClr val="FBB040"/>
              </a:solidFill>
              <a:ln>
                <a:noFill/>
                <a:prstDash val="solid"/>
              </a:ln>
            </c:spPr>
          </c:marker>
          <c:errBars>
            <c:errDir val="y"/>
            <c:errBarType val="both"/>
            <c:errValType val="cust"/>
            <c:noEndCap val="0"/>
            <c:plus>
              <c:numRef>
                <c:f>Sheet1!$G$2:$G$4</c:f>
                <c:numCache>
                  <c:formatCode>General</c:formatCode>
                  <c:ptCount val="3"/>
                  <c:pt idx="1">
                    <c:v>0.29799999999999999</c:v>
                  </c:pt>
                  <c:pt idx="2">
                    <c:v>0.32</c:v>
                  </c:pt>
                </c:numCache>
              </c:numRef>
            </c:plus>
            <c:minus>
              <c:numRef>
                <c:f>Sheet1!$H$2:$H$4</c:f>
                <c:numCache>
                  <c:formatCode>General</c:formatCode>
                  <c:ptCount val="3"/>
                  <c:pt idx="1">
                    <c:v>0.29799999999999999</c:v>
                  </c:pt>
                  <c:pt idx="2">
                    <c:v>0.31900000000000001</c:v>
                  </c:pt>
                </c:numCache>
              </c:numRef>
            </c:minus>
            <c:spPr>
              <a:ln w="9525">
                <a:solidFill>
                  <a:srgbClr val="FBB040"/>
                </a:solidFill>
                <a:prstDash val="solid"/>
              </a:ln>
            </c:spPr>
          </c:errBars>
          <c:cat>
            <c:strRef>
              <c:f>Sheet1!$A$2:$A$4</c:f>
              <c:strCache>
                <c:ptCount val="3"/>
                <c:pt idx="0">
                  <c:v>BL</c:v>
                </c:pt>
                <c:pt idx="1">
                  <c:v>Wk 24</c:v>
                </c:pt>
                <c:pt idx="2">
                  <c:v>Wk 48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0</c:v>
                </c:pt>
                <c:pt idx="1">
                  <c:v>8.9999999999999993E-3</c:v>
                </c:pt>
                <c:pt idx="2">
                  <c:v>-0.245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61FE-4D6A-9413-6D01AFDD4BD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78822840"/>
        <c:axId val="1579056632"/>
      </c:lineChart>
      <c:catAx>
        <c:axId val="15788228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one"/>
        <c:spPr>
          <a:ln w="9525">
            <a:solidFill>
              <a:schemeClr val="tx1"/>
            </a:solidFill>
            <a:prstDash val="solid"/>
          </a:ln>
        </c:spPr>
        <c:txPr>
          <a:bodyPr/>
          <a:lstStyle/>
          <a:p>
            <a:pPr>
              <a:defRPr sz="1200"/>
            </a:pPr>
            <a:endParaRPr lang="fr-FR"/>
          </a:p>
        </c:txPr>
        <c:crossAx val="1579056632"/>
        <c:crosses val="autoZero"/>
        <c:auto val="0"/>
        <c:lblAlgn val="ctr"/>
        <c:lblOffset val="100"/>
        <c:noMultiLvlLbl val="0"/>
      </c:catAx>
      <c:valAx>
        <c:axId val="1579056632"/>
        <c:scaling>
          <c:orientation val="minMax"/>
          <c:max val="2"/>
          <c:min val="-2"/>
        </c:scaling>
        <c:delete val="0"/>
        <c:axPos val="l"/>
        <c:numFmt formatCode="General" sourceLinked="1"/>
        <c:majorTickMark val="out"/>
        <c:minorTickMark val="none"/>
        <c:tickLblPos val="none"/>
        <c:spPr>
          <a:ln w="9525">
            <a:solidFill>
              <a:schemeClr val="tx1"/>
            </a:solidFill>
            <a:prstDash val="solid"/>
          </a:ln>
        </c:spPr>
        <c:txPr>
          <a:bodyPr/>
          <a:lstStyle/>
          <a:p>
            <a:pPr>
              <a:defRPr sz="1200" b="0"/>
            </a:pPr>
            <a:endParaRPr lang="fr-FR"/>
          </a:p>
        </c:txPr>
        <c:crossAx val="1578822840"/>
        <c:crosses val="autoZero"/>
        <c:crossBetween val="midCat"/>
        <c:majorUnit val="1"/>
      </c:valAx>
      <c:spPr>
        <a:noFill/>
        <a:ln w="25408">
          <a:noFill/>
        </a:ln>
      </c:spPr>
    </c:plotArea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801"/>
      </a:pPr>
      <a:endParaRPr lang="fr-FR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30776464840768"/>
          <c:y val="0.191321647098188"/>
          <c:w val="0.69165307659028197"/>
          <c:h val="0.60143554743744798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RPV/FTC/TAF</c:v>
                </c:pt>
              </c:strCache>
            </c:strRef>
          </c:tx>
          <c:spPr>
            <a:ln w="25408">
              <a:solidFill>
                <a:srgbClr val="0CB5EA"/>
              </a:solidFill>
              <a:prstDash val="solid"/>
            </a:ln>
          </c:spPr>
          <c:marker>
            <c:symbol val="circle"/>
            <c:size val="8"/>
            <c:spPr>
              <a:solidFill>
                <a:srgbClr val="0CB5EA"/>
              </a:solidFill>
              <a:ln>
                <a:noFill/>
                <a:prstDash val="solid"/>
              </a:ln>
            </c:spPr>
          </c:marker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0-BF7F-4B96-8138-FEC74E525CEA}"/>
              </c:ext>
            </c:extLst>
          </c:dPt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F7F-4B96-8138-FEC74E525CEA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F7F-4B96-8138-FEC74E525CEA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F7F-4B96-8138-FEC74E525CEA}"/>
                </c:ext>
              </c:extLst>
            </c:dLbl>
            <c:dLbl>
              <c:idx val="3"/>
              <c:layout>
                <c:manualLayout>
                  <c:x val="-1.7587460791842801E-3"/>
                  <c:y val="-2.01994753862235E-4"/>
                </c:manualLayout>
              </c:layout>
              <c:numFmt formatCode="#,##0.0" sourceLinked="0"/>
              <c:spPr>
                <a:noFill/>
                <a:ln w="25408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fr-FR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F7F-4B96-8138-FEC74E525CEA}"/>
                </c:ext>
              </c:extLst>
            </c:dLbl>
            <c:numFmt formatCode="#,##0.0" sourceLinked="0"/>
            <c:spPr>
              <a:noFill/>
              <a:ln w="25408">
                <a:noFill/>
              </a:ln>
            </c:sp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errBars>
            <c:errDir val="y"/>
            <c:errBarType val="both"/>
            <c:errValType val="cust"/>
            <c:noEndCap val="0"/>
            <c:plus>
              <c:numRef>
                <c:f>Sheet1!$E$2:$E$4</c:f>
                <c:numCache>
                  <c:formatCode>General</c:formatCode>
                  <c:ptCount val="3"/>
                  <c:pt idx="0">
                    <c:v>0</c:v>
                  </c:pt>
                  <c:pt idx="1">
                    <c:v>0.224</c:v>
                  </c:pt>
                  <c:pt idx="2">
                    <c:v>0.251</c:v>
                  </c:pt>
                </c:numCache>
              </c:numRef>
            </c:plus>
            <c:minus>
              <c:numRef>
                <c:f>Sheet1!$F$2:$F$4</c:f>
                <c:numCache>
                  <c:formatCode>General</c:formatCode>
                  <c:ptCount val="3"/>
                  <c:pt idx="0">
                    <c:v>0</c:v>
                  </c:pt>
                  <c:pt idx="1">
                    <c:v>0.224</c:v>
                  </c:pt>
                  <c:pt idx="2">
                    <c:v>0.252</c:v>
                  </c:pt>
                </c:numCache>
              </c:numRef>
            </c:minus>
            <c:spPr>
              <a:ln w="9525">
                <a:solidFill>
                  <a:srgbClr val="0CB5EA"/>
                </a:solidFill>
                <a:prstDash val="solid"/>
              </a:ln>
            </c:spPr>
          </c:errBars>
          <c:cat>
            <c:strRef>
              <c:f>Sheet1!$A$2:$A$4</c:f>
              <c:strCache>
                <c:ptCount val="3"/>
                <c:pt idx="0">
                  <c:v>BL</c:v>
                </c:pt>
                <c:pt idx="1">
                  <c:v>Wk 24</c:v>
                </c:pt>
                <c:pt idx="2">
                  <c:v>Wk 48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0</c:v>
                </c:pt>
                <c:pt idx="1">
                  <c:v>0.90200000000000002</c:v>
                </c:pt>
                <c:pt idx="2">
                  <c:v>1.2789999999999999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BF7F-4B96-8138-FEC74E525CE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RPV/FTC/TDF</c:v>
                </c:pt>
              </c:strCache>
            </c:strRef>
          </c:tx>
          <c:spPr>
            <a:ln w="25408">
              <a:solidFill>
                <a:srgbClr val="717074"/>
              </a:solidFill>
              <a:prstDash val="solid"/>
            </a:ln>
          </c:spPr>
          <c:marker>
            <c:symbol val="circle"/>
            <c:size val="8"/>
            <c:spPr>
              <a:solidFill>
                <a:srgbClr val="717074"/>
              </a:solidFill>
              <a:ln>
                <a:solidFill>
                  <a:srgbClr val="717074"/>
                </a:solidFill>
                <a:prstDash val="solid"/>
              </a:ln>
            </c:spPr>
          </c:marker>
          <c:errBars>
            <c:errDir val="y"/>
            <c:errBarType val="both"/>
            <c:errValType val="cust"/>
            <c:noEndCap val="0"/>
            <c:plus>
              <c:numRef>
                <c:f>Sheet1!$G$2:$G$4</c:f>
                <c:numCache>
                  <c:formatCode>General</c:formatCode>
                  <c:ptCount val="3"/>
                  <c:pt idx="0">
                    <c:v>0</c:v>
                  </c:pt>
                  <c:pt idx="1">
                    <c:v>0.20200000000000001</c:v>
                  </c:pt>
                  <c:pt idx="2">
                    <c:v>0.25600000000000001</c:v>
                  </c:pt>
                </c:numCache>
              </c:numRef>
            </c:plus>
            <c:minus>
              <c:numRef>
                <c:f>Sheet1!$H$2:$H$4</c:f>
                <c:numCache>
                  <c:formatCode>General</c:formatCode>
                  <c:ptCount val="3"/>
                  <c:pt idx="0">
                    <c:v>0</c:v>
                  </c:pt>
                  <c:pt idx="1">
                    <c:v>0.20200000000000001</c:v>
                  </c:pt>
                  <c:pt idx="2">
                    <c:v>0.25600000000000001</c:v>
                  </c:pt>
                </c:numCache>
              </c:numRef>
            </c:minus>
            <c:spPr>
              <a:ln w="9525">
                <a:solidFill>
                  <a:srgbClr val="717074"/>
                </a:solidFill>
                <a:prstDash val="solid"/>
              </a:ln>
            </c:spPr>
          </c:errBars>
          <c:cat>
            <c:strRef>
              <c:f>Sheet1!$A$2:$A$4</c:f>
              <c:strCache>
                <c:ptCount val="3"/>
                <c:pt idx="0">
                  <c:v>BL</c:v>
                </c:pt>
                <c:pt idx="1">
                  <c:v>Wk 24</c:v>
                </c:pt>
                <c:pt idx="2">
                  <c:v>Wk 48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0</c:v>
                </c:pt>
                <c:pt idx="1">
                  <c:v>-8.9999999999999993E-3</c:v>
                </c:pt>
                <c:pt idx="2">
                  <c:v>-0.13400000000000001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BF7F-4B96-8138-FEC74E525CE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79074088"/>
        <c:axId val="-2011053064"/>
      </c:lineChart>
      <c:catAx>
        <c:axId val="15790740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one"/>
        <c:spPr>
          <a:ln w="9525">
            <a:solidFill>
              <a:schemeClr val="tx1"/>
            </a:solidFill>
            <a:prstDash val="solid"/>
          </a:ln>
        </c:spPr>
        <c:txPr>
          <a:bodyPr/>
          <a:lstStyle/>
          <a:p>
            <a:pPr>
              <a:defRPr sz="1200"/>
            </a:pPr>
            <a:endParaRPr lang="fr-FR"/>
          </a:p>
        </c:txPr>
        <c:crossAx val="-2011053064"/>
        <c:crosses val="autoZero"/>
        <c:auto val="0"/>
        <c:lblAlgn val="ctr"/>
        <c:lblOffset val="100"/>
        <c:noMultiLvlLbl val="0"/>
      </c:catAx>
      <c:valAx>
        <c:axId val="-2011053064"/>
        <c:scaling>
          <c:orientation val="minMax"/>
          <c:max val="2"/>
          <c:min val="-2"/>
        </c:scaling>
        <c:delete val="0"/>
        <c:axPos val="l"/>
        <c:numFmt formatCode="General" sourceLinked="1"/>
        <c:majorTickMark val="out"/>
        <c:minorTickMark val="none"/>
        <c:tickLblPos val="none"/>
        <c:spPr>
          <a:ln w="9525">
            <a:solidFill>
              <a:schemeClr val="tx1"/>
            </a:solidFill>
            <a:prstDash val="solid"/>
          </a:ln>
        </c:spPr>
        <c:txPr>
          <a:bodyPr/>
          <a:lstStyle/>
          <a:p>
            <a:pPr>
              <a:defRPr sz="1200" b="0"/>
            </a:pPr>
            <a:endParaRPr lang="fr-FR"/>
          </a:p>
        </c:txPr>
        <c:crossAx val="1579074088"/>
        <c:crosses val="autoZero"/>
        <c:crossBetween val="midCat"/>
        <c:majorUnit val="1"/>
      </c:valAx>
      <c:spPr>
        <a:noFill/>
        <a:ln w="25408">
          <a:noFill/>
        </a:ln>
      </c:spPr>
    </c:plotArea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801"/>
      </a:pPr>
      <a:endParaRPr lang="fr-FR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30776464840768"/>
          <c:y val="0.191321647098188"/>
          <c:w val="0.69165307659028197"/>
          <c:h val="0.60143554743744798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RPV/FTC/TAF</c:v>
                </c:pt>
              </c:strCache>
            </c:strRef>
          </c:tx>
          <c:spPr>
            <a:ln w="25408">
              <a:solidFill>
                <a:srgbClr val="0CB5EA"/>
              </a:solidFill>
              <a:prstDash val="solid"/>
            </a:ln>
          </c:spPr>
          <c:marker>
            <c:symbol val="circle"/>
            <c:size val="8"/>
            <c:spPr>
              <a:solidFill>
                <a:srgbClr val="0CB5EA"/>
              </a:solidFill>
              <a:ln>
                <a:noFill/>
                <a:prstDash val="solid"/>
              </a:ln>
            </c:spPr>
          </c:marker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0-175B-4AFE-87CB-F890E31C9ABD}"/>
              </c:ext>
            </c:extLst>
          </c:dPt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75B-4AFE-87CB-F890E31C9ABD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75B-4AFE-87CB-F890E31C9ABD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75B-4AFE-87CB-F890E31C9ABD}"/>
                </c:ext>
              </c:extLst>
            </c:dLbl>
            <c:dLbl>
              <c:idx val="3"/>
              <c:layout>
                <c:manualLayout>
                  <c:x val="-1.7587460791842801E-3"/>
                  <c:y val="-2.01994753862235E-4"/>
                </c:manualLayout>
              </c:layout>
              <c:numFmt formatCode="#,##0.0" sourceLinked="0"/>
              <c:spPr>
                <a:noFill/>
                <a:ln w="25408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fr-FR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75B-4AFE-87CB-F890E31C9ABD}"/>
                </c:ext>
              </c:extLst>
            </c:dLbl>
            <c:numFmt formatCode="#,##0.0" sourceLinked="0"/>
            <c:spPr>
              <a:noFill/>
              <a:ln w="25408">
                <a:noFill/>
              </a:ln>
            </c:sp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errBars>
            <c:errDir val="y"/>
            <c:errBarType val="both"/>
            <c:errValType val="cust"/>
            <c:noEndCap val="0"/>
            <c:plus>
              <c:numRef>
                <c:f>Sheet1!$E$2:$E$4</c:f>
                <c:numCache>
                  <c:formatCode>General</c:formatCode>
                  <c:ptCount val="3"/>
                  <c:pt idx="0">
                    <c:v>0</c:v>
                  </c:pt>
                  <c:pt idx="1">
                    <c:v>0.309</c:v>
                  </c:pt>
                  <c:pt idx="2">
                    <c:v>0.34799999999999998</c:v>
                  </c:pt>
                </c:numCache>
              </c:numRef>
            </c:plus>
            <c:minus>
              <c:numRef>
                <c:f>Sheet1!$F$2:$F$4</c:f>
                <c:numCache>
                  <c:formatCode>General</c:formatCode>
                  <c:ptCount val="3"/>
                  <c:pt idx="0">
                    <c:v>0</c:v>
                  </c:pt>
                  <c:pt idx="1">
                    <c:v>0.309</c:v>
                  </c:pt>
                  <c:pt idx="2">
                    <c:v>0.34899999999999998</c:v>
                  </c:pt>
                </c:numCache>
              </c:numRef>
            </c:minus>
            <c:spPr>
              <a:ln w="9525">
                <a:solidFill>
                  <a:srgbClr val="0CB5EA"/>
                </a:solidFill>
                <a:prstDash val="solid"/>
              </a:ln>
            </c:spPr>
          </c:errBars>
          <c:cat>
            <c:strRef>
              <c:f>Sheet1!$A$2:$A$4</c:f>
              <c:strCache>
                <c:ptCount val="3"/>
                <c:pt idx="0">
                  <c:v>BL</c:v>
                </c:pt>
                <c:pt idx="1">
                  <c:v>Wk 24</c:v>
                </c:pt>
                <c:pt idx="2">
                  <c:v>Wk 48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0</c:v>
                </c:pt>
                <c:pt idx="1">
                  <c:v>1.226</c:v>
                </c:pt>
                <c:pt idx="2">
                  <c:v>1.645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175B-4AFE-87CB-F890E31C9AB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RPV/FTC/TDF</c:v>
                </c:pt>
              </c:strCache>
            </c:strRef>
          </c:tx>
          <c:spPr>
            <a:ln w="25408">
              <a:solidFill>
                <a:srgbClr val="717074"/>
              </a:solidFill>
              <a:prstDash val="solid"/>
            </a:ln>
          </c:spPr>
          <c:marker>
            <c:symbol val="circle"/>
            <c:size val="8"/>
            <c:spPr>
              <a:solidFill>
                <a:srgbClr val="717074"/>
              </a:solidFill>
              <a:ln>
                <a:solidFill>
                  <a:srgbClr val="717074"/>
                </a:solidFill>
                <a:prstDash val="solid"/>
              </a:ln>
            </c:spPr>
          </c:marker>
          <c:errBars>
            <c:errDir val="y"/>
            <c:errBarType val="both"/>
            <c:errValType val="cust"/>
            <c:noEndCap val="0"/>
            <c:plus>
              <c:numRef>
                <c:f>Sheet1!$G$2:$G$4</c:f>
                <c:numCache>
                  <c:formatCode>General</c:formatCode>
                  <c:ptCount val="3"/>
                  <c:pt idx="0">
                    <c:v>0</c:v>
                  </c:pt>
                  <c:pt idx="1">
                    <c:v>0.27300000000000002</c:v>
                  </c:pt>
                  <c:pt idx="2">
                    <c:v>0.29699999999999999</c:v>
                  </c:pt>
                </c:numCache>
              </c:numRef>
            </c:plus>
            <c:minus>
              <c:numRef>
                <c:f>Sheet1!$H$2:$H$4</c:f>
                <c:numCache>
                  <c:formatCode>General</c:formatCode>
                  <c:ptCount val="3"/>
                  <c:pt idx="0">
                    <c:v>0</c:v>
                  </c:pt>
                  <c:pt idx="1">
                    <c:v>0.27200000000000002</c:v>
                  </c:pt>
                  <c:pt idx="2">
                    <c:v>0.29799999999999999</c:v>
                  </c:pt>
                </c:numCache>
              </c:numRef>
            </c:minus>
            <c:spPr>
              <a:ln w="9525">
                <a:solidFill>
                  <a:srgbClr val="717074"/>
                </a:solidFill>
                <a:prstDash val="solid"/>
              </a:ln>
            </c:spPr>
          </c:errBars>
          <c:cat>
            <c:strRef>
              <c:f>Sheet1!$A$2:$A$4</c:f>
              <c:strCache>
                <c:ptCount val="3"/>
                <c:pt idx="0">
                  <c:v>BL</c:v>
                </c:pt>
                <c:pt idx="1">
                  <c:v>Wk 24</c:v>
                </c:pt>
                <c:pt idx="2">
                  <c:v>Wk 48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0</c:v>
                </c:pt>
                <c:pt idx="1">
                  <c:v>0.106</c:v>
                </c:pt>
                <c:pt idx="2">
                  <c:v>-4.4999999999999998E-2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175B-4AFE-87CB-F890E31C9AB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812390376"/>
        <c:axId val="1578170200"/>
      </c:lineChart>
      <c:catAx>
        <c:axId val="18123903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one"/>
        <c:spPr>
          <a:ln w="9525">
            <a:solidFill>
              <a:schemeClr val="tx1"/>
            </a:solidFill>
            <a:prstDash val="solid"/>
          </a:ln>
        </c:spPr>
        <c:txPr>
          <a:bodyPr/>
          <a:lstStyle/>
          <a:p>
            <a:pPr>
              <a:defRPr sz="1200"/>
            </a:pPr>
            <a:endParaRPr lang="fr-FR"/>
          </a:p>
        </c:txPr>
        <c:crossAx val="1578170200"/>
        <c:crosses val="autoZero"/>
        <c:auto val="0"/>
        <c:lblAlgn val="ctr"/>
        <c:lblOffset val="100"/>
        <c:noMultiLvlLbl val="0"/>
      </c:catAx>
      <c:valAx>
        <c:axId val="1578170200"/>
        <c:scaling>
          <c:orientation val="minMax"/>
          <c:max val="2"/>
          <c:min val="-2"/>
        </c:scaling>
        <c:delete val="0"/>
        <c:axPos val="l"/>
        <c:numFmt formatCode="General" sourceLinked="1"/>
        <c:majorTickMark val="out"/>
        <c:minorTickMark val="none"/>
        <c:tickLblPos val="none"/>
        <c:spPr>
          <a:ln w="9525">
            <a:solidFill>
              <a:schemeClr val="tx1"/>
            </a:solidFill>
            <a:prstDash val="solid"/>
          </a:ln>
        </c:spPr>
        <c:txPr>
          <a:bodyPr/>
          <a:lstStyle/>
          <a:p>
            <a:pPr>
              <a:defRPr sz="1200" b="0"/>
            </a:pPr>
            <a:endParaRPr lang="fr-FR"/>
          </a:p>
        </c:txPr>
        <c:crossAx val="1812390376"/>
        <c:crosses val="autoZero"/>
        <c:crossBetween val="midCat"/>
        <c:majorUnit val="1"/>
      </c:valAx>
      <c:spPr>
        <a:noFill/>
        <a:ln w="25408">
          <a:noFill/>
        </a:ln>
      </c:spPr>
    </c:plotArea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801"/>
      </a:pPr>
      <a:endParaRPr lang="fr-FR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30776464840768"/>
          <c:y val="0.15649057778436001"/>
          <c:w val="0.681985046430162"/>
          <c:h val="0.63626661675127605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RPV/FTC/TAF</c:v>
                </c:pt>
              </c:strCache>
            </c:strRef>
          </c:tx>
          <c:spPr>
            <a:ln w="25408">
              <a:solidFill>
                <a:srgbClr val="0CB5EA"/>
              </a:solidFill>
              <a:prstDash val="solid"/>
            </a:ln>
          </c:spPr>
          <c:marker>
            <c:symbol val="circle"/>
            <c:size val="8"/>
            <c:spPr>
              <a:solidFill>
                <a:srgbClr val="0CB5EA"/>
              </a:solidFill>
              <a:ln>
                <a:noFill/>
                <a:prstDash val="solid"/>
              </a:ln>
            </c:spPr>
          </c:marker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0-8009-48AD-8972-0ED62E9A1119}"/>
              </c:ext>
            </c:extLst>
          </c:dPt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009-48AD-8972-0ED62E9A1119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009-48AD-8972-0ED62E9A1119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009-48AD-8972-0ED62E9A1119}"/>
                </c:ext>
              </c:extLst>
            </c:dLbl>
            <c:dLbl>
              <c:idx val="3"/>
              <c:layout>
                <c:manualLayout>
                  <c:x val="-1.7587460791842801E-3"/>
                  <c:y val="-2.01994753862235E-4"/>
                </c:manualLayout>
              </c:layout>
              <c:numFmt formatCode="#,##0.0" sourceLinked="0"/>
              <c:spPr>
                <a:noFill/>
                <a:ln w="25408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fr-FR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009-48AD-8972-0ED62E9A1119}"/>
                </c:ext>
              </c:extLst>
            </c:dLbl>
            <c:numFmt formatCode="#,##0.0" sourceLinked="0"/>
            <c:spPr>
              <a:noFill/>
              <a:ln w="25408">
                <a:noFill/>
              </a:ln>
            </c:sp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errBars>
            <c:errDir val="y"/>
            <c:errBarType val="both"/>
            <c:errValType val="cust"/>
            <c:noEndCap val="0"/>
            <c:plus>
              <c:numRef>
                <c:f>Sheet1!$E$2:$E$4</c:f>
                <c:numCache>
                  <c:formatCode>General</c:formatCode>
                  <c:ptCount val="3"/>
                  <c:pt idx="0">
                    <c:v>0</c:v>
                  </c:pt>
                  <c:pt idx="1">
                    <c:v>0.41299999999999998</c:v>
                  </c:pt>
                  <c:pt idx="2">
                    <c:v>0.51700000000000002</c:v>
                  </c:pt>
                </c:numCache>
              </c:numRef>
            </c:plus>
            <c:minus>
              <c:numRef>
                <c:f>Sheet1!$F$2:$F$4</c:f>
                <c:numCache>
                  <c:formatCode>General</c:formatCode>
                  <c:ptCount val="3"/>
                  <c:pt idx="0">
                    <c:v>0</c:v>
                  </c:pt>
                  <c:pt idx="1">
                    <c:v>0.41199999999999998</c:v>
                  </c:pt>
                  <c:pt idx="2">
                    <c:v>0.51700000000000002</c:v>
                  </c:pt>
                </c:numCache>
              </c:numRef>
            </c:minus>
            <c:spPr>
              <a:ln w="9525">
                <a:solidFill>
                  <a:srgbClr val="0CB5EA"/>
                </a:solidFill>
                <a:prstDash val="solid"/>
              </a:ln>
            </c:spPr>
          </c:errBars>
          <c:cat>
            <c:strRef>
              <c:f>Sheet1!$A$2:$A$4</c:f>
              <c:strCache>
                <c:ptCount val="3"/>
                <c:pt idx="0">
                  <c:v>BL</c:v>
                </c:pt>
                <c:pt idx="1">
                  <c:v>Wk 24</c:v>
                </c:pt>
                <c:pt idx="2">
                  <c:v>Wk 48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0</c:v>
                </c:pt>
                <c:pt idx="1">
                  <c:v>1.766</c:v>
                </c:pt>
                <c:pt idx="2">
                  <c:v>1.613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8009-48AD-8972-0ED62E9A111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RPV/FTC/TDF</c:v>
                </c:pt>
              </c:strCache>
            </c:strRef>
          </c:tx>
          <c:spPr>
            <a:ln w="25408">
              <a:solidFill>
                <a:srgbClr val="FBB040"/>
              </a:solidFill>
              <a:prstDash val="solid"/>
            </a:ln>
          </c:spPr>
          <c:marker>
            <c:symbol val="circle"/>
            <c:size val="8"/>
            <c:spPr>
              <a:solidFill>
                <a:srgbClr val="FBB040"/>
              </a:solidFill>
              <a:ln>
                <a:noFill/>
                <a:prstDash val="solid"/>
              </a:ln>
            </c:spPr>
          </c:marker>
          <c:errBars>
            <c:errDir val="y"/>
            <c:errBarType val="both"/>
            <c:errValType val="cust"/>
            <c:noEndCap val="0"/>
            <c:plus>
              <c:numRef>
                <c:f>Sheet1!$G$2:$G$4</c:f>
                <c:numCache>
                  <c:formatCode>General</c:formatCode>
                  <c:ptCount val="3"/>
                  <c:pt idx="0">
                    <c:v>0</c:v>
                  </c:pt>
                  <c:pt idx="1">
                    <c:v>0.40600000000000003</c:v>
                  </c:pt>
                  <c:pt idx="2">
                    <c:v>0.45100000000000001</c:v>
                  </c:pt>
                </c:numCache>
              </c:numRef>
            </c:plus>
            <c:minus>
              <c:numRef>
                <c:f>Sheet1!$H$2:$H$4</c:f>
                <c:numCache>
                  <c:formatCode>General</c:formatCode>
                  <c:ptCount val="3"/>
                  <c:pt idx="0">
                    <c:v>0</c:v>
                  </c:pt>
                  <c:pt idx="1">
                    <c:v>0.40699999999999997</c:v>
                  </c:pt>
                  <c:pt idx="2">
                    <c:v>0.45100000000000001</c:v>
                  </c:pt>
                </c:numCache>
              </c:numRef>
            </c:minus>
            <c:spPr>
              <a:ln w="9525">
                <a:solidFill>
                  <a:srgbClr val="FBB040"/>
                </a:solidFill>
                <a:prstDash val="solid"/>
              </a:ln>
            </c:spPr>
          </c:errBars>
          <c:cat>
            <c:strRef>
              <c:f>Sheet1!$A$2:$A$4</c:f>
              <c:strCache>
                <c:ptCount val="3"/>
                <c:pt idx="0">
                  <c:v>BL</c:v>
                </c:pt>
                <c:pt idx="1">
                  <c:v>Wk 24</c:v>
                </c:pt>
                <c:pt idx="2">
                  <c:v>Wk 48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0</c:v>
                </c:pt>
                <c:pt idx="1">
                  <c:v>-0.14199999999999999</c:v>
                </c:pt>
                <c:pt idx="2">
                  <c:v>7.4999999999999997E-2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8009-48AD-8972-0ED62E9A111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2078536824"/>
        <c:axId val="-2078978296"/>
      </c:lineChart>
      <c:catAx>
        <c:axId val="-20785368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one"/>
        <c:spPr>
          <a:ln w="9525">
            <a:solidFill>
              <a:schemeClr val="tx1"/>
            </a:solidFill>
            <a:prstDash val="solid"/>
          </a:ln>
        </c:spPr>
        <c:crossAx val="-2078978296"/>
        <c:crosses val="autoZero"/>
        <c:auto val="0"/>
        <c:lblAlgn val="ctr"/>
        <c:lblOffset val="100"/>
        <c:noMultiLvlLbl val="0"/>
      </c:catAx>
      <c:valAx>
        <c:axId val="-2078978296"/>
        <c:scaling>
          <c:orientation val="minMax"/>
          <c:max val="2.2000000000000002"/>
          <c:min val="-2"/>
        </c:scaling>
        <c:delete val="0"/>
        <c:axPos val="l"/>
        <c:numFmt formatCode="General" sourceLinked="1"/>
        <c:majorTickMark val="out"/>
        <c:minorTickMark val="none"/>
        <c:tickLblPos val="none"/>
        <c:spPr>
          <a:ln w="9525">
            <a:solidFill>
              <a:schemeClr val="tx1"/>
            </a:solidFill>
            <a:prstDash val="solid"/>
          </a:ln>
        </c:spPr>
        <c:crossAx val="-2078536824"/>
        <c:crosses val="autoZero"/>
        <c:crossBetween val="midCat"/>
        <c:majorUnit val="1"/>
      </c:valAx>
      <c:spPr>
        <a:noFill/>
        <a:ln w="25408">
          <a:noFill/>
        </a:ln>
      </c:spPr>
    </c:plotArea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801">
          <a:solidFill>
            <a:schemeClr val="tx1"/>
          </a:solidFill>
        </a:defRPr>
      </a:pPr>
      <a:endParaRPr lang="fr-FR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8813747965048699"/>
          <c:y val="8.6726336602692106E-2"/>
          <c:w val="0.67619579909092498"/>
          <c:h val="0.82574200765887895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baseline</c:v>
                </c:pt>
              </c:strCache>
            </c:strRef>
          </c:tx>
          <c:spPr>
            <a:solidFill>
              <a:srgbClr val="7F7F7F"/>
            </a:solidFill>
            <a:ln w="25379">
              <a:noFill/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9FE6FF"/>
              </a:solidFill>
              <a:ln w="25379">
                <a:noFill/>
              </a:ln>
            </c:spPr>
            <c:extLst>
              <c:ext xmlns:c16="http://schemas.microsoft.com/office/drawing/2014/chart" uri="{C3380CC4-5D6E-409C-BE32-E72D297353CC}">
                <c16:uniqueId val="{00000001-0578-4C76-923A-6C5D3796AF69}"/>
              </c:ext>
            </c:extLst>
          </c:dPt>
          <c:dPt>
            <c:idx val="1"/>
            <c:invertIfNegative val="0"/>
            <c:bubble3D val="0"/>
            <c:spPr>
              <a:solidFill>
                <a:srgbClr val="F4DC78"/>
              </a:solidFill>
              <a:ln w="25379">
                <a:noFill/>
              </a:ln>
            </c:spPr>
            <c:extLst>
              <c:ext xmlns:c16="http://schemas.microsoft.com/office/drawing/2014/chart" uri="{C3380CC4-5D6E-409C-BE32-E72D297353CC}">
                <c16:uniqueId val="{00000003-0578-4C76-923A-6C5D3796AF69}"/>
              </c:ext>
            </c:extLst>
          </c:dPt>
          <c:cat>
            <c:strRef>
              <c:f>Sheet1!$A$2:$A$3</c:f>
              <c:strCache>
                <c:ptCount val="2"/>
                <c:pt idx="0">
                  <c:v>GEN</c:v>
                </c:pt>
                <c:pt idx="1">
                  <c:v>ATV/r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3.6</c:v>
                </c:pt>
                <c:pt idx="1">
                  <c:v>3.5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578-4C76-923A-6C5D3796AF6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rgbClr val="0CB5EA"/>
            </a:solidFill>
            <a:ln w="25379">
              <a:noFill/>
            </a:ln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0578-4C76-923A-6C5D3796AF69}"/>
              </c:ext>
            </c:extLst>
          </c:dPt>
          <c:dPt>
            <c:idx val="1"/>
            <c:invertIfNegative val="0"/>
            <c:bubble3D val="0"/>
            <c:spPr>
              <a:solidFill>
                <a:srgbClr val="FBB040"/>
              </a:solidFill>
              <a:ln w="25379">
                <a:noFill/>
              </a:ln>
            </c:spPr>
            <c:extLst>
              <c:ext xmlns:c16="http://schemas.microsoft.com/office/drawing/2014/chart" uri="{C3380CC4-5D6E-409C-BE32-E72D297353CC}">
                <c16:uniqueId val="{00000007-0578-4C76-923A-6C5D3796AF69}"/>
              </c:ext>
            </c:extLst>
          </c:dPt>
          <c:cat>
            <c:strRef>
              <c:f>Sheet1!$A$2:$A$3</c:f>
              <c:strCache>
                <c:ptCount val="2"/>
                <c:pt idx="0">
                  <c:v>GEN</c:v>
                </c:pt>
                <c:pt idx="1">
                  <c:v>ATV/r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0.2</c:v>
                </c:pt>
                <c:pt idx="1">
                  <c:v>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0578-4C76-923A-6C5D3796AF6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"/>
        <c:overlap val="100"/>
        <c:axId val="-2123447272"/>
        <c:axId val="-2123476040"/>
      </c:barChart>
      <c:catAx>
        <c:axId val="-21234472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one"/>
        <c:spPr>
          <a:ln w="3172">
            <a:solidFill>
              <a:srgbClr val="000000"/>
            </a:solidFill>
            <a:prstDash val="solid"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1405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-2123476040"/>
        <c:crosses val="autoZero"/>
        <c:auto val="1"/>
        <c:lblAlgn val="ctr"/>
        <c:lblOffset val="100"/>
        <c:noMultiLvlLbl val="0"/>
      </c:catAx>
      <c:valAx>
        <c:axId val="-2123476040"/>
        <c:scaling>
          <c:orientation val="minMax"/>
          <c:max val="5"/>
          <c:min val="0"/>
        </c:scaling>
        <c:delete val="0"/>
        <c:axPos val="l"/>
        <c:numFmt formatCode="General" sourceLinked="1"/>
        <c:majorTickMark val="out"/>
        <c:minorTickMark val="none"/>
        <c:tickLblPos val="none"/>
        <c:spPr>
          <a:ln w="3172">
            <a:solidFill>
              <a:srgbClr val="000000"/>
            </a:solidFill>
            <a:prstDash val="solid"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1405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-2123447272"/>
        <c:crosses val="autoZero"/>
        <c:crossBetween val="between"/>
        <c:majorUnit val="1"/>
      </c:valAx>
      <c:spPr>
        <a:noFill/>
        <a:ln w="25379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405"/>
      </a:pPr>
      <a:endParaRPr lang="fr-FR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0.19372</cdr:x>
      <cdr:y>0.20512</cdr:y>
    </cdr:from>
    <cdr:to>
      <cdr:x>0.49911</cdr:x>
      <cdr:y>0.2776</cdr:y>
    </cdr:to>
    <cdr:sp macro="" textlink="">
      <cdr:nvSpPr>
        <cdr:cNvPr id="2" name="TextBox 42"/>
        <cdr:cNvSpPr txBox="1"/>
      </cdr:nvSpPr>
      <cdr:spPr>
        <a:xfrm xmlns:a="http://schemas.openxmlformats.org/drawingml/2006/main">
          <a:off x="328336" y="639514"/>
          <a:ext cx="517602" cy="225975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lIns="0" tIns="0" rIns="0" bIns="0" rtlCol="0" anchor="ctr">
          <a:no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>
            <a:lnSpc>
              <a:spcPct val="90000"/>
            </a:lnSpc>
          </a:pPr>
          <a:r>
            <a:rPr lang="en-US" sz="1600" b="1" dirty="0">
              <a:solidFill>
                <a:srgbClr val="333399"/>
              </a:solidFill>
              <a:latin typeface="+mj-lt"/>
            </a:rPr>
            <a:t>3.8</a:t>
          </a:r>
        </a:p>
      </cdr:txBody>
    </cdr:sp>
  </cdr:relSizeAnchor>
  <cdr:relSizeAnchor xmlns:cdr="http://schemas.openxmlformats.org/drawingml/2006/chartDrawing">
    <cdr:from>
      <cdr:x>0.60543</cdr:x>
      <cdr:y>0.25146</cdr:y>
    </cdr:from>
    <cdr:to>
      <cdr:x>0.78702</cdr:x>
      <cdr:y>0.30034</cdr:y>
    </cdr:to>
    <cdr:sp macro="" textlink="">
      <cdr:nvSpPr>
        <cdr:cNvPr id="3" name="TextBox 42"/>
        <cdr:cNvSpPr txBox="1"/>
      </cdr:nvSpPr>
      <cdr:spPr>
        <a:xfrm xmlns:a="http://schemas.openxmlformats.org/drawingml/2006/main" flipH="1">
          <a:off x="1026138" y="783990"/>
          <a:ext cx="307775" cy="152396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lIns="0" tIns="0" rIns="0" bIns="0" rtlCol="0" anchor="ctr">
          <a:no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>
            <a:lnSpc>
              <a:spcPct val="90000"/>
            </a:lnSpc>
          </a:pPr>
          <a:r>
            <a:rPr lang="en-US" sz="1600" b="1" dirty="0">
              <a:solidFill>
                <a:srgbClr val="333399"/>
              </a:solidFill>
              <a:latin typeface="+mj-lt"/>
            </a:rPr>
            <a:t>3.6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0.16515</cdr:x>
      <cdr:y>0.1081</cdr:y>
    </cdr:from>
    <cdr:to>
      <cdr:x>0.25548</cdr:x>
      <cdr:y>0.18896</cdr:y>
    </cdr:to>
    <cdr:sp macro="" textlink="">
      <cdr:nvSpPr>
        <cdr:cNvPr id="2" name="TextBox 4"/>
        <cdr:cNvSpPr txBox="1"/>
      </cdr:nvSpPr>
      <cdr:spPr>
        <a:xfrm xmlns:a="http://schemas.openxmlformats.org/drawingml/2006/main">
          <a:off x="1003055" y="366720"/>
          <a:ext cx="548644" cy="274317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lIns="0" tIns="0" rIns="0" bIns="0" rtlCol="0" anchor="ctr">
          <a:noAutofit/>
        </a:bodyPr>
        <a:lstStyle xmlns:a="http://schemas.openxmlformats.org/drawingml/2006/main">
          <a:defPPr>
            <a:defRPr lang="en-US"/>
          </a:defPPr>
          <a:lvl1pPr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Arial" charset="0"/>
              <a:cs typeface="Arial" charset="0"/>
            </a:defRPr>
          </a:lvl1pPr>
          <a:lvl2pPr marL="4572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Arial" charset="0"/>
              <a:cs typeface="Arial" charset="0"/>
            </a:defRPr>
          </a:lvl2pPr>
          <a:lvl3pPr marL="9144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Arial" charset="0"/>
              <a:cs typeface="Arial" charset="0"/>
            </a:defRPr>
          </a:lvl3pPr>
          <a:lvl4pPr marL="13716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Arial" charset="0"/>
              <a:cs typeface="Arial" charset="0"/>
            </a:defRPr>
          </a:lvl4pPr>
          <a:lvl5pPr marL="18288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Arial" charset="0"/>
              <a:cs typeface="Arial" charset="0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Arial" charset="0"/>
              <a:cs typeface="Arial" charset="0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Arial" charset="0"/>
              <a:cs typeface="Arial" charset="0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Arial" charset="0"/>
              <a:cs typeface="Arial" charset="0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Arial" charset="0"/>
              <a:cs typeface="Arial" charset="0"/>
            </a:defRPr>
          </a:lvl9pPr>
        </a:lstStyle>
        <a:p xmlns:a="http://schemas.openxmlformats.org/drawingml/2006/main">
          <a:pPr algn="ctr">
            <a:lnSpc>
              <a:spcPct val="90000"/>
            </a:lnSpc>
          </a:pPr>
          <a:r>
            <a:rPr lang="en-US" sz="1600" b="1" dirty="0">
              <a:solidFill>
                <a:srgbClr val="333399"/>
              </a:solidFill>
              <a:latin typeface="+mj-lt"/>
            </a:rPr>
            <a:t>168</a:t>
          </a:r>
        </a:p>
      </cdr:txBody>
    </cdr:sp>
  </cdr:relSizeAnchor>
  <cdr:relSizeAnchor xmlns:cdr="http://schemas.openxmlformats.org/drawingml/2006/chartDrawing">
    <cdr:from>
      <cdr:x>0.3696</cdr:x>
      <cdr:y>0.30846</cdr:y>
    </cdr:from>
    <cdr:to>
      <cdr:x>0.45993</cdr:x>
      <cdr:y>0.38932</cdr:y>
    </cdr:to>
    <cdr:sp macro="" textlink="">
      <cdr:nvSpPr>
        <cdr:cNvPr id="4" name="TextBox 40"/>
        <cdr:cNvSpPr txBox="1"/>
      </cdr:nvSpPr>
      <cdr:spPr>
        <a:xfrm xmlns:a="http://schemas.openxmlformats.org/drawingml/2006/main" flipH="1">
          <a:off x="2244861" y="1046447"/>
          <a:ext cx="548644" cy="274316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lIns="0" tIns="0" rIns="0" bIns="0" rtlCol="0" anchor="ctr">
          <a:noAutofit/>
        </a:bodyPr>
        <a:lstStyle xmlns:a="http://schemas.openxmlformats.org/drawingml/2006/main">
          <a:defPPr>
            <a:defRPr lang="en-US"/>
          </a:defPPr>
          <a:lvl1pPr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Arial" charset="0"/>
              <a:cs typeface="Arial" charset="0"/>
            </a:defRPr>
          </a:lvl1pPr>
          <a:lvl2pPr marL="4572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Arial" charset="0"/>
              <a:cs typeface="Arial" charset="0"/>
            </a:defRPr>
          </a:lvl2pPr>
          <a:lvl3pPr marL="9144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Arial" charset="0"/>
              <a:cs typeface="Arial" charset="0"/>
            </a:defRPr>
          </a:lvl3pPr>
          <a:lvl4pPr marL="13716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Arial" charset="0"/>
              <a:cs typeface="Arial" charset="0"/>
            </a:defRPr>
          </a:lvl4pPr>
          <a:lvl5pPr marL="18288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Arial" charset="0"/>
              <a:cs typeface="Arial" charset="0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Arial" charset="0"/>
              <a:cs typeface="Arial" charset="0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Arial" charset="0"/>
              <a:cs typeface="Arial" charset="0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Arial" charset="0"/>
              <a:cs typeface="Arial" charset="0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Arial" charset="0"/>
              <a:cs typeface="Arial" charset="0"/>
            </a:defRPr>
          </a:lvl9pPr>
        </a:lstStyle>
        <a:p xmlns:a="http://schemas.openxmlformats.org/drawingml/2006/main">
          <a:pPr algn="ctr">
            <a:lnSpc>
              <a:spcPct val="90000"/>
            </a:lnSpc>
          </a:pPr>
          <a:r>
            <a:rPr lang="en-US" sz="1600" b="1" dirty="0">
              <a:solidFill>
                <a:srgbClr val="333399"/>
              </a:solidFill>
              <a:latin typeface="+mj-lt"/>
            </a:rPr>
            <a:t>122</a:t>
          </a:r>
        </a:p>
      </cdr:txBody>
    </cdr:sp>
  </cdr:relSizeAnchor>
  <cdr:relSizeAnchor xmlns:cdr="http://schemas.openxmlformats.org/drawingml/2006/chartDrawing">
    <cdr:from>
      <cdr:x>0.47167</cdr:x>
      <cdr:y>0.38558</cdr:y>
    </cdr:from>
    <cdr:to>
      <cdr:x>0.562</cdr:x>
      <cdr:y>0.46644</cdr:y>
    </cdr:to>
    <cdr:sp macro="" textlink="">
      <cdr:nvSpPr>
        <cdr:cNvPr id="5" name="TextBox 41"/>
        <cdr:cNvSpPr txBox="1"/>
      </cdr:nvSpPr>
      <cdr:spPr>
        <a:xfrm xmlns:a="http://schemas.openxmlformats.org/drawingml/2006/main">
          <a:off x="2864817" y="1308075"/>
          <a:ext cx="548640" cy="27432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lIns="0" tIns="0" rIns="0" bIns="0" rtlCol="0" anchor="ctr">
          <a:noAutofit/>
        </a:bodyPr>
        <a:lstStyle xmlns:a="http://schemas.openxmlformats.org/drawingml/2006/main">
          <a:defPPr>
            <a:defRPr lang="en-US"/>
          </a:defPPr>
          <a:lvl1pPr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Arial" charset="0"/>
              <a:cs typeface="Arial" charset="0"/>
            </a:defRPr>
          </a:lvl1pPr>
          <a:lvl2pPr marL="4572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Arial" charset="0"/>
              <a:cs typeface="Arial" charset="0"/>
            </a:defRPr>
          </a:lvl2pPr>
          <a:lvl3pPr marL="9144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Arial" charset="0"/>
              <a:cs typeface="Arial" charset="0"/>
            </a:defRPr>
          </a:lvl3pPr>
          <a:lvl4pPr marL="13716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Arial" charset="0"/>
              <a:cs typeface="Arial" charset="0"/>
            </a:defRPr>
          </a:lvl4pPr>
          <a:lvl5pPr marL="18288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Arial" charset="0"/>
              <a:cs typeface="Arial" charset="0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Arial" charset="0"/>
              <a:cs typeface="Arial" charset="0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Arial" charset="0"/>
              <a:cs typeface="Arial" charset="0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Arial" charset="0"/>
              <a:cs typeface="Arial" charset="0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Arial" charset="0"/>
              <a:cs typeface="Arial" charset="0"/>
            </a:defRPr>
          </a:lvl9pPr>
        </a:lstStyle>
        <a:p xmlns:a="http://schemas.openxmlformats.org/drawingml/2006/main">
          <a:pPr algn="ctr">
            <a:lnSpc>
              <a:spcPct val="90000"/>
            </a:lnSpc>
          </a:pPr>
          <a:r>
            <a:rPr lang="en-US" sz="1600" b="1" dirty="0">
              <a:solidFill>
                <a:srgbClr val="333399"/>
              </a:solidFill>
              <a:latin typeface="+mj-lt"/>
            </a:rPr>
            <a:t>106</a:t>
          </a:r>
        </a:p>
      </cdr:txBody>
    </cdr:sp>
  </cdr:relSizeAnchor>
  <cdr:relSizeAnchor xmlns:cdr="http://schemas.openxmlformats.org/drawingml/2006/chartDrawing">
    <cdr:from>
      <cdr:x>0.66885</cdr:x>
      <cdr:y>0.65512</cdr:y>
    </cdr:from>
    <cdr:to>
      <cdr:x>0.75918</cdr:x>
      <cdr:y>0.73598</cdr:y>
    </cdr:to>
    <cdr:sp macro="" textlink="">
      <cdr:nvSpPr>
        <cdr:cNvPr id="6" name="TextBox 42"/>
        <cdr:cNvSpPr txBox="1"/>
      </cdr:nvSpPr>
      <cdr:spPr>
        <a:xfrm xmlns:a="http://schemas.openxmlformats.org/drawingml/2006/main">
          <a:off x="4062444" y="2222486"/>
          <a:ext cx="548640" cy="27432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lIns="0" tIns="0" rIns="0" bIns="0" rtlCol="0" anchor="ctr">
          <a:noAutofit/>
        </a:bodyPr>
        <a:lstStyle xmlns:a="http://schemas.openxmlformats.org/drawingml/2006/main">
          <a:defPPr>
            <a:defRPr lang="en-US"/>
          </a:defPPr>
          <a:lvl1pPr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Arial" charset="0"/>
              <a:cs typeface="Arial" charset="0"/>
            </a:defRPr>
          </a:lvl1pPr>
          <a:lvl2pPr marL="4572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Arial" charset="0"/>
              <a:cs typeface="Arial" charset="0"/>
            </a:defRPr>
          </a:lvl2pPr>
          <a:lvl3pPr marL="9144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Arial" charset="0"/>
              <a:cs typeface="Arial" charset="0"/>
            </a:defRPr>
          </a:lvl3pPr>
          <a:lvl4pPr marL="13716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Arial" charset="0"/>
              <a:cs typeface="Arial" charset="0"/>
            </a:defRPr>
          </a:lvl4pPr>
          <a:lvl5pPr marL="18288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Arial" charset="0"/>
              <a:cs typeface="Arial" charset="0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Arial" charset="0"/>
              <a:cs typeface="Arial" charset="0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Arial" charset="0"/>
              <a:cs typeface="Arial" charset="0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Arial" charset="0"/>
              <a:cs typeface="Arial" charset="0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Arial" charset="0"/>
              <a:cs typeface="Arial" charset="0"/>
            </a:defRPr>
          </a:lvl9pPr>
        </a:lstStyle>
        <a:p xmlns:a="http://schemas.openxmlformats.org/drawingml/2006/main">
          <a:pPr algn="ctr">
            <a:lnSpc>
              <a:spcPct val="90000"/>
            </a:lnSpc>
          </a:pPr>
          <a:r>
            <a:rPr lang="en-US" sz="1600" b="1" dirty="0">
              <a:solidFill>
                <a:srgbClr val="333399"/>
              </a:solidFill>
              <a:latin typeface="+mj-lt"/>
            </a:rPr>
            <a:t>48</a:t>
          </a:r>
        </a:p>
      </cdr:txBody>
    </cdr:sp>
  </cdr:relSizeAnchor>
  <cdr:relSizeAnchor xmlns:cdr="http://schemas.openxmlformats.org/drawingml/2006/chartDrawing">
    <cdr:from>
      <cdr:x>0.76727</cdr:x>
      <cdr:y>0.65512</cdr:y>
    </cdr:from>
    <cdr:to>
      <cdr:x>0.8576</cdr:x>
      <cdr:y>0.73598</cdr:y>
    </cdr:to>
    <cdr:sp macro="" textlink="">
      <cdr:nvSpPr>
        <cdr:cNvPr id="7" name="TextBox 42"/>
        <cdr:cNvSpPr txBox="1"/>
      </cdr:nvSpPr>
      <cdr:spPr>
        <a:xfrm xmlns:a="http://schemas.openxmlformats.org/drawingml/2006/main">
          <a:off x="4660208" y="2222486"/>
          <a:ext cx="548640" cy="27432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lIns="0" tIns="0" rIns="0" bIns="0" rtlCol="0" anchor="ctr">
          <a:noAutofit/>
        </a:bodyPr>
        <a:lstStyle xmlns:a="http://schemas.openxmlformats.org/drawingml/2006/main">
          <a:defPPr>
            <a:defRPr lang="en-US"/>
          </a:defPPr>
          <a:lvl1pPr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Arial" charset="0"/>
              <a:cs typeface="Arial" charset="0"/>
            </a:defRPr>
          </a:lvl1pPr>
          <a:lvl2pPr marL="4572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Arial" charset="0"/>
              <a:cs typeface="Arial" charset="0"/>
            </a:defRPr>
          </a:lvl2pPr>
          <a:lvl3pPr marL="9144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Arial" charset="0"/>
              <a:cs typeface="Arial" charset="0"/>
            </a:defRPr>
          </a:lvl3pPr>
          <a:lvl4pPr marL="13716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Arial" charset="0"/>
              <a:cs typeface="Arial" charset="0"/>
            </a:defRPr>
          </a:lvl4pPr>
          <a:lvl5pPr marL="18288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Arial" charset="0"/>
              <a:cs typeface="Arial" charset="0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Arial" charset="0"/>
              <a:cs typeface="Arial" charset="0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Arial" charset="0"/>
              <a:cs typeface="Arial" charset="0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Arial" charset="0"/>
              <a:cs typeface="Arial" charset="0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Arial" charset="0"/>
              <a:cs typeface="Arial" charset="0"/>
            </a:defRPr>
          </a:lvl9pPr>
        </a:lstStyle>
        <a:p xmlns:a="http://schemas.openxmlformats.org/drawingml/2006/main">
          <a:pPr algn="ctr">
            <a:lnSpc>
              <a:spcPct val="90000"/>
            </a:lnSpc>
          </a:pPr>
          <a:r>
            <a:rPr lang="en-US" sz="1600" b="1" dirty="0">
              <a:solidFill>
                <a:srgbClr val="333399"/>
              </a:solidFill>
              <a:latin typeface="+mj-lt"/>
            </a:rPr>
            <a:t>46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0.18271</cdr:x>
      <cdr:y>0.22153</cdr:y>
    </cdr:from>
    <cdr:to>
      <cdr:x>0.25535</cdr:x>
      <cdr:y>0.27644</cdr:y>
    </cdr:to>
    <cdr:sp macro="" textlink="">
      <cdr:nvSpPr>
        <cdr:cNvPr id="2" name="TextBox 4"/>
        <cdr:cNvSpPr txBox="1"/>
      </cdr:nvSpPr>
      <cdr:spPr>
        <a:xfrm xmlns:a="http://schemas.openxmlformats.org/drawingml/2006/main">
          <a:off x="1109744" y="751554"/>
          <a:ext cx="441199" cy="186281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lIns="0" tIns="0" rIns="0" bIns="0" rtlCol="0" anchor="ctr">
          <a:noAutofit/>
        </a:bodyPr>
        <a:lstStyle xmlns:a="http://schemas.openxmlformats.org/drawingml/2006/main">
          <a:defPPr>
            <a:defRPr lang="en-US"/>
          </a:defPPr>
          <a:lvl1pPr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Arial" charset="0"/>
              <a:cs typeface="Arial" charset="0"/>
            </a:defRPr>
          </a:lvl1pPr>
          <a:lvl2pPr marL="4572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Arial" charset="0"/>
              <a:cs typeface="Arial" charset="0"/>
            </a:defRPr>
          </a:lvl2pPr>
          <a:lvl3pPr marL="9144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Arial" charset="0"/>
              <a:cs typeface="Arial" charset="0"/>
            </a:defRPr>
          </a:lvl3pPr>
          <a:lvl4pPr marL="13716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Arial" charset="0"/>
              <a:cs typeface="Arial" charset="0"/>
            </a:defRPr>
          </a:lvl4pPr>
          <a:lvl5pPr marL="18288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Arial" charset="0"/>
              <a:cs typeface="Arial" charset="0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Arial" charset="0"/>
              <a:cs typeface="Arial" charset="0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Arial" charset="0"/>
              <a:cs typeface="Arial" charset="0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Arial" charset="0"/>
              <a:cs typeface="Arial" charset="0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Arial" charset="0"/>
              <a:cs typeface="Arial" charset="0"/>
            </a:defRPr>
          </a:lvl9pPr>
        </a:lstStyle>
        <a:p xmlns:a="http://schemas.openxmlformats.org/drawingml/2006/main">
          <a:pPr algn="ctr">
            <a:lnSpc>
              <a:spcPct val="90000"/>
            </a:lnSpc>
          </a:pPr>
          <a:r>
            <a:rPr lang="en-US" sz="1600" b="1" dirty="0">
              <a:solidFill>
                <a:srgbClr val="333399"/>
              </a:solidFill>
              <a:latin typeface="+mj-lt"/>
            </a:rPr>
            <a:t>192</a:t>
          </a:r>
        </a:p>
      </cdr:txBody>
    </cdr:sp>
  </cdr:relSizeAnchor>
  <cdr:relSizeAnchor xmlns:cdr="http://schemas.openxmlformats.org/drawingml/2006/chartDrawing">
    <cdr:from>
      <cdr:x>0.3803</cdr:x>
      <cdr:y>0.45296</cdr:y>
    </cdr:from>
    <cdr:to>
      <cdr:x>0.45588</cdr:x>
      <cdr:y>0.54281</cdr:y>
    </cdr:to>
    <cdr:sp macro="" textlink="">
      <cdr:nvSpPr>
        <cdr:cNvPr id="4" name="TextBox 40"/>
        <cdr:cNvSpPr txBox="1"/>
      </cdr:nvSpPr>
      <cdr:spPr>
        <a:xfrm xmlns:a="http://schemas.openxmlformats.org/drawingml/2006/main" flipH="1">
          <a:off x="2309858" y="1536670"/>
          <a:ext cx="459050" cy="30480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lIns="0" tIns="0" rIns="0" bIns="0" rtlCol="0" anchor="ctr">
          <a:noAutofit/>
        </a:bodyPr>
        <a:lstStyle xmlns:a="http://schemas.openxmlformats.org/drawingml/2006/main">
          <a:defPPr>
            <a:defRPr lang="en-US"/>
          </a:defPPr>
          <a:lvl1pPr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Arial" charset="0"/>
              <a:cs typeface="Arial" charset="0"/>
            </a:defRPr>
          </a:lvl1pPr>
          <a:lvl2pPr marL="4572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Arial" charset="0"/>
              <a:cs typeface="Arial" charset="0"/>
            </a:defRPr>
          </a:lvl2pPr>
          <a:lvl3pPr marL="9144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Arial" charset="0"/>
              <a:cs typeface="Arial" charset="0"/>
            </a:defRPr>
          </a:lvl3pPr>
          <a:lvl4pPr marL="13716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Arial" charset="0"/>
              <a:cs typeface="Arial" charset="0"/>
            </a:defRPr>
          </a:lvl4pPr>
          <a:lvl5pPr marL="18288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Arial" charset="0"/>
              <a:cs typeface="Arial" charset="0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Arial" charset="0"/>
              <a:cs typeface="Arial" charset="0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Arial" charset="0"/>
              <a:cs typeface="Arial" charset="0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Arial" charset="0"/>
              <a:cs typeface="Arial" charset="0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Arial" charset="0"/>
              <a:cs typeface="Arial" charset="0"/>
            </a:defRPr>
          </a:lvl9pPr>
        </a:lstStyle>
        <a:p xmlns:a="http://schemas.openxmlformats.org/drawingml/2006/main">
          <a:pPr algn="ctr">
            <a:lnSpc>
              <a:spcPct val="90000"/>
            </a:lnSpc>
          </a:pPr>
          <a:r>
            <a:rPr lang="en-US" sz="1600" b="1" dirty="0">
              <a:solidFill>
                <a:srgbClr val="333399"/>
              </a:solidFill>
              <a:latin typeface="+mj-lt"/>
            </a:rPr>
            <a:t>115</a:t>
          </a:r>
        </a:p>
      </cdr:txBody>
    </cdr:sp>
  </cdr:relSizeAnchor>
  <cdr:relSizeAnchor xmlns:cdr="http://schemas.openxmlformats.org/drawingml/2006/chartDrawing">
    <cdr:from>
      <cdr:x>0.481</cdr:x>
      <cdr:y>0.47542</cdr:y>
    </cdr:from>
    <cdr:to>
      <cdr:x>0.55272</cdr:x>
      <cdr:y>0.5338</cdr:y>
    </cdr:to>
    <cdr:sp macro="" textlink="">
      <cdr:nvSpPr>
        <cdr:cNvPr id="5" name="TextBox 41"/>
        <cdr:cNvSpPr txBox="1"/>
      </cdr:nvSpPr>
      <cdr:spPr>
        <a:xfrm xmlns:a="http://schemas.openxmlformats.org/drawingml/2006/main">
          <a:off x="2921509" y="1612870"/>
          <a:ext cx="435615" cy="198049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lIns="0" tIns="0" rIns="0" bIns="0" rtlCol="0" anchor="ctr">
          <a:noAutofit/>
        </a:bodyPr>
        <a:lstStyle xmlns:a="http://schemas.openxmlformats.org/drawingml/2006/main">
          <a:defPPr>
            <a:defRPr lang="en-US"/>
          </a:defPPr>
          <a:lvl1pPr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Arial" charset="0"/>
              <a:cs typeface="Arial" charset="0"/>
            </a:defRPr>
          </a:lvl1pPr>
          <a:lvl2pPr marL="4572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Arial" charset="0"/>
              <a:cs typeface="Arial" charset="0"/>
            </a:defRPr>
          </a:lvl2pPr>
          <a:lvl3pPr marL="9144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Arial" charset="0"/>
              <a:cs typeface="Arial" charset="0"/>
            </a:defRPr>
          </a:lvl3pPr>
          <a:lvl4pPr marL="13716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Arial" charset="0"/>
              <a:cs typeface="Arial" charset="0"/>
            </a:defRPr>
          </a:lvl4pPr>
          <a:lvl5pPr marL="18288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Arial" charset="0"/>
              <a:cs typeface="Arial" charset="0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Arial" charset="0"/>
              <a:cs typeface="Arial" charset="0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Arial" charset="0"/>
              <a:cs typeface="Arial" charset="0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Arial" charset="0"/>
              <a:cs typeface="Arial" charset="0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Arial" charset="0"/>
              <a:cs typeface="Arial" charset="0"/>
            </a:defRPr>
          </a:lvl9pPr>
        </a:lstStyle>
        <a:p xmlns:a="http://schemas.openxmlformats.org/drawingml/2006/main">
          <a:pPr algn="ctr">
            <a:lnSpc>
              <a:spcPct val="90000"/>
            </a:lnSpc>
          </a:pPr>
          <a:r>
            <a:rPr lang="en-US" sz="1600" b="1" dirty="0">
              <a:solidFill>
                <a:srgbClr val="333399"/>
              </a:solidFill>
              <a:latin typeface="+mj-lt"/>
            </a:rPr>
            <a:t>118</a:t>
          </a:r>
        </a:p>
      </cdr:txBody>
    </cdr:sp>
  </cdr:relSizeAnchor>
  <cdr:relSizeAnchor xmlns:cdr="http://schemas.openxmlformats.org/drawingml/2006/chartDrawing">
    <cdr:from>
      <cdr:x>0.66468</cdr:x>
      <cdr:y>0.70574</cdr:y>
    </cdr:from>
    <cdr:to>
      <cdr:x>0.74564</cdr:x>
      <cdr:y>0.75959</cdr:y>
    </cdr:to>
    <cdr:sp macro="" textlink="">
      <cdr:nvSpPr>
        <cdr:cNvPr id="6" name="TextBox 42"/>
        <cdr:cNvSpPr txBox="1"/>
      </cdr:nvSpPr>
      <cdr:spPr>
        <a:xfrm xmlns:a="http://schemas.openxmlformats.org/drawingml/2006/main">
          <a:off x="4037091" y="2394215"/>
          <a:ext cx="491733" cy="182685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lIns="0" tIns="0" rIns="0" bIns="0" rtlCol="0" anchor="ctr">
          <a:noAutofit/>
        </a:bodyPr>
        <a:lstStyle xmlns:a="http://schemas.openxmlformats.org/drawingml/2006/main">
          <a:defPPr>
            <a:defRPr lang="en-US"/>
          </a:defPPr>
          <a:lvl1pPr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Arial" charset="0"/>
              <a:cs typeface="Arial" charset="0"/>
            </a:defRPr>
          </a:lvl1pPr>
          <a:lvl2pPr marL="4572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Arial" charset="0"/>
              <a:cs typeface="Arial" charset="0"/>
            </a:defRPr>
          </a:lvl2pPr>
          <a:lvl3pPr marL="9144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Arial" charset="0"/>
              <a:cs typeface="Arial" charset="0"/>
            </a:defRPr>
          </a:lvl3pPr>
          <a:lvl4pPr marL="13716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Arial" charset="0"/>
              <a:cs typeface="Arial" charset="0"/>
            </a:defRPr>
          </a:lvl4pPr>
          <a:lvl5pPr marL="18288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Arial" charset="0"/>
              <a:cs typeface="Arial" charset="0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Arial" charset="0"/>
              <a:cs typeface="Arial" charset="0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Arial" charset="0"/>
              <a:cs typeface="Arial" charset="0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Arial" charset="0"/>
              <a:cs typeface="Arial" charset="0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Arial" charset="0"/>
              <a:cs typeface="Arial" charset="0"/>
            </a:defRPr>
          </a:lvl9pPr>
        </a:lstStyle>
        <a:p xmlns:a="http://schemas.openxmlformats.org/drawingml/2006/main">
          <a:pPr algn="ctr">
            <a:lnSpc>
              <a:spcPct val="90000"/>
            </a:lnSpc>
          </a:pPr>
          <a:r>
            <a:rPr lang="en-US" sz="1600" b="1" dirty="0">
              <a:solidFill>
                <a:srgbClr val="333399"/>
              </a:solidFill>
              <a:latin typeface="+mj-lt"/>
            </a:rPr>
            <a:t>52</a:t>
          </a:r>
        </a:p>
      </cdr:txBody>
    </cdr:sp>
  </cdr:relSizeAnchor>
  <cdr:relSizeAnchor xmlns:cdr="http://schemas.openxmlformats.org/drawingml/2006/chartDrawing">
    <cdr:from>
      <cdr:x>0.77299</cdr:x>
      <cdr:y>0.70004</cdr:y>
    </cdr:from>
    <cdr:to>
      <cdr:x>0.84553</cdr:x>
      <cdr:y>0.78988</cdr:y>
    </cdr:to>
    <cdr:sp macro="" textlink="">
      <cdr:nvSpPr>
        <cdr:cNvPr id="7" name="TextBox 42"/>
        <cdr:cNvSpPr txBox="1"/>
      </cdr:nvSpPr>
      <cdr:spPr>
        <a:xfrm xmlns:a="http://schemas.openxmlformats.org/drawingml/2006/main">
          <a:off x="4694986" y="2374870"/>
          <a:ext cx="440592" cy="304781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lIns="0" tIns="0" rIns="0" bIns="0" rtlCol="0" anchor="ctr">
          <a:noAutofit/>
        </a:bodyPr>
        <a:lstStyle xmlns:a="http://schemas.openxmlformats.org/drawingml/2006/main">
          <a:defPPr>
            <a:defRPr lang="en-US"/>
          </a:defPPr>
          <a:lvl1pPr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Arial" charset="0"/>
              <a:cs typeface="Arial" charset="0"/>
            </a:defRPr>
          </a:lvl1pPr>
          <a:lvl2pPr marL="4572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Arial" charset="0"/>
              <a:cs typeface="Arial" charset="0"/>
            </a:defRPr>
          </a:lvl2pPr>
          <a:lvl3pPr marL="9144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Arial" charset="0"/>
              <a:cs typeface="Arial" charset="0"/>
            </a:defRPr>
          </a:lvl3pPr>
          <a:lvl4pPr marL="13716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Arial" charset="0"/>
              <a:cs typeface="Arial" charset="0"/>
            </a:defRPr>
          </a:lvl4pPr>
          <a:lvl5pPr marL="18288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Arial" charset="0"/>
              <a:cs typeface="Arial" charset="0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Arial" charset="0"/>
              <a:cs typeface="Arial" charset="0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Arial" charset="0"/>
              <a:cs typeface="Arial" charset="0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Arial" charset="0"/>
              <a:cs typeface="Arial" charset="0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Arial" charset="0"/>
              <a:cs typeface="Arial" charset="0"/>
            </a:defRPr>
          </a:lvl9pPr>
        </a:lstStyle>
        <a:p xmlns:a="http://schemas.openxmlformats.org/drawingml/2006/main">
          <a:pPr algn="ctr">
            <a:lnSpc>
              <a:spcPct val="90000"/>
            </a:lnSpc>
          </a:pPr>
          <a:r>
            <a:rPr lang="en-US" sz="1600" b="1" dirty="0">
              <a:solidFill>
                <a:srgbClr val="333399"/>
              </a:solidFill>
              <a:latin typeface="+mj-lt"/>
            </a:rPr>
            <a:t>53</a:t>
          </a:r>
        </a:p>
      </cdr:txBody>
    </cdr:sp>
  </cdr:relSizeAnchor>
  <cdr:relSizeAnchor xmlns:cdr="http://schemas.openxmlformats.org/drawingml/2006/chartDrawing">
    <cdr:from>
      <cdr:x>0.40486</cdr:x>
      <cdr:y>0.40804</cdr:y>
    </cdr:from>
    <cdr:to>
      <cdr:x>0.51439</cdr:x>
      <cdr:y>0.4327</cdr:y>
    </cdr:to>
    <cdr:sp macro="" textlink="">
      <cdr:nvSpPr>
        <cdr:cNvPr id="8" name="Right Bracket 7"/>
        <cdr:cNvSpPr>
          <a:spLocks xmlns:a="http://schemas.openxmlformats.org/drawingml/2006/main"/>
        </cdr:cNvSpPr>
      </cdr:nvSpPr>
      <cdr:spPr bwMode="auto">
        <a:xfrm xmlns:a="http://schemas.openxmlformats.org/drawingml/2006/main" rot="16200000">
          <a:off x="2749824" y="1093469"/>
          <a:ext cx="83659" cy="665261"/>
        </a:xfrm>
        <a:prstGeom xmlns:a="http://schemas.openxmlformats.org/drawingml/2006/main" prst="rightBracket">
          <a:avLst>
            <a:gd name="adj" fmla="val 0"/>
          </a:avLst>
        </a:prstGeom>
        <a:noFill xmlns:a="http://schemas.openxmlformats.org/drawingml/2006/main"/>
        <a:ln xmlns:a="http://schemas.openxmlformats.org/drawingml/2006/main" w="9525" algn="ctr">
          <a:solidFill>
            <a:srgbClr val="262626"/>
          </a:solidFill>
          <a:miter lim="800000"/>
          <a:headEnd/>
          <a:tailEnd/>
        </a:ln>
        <a:extLst xmlns:a="http://schemas.openxmlformats.org/drawingml/2006/main">
          <a:ext uri="{909E8E84-426E-40dd-AFC4-6F175D3DCCD1}">
            <a14:hiddenFill xmlns:a14="http://schemas.microsoft.com/office/drawing/2010/main" xmlns="">
              <a:solidFill>
                <a:srgbClr val="FFFFFF"/>
              </a:solidFill>
            </a14:hiddenFill>
          </a:ext>
        </a:extLst>
      </cdr:spPr>
      <cdr:txBody>
        <a:bodyPr xmlns:a="http://schemas.openxmlformats.org/drawingml/2006/main" anchor="ctr"/>
        <a:lstStyle xmlns:a="http://schemas.openxmlformats.org/drawingml/2006/main">
          <a:defPPr>
            <a:defRPr lang="en-US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</a:defRPr>
          </a:lvl9pPr>
        </a:lstStyle>
        <a:p xmlns:a="http://schemas.openxmlformats.org/drawingml/2006/main">
          <a:pPr algn="ctr" eaLnBrk="1" hangingPunct="1">
            <a:lnSpc>
              <a:spcPct val="100000"/>
            </a:lnSpc>
            <a:spcBef>
              <a:spcPct val="0"/>
            </a:spcBef>
            <a:buClrTx/>
            <a:buSzTx/>
            <a:buFontTx/>
            <a:buNone/>
          </a:pPr>
          <a:endParaRPr lang="en-US" altLang="en-US" sz="1800">
            <a:solidFill>
              <a:srgbClr val="000000"/>
            </a:solidFill>
          </a:endParaRPr>
        </a:p>
      </cdr:txBody>
    </cdr:sp>
  </cdr:relSizeAnchor>
  <cdr:relSizeAnchor xmlns:cdr="http://schemas.openxmlformats.org/drawingml/2006/chartDrawing">
    <cdr:from>
      <cdr:x>0.40151</cdr:x>
      <cdr:y>0.32124</cdr:y>
    </cdr:from>
    <cdr:to>
      <cdr:x>0.53957</cdr:x>
      <cdr:y>0.41196</cdr:y>
    </cdr:to>
    <cdr:sp macro="" textlink="">
      <cdr:nvSpPr>
        <cdr:cNvPr id="9" name="Rectangle 8"/>
        <cdr:cNvSpPr/>
      </cdr:nvSpPr>
      <cdr:spPr bwMode="auto">
        <a:xfrm xmlns:a="http://schemas.openxmlformats.org/drawingml/2006/main">
          <a:off x="2438681" y="1089803"/>
          <a:ext cx="838553" cy="3077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defPPr>
            <a:defRPr lang="en-US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</a:defRPr>
          </a:lvl9pPr>
        </a:lstStyle>
        <a:p xmlns:a="http://schemas.openxmlformats.org/drawingml/2006/main">
          <a:pPr>
            <a:defRPr/>
          </a:pPr>
          <a:r>
            <a:rPr lang="en-US" sz="1400" kern="0" dirty="0">
              <a:solidFill>
                <a:srgbClr val="000066"/>
              </a:solidFill>
              <a:latin typeface="Arial" pitchFamily="34" charset="0"/>
              <a:cs typeface="Arial" pitchFamily="34" charset="0"/>
            </a:rPr>
            <a:t>p = 0.20</a:t>
          </a:r>
          <a:endParaRPr lang="en-US" sz="1400" dirty="0">
            <a:solidFill>
              <a:srgbClr val="000066"/>
            </a:solidFill>
            <a:latin typeface="Arial" pitchFamily="34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0.69862</cdr:x>
      <cdr:y>0.6548</cdr:y>
    </cdr:from>
    <cdr:to>
      <cdr:x>0.80815</cdr:x>
      <cdr:y>0.67945</cdr:y>
    </cdr:to>
    <cdr:sp macro="" textlink="">
      <cdr:nvSpPr>
        <cdr:cNvPr id="10" name="Right Bracket 9"/>
        <cdr:cNvSpPr>
          <a:spLocks xmlns:a="http://schemas.openxmlformats.org/drawingml/2006/main"/>
        </cdr:cNvSpPr>
      </cdr:nvSpPr>
      <cdr:spPr bwMode="auto">
        <a:xfrm xmlns:a="http://schemas.openxmlformats.org/drawingml/2006/main" rot="16200000">
          <a:off x="4534076" y="1930590"/>
          <a:ext cx="83625" cy="665261"/>
        </a:xfrm>
        <a:prstGeom xmlns:a="http://schemas.openxmlformats.org/drawingml/2006/main" prst="rightBracket">
          <a:avLst>
            <a:gd name="adj" fmla="val 0"/>
          </a:avLst>
        </a:prstGeom>
        <a:noFill xmlns:a="http://schemas.openxmlformats.org/drawingml/2006/main"/>
        <a:ln xmlns:a="http://schemas.openxmlformats.org/drawingml/2006/main" w="9525" algn="ctr">
          <a:solidFill>
            <a:srgbClr val="262626"/>
          </a:solidFill>
          <a:miter lim="800000"/>
          <a:headEnd/>
          <a:tailEnd/>
        </a:ln>
        <a:extLst xmlns:a="http://schemas.openxmlformats.org/drawingml/2006/main">
          <a:ext uri="{909E8E84-426E-40dd-AFC4-6F175D3DCCD1}">
            <a14:hiddenFill xmlns:a14="http://schemas.microsoft.com/office/drawing/2010/main" xmlns="">
              <a:solidFill>
                <a:srgbClr val="FFFFFF"/>
              </a:solidFill>
            </a14:hiddenFill>
          </a:ext>
        </a:extLst>
      </cdr:spPr>
      <cdr:txBody>
        <a:bodyPr xmlns:a="http://schemas.openxmlformats.org/drawingml/2006/main" anchor="ctr"/>
        <a:lstStyle xmlns:a="http://schemas.openxmlformats.org/drawingml/2006/main">
          <a:defPPr>
            <a:defRPr lang="en-US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</a:defRPr>
          </a:lvl9pPr>
        </a:lstStyle>
        <a:p xmlns:a="http://schemas.openxmlformats.org/drawingml/2006/main">
          <a:pPr algn="ctr" eaLnBrk="1" hangingPunct="1">
            <a:lnSpc>
              <a:spcPct val="100000"/>
            </a:lnSpc>
            <a:spcBef>
              <a:spcPct val="0"/>
            </a:spcBef>
            <a:buClrTx/>
            <a:buSzTx/>
            <a:buFontTx/>
            <a:buNone/>
          </a:pPr>
          <a:endParaRPr lang="en-US" altLang="en-US" sz="1800">
            <a:solidFill>
              <a:srgbClr val="000000"/>
            </a:solidFill>
          </a:endParaRPr>
        </a:p>
      </cdr:txBody>
    </cdr:sp>
  </cdr:relSizeAnchor>
  <cdr:relSizeAnchor xmlns:cdr="http://schemas.openxmlformats.org/drawingml/2006/chartDrawing">
    <cdr:from>
      <cdr:x>0.68874</cdr:x>
      <cdr:y>0.56635</cdr:y>
    </cdr:from>
    <cdr:to>
      <cdr:x>0.84324</cdr:x>
      <cdr:y>0.65707</cdr:y>
    </cdr:to>
    <cdr:sp macro="" textlink="">
      <cdr:nvSpPr>
        <cdr:cNvPr id="11" name="Rectangle 10"/>
        <cdr:cNvSpPr/>
      </cdr:nvSpPr>
      <cdr:spPr bwMode="auto">
        <a:xfrm xmlns:a="http://schemas.openxmlformats.org/drawingml/2006/main">
          <a:off x="4183252" y="1921335"/>
          <a:ext cx="938403" cy="3077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defPPr>
            <a:defRPr lang="en-US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</a:defRPr>
          </a:lvl9pPr>
        </a:lstStyle>
        <a:p xmlns:a="http://schemas.openxmlformats.org/drawingml/2006/main">
          <a:pPr>
            <a:defRPr/>
          </a:pPr>
          <a:r>
            <a:rPr lang="en-US" sz="1400" kern="0" dirty="0">
              <a:solidFill>
                <a:srgbClr val="000066"/>
              </a:solidFill>
              <a:latin typeface="Arial" pitchFamily="34" charset="0"/>
              <a:cs typeface="Arial" pitchFamily="34" charset="0"/>
            </a:rPr>
            <a:t>p &lt; 0.001</a:t>
          </a:r>
          <a:endParaRPr lang="en-US" sz="1400" dirty="0">
            <a:solidFill>
              <a:srgbClr val="000066"/>
            </a:solidFill>
            <a:latin typeface="Arial" pitchFamily="34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0.12003</cdr:x>
      <cdr:y>0.16947</cdr:y>
    </cdr:from>
    <cdr:to>
      <cdr:x>0.22956</cdr:x>
      <cdr:y>0.19412</cdr:y>
    </cdr:to>
    <cdr:sp macro="" textlink="">
      <cdr:nvSpPr>
        <cdr:cNvPr id="12" name="Right Bracket 11"/>
        <cdr:cNvSpPr>
          <a:spLocks xmlns:a="http://schemas.openxmlformats.org/drawingml/2006/main"/>
        </cdr:cNvSpPr>
      </cdr:nvSpPr>
      <cdr:spPr bwMode="auto">
        <a:xfrm xmlns:a="http://schemas.openxmlformats.org/drawingml/2006/main" rot="16200000">
          <a:off x="1019854" y="284122"/>
          <a:ext cx="83624" cy="665261"/>
        </a:xfrm>
        <a:prstGeom xmlns:a="http://schemas.openxmlformats.org/drawingml/2006/main" prst="rightBracket">
          <a:avLst>
            <a:gd name="adj" fmla="val 0"/>
          </a:avLst>
        </a:prstGeom>
        <a:noFill xmlns:a="http://schemas.openxmlformats.org/drawingml/2006/main"/>
        <a:ln xmlns:a="http://schemas.openxmlformats.org/drawingml/2006/main" w="9525" algn="ctr">
          <a:solidFill>
            <a:srgbClr val="262626"/>
          </a:solidFill>
          <a:miter lim="800000"/>
          <a:headEnd/>
          <a:tailEnd/>
        </a:ln>
        <a:extLst xmlns:a="http://schemas.openxmlformats.org/drawingml/2006/main">
          <a:ext uri="{909E8E84-426E-40dd-AFC4-6F175D3DCCD1}">
            <a14:hiddenFill xmlns:a14="http://schemas.microsoft.com/office/drawing/2010/main" xmlns="">
              <a:solidFill>
                <a:srgbClr val="FFFFFF"/>
              </a:solidFill>
            </a14:hiddenFill>
          </a:ext>
        </a:extLst>
      </cdr:spPr>
      <cdr:txBody>
        <a:bodyPr xmlns:a="http://schemas.openxmlformats.org/drawingml/2006/main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eaLnBrk="1" hangingPunct="1">
            <a:lnSpc>
              <a:spcPct val="100000"/>
            </a:lnSpc>
            <a:spcBef>
              <a:spcPct val="0"/>
            </a:spcBef>
            <a:buClrTx/>
            <a:buSzTx/>
            <a:buFontTx/>
            <a:buNone/>
          </a:pPr>
          <a:endParaRPr lang="en-US" altLang="en-US" sz="1800">
            <a:solidFill>
              <a:srgbClr val="000000"/>
            </a:solidFill>
          </a:endParaRPr>
        </a:p>
      </cdr:txBody>
    </cdr:sp>
  </cdr:relSizeAnchor>
  <cdr:relSizeAnchor xmlns:cdr="http://schemas.openxmlformats.org/drawingml/2006/chartDrawing">
    <cdr:from>
      <cdr:x>0.04883</cdr:x>
      <cdr:y>0.26229</cdr:y>
    </cdr:from>
    <cdr:to>
      <cdr:x>0.09698</cdr:x>
      <cdr:y>0.34954</cdr:y>
    </cdr:to>
    <cdr:sp macro="" textlink="">
      <cdr:nvSpPr>
        <cdr:cNvPr id="13" name="Arc 12"/>
        <cdr:cNvSpPr/>
      </cdr:nvSpPr>
      <cdr:spPr>
        <a:xfrm xmlns:a="http://schemas.openxmlformats.org/drawingml/2006/main" flipH="1">
          <a:off x="296591" y="889830"/>
          <a:ext cx="292453" cy="295994"/>
        </a:xfrm>
        <a:prstGeom xmlns:a="http://schemas.openxmlformats.org/drawingml/2006/main" prst="arc">
          <a:avLst>
            <a:gd name="adj1" fmla="val 15946093"/>
            <a:gd name="adj2" fmla="val 5593290"/>
          </a:avLst>
        </a:prstGeom>
        <a:ln xmlns:a="http://schemas.openxmlformats.org/drawingml/2006/main" w="12700">
          <a:solidFill>
            <a:srgbClr val="0CB5EA"/>
          </a:solidFill>
          <a:miter lim="800000"/>
          <a:headEnd type="none" w="med" len="med"/>
          <a:tailEnd type="triangle" w="med" len="med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rtlCol="0" anchor="ctr"/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en-US"/>
        </a:p>
      </cdr:txBody>
    </cdr:sp>
  </cdr:relSizeAnchor>
  <cdr:relSizeAnchor xmlns:cdr="http://schemas.openxmlformats.org/drawingml/2006/chartDrawing">
    <cdr:from>
      <cdr:x>0.33756</cdr:x>
      <cdr:y>0.50388</cdr:y>
    </cdr:from>
    <cdr:to>
      <cdr:x>0.38571</cdr:x>
      <cdr:y>0.59112</cdr:y>
    </cdr:to>
    <cdr:sp macro="" textlink="">
      <cdr:nvSpPr>
        <cdr:cNvPr id="14" name="Arc 13"/>
        <cdr:cNvSpPr/>
      </cdr:nvSpPr>
      <cdr:spPr>
        <a:xfrm xmlns:a="http://schemas.openxmlformats.org/drawingml/2006/main" flipH="1">
          <a:off x="2050242" y="1709416"/>
          <a:ext cx="292452" cy="295960"/>
        </a:xfrm>
        <a:prstGeom xmlns:a="http://schemas.openxmlformats.org/drawingml/2006/main" prst="arc">
          <a:avLst>
            <a:gd name="adj1" fmla="val 15946093"/>
            <a:gd name="adj2" fmla="val 5593290"/>
          </a:avLst>
        </a:prstGeom>
        <a:ln xmlns:a="http://schemas.openxmlformats.org/drawingml/2006/main" w="12700">
          <a:solidFill>
            <a:srgbClr val="0CB5EA"/>
          </a:solidFill>
          <a:miter lim="800000"/>
          <a:headEnd type="none" w="med" len="med"/>
          <a:tailEnd type="triangle" w="med" len="med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rtlCol="0" anchor="ctr"/>
        <a:lstStyle xmlns:a="http://schemas.openxmlformats.org/drawingml/2006/main">
          <a:defPPr>
            <a:defRPr lang="en-US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en-US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0.21448</cdr:x>
      <cdr:y>0.2615</cdr:y>
    </cdr:from>
    <cdr:to>
      <cdr:x>0.50299</cdr:x>
      <cdr:y>0.34949</cdr:y>
    </cdr:to>
    <cdr:sp macro="" textlink="">
      <cdr:nvSpPr>
        <cdr:cNvPr id="2" name="TextBox 42"/>
        <cdr:cNvSpPr txBox="1"/>
      </cdr:nvSpPr>
      <cdr:spPr>
        <a:xfrm xmlns:a="http://schemas.openxmlformats.org/drawingml/2006/main">
          <a:off x="407860" y="815296"/>
          <a:ext cx="548640" cy="27432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lIns="0" tIns="0" rIns="0" bIns="0" rtlCol="0" anchor="ctr">
          <a:no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>
            <a:lnSpc>
              <a:spcPct val="90000"/>
            </a:lnSpc>
          </a:pPr>
          <a:r>
            <a:rPr lang="en-US" sz="1600" b="1" dirty="0">
              <a:solidFill>
                <a:srgbClr val="333399"/>
              </a:solidFill>
              <a:latin typeface="+mj-lt"/>
            </a:rPr>
            <a:t>3.6</a:t>
          </a:r>
        </a:p>
      </cdr:txBody>
    </cdr:sp>
  </cdr:relSizeAnchor>
  <cdr:relSizeAnchor xmlns:cdr="http://schemas.openxmlformats.org/drawingml/2006/chartDrawing">
    <cdr:from>
      <cdr:x>0.56382</cdr:x>
      <cdr:y>0.2615</cdr:y>
    </cdr:from>
    <cdr:to>
      <cdr:x>0.85233</cdr:x>
      <cdr:y>0.34949</cdr:y>
    </cdr:to>
    <cdr:sp macro="" textlink="">
      <cdr:nvSpPr>
        <cdr:cNvPr id="3" name="TextBox 42"/>
        <cdr:cNvSpPr txBox="1"/>
      </cdr:nvSpPr>
      <cdr:spPr>
        <a:xfrm xmlns:a="http://schemas.openxmlformats.org/drawingml/2006/main" flipH="1">
          <a:off x="1072182" y="815296"/>
          <a:ext cx="548640" cy="27432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lIns="0" tIns="0" rIns="0" bIns="0" rtlCol="0" anchor="ctr">
          <a:no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>
            <a:lnSpc>
              <a:spcPct val="90000"/>
            </a:lnSpc>
          </a:pPr>
          <a:r>
            <a:rPr lang="en-US" sz="1600" b="1" dirty="0">
              <a:solidFill>
                <a:srgbClr val="333399"/>
              </a:solidFill>
              <a:latin typeface="+mj-lt"/>
            </a:rPr>
            <a:t>3.6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433E0BB3-D131-4F7C-A614-FA98950D8177}" type="datetimeFigureOut">
              <a:rPr lang="fr-FR"/>
              <a:pPr>
                <a:defRPr/>
              </a:pPr>
              <a:t>01/01/2017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B526787D-91DA-4A3A-AAD1-2F88B3AF8D7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99036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>
              <a:ea typeface="ＭＳ Ｐゴシック" pitchFamily="34" charset="-128"/>
            </a:endParaRPr>
          </a:p>
        </p:txBody>
      </p:sp>
      <p:sp>
        <p:nvSpPr>
          <p:cNvPr id="8195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>
                <a:latin typeface="Trebuchet MS" pitchFamily="34" charset="0"/>
              </a:rPr>
              <a:t>ARV-trial.com</a:t>
            </a:r>
          </a:p>
        </p:txBody>
      </p:sp>
      <p:sp>
        <p:nvSpPr>
          <p:cNvPr id="8196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8B87528F-3C34-418C-B37E-B3F1FFDBC226}" type="slidenum">
              <a:rPr lang="fr-FR" sz="1200">
                <a:latin typeface="Calibri" pitchFamily="34" charset="0"/>
              </a:rPr>
              <a:pPr algn="r" defTabSz="850900"/>
              <a:t>1</a:t>
            </a:fld>
            <a:endParaRPr lang="fr-FR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0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FR">
              <a:latin typeface="Arial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EED25A0-E09D-4763-8474-FE73E6A3CF3B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0456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EED25A0-E09D-4763-8474-FE73E6A3CF3B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3998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EED25A0-E09D-4763-8474-FE73E6A3CF3B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4737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EED25A0-E09D-4763-8474-FE73E6A3CF3B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0795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000" baseline="0"/>
            </a:lvl1pPr>
          </a:lstStyle>
          <a:p>
            <a:r>
              <a:rPr lang="fr-FR" dirty="0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273" y="428858"/>
            <a:ext cx="8229600" cy="676564"/>
          </a:xfrm>
        </p:spPr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4273" y="1524000"/>
            <a:ext cx="8229600" cy="4648200"/>
          </a:xfrm>
        </p:spPr>
        <p:txBody>
          <a:bodyPr/>
          <a:lstStyle>
            <a:lvl1pPr>
              <a:lnSpc>
                <a:spcPct val="100000"/>
              </a:lnSpc>
              <a:buClr>
                <a:srgbClr val="C00000"/>
              </a:buClr>
              <a:defRPr/>
            </a:lvl1pPr>
            <a:lvl2pPr>
              <a:buClr>
                <a:srgbClr val="C00000"/>
              </a:buClr>
              <a:defRPr/>
            </a:lvl2pPr>
            <a:lvl3pPr>
              <a:buClr>
                <a:srgbClr val="C00000"/>
              </a:buClr>
              <a:defRPr/>
            </a:lvl3pPr>
            <a:lvl4pPr>
              <a:buClr>
                <a:srgbClr val="C00000"/>
              </a:buClr>
              <a:defRPr/>
            </a:lvl4pPr>
            <a:lvl5pPr>
              <a:buClr>
                <a:srgbClr val="C00000"/>
              </a:buCl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43950" y="6613525"/>
            <a:ext cx="247650" cy="16827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100">
                <a:solidFill>
                  <a:srgbClr val="7F7F7F"/>
                </a:solidFill>
                <a:latin typeface="+mn-lt"/>
                <a:ea typeface="MS PGothic" pitchFamily="34" charset="-128"/>
                <a:cs typeface="+mn-cs"/>
              </a:defRPr>
            </a:lvl1pPr>
          </a:lstStyle>
          <a:p>
            <a:pPr>
              <a:defRPr/>
            </a:pPr>
            <a:fld id="{D298A834-8319-493B-B881-B021415D2D08}" type="slidenum">
              <a:rPr lang="en-US" altLang="en-US" smtClean="0"/>
              <a:pPr>
                <a:defRPr/>
              </a:pPr>
              <a:t>‹N°›</a:t>
            </a:fld>
            <a:endParaRPr lang="en-US" altLang="en-US" dirty="0"/>
          </a:p>
        </p:txBody>
      </p:sp>
      <p:sp>
        <p:nvSpPr>
          <p:cNvPr id="5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484273" y="6248400"/>
            <a:ext cx="8140615" cy="457200"/>
          </a:xfrm>
        </p:spPr>
        <p:txBody>
          <a:bodyPr anchor="b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1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378147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273" y="428858"/>
            <a:ext cx="8229600" cy="676564"/>
          </a:xfrm>
        </p:spPr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43950" y="6613525"/>
            <a:ext cx="247650" cy="16827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100">
                <a:solidFill>
                  <a:srgbClr val="7F7F7F"/>
                </a:solidFill>
                <a:latin typeface="+mn-lt"/>
                <a:ea typeface="MS PGothic" pitchFamily="34" charset="-128"/>
                <a:cs typeface="+mn-cs"/>
              </a:defRPr>
            </a:lvl1pPr>
          </a:lstStyle>
          <a:p>
            <a:pPr>
              <a:defRPr/>
            </a:pPr>
            <a:fld id="{D298A834-8319-493B-B881-B021415D2D08}" type="slidenum">
              <a:rPr lang="en-US" altLang="en-US" smtClean="0"/>
              <a:pPr>
                <a:defRPr/>
              </a:pPr>
              <a:t>‹N°›</a:t>
            </a:fld>
            <a:endParaRPr lang="en-US" altLang="en-US" dirty="0"/>
          </a:p>
        </p:txBody>
      </p:sp>
      <p:sp>
        <p:nvSpPr>
          <p:cNvPr id="5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484273" y="6248400"/>
            <a:ext cx="8140615" cy="457200"/>
          </a:xfrm>
        </p:spPr>
        <p:txBody>
          <a:bodyPr anchor="b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1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07302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800" y="44450"/>
            <a:ext cx="8193088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" y="1409700"/>
            <a:ext cx="9024938" cy="530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Cliquez pour modifier les styles du texte du masque</a:t>
            </a:r>
          </a:p>
          <a:p>
            <a:pPr lvl="1"/>
            <a:r>
              <a:rPr lang="en-US"/>
              <a:t>Deuxième niveau</a:t>
            </a:r>
          </a:p>
          <a:p>
            <a:pPr lvl="2"/>
            <a:r>
              <a:rPr lang="en-US"/>
              <a:t>Troisième niveau</a:t>
            </a:r>
          </a:p>
          <a:p>
            <a:pPr lvl="3"/>
            <a:r>
              <a:rPr lang="en-US"/>
              <a:t>Quatrième niveau</a:t>
            </a:r>
          </a:p>
          <a:p>
            <a:pPr lvl="4"/>
            <a:r>
              <a:rPr lang="en-US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4" r:id="rId2"/>
    <p:sldLayoutId id="2147483666" r:id="rId3"/>
    <p:sldLayoutId id="2147483667" r:id="rId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+mj-lt"/>
          <a:ea typeface="ＭＳ Ｐゴシック" pitchFamily="-109" charset="-128"/>
          <a:cs typeface="ＭＳ Ｐゴシック" pitchFamily="-109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Font typeface="Wingdings" pitchFamily="2" charset="2"/>
        <a:buChar char="§"/>
        <a:defRPr sz="2000">
          <a:solidFill>
            <a:srgbClr val="CC3300"/>
          </a:solidFill>
          <a:latin typeface="+mn-lt"/>
          <a:ea typeface="ＭＳ Ｐゴシック" pitchFamily="-109" charset="-128"/>
          <a:cs typeface="ＭＳ Ｐゴシック" pitchFamily="-109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2800">
          <a:solidFill>
            <a:srgbClr val="000066"/>
          </a:solidFill>
          <a:latin typeface="+mn-lt"/>
          <a:ea typeface="ＭＳ Ｐゴシック" pitchFamily="-109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•"/>
        <a:defRPr sz="1600">
          <a:solidFill>
            <a:srgbClr val="000066"/>
          </a:solidFill>
          <a:latin typeface="+mn-lt"/>
          <a:ea typeface="ＭＳ Ｐゴシック" pitchFamily="-109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1400">
          <a:solidFill>
            <a:srgbClr val="000066"/>
          </a:solidFill>
          <a:latin typeface="+mn-lt"/>
          <a:ea typeface="ＭＳ Ｐゴシック" pitchFamily="-109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1.xml"/><Relationship Id="rId5" Type="http://schemas.openxmlformats.org/officeDocument/2006/relationships/chart" Target="../charts/chart6.xml"/><Relationship Id="rId4" Type="http://schemas.openxmlformats.org/officeDocument/2006/relationships/chart" Target="../charts/char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2.xml"/><Relationship Id="rId4" Type="http://schemas.openxmlformats.org/officeDocument/2006/relationships/chart" Target="../charts/chart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3.xml"/><Relationship Id="rId5" Type="http://schemas.openxmlformats.org/officeDocument/2006/relationships/chart" Target="../charts/chart10.xml"/><Relationship Id="rId4" Type="http://schemas.openxmlformats.org/officeDocument/2006/relationships/chart" Target="../charts/chart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4.xml"/><Relationship Id="rId5" Type="http://schemas.openxmlformats.org/officeDocument/2006/relationships/chart" Target="../charts/chart12.xml"/><Relationship Id="rId4" Type="http://schemas.openxmlformats.org/officeDocument/2006/relationships/chart" Target="../charts/chart1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0.xml"/><Relationship Id="rId6" Type="http://schemas.openxmlformats.org/officeDocument/2006/relationships/chart" Target="../charts/chart4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>
                <a:ea typeface="ＭＳ Ｐゴシック" pitchFamily="34" charset="-128"/>
              </a:rPr>
              <a:t>Switch to RPV/FTC/TAF</a:t>
            </a:r>
          </a:p>
        </p:txBody>
      </p:sp>
      <p:sp>
        <p:nvSpPr>
          <p:cNvPr id="7170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dirty="0">
                <a:latin typeface="Calibri" pitchFamily="34" charset="0"/>
                <a:ea typeface="ＭＳ Ｐゴシック" pitchFamily="34" charset="-128"/>
              </a:rPr>
              <a:t>Studies 1216 and 1160</a:t>
            </a:r>
          </a:p>
        </p:txBody>
      </p:sp>
    </p:spTree>
    <p:custDataLst>
      <p:tags r:id="rId1"/>
    </p:custData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Studies 1216 and 1160: switch to RPV/FTC/TAF</a:t>
            </a:r>
            <a:endParaRPr lang="fr-FR" dirty="0"/>
          </a:p>
        </p:txBody>
      </p:sp>
      <p:grpSp>
        <p:nvGrpSpPr>
          <p:cNvPr id="5" name="Grouper 4"/>
          <p:cNvGrpSpPr/>
          <p:nvPr/>
        </p:nvGrpSpPr>
        <p:grpSpPr>
          <a:xfrm>
            <a:off x="423943" y="4856072"/>
            <a:ext cx="7768366" cy="564611"/>
            <a:chOff x="412835" y="4809476"/>
            <a:chExt cx="7768366" cy="564611"/>
          </a:xfrm>
        </p:grpSpPr>
        <p:sp>
          <p:nvSpPr>
            <p:cNvPr id="20" name="Oval 19"/>
            <p:cNvSpPr/>
            <p:nvPr/>
          </p:nvSpPr>
          <p:spPr bwMode="auto">
            <a:xfrm>
              <a:off x="423863" y="4899864"/>
              <a:ext cx="128587" cy="127000"/>
            </a:xfrm>
            <a:prstGeom prst="ellipse">
              <a:avLst/>
            </a:prstGeom>
            <a:solidFill>
              <a:srgbClr val="00B0F0"/>
            </a:solidFill>
            <a:ln w="19050">
              <a:solidFill>
                <a:srgbClr val="00B0F0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eaLnBrk="0" hangingPunct="0">
                <a:defRPr sz="36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36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36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36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36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lnSpc>
                  <a:spcPct val="90000"/>
                </a:lnSpc>
                <a:defRPr/>
              </a:pPr>
              <a:endParaRPr lang="en-US" altLang="en-US" sz="1400" b="0">
                <a:solidFill>
                  <a:srgbClr val="000066"/>
                </a:solidFill>
              </a:endParaRPr>
            </a:p>
          </p:txBody>
        </p:sp>
        <p:sp>
          <p:nvSpPr>
            <p:cNvPr id="21" name="TextBox 38"/>
            <p:cNvSpPr txBox="1">
              <a:spLocks noChangeArrowheads="1"/>
            </p:cNvSpPr>
            <p:nvPr/>
          </p:nvSpPr>
          <p:spPr bwMode="auto">
            <a:xfrm>
              <a:off x="812638" y="4809476"/>
              <a:ext cx="484215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altLang="en-US" sz="1400" dirty="0">
                  <a:solidFill>
                    <a:srgbClr val="000066"/>
                  </a:solidFill>
                </a:rPr>
                <a:t>184</a:t>
              </a:r>
            </a:p>
          </p:txBody>
        </p:sp>
        <p:sp>
          <p:nvSpPr>
            <p:cNvPr id="22" name="TextBox 39"/>
            <p:cNvSpPr txBox="1">
              <a:spLocks noChangeArrowheads="1"/>
            </p:cNvSpPr>
            <p:nvPr/>
          </p:nvSpPr>
          <p:spPr bwMode="auto">
            <a:xfrm>
              <a:off x="2201148" y="4809476"/>
              <a:ext cx="484215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altLang="en-US" sz="1400" dirty="0">
                  <a:solidFill>
                    <a:srgbClr val="000066"/>
                  </a:solidFill>
                </a:rPr>
                <a:t>175</a:t>
              </a:r>
            </a:p>
          </p:txBody>
        </p:sp>
        <p:sp>
          <p:nvSpPr>
            <p:cNvPr id="23" name="TextBox 40"/>
            <p:cNvSpPr txBox="1">
              <a:spLocks noChangeArrowheads="1"/>
            </p:cNvSpPr>
            <p:nvPr/>
          </p:nvSpPr>
          <p:spPr bwMode="auto">
            <a:xfrm>
              <a:off x="3560451" y="4809476"/>
              <a:ext cx="484215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altLang="en-US" sz="1400" dirty="0">
                  <a:solidFill>
                    <a:srgbClr val="000066"/>
                  </a:solidFill>
                </a:rPr>
                <a:t>168</a:t>
              </a:r>
            </a:p>
          </p:txBody>
        </p:sp>
        <p:sp>
          <p:nvSpPr>
            <p:cNvPr id="25" name="TextBox 29"/>
            <p:cNvSpPr txBox="1">
              <a:spLocks noChangeArrowheads="1"/>
            </p:cNvSpPr>
            <p:nvPr/>
          </p:nvSpPr>
          <p:spPr bwMode="auto">
            <a:xfrm>
              <a:off x="472939" y="5088804"/>
              <a:ext cx="288000" cy="2627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r" eaLnBrk="1" hangingPunct="1">
                <a:lnSpc>
                  <a:spcPct val="90000"/>
                </a:lnSpc>
              </a:pPr>
              <a:r>
                <a:rPr lang="en-US" altLang="en-US" sz="1400" dirty="0">
                  <a:solidFill>
                    <a:srgbClr val="000066"/>
                  </a:solidFill>
                </a:rPr>
                <a:t>N</a:t>
              </a:r>
            </a:p>
          </p:txBody>
        </p:sp>
        <p:sp>
          <p:nvSpPr>
            <p:cNvPr id="26" name="TextBox 44"/>
            <p:cNvSpPr txBox="1">
              <a:spLocks noChangeArrowheads="1"/>
            </p:cNvSpPr>
            <p:nvPr/>
          </p:nvSpPr>
          <p:spPr bwMode="auto">
            <a:xfrm>
              <a:off x="812307" y="5066310"/>
              <a:ext cx="484215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altLang="en-US" sz="1400" dirty="0">
                  <a:solidFill>
                    <a:srgbClr val="000066"/>
                  </a:solidFill>
                </a:rPr>
                <a:t>173</a:t>
              </a:r>
            </a:p>
          </p:txBody>
        </p:sp>
        <p:sp>
          <p:nvSpPr>
            <p:cNvPr id="27" name="TextBox 45"/>
            <p:cNvSpPr txBox="1">
              <a:spLocks noChangeArrowheads="1"/>
            </p:cNvSpPr>
            <p:nvPr/>
          </p:nvSpPr>
          <p:spPr bwMode="auto">
            <a:xfrm>
              <a:off x="2201148" y="5066310"/>
              <a:ext cx="484215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altLang="en-US" sz="1400" dirty="0">
                  <a:solidFill>
                    <a:srgbClr val="000066"/>
                  </a:solidFill>
                </a:rPr>
                <a:t>171</a:t>
              </a:r>
            </a:p>
          </p:txBody>
        </p:sp>
        <p:sp>
          <p:nvSpPr>
            <p:cNvPr id="28" name="TextBox 46"/>
            <p:cNvSpPr txBox="1">
              <a:spLocks noChangeArrowheads="1"/>
            </p:cNvSpPr>
            <p:nvPr/>
          </p:nvSpPr>
          <p:spPr bwMode="auto">
            <a:xfrm>
              <a:off x="3560408" y="5066310"/>
              <a:ext cx="484215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altLang="en-US" sz="1400" dirty="0">
                  <a:solidFill>
                    <a:srgbClr val="000066"/>
                  </a:solidFill>
                </a:rPr>
                <a:t>165</a:t>
              </a:r>
            </a:p>
          </p:txBody>
        </p:sp>
        <p:sp>
          <p:nvSpPr>
            <p:cNvPr id="29" name="Oval 28"/>
            <p:cNvSpPr/>
            <p:nvPr/>
          </p:nvSpPr>
          <p:spPr bwMode="auto">
            <a:xfrm>
              <a:off x="412835" y="5147967"/>
              <a:ext cx="146050" cy="144462"/>
            </a:xfrm>
            <a:prstGeom prst="ellipse">
              <a:avLst/>
            </a:prstGeom>
            <a:solidFill>
              <a:srgbClr val="FBB040"/>
            </a:solidFill>
            <a:ln w="1905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eaLnBrk="0" hangingPunct="0">
                <a:defRPr sz="36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36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36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36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36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lnSpc>
                  <a:spcPct val="90000"/>
                </a:lnSpc>
                <a:defRPr/>
              </a:pPr>
              <a:endParaRPr lang="en-US" altLang="en-US" sz="1400">
                <a:solidFill>
                  <a:srgbClr val="000066"/>
                </a:solidFill>
              </a:endParaRPr>
            </a:p>
          </p:txBody>
        </p:sp>
        <p:sp>
          <p:nvSpPr>
            <p:cNvPr id="30" name="TextBox 49"/>
            <p:cNvSpPr txBox="1">
              <a:spLocks noChangeArrowheads="1"/>
            </p:cNvSpPr>
            <p:nvPr/>
          </p:nvSpPr>
          <p:spPr bwMode="auto">
            <a:xfrm>
              <a:off x="4964866" y="4809476"/>
              <a:ext cx="484215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altLang="en-US" sz="1400" dirty="0">
                  <a:solidFill>
                    <a:srgbClr val="000066"/>
                  </a:solidFill>
                </a:rPr>
                <a:t>388</a:t>
              </a:r>
            </a:p>
          </p:txBody>
        </p:sp>
        <p:sp>
          <p:nvSpPr>
            <p:cNvPr id="31" name="TextBox 50"/>
            <p:cNvSpPr txBox="1">
              <a:spLocks noChangeArrowheads="1"/>
            </p:cNvSpPr>
            <p:nvPr/>
          </p:nvSpPr>
          <p:spPr bwMode="auto">
            <a:xfrm>
              <a:off x="6347757" y="4809476"/>
              <a:ext cx="484215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altLang="en-US" sz="1400" dirty="0">
                  <a:solidFill>
                    <a:srgbClr val="000066"/>
                  </a:solidFill>
                </a:rPr>
                <a:t>369</a:t>
              </a:r>
            </a:p>
          </p:txBody>
        </p:sp>
        <p:sp>
          <p:nvSpPr>
            <p:cNvPr id="32" name="TextBox 51"/>
            <p:cNvSpPr txBox="1">
              <a:spLocks noChangeArrowheads="1"/>
            </p:cNvSpPr>
            <p:nvPr/>
          </p:nvSpPr>
          <p:spPr bwMode="auto">
            <a:xfrm>
              <a:off x="7696986" y="4809476"/>
              <a:ext cx="484215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altLang="en-US" sz="1400" dirty="0">
                  <a:solidFill>
                    <a:srgbClr val="000066"/>
                  </a:solidFill>
                </a:rPr>
                <a:t>347</a:t>
              </a:r>
            </a:p>
          </p:txBody>
        </p:sp>
        <p:sp>
          <p:nvSpPr>
            <p:cNvPr id="33" name="TextBox 53"/>
            <p:cNvSpPr txBox="1">
              <a:spLocks noChangeArrowheads="1"/>
            </p:cNvSpPr>
            <p:nvPr/>
          </p:nvSpPr>
          <p:spPr bwMode="auto">
            <a:xfrm>
              <a:off x="4964866" y="5066310"/>
              <a:ext cx="484215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altLang="en-US" sz="1400" dirty="0">
                  <a:solidFill>
                    <a:srgbClr val="000066"/>
                  </a:solidFill>
                </a:rPr>
                <a:t>399</a:t>
              </a:r>
            </a:p>
          </p:txBody>
        </p:sp>
        <p:sp>
          <p:nvSpPr>
            <p:cNvPr id="34" name="TextBox 54"/>
            <p:cNvSpPr txBox="1">
              <a:spLocks noChangeArrowheads="1"/>
            </p:cNvSpPr>
            <p:nvPr/>
          </p:nvSpPr>
          <p:spPr bwMode="auto">
            <a:xfrm>
              <a:off x="6347757" y="5066310"/>
              <a:ext cx="484215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altLang="en-US" sz="1400" dirty="0">
                  <a:solidFill>
                    <a:srgbClr val="000066"/>
                  </a:solidFill>
                </a:rPr>
                <a:t>382</a:t>
              </a:r>
            </a:p>
          </p:txBody>
        </p:sp>
        <p:sp>
          <p:nvSpPr>
            <p:cNvPr id="35" name="TextBox 55"/>
            <p:cNvSpPr txBox="1">
              <a:spLocks noChangeArrowheads="1"/>
            </p:cNvSpPr>
            <p:nvPr/>
          </p:nvSpPr>
          <p:spPr bwMode="auto">
            <a:xfrm>
              <a:off x="7696986" y="5066310"/>
              <a:ext cx="484215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altLang="en-US" sz="1400" dirty="0">
                  <a:solidFill>
                    <a:srgbClr val="000066"/>
                  </a:solidFill>
                </a:rPr>
                <a:t>367</a:t>
              </a:r>
            </a:p>
          </p:txBody>
        </p:sp>
        <p:sp>
          <p:nvSpPr>
            <p:cNvPr id="36" name="Oval 35"/>
            <p:cNvSpPr/>
            <p:nvPr/>
          </p:nvSpPr>
          <p:spPr bwMode="auto">
            <a:xfrm>
              <a:off x="4569252" y="4899864"/>
              <a:ext cx="128587" cy="127000"/>
            </a:xfrm>
            <a:prstGeom prst="ellipse">
              <a:avLst/>
            </a:prstGeom>
            <a:solidFill>
              <a:srgbClr val="00B0F0"/>
            </a:solidFill>
            <a:ln w="19050">
              <a:solidFill>
                <a:srgbClr val="00B0F0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eaLnBrk="0" hangingPunct="0">
                <a:defRPr sz="36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36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36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36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36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lnSpc>
                  <a:spcPct val="90000"/>
                </a:lnSpc>
                <a:defRPr/>
              </a:pPr>
              <a:endParaRPr lang="en-US" altLang="en-US" sz="1400" b="0">
                <a:solidFill>
                  <a:srgbClr val="000066"/>
                </a:solidFill>
              </a:endParaRPr>
            </a:p>
          </p:txBody>
        </p:sp>
        <p:sp>
          <p:nvSpPr>
            <p:cNvPr id="37" name="TextBox 29"/>
            <p:cNvSpPr txBox="1">
              <a:spLocks noChangeArrowheads="1"/>
            </p:cNvSpPr>
            <p:nvPr/>
          </p:nvSpPr>
          <p:spPr bwMode="auto">
            <a:xfrm>
              <a:off x="4627239" y="4832222"/>
              <a:ext cx="288000" cy="2622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r" eaLnBrk="1" hangingPunct="1">
                <a:lnSpc>
                  <a:spcPct val="90000"/>
                </a:lnSpc>
              </a:pPr>
              <a:r>
                <a:rPr lang="en-US" altLang="en-US" sz="1400" dirty="0">
                  <a:solidFill>
                    <a:srgbClr val="000066"/>
                  </a:solidFill>
                </a:rPr>
                <a:t>N</a:t>
              </a:r>
            </a:p>
          </p:txBody>
        </p:sp>
        <p:sp>
          <p:nvSpPr>
            <p:cNvPr id="38" name="TextBox 29"/>
            <p:cNvSpPr txBox="1">
              <a:spLocks noChangeArrowheads="1"/>
            </p:cNvSpPr>
            <p:nvPr/>
          </p:nvSpPr>
          <p:spPr bwMode="auto">
            <a:xfrm>
              <a:off x="4626865" y="5088804"/>
              <a:ext cx="288000" cy="2627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r" eaLnBrk="1" hangingPunct="1">
                <a:lnSpc>
                  <a:spcPct val="90000"/>
                </a:lnSpc>
              </a:pPr>
              <a:r>
                <a:rPr lang="en-US" altLang="en-US" sz="1400" dirty="0">
                  <a:solidFill>
                    <a:srgbClr val="000066"/>
                  </a:solidFill>
                </a:rPr>
                <a:t>N</a:t>
              </a:r>
            </a:p>
          </p:txBody>
        </p:sp>
        <p:sp>
          <p:nvSpPr>
            <p:cNvPr id="39" name="Oval 38"/>
            <p:cNvSpPr/>
            <p:nvPr/>
          </p:nvSpPr>
          <p:spPr bwMode="auto">
            <a:xfrm>
              <a:off x="4564489" y="5147967"/>
              <a:ext cx="146050" cy="144462"/>
            </a:xfrm>
            <a:prstGeom prst="ellipse">
              <a:avLst/>
            </a:prstGeom>
            <a:solidFill>
              <a:srgbClr val="717074"/>
            </a:solidFill>
            <a:ln w="1905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eaLnBrk="0" hangingPunct="0">
                <a:defRPr sz="36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36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36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36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36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lnSpc>
                  <a:spcPct val="90000"/>
                </a:lnSpc>
                <a:defRPr/>
              </a:pPr>
              <a:endParaRPr lang="en-US" altLang="en-US" sz="1400">
                <a:solidFill>
                  <a:srgbClr val="000066"/>
                </a:solidFill>
              </a:endParaRPr>
            </a:p>
          </p:txBody>
        </p:sp>
        <p:sp>
          <p:nvSpPr>
            <p:cNvPr id="24" name="TextBox 29"/>
            <p:cNvSpPr txBox="1">
              <a:spLocks noChangeArrowheads="1"/>
            </p:cNvSpPr>
            <p:nvPr/>
          </p:nvSpPr>
          <p:spPr bwMode="auto">
            <a:xfrm>
              <a:off x="473313" y="4832222"/>
              <a:ext cx="288000" cy="2622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r" eaLnBrk="1" hangingPunct="1">
                <a:lnSpc>
                  <a:spcPct val="90000"/>
                </a:lnSpc>
              </a:pPr>
              <a:r>
                <a:rPr lang="en-US" altLang="en-US" sz="1400" dirty="0">
                  <a:solidFill>
                    <a:srgbClr val="000066"/>
                  </a:solidFill>
                </a:rPr>
                <a:t>N</a:t>
              </a:r>
            </a:p>
          </p:txBody>
        </p:sp>
      </p:grpSp>
      <p:graphicFrame>
        <p:nvGraphicFramePr>
          <p:cNvPr id="56" name="Table 5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3558056"/>
              </p:ext>
            </p:extLst>
          </p:nvPr>
        </p:nvGraphicFramePr>
        <p:xfrm>
          <a:off x="294757" y="5492777"/>
          <a:ext cx="8450065" cy="795840"/>
        </p:xfrm>
        <a:graphic>
          <a:graphicData uri="http://schemas.openxmlformats.org/drawingml/2006/table">
            <a:tbl>
              <a:tblPr/>
              <a:tblGrid>
                <a:gridCol w="12552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917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6020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378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1804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2890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1897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3907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8356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1456" marR="91456" marT="45772" marB="45772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200"/>
                        </a:spcBef>
                        <a:buClr>
                          <a:srgbClr val="A9A9A9"/>
                        </a:buClr>
                        <a:buSzPct val="9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800"/>
                        </a:spcBef>
                        <a:buClr>
                          <a:srgbClr val="A9A9A9"/>
                        </a:buClr>
                        <a:buSzPct val="90000"/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RPV/FTC/TAF</a:t>
                      </a:r>
                    </a:p>
                  </a:txBody>
                  <a:tcPr marL="91456" marR="91456" marT="45772" marB="45772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CB5EA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200"/>
                        </a:spcBef>
                        <a:buClr>
                          <a:srgbClr val="A9A9A9"/>
                        </a:buClr>
                        <a:buSzPct val="9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800"/>
                        </a:spcBef>
                        <a:buClr>
                          <a:srgbClr val="A9A9A9"/>
                        </a:buClr>
                        <a:buSzPct val="90000"/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RPV/FTC/TDF</a:t>
                      </a:r>
                    </a:p>
                  </a:txBody>
                  <a:tcPr marL="91456" marR="91456" marT="45772" marB="45772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B040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200"/>
                        </a:spcBef>
                        <a:buClr>
                          <a:srgbClr val="A9A9A9"/>
                        </a:buClr>
                        <a:buSzPct val="9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800"/>
                        </a:spcBef>
                        <a:buClr>
                          <a:srgbClr val="A9A9A9"/>
                        </a:buClr>
                        <a:buSzPct val="90000"/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1456" marR="91456" marT="45772" marB="45772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1456" marR="91456" marT="45772" marB="45772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200"/>
                        </a:spcBef>
                        <a:buClr>
                          <a:srgbClr val="A9A9A9"/>
                        </a:buClr>
                        <a:buSzPct val="9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800"/>
                        </a:spcBef>
                        <a:buClr>
                          <a:srgbClr val="A9A9A9"/>
                        </a:buClr>
                        <a:buSzPct val="90000"/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RPV/FTC/TAF</a:t>
                      </a:r>
                    </a:p>
                  </a:txBody>
                  <a:tcPr marL="91456" marR="91456" marT="45772" marB="45772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CB5EA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200"/>
                        </a:spcBef>
                        <a:buClr>
                          <a:srgbClr val="A9A9A9"/>
                        </a:buClr>
                        <a:buSzPct val="9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800"/>
                        </a:spcBef>
                        <a:buClr>
                          <a:srgbClr val="A9A9A9"/>
                        </a:buClr>
                        <a:buSzPct val="90000"/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EFV/FTC/TDF</a:t>
                      </a:r>
                    </a:p>
                  </a:txBody>
                  <a:tcPr marL="91456" marR="91456" marT="45772" marB="45772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17074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200"/>
                        </a:spcBef>
                        <a:buClr>
                          <a:srgbClr val="A9A9A9"/>
                        </a:buClr>
                        <a:buSzPct val="9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800"/>
                        </a:spcBef>
                        <a:buClr>
                          <a:srgbClr val="A9A9A9"/>
                        </a:buClr>
                        <a:buSzPct val="90000"/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1456" marR="91456" marT="45772" marB="45772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613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≥ 3% increase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1456" marR="91456" marT="45772" marB="45772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200"/>
                        </a:spcBef>
                        <a:buClr>
                          <a:srgbClr val="A9A9A9"/>
                        </a:buClr>
                        <a:buSzPct val="9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800"/>
                        </a:spcBef>
                        <a:buClr>
                          <a:srgbClr val="A9A9A9"/>
                        </a:buClr>
                        <a:buSzPct val="90000"/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16%</a:t>
                      </a:r>
                    </a:p>
                  </a:txBody>
                  <a:tcPr marL="91456" marR="91456" marT="45772" marB="4577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200"/>
                        </a:spcBef>
                        <a:buClr>
                          <a:srgbClr val="A9A9A9"/>
                        </a:buClr>
                        <a:buSzPct val="9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800"/>
                        </a:spcBef>
                        <a:buClr>
                          <a:srgbClr val="A9A9A9"/>
                        </a:buClr>
                        <a:buSzPct val="90000"/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4%</a:t>
                      </a:r>
                    </a:p>
                  </a:txBody>
                  <a:tcPr marL="91456" marR="91456" marT="45772" marB="4577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200"/>
                        </a:spcBef>
                        <a:buClr>
                          <a:srgbClr val="A9A9A9"/>
                        </a:buClr>
                        <a:buSzPct val="9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800"/>
                        </a:spcBef>
                        <a:buClr>
                          <a:srgbClr val="A9A9A9"/>
                        </a:buClr>
                        <a:buSzPct val="90000"/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p &lt; 0.001</a:t>
                      </a:r>
                    </a:p>
                  </a:txBody>
                  <a:tcPr marL="91456" marR="91456" marT="45772" marB="4577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1456" marR="91456" marT="45772" marB="45772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200"/>
                        </a:spcBef>
                        <a:buClr>
                          <a:srgbClr val="A9A9A9"/>
                        </a:buClr>
                        <a:buSzPct val="9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800"/>
                        </a:spcBef>
                        <a:buClr>
                          <a:srgbClr val="A9A9A9"/>
                        </a:buClr>
                        <a:buSzPct val="90000"/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19%</a:t>
                      </a:r>
                    </a:p>
                  </a:txBody>
                  <a:tcPr marL="91456" marR="91456" marT="45772" marB="45772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200"/>
                        </a:spcBef>
                        <a:buClr>
                          <a:srgbClr val="A9A9A9"/>
                        </a:buClr>
                        <a:buSzPct val="9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800"/>
                        </a:spcBef>
                        <a:buClr>
                          <a:srgbClr val="A9A9A9"/>
                        </a:buClr>
                        <a:buSzPct val="90000"/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6%</a:t>
                      </a:r>
                    </a:p>
                  </a:txBody>
                  <a:tcPr marL="91456" marR="91456" marT="45772" marB="4577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200"/>
                        </a:spcBef>
                        <a:buClr>
                          <a:srgbClr val="A9A9A9"/>
                        </a:buClr>
                        <a:buSzPct val="9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800"/>
                        </a:spcBef>
                        <a:buClr>
                          <a:srgbClr val="A9A9A9"/>
                        </a:buClr>
                        <a:buSzPct val="90000"/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p &lt; 0.001</a:t>
                      </a:r>
                    </a:p>
                  </a:txBody>
                  <a:tcPr marL="91456" marR="91456" marT="45772" marB="4577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613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≥ 3% decrease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1456" marR="91456" marT="45772" marB="45772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3%</a:t>
                      </a:r>
                    </a:p>
                  </a:txBody>
                  <a:tcPr marL="91456" marR="91456" marT="45772" marB="4577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7%</a:t>
                      </a:r>
                    </a:p>
                  </a:txBody>
                  <a:tcPr marL="91456" marR="91456" marT="45772" marB="4577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p = 0.13</a:t>
                      </a:r>
                    </a:p>
                  </a:txBody>
                  <a:tcPr marL="91456" marR="91456" marT="45772" marB="4577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1456" marR="91456" marT="45772" marB="45772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2%</a:t>
                      </a:r>
                    </a:p>
                  </a:txBody>
                  <a:tcPr marL="91456" marR="91456" marT="45772" marB="45772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10%</a:t>
                      </a:r>
                    </a:p>
                  </a:txBody>
                  <a:tcPr marL="91456" marR="91456" marT="45772" marB="4577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p &lt; 0.001</a:t>
                      </a:r>
                    </a:p>
                  </a:txBody>
                  <a:tcPr marL="91456" marR="91456" marT="45772" marB="4577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9" name="AutoShape 162"/>
          <p:cNvSpPr>
            <a:spLocks noChangeArrowheads="1"/>
          </p:cNvSpPr>
          <p:nvPr/>
        </p:nvSpPr>
        <p:spPr bwMode="auto">
          <a:xfrm>
            <a:off x="-1" y="6565238"/>
            <a:ext cx="1908000" cy="324000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200" b="1" i="1" dirty="0">
                <a:solidFill>
                  <a:srgbClr val="333399"/>
                </a:solidFill>
                <a:latin typeface="Cambria" pitchFamily="18" charset="0"/>
              </a:rPr>
              <a:t>SWITCH TO RPV/FTC/TAF</a:t>
            </a:r>
          </a:p>
        </p:txBody>
      </p:sp>
      <p:sp>
        <p:nvSpPr>
          <p:cNvPr id="6" name="Rectangle 5"/>
          <p:cNvSpPr/>
          <p:nvPr/>
        </p:nvSpPr>
        <p:spPr>
          <a:xfrm>
            <a:off x="1141553" y="1204993"/>
            <a:ext cx="682710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en-US" sz="2400" b="1" dirty="0">
                <a:solidFill>
                  <a:srgbClr val="CC3300"/>
                </a:solidFill>
                <a:latin typeface="+mj-lt"/>
              </a:rPr>
              <a:t>Median % change in Hip BMD through W48 (95% CI)</a:t>
            </a:r>
            <a:endParaRPr lang="fr-FR" sz="2400" b="1" dirty="0">
              <a:solidFill>
                <a:srgbClr val="CC3300"/>
              </a:solidFill>
              <a:latin typeface="+mj-lt"/>
            </a:endParaRPr>
          </a:p>
        </p:txBody>
      </p:sp>
      <p:grpSp>
        <p:nvGrpSpPr>
          <p:cNvPr id="2" name="Groupe 1"/>
          <p:cNvGrpSpPr/>
          <p:nvPr/>
        </p:nvGrpSpPr>
        <p:grpSpPr>
          <a:xfrm>
            <a:off x="137778" y="1656033"/>
            <a:ext cx="4394199" cy="3383139"/>
            <a:chOff x="137778" y="1656033"/>
            <a:chExt cx="4394199" cy="3383139"/>
          </a:xfrm>
        </p:grpSpPr>
        <p:sp>
          <p:nvSpPr>
            <p:cNvPr id="7" name="Text Placeholder 7"/>
            <p:cNvSpPr>
              <a:spLocks/>
            </p:cNvSpPr>
            <p:nvPr/>
          </p:nvSpPr>
          <p:spPr bwMode="auto">
            <a:xfrm>
              <a:off x="1027492" y="1656033"/>
              <a:ext cx="3291840" cy="342538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>
                <a:lnSpc>
                  <a:spcPct val="90000"/>
                </a:lnSpc>
                <a:buClr>
                  <a:srgbClr val="A9A9A9"/>
                </a:buClr>
                <a:buSzPct val="90000"/>
                <a:buFont typeface="Wingdings" pitchFamily="2" charset="2"/>
                <a:buNone/>
              </a:pPr>
              <a:r>
                <a:rPr lang="en-US" altLang="en-US" sz="2000" b="1" dirty="0">
                  <a:solidFill>
                    <a:srgbClr val="333399"/>
                  </a:solidFill>
                  <a:latin typeface="+mj-lt"/>
                </a:rPr>
                <a:t>Study 1216</a:t>
              </a:r>
            </a:p>
          </p:txBody>
        </p:sp>
        <p:graphicFrame>
          <p:nvGraphicFramePr>
            <p:cNvPr id="43" name="Content Placeholder 6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4032137092"/>
                </p:ext>
              </p:extLst>
            </p:nvPr>
          </p:nvGraphicFramePr>
          <p:xfrm>
            <a:off x="137778" y="2122236"/>
            <a:ext cx="3940865" cy="2916936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  <p:sp>
          <p:nvSpPr>
            <p:cNvPr id="44" name="TextBox 12"/>
            <p:cNvSpPr txBox="1">
              <a:spLocks noChangeArrowheads="1"/>
            </p:cNvSpPr>
            <p:nvPr/>
          </p:nvSpPr>
          <p:spPr bwMode="auto">
            <a:xfrm>
              <a:off x="3522586" y="2661618"/>
              <a:ext cx="452437" cy="246063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lIns="0" tIns="0" rIns="0" bIns="0" anchor="ctr"/>
            <a:lstStyle>
              <a:lvl1pPr eaLnBrk="0" hangingPunct="0">
                <a:defRPr sz="36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36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36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36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36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lnSpc>
                  <a:spcPct val="90000"/>
                </a:lnSpc>
              </a:pPr>
              <a:r>
                <a:rPr lang="en-US" altLang="en-US" sz="1600" dirty="0">
                  <a:solidFill>
                    <a:srgbClr val="333399"/>
                  </a:solidFill>
                  <a:latin typeface="+mj-lt"/>
                </a:rPr>
                <a:t>1.04</a:t>
              </a:r>
            </a:p>
          </p:txBody>
        </p:sp>
        <p:sp>
          <p:nvSpPr>
            <p:cNvPr id="45" name="TextBox 13"/>
            <p:cNvSpPr txBox="1">
              <a:spLocks noChangeArrowheads="1"/>
            </p:cNvSpPr>
            <p:nvPr/>
          </p:nvSpPr>
          <p:spPr bwMode="auto">
            <a:xfrm>
              <a:off x="3379569" y="3759493"/>
              <a:ext cx="747282" cy="322193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lIns="0" tIns="0" rIns="0" bIns="0" anchor="ctr"/>
            <a:lstStyle>
              <a:lvl1pPr eaLnBrk="0" hangingPunct="0">
                <a:defRPr sz="36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36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36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36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36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lnSpc>
                  <a:spcPct val="90000"/>
                </a:lnSpc>
              </a:pPr>
              <a:r>
                <a:rPr lang="en-US" altLang="en-US" sz="1600" dirty="0">
                  <a:solidFill>
                    <a:srgbClr val="333399"/>
                  </a:solidFill>
                  <a:latin typeface="+mj-lt"/>
                </a:rPr>
                <a:t>-0.25</a:t>
              </a:r>
            </a:p>
          </p:txBody>
        </p:sp>
        <p:sp>
          <p:nvSpPr>
            <p:cNvPr id="46" name="Right Bracket 45"/>
            <p:cNvSpPr/>
            <p:nvPr/>
          </p:nvSpPr>
          <p:spPr>
            <a:xfrm>
              <a:off x="4051444" y="3003299"/>
              <a:ext cx="90201" cy="516755"/>
            </a:xfrm>
            <a:prstGeom prst="rightBracket">
              <a:avLst>
                <a:gd name="adj" fmla="val 0"/>
              </a:avLst>
            </a:prstGeom>
            <a:ln w="9525">
              <a:solidFill>
                <a:schemeClr val="tx1"/>
              </a:solidFill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400"/>
            </a:p>
          </p:txBody>
        </p:sp>
        <p:sp>
          <p:nvSpPr>
            <p:cNvPr id="47" name="Rectangle 30"/>
            <p:cNvSpPr>
              <a:spLocks noChangeArrowheads="1"/>
            </p:cNvSpPr>
            <p:nvPr/>
          </p:nvSpPr>
          <p:spPr bwMode="auto">
            <a:xfrm>
              <a:off x="3624775" y="3184549"/>
              <a:ext cx="907202" cy="16927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>
                <a:lnSpc>
                  <a:spcPct val="90000"/>
                </a:lnSpc>
                <a:spcBef>
                  <a:spcPts val="1200"/>
                </a:spcBef>
                <a:buClr>
                  <a:srgbClr val="A9A9A9"/>
                </a:buClr>
                <a:buSzPct val="9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800"/>
                </a:spcBef>
                <a:buClr>
                  <a:srgbClr val="A9A9A9"/>
                </a:buClr>
                <a:buSzPct val="90000"/>
                <a:buFont typeface="Arial" charset="0"/>
                <a:buChar char="–"/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600"/>
                </a:spcBef>
                <a:buClr>
                  <a:srgbClr val="A9A9A9"/>
                </a:buClr>
                <a:buSzPct val="90000"/>
                <a:buFont typeface="Wingdings" charset="2"/>
                <a:buChar char="§"/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600"/>
                </a:spcBef>
                <a:buClr>
                  <a:srgbClr val="A9A9A9"/>
                </a:buClr>
                <a:buSzPct val="90000"/>
                <a:buFont typeface="Arial" charset="0"/>
                <a:buChar char="–"/>
                <a:defRPr sz="1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600"/>
                </a:spcBef>
                <a:buClr>
                  <a:srgbClr val="A9A9A9"/>
                </a:buClr>
                <a:buSzPct val="90000"/>
                <a:buFont typeface="Wingdings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20000"/>
                </a:spcBef>
                <a:buClr>
                  <a:srgbClr val="990000"/>
                </a:buClr>
                <a:buSzTx/>
                <a:buFontTx/>
                <a:buNone/>
              </a:pPr>
              <a:r>
                <a:rPr lang="en-US" altLang="en-US" sz="1100" dirty="0">
                  <a:solidFill>
                    <a:srgbClr val="000066"/>
                  </a:solidFill>
                </a:rPr>
                <a:t>p &lt; 0.001</a:t>
              </a:r>
            </a:p>
          </p:txBody>
        </p:sp>
        <p:sp>
          <p:nvSpPr>
            <p:cNvPr id="72" name="ZoneTexte 71"/>
            <p:cNvSpPr txBox="1"/>
            <p:nvPr/>
          </p:nvSpPr>
          <p:spPr>
            <a:xfrm>
              <a:off x="713660" y="3349169"/>
              <a:ext cx="29878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600" dirty="0">
                  <a:solidFill>
                    <a:srgbClr val="000066"/>
                  </a:solidFill>
                </a:rPr>
                <a:t>0</a:t>
              </a:r>
            </a:p>
          </p:txBody>
        </p:sp>
        <p:sp>
          <p:nvSpPr>
            <p:cNvPr id="74" name="ZoneTexte 73"/>
            <p:cNvSpPr txBox="1"/>
            <p:nvPr/>
          </p:nvSpPr>
          <p:spPr>
            <a:xfrm>
              <a:off x="713660" y="2916300"/>
              <a:ext cx="29878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600" dirty="0">
                  <a:solidFill>
                    <a:srgbClr val="000066"/>
                  </a:solidFill>
                </a:rPr>
                <a:t>1</a:t>
              </a:r>
            </a:p>
          </p:txBody>
        </p:sp>
        <p:sp>
          <p:nvSpPr>
            <p:cNvPr id="75" name="ZoneTexte 74"/>
            <p:cNvSpPr txBox="1"/>
            <p:nvPr/>
          </p:nvSpPr>
          <p:spPr>
            <a:xfrm>
              <a:off x="713660" y="2483431"/>
              <a:ext cx="29878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600" dirty="0">
                  <a:solidFill>
                    <a:srgbClr val="000066"/>
                  </a:solidFill>
                </a:rPr>
                <a:t>2</a:t>
              </a:r>
            </a:p>
          </p:txBody>
        </p:sp>
        <p:sp>
          <p:nvSpPr>
            <p:cNvPr id="76" name="ZoneTexte 75"/>
            <p:cNvSpPr txBox="1"/>
            <p:nvPr/>
          </p:nvSpPr>
          <p:spPr>
            <a:xfrm>
              <a:off x="645332" y="3782038"/>
              <a:ext cx="36710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600" dirty="0">
                  <a:solidFill>
                    <a:srgbClr val="000066"/>
                  </a:solidFill>
                </a:rPr>
                <a:t>-1</a:t>
              </a:r>
            </a:p>
          </p:txBody>
        </p:sp>
        <p:sp>
          <p:nvSpPr>
            <p:cNvPr id="77" name="ZoneTexte 76"/>
            <p:cNvSpPr txBox="1"/>
            <p:nvPr/>
          </p:nvSpPr>
          <p:spPr>
            <a:xfrm>
              <a:off x="645332" y="4214905"/>
              <a:ext cx="36710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600" dirty="0">
                  <a:solidFill>
                    <a:srgbClr val="000066"/>
                  </a:solidFill>
                </a:rPr>
                <a:t>-2</a:t>
              </a:r>
            </a:p>
          </p:txBody>
        </p:sp>
        <p:sp>
          <p:nvSpPr>
            <p:cNvPr id="83" name="ZoneTexte 82"/>
            <p:cNvSpPr txBox="1"/>
            <p:nvPr/>
          </p:nvSpPr>
          <p:spPr>
            <a:xfrm>
              <a:off x="839356" y="4406761"/>
              <a:ext cx="45397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000066"/>
                  </a:solidFill>
                </a:rPr>
                <a:t>W0</a:t>
              </a:r>
            </a:p>
          </p:txBody>
        </p:sp>
        <p:sp>
          <p:nvSpPr>
            <p:cNvPr id="84" name="ZoneTexte 83"/>
            <p:cNvSpPr txBox="1"/>
            <p:nvPr/>
          </p:nvSpPr>
          <p:spPr>
            <a:xfrm>
              <a:off x="2129169" y="4406761"/>
              <a:ext cx="55335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000066"/>
                  </a:solidFill>
                </a:rPr>
                <a:t>W24</a:t>
              </a:r>
            </a:p>
          </p:txBody>
        </p:sp>
        <p:sp>
          <p:nvSpPr>
            <p:cNvPr id="85" name="ZoneTexte 84"/>
            <p:cNvSpPr txBox="1"/>
            <p:nvPr/>
          </p:nvSpPr>
          <p:spPr>
            <a:xfrm>
              <a:off x="3499026" y="4406761"/>
              <a:ext cx="55335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000066"/>
                  </a:solidFill>
                </a:rPr>
                <a:t>W48</a:t>
              </a:r>
            </a:p>
          </p:txBody>
        </p:sp>
        <p:grpSp>
          <p:nvGrpSpPr>
            <p:cNvPr id="94" name="Groupe 93"/>
            <p:cNvGrpSpPr/>
            <p:nvPr/>
          </p:nvGrpSpPr>
          <p:grpSpPr>
            <a:xfrm>
              <a:off x="1898871" y="2118358"/>
              <a:ext cx="1506592" cy="500916"/>
              <a:chOff x="1898871" y="2213608"/>
              <a:chExt cx="1506592" cy="500916"/>
            </a:xfrm>
          </p:grpSpPr>
          <p:sp>
            <p:nvSpPr>
              <p:cNvPr id="95" name="AutoShape 165"/>
              <p:cNvSpPr>
                <a:spLocks noChangeArrowheads="1"/>
              </p:cNvSpPr>
              <p:nvPr/>
            </p:nvSpPr>
            <p:spPr bwMode="auto">
              <a:xfrm>
                <a:off x="1898871" y="2213608"/>
                <a:ext cx="1506592" cy="500916"/>
              </a:xfrm>
              <a:prstGeom prst="roundRect">
                <a:avLst>
                  <a:gd name="adj" fmla="val 16667"/>
                </a:avLst>
              </a:prstGeom>
              <a:solidFill>
                <a:schemeClr val="bg1"/>
              </a:solidFill>
              <a:ln w="9525">
                <a:solidFill>
                  <a:srgbClr val="D0D0F0"/>
                </a:solidFill>
                <a:round/>
                <a:headEnd/>
                <a:tailEnd/>
              </a:ln>
              <a:effectLst>
                <a:prstShdw prst="shdw17" dist="17961" dir="2700000">
                  <a:srgbClr val="7D7D90">
                    <a:alpha val="74997"/>
                  </a:srgbClr>
                </a:prstShdw>
              </a:effectLst>
            </p:spPr>
            <p:txBody>
              <a:bodyPr wrap="none" anchor="ctr"/>
              <a:lstStyle/>
              <a:p>
                <a:pPr defTabSz="914400"/>
                <a:endParaRPr lang="en-US" sz="2800">
                  <a:solidFill>
                    <a:srgbClr val="000066"/>
                  </a:solidFill>
                </a:endParaRPr>
              </a:p>
            </p:txBody>
          </p:sp>
          <p:sp>
            <p:nvSpPr>
              <p:cNvPr id="96" name="TextBox 51"/>
              <p:cNvSpPr txBox="1"/>
              <p:nvPr/>
            </p:nvSpPr>
            <p:spPr>
              <a:xfrm>
                <a:off x="2311326" y="2230779"/>
                <a:ext cx="1094136" cy="43181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noAutofit/>
              </a:bodyPr>
              <a:lstStyle/>
              <a:p>
                <a:r>
                  <a:rPr lang="en-US" sz="1400" b="1" dirty="0">
                    <a:solidFill>
                      <a:srgbClr val="333399"/>
                    </a:solidFill>
                    <a:latin typeface="+mj-lt"/>
                  </a:rPr>
                  <a:t>RPV/FTC/TAF</a:t>
                </a:r>
              </a:p>
              <a:p>
                <a:r>
                  <a:rPr lang="en-US" sz="1400" b="1" dirty="0">
                    <a:solidFill>
                      <a:srgbClr val="333399"/>
                    </a:solidFill>
                    <a:latin typeface="+mj-lt"/>
                  </a:rPr>
                  <a:t>RPV/FTC/TDF</a:t>
                </a:r>
              </a:p>
            </p:txBody>
          </p:sp>
          <p:grpSp>
            <p:nvGrpSpPr>
              <p:cNvPr id="97" name="Group 52"/>
              <p:cNvGrpSpPr/>
              <p:nvPr/>
            </p:nvGrpSpPr>
            <p:grpSpPr>
              <a:xfrm>
                <a:off x="1998560" y="2288916"/>
                <a:ext cx="262965" cy="91440"/>
                <a:chOff x="449176" y="1743654"/>
                <a:chExt cx="262965" cy="91440"/>
              </a:xfrm>
            </p:grpSpPr>
            <p:sp>
              <p:nvSpPr>
                <p:cNvPr id="101" name="Oval 56"/>
                <p:cNvSpPr/>
                <p:nvPr/>
              </p:nvSpPr>
              <p:spPr>
                <a:xfrm>
                  <a:off x="534938" y="1743654"/>
                  <a:ext cx="91440" cy="91440"/>
                </a:xfrm>
                <a:prstGeom prst="ellipse">
                  <a:avLst/>
                </a:prstGeom>
                <a:solidFill>
                  <a:srgbClr val="00B0F0"/>
                </a:solidFill>
                <a:ln w="19050">
                  <a:noFill/>
                  <a:miter lim="800000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90000"/>
                    </a:lnSpc>
                  </a:pPr>
                  <a:endParaRPr lang="en-US" b="1" dirty="0">
                    <a:solidFill>
                      <a:srgbClr val="333399"/>
                    </a:solidFill>
                    <a:latin typeface="+mj-lt"/>
                  </a:endParaRPr>
                </a:p>
              </p:txBody>
            </p:sp>
            <p:sp>
              <p:nvSpPr>
                <p:cNvPr id="102" name="Freeform 57"/>
                <p:cNvSpPr/>
                <p:nvPr/>
              </p:nvSpPr>
              <p:spPr>
                <a:xfrm>
                  <a:off x="449176" y="1789374"/>
                  <a:ext cx="262965" cy="0"/>
                </a:xfrm>
                <a:custGeom>
                  <a:avLst/>
                  <a:gdLst>
                    <a:gd name="connsiteX0" fmla="*/ 0 w 262965"/>
                    <a:gd name="connsiteY0" fmla="*/ 0 h 0"/>
                    <a:gd name="connsiteX1" fmla="*/ 262965 w 262965"/>
                    <a:gd name="connsiteY1" fmla="*/ 0 h 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262965">
                      <a:moveTo>
                        <a:pt x="0" y="0"/>
                      </a:moveTo>
                      <a:lnTo>
                        <a:pt x="262965" y="0"/>
                      </a:lnTo>
                    </a:path>
                  </a:pathLst>
                </a:custGeom>
                <a:noFill/>
                <a:ln w="25400" cap="rnd">
                  <a:solidFill>
                    <a:srgbClr val="00B0F0"/>
                  </a:solidFill>
                  <a:round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b="1">
                    <a:solidFill>
                      <a:srgbClr val="333399"/>
                    </a:solidFill>
                    <a:latin typeface="+mj-lt"/>
                  </a:endParaRPr>
                </a:p>
              </p:txBody>
            </p:sp>
          </p:grpSp>
          <p:grpSp>
            <p:nvGrpSpPr>
              <p:cNvPr id="98" name="Group 53"/>
              <p:cNvGrpSpPr/>
              <p:nvPr/>
            </p:nvGrpSpPr>
            <p:grpSpPr>
              <a:xfrm>
                <a:off x="1998560" y="2523229"/>
                <a:ext cx="262965" cy="91440"/>
                <a:chOff x="449176" y="1655703"/>
                <a:chExt cx="262965" cy="91440"/>
              </a:xfrm>
              <a:solidFill>
                <a:srgbClr val="296004"/>
              </a:solidFill>
            </p:grpSpPr>
            <p:sp>
              <p:nvSpPr>
                <p:cNvPr id="99" name="Oval 54"/>
                <p:cNvSpPr/>
                <p:nvPr/>
              </p:nvSpPr>
              <p:spPr>
                <a:xfrm>
                  <a:off x="534938" y="1655703"/>
                  <a:ext cx="91440" cy="91440"/>
                </a:xfrm>
                <a:prstGeom prst="ellipse">
                  <a:avLst/>
                </a:prstGeom>
                <a:solidFill>
                  <a:srgbClr val="E7A614"/>
                </a:solidFill>
                <a:ln w="19050">
                  <a:noFill/>
                  <a:miter lim="800000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90000"/>
                    </a:lnSpc>
                  </a:pPr>
                  <a:endParaRPr lang="en-US" b="1" dirty="0">
                    <a:solidFill>
                      <a:srgbClr val="000066"/>
                    </a:solidFill>
                    <a:latin typeface="+mj-lt"/>
                  </a:endParaRPr>
                </a:p>
              </p:txBody>
            </p:sp>
            <p:sp>
              <p:nvSpPr>
                <p:cNvPr id="100" name="Freeform 55"/>
                <p:cNvSpPr/>
                <p:nvPr/>
              </p:nvSpPr>
              <p:spPr>
                <a:xfrm>
                  <a:off x="449176" y="1701423"/>
                  <a:ext cx="262965" cy="0"/>
                </a:xfrm>
                <a:custGeom>
                  <a:avLst/>
                  <a:gdLst>
                    <a:gd name="connsiteX0" fmla="*/ 0 w 262965"/>
                    <a:gd name="connsiteY0" fmla="*/ 0 h 0"/>
                    <a:gd name="connsiteX1" fmla="*/ 262965 w 262965"/>
                    <a:gd name="connsiteY1" fmla="*/ 0 h 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262965">
                      <a:moveTo>
                        <a:pt x="0" y="0"/>
                      </a:moveTo>
                      <a:lnTo>
                        <a:pt x="262965" y="0"/>
                      </a:lnTo>
                    </a:path>
                  </a:pathLst>
                </a:custGeom>
                <a:grpFill/>
                <a:ln w="25400" cap="rnd">
                  <a:solidFill>
                    <a:srgbClr val="E7A614"/>
                  </a:solidFill>
                  <a:round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b="1">
                    <a:solidFill>
                      <a:srgbClr val="000066"/>
                    </a:solidFill>
                    <a:latin typeface="+mj-lt"/>
                  </a:endParaRPr>
                </a:p>
              </p:txBody>
            </p:sp>
          </p:grpSp>
        </p:grpSp>
      </p:grpSp>
      <p:grpSp>
        <p:nvGrpSpPr>
          <p:cNvPr id="9" name="Groupe 8"/>
          <p:cNvGrpSpPr/>
          <p:nvPr/>
        </p:nvGrpSpPr>
        <p:grpSpPr>
          <a:xfrm>
            <a:off x="4251444" y="1656033"/>
            <a:ext cx="4336396" cy="3380401"/>
            <a:chOff x="4251444" y="1656033"/>
            <a:chExt cx="4336396" cy="3380401"/>
          </a:xfrm>
        </p:grpSpPr>
        <p:graphicFrame>
          <p:nvGraphicFramePr>
            <p:cNvPr id="73" name="Content Placeholder 6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919937306"/>
                </p:ext>
              </p:extLst>
            </p:nvPr>
          </p:nvGraphicFramePr>
          <p:xfrm>
            <a:off x="4251444" y="2119498"/>
            <a:ext cx="3940865" cy="2916936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5"/>
            </a:graphicData>
          </a:graphic>
        </p:graphicFrame>
        <p:sp>
          <p:nvSpPr>
            <p:cNvPr id="8" name="Text Placeholder 9"/>
            <p:cNvSpPr>
              <a:spLocks/>
            </p:cNvSpPr>
            <p:nvPr/>
          </p:nvSpPr>
          <p:spPr bwMode="auto">
            <a:xfrm>
              <a:off x="5201139" y="1656033"/>
              <a:ext cx="3291840" cy="342538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>
                <a:lnSpc>
                  <a:spcPct val="90000"/>
                </a:lnSpc>
                <a:buClr>
                  <a:srgbClr val="A9A9A9"/>
                </a:buClr>
                <a:buSzPct val="90000"/>
                <a:buFont typeface="Wingdings" pitchFamily="2" charset="2"/>
                <a:buNone/>
              </a:pPr>
              <a:r>
                <a:rPr lang="en-US" altLang="en-US" sz="2000" b="1" dirty="0">
                  <a:solidFill>
                    <a:srgbClr val="333399"/>
                  </a:solidFill>
                  <a:latin typeface="+mj-lt"/>
                </a:rPr>
                <a:t>Study 1160</a:t>
              </a:r>
            </a:p>
          </p:txBody>
        </p:sp>
        <p:sp>
          <p:nvSpPr>
            <p:cNvPr id="12" name="TextBox 12"/>
            <p:cNvSpPr txBox="1">
              <a:spLocks noChangeArrowheads="1"/>
            </p:cNvSpPr>
            <p:nvPr/>
          </p:nvSpPr>
          <p:spPr bwMode="auto">
            <a:xfrm>
              <a:off x="7649627" y="2575922"/>
              <a:ext cx="452437" cy="2460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 sz="36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36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36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36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36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lnSpc>
                  <a:spcPct val="90000"/>
                </a:lnSpc>
              </a:pPr>
              <a:r>
                <a:rPr lang="en-US" altLang="en-US" sz="1600" dirty="0">
                  <a:solidFill>
                    <a:srgbClr val="333399"/>
                  </a:solidFill>
                  <a:latin typeface="+mj-lt"/>
                </a:rPr>
                <a:t>1.28</a:t>
              </a:r>
            </a:p>
          </p:txBody>
        </p:sp>
        <p:sp>
          <p:nvSpPr>
            <p:cNvPr id="13" name="TextBox 13"/>
            <p:cNvSpPr txBox="1">
              <a:spLocks noChangeArrowheads="1"/>
            </p:cNvSpPr>
            <p:nvPr/>
          </p:nvSpPr>
          <p:spPr bwMode="auto">
            <a:xfrm>
              <a:off x="7554795" y="3730530"/>
              <a:ext cx="547269" cy="3042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 sz="36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36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36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36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36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lnSpc>
                  <a:spcPct val="90000"/>
                </a:lnSpc>
              </a:pPr>
              <a:r>
                <a:rPr lang="en-US" altLang="en-US" sz="1600" dirty="0">
                  <a:solidFill>
                    <a:srgbClr val="333399"/>
                  </a:solidFill>
                  <a:latin typeface="+mj-lt"/>
                </a:rPr>
                <a:t>-0.13</a:t>
              </a:r>
            </a:p>
          </p:txBody>
        </p:sp>
        <p:sp>
          <p:nvSpPr>
            <p:cNvPr id="16" name="Right Bracket 15"/>
            <p:cNvSpPr/>
            <p:nvPr/>
          </p:nvSpPr>
          <p:spPr>
            <a:xfrm>
              <a:off x="8101425" y="2938345"/>
              <a:ext cx="90201" cy="582976"/>
            </a:xfrm>
            <a:prstGeom prst="rightBracket">
              <a:avLst>
                <a:gd name="adj" fmla="val 0"/>
              </a:avLst>
            </a:prstGeom>
            <a:ln w="9525">
              <a:solidFill>
                <a:schemeClr val="tx1"/>
              </a:solidFill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400"/>
            </a:p>
          </p:txBody>
        </p:sp>
        <p:sp>
          <p:nvSpPr>
            <p:cNvPr id="17" name="Rectangle 30"/>
            <p:cNvSpPr>
              <a:spLocks noChangeArrowheads="1"/>
            </p:cNvSpPr>
            <p:nvPr/>
          </p:nvSpPr>
          <p:spPr bwMode="auto">
            <a:xfrm>
              <a:off x="7745289" y="3135206"/>
              <a:ext cx="842551" cy="16927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>
                <a:lnSpc>
                  <a:spcPct val="90000"/>
                </a:lnSpc>
                <a:spcBef>
                  <a:spcPts val="1200"/>
                </a:spcBef>
                <a:buClr>
                  <a:srgbClr val="A9A9A9"/>
                </a:buClr>
                <a:buSzPct val="9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800"/>
                </a:spcBef>
                <a:buClr>
                  <a:srgbClr val="A9A9A9"/>
                </a:buClr>
                <a:buSzPct val="90000"/>
                <a:buFont typeface="Arial" charset="0"/>
                <a:buChar char="–"/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600"/>
                </a:spcBef>
                <a:buClr>
                  <a:srgbClr val="A9A9A9"/>
                </a:buClr>
                <a:buSzPct val="90000"/>
                <a:buFont typeface="Wingdings" charset="2"/>
                <a:buChar char="§"/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600"/>
                </a:spcBef>
                <a:buClr>
                  <a:srgbClr val="A9A9A9"/>
                </a:buClr>
                <a:buSzPct val="90000"/>
                <a:buFont typeface="Arial" charset="0"/>
                <a:buChar char="–"/>
                <a:defRPr sz="1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600"/>
                </a:spcBef>
                <a:buClr>
                  <a:srgbClr val="A9A9A9"/>
                </a:buClr>
                <a:buSzPct val="90000"/>
                <a:buFont typeface="Wingdings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20000"/>
                </a:spcBef>
                <a:buClr>
                  <a:srgbClr val="990000"/>
                </a:buClr>
                <a:buSzTx/>
                <a:buFontTx/>
                <a:buNone/>
              </a:pPr>
              <a:r>
                <a:rPr lang="en-US" altLang="en-US" sz="1100" dirty="0">
                  <a:solidFill>
                    <a:srgbClr val="000066"/>
                  </a:solidFill>
                </a:rPr>
                <a:t>p &lt; 0.001</a:t>
              </a:r>
            </a:p>
          </p:txBody>
        </p:sp>
        <p:sp>
          <p:nvSpPr>
            <p:cNvPr id="78" name="ZoneTexte 77"/>
            <p:cNvSpPr txBox="1"/>
            <p:nvPr/>
          </p:nvSpPr>
          <p:spPr>
            <a:xfrm>
              <a:off x="4800898" y="3349169"/>
              <a:ext cx="29878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600" dirty="0">
                  <a:solidFill>
                    <a:srgbClr val="000066"/>
                  </a:solidFill>
                </a:rPr>
                <a:t>0</a:t>
              </a:r>
            </a:p>
          </p:txBody>
        </p:sp>
        <p:sp>
          <p:nvSpPr>
            <p:cNvPr id="79" name="ZoneTexte 78"/>
            <p:cNvSpPr txBox="1"/>
            <p:nvPr/>
          </p:nvSpPr>
          <p:spPr>
            <a:xfrm>
              <a:off x="4800898" y="2916300"/>
              <a:ext cx="29878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600" dirty="0">
                  <a:solidFill>
                    <a:srgbClr val="000066"/>
                  </a:solidFill>
                </a:rPr>
                <a:t>1</a:t>
              </a:r>
            </a:p>
          </p:txBody>
        </p:sp>
        <p:sp>
          <p:nvSpPr>
            <p:cNvPr id="80" name="ZoneTexte 79"/>
            <p:cNvSpPr txBox="1"/>
            <p:nvPr/>
          </p:nvSpPr>
          <p:spPr>
            <a:xfrm>
              <a:off x="4800898" y="2483431"/>
              <a:ext cx="29878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600" dirty="0">
                  <a:solidFill>
                    <a:srgbClr val="000066"/>
                  </a:solidFill>
                </a:rPr>
                <a:t>2</a:t>
              </a:r>
            </a:p>
          </p:txBody>
        </p:sp>
        <p:sp>
          <p:nvSpPr>
            <p:cNvPr id="81" name="ZoneTexte 80"/>
            <p:cNvSpPr txBox="1"/>
            <p:nvPr/>
          </p:nvSpPr>
          <p:spPr>
            <a:xfrm>
              <a:off x="4732570" y="3782038"/>
              <a:ext cx="36710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600" dirty="0">
                  <a:solidFill>
                    <a:srgbClr val="000066"/>
                  </a:solidFill>
                </a:rPr>
                <a:t>-1</a:t>
              </a:r>
            </a:p>
          </p:txBody>
        </p:sp>
        <p:sp>
          <p:nvSpPr>
            <p:cNvPr id="82" name="ZoneTexte 81"/>
            <p:cNvSpPr txBox="1"/>
            <p:nvPr/>
          </p:nvSpPr>
          <p:spPr>
            <a:xfrm>
              <a:off x="4732570" y="4214905"/>
              <a:ext cx="36710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600" dirty="0">
                  <a:solidFill>
                    <a:srgbClr val="000066"/>
                  </a:solidFill>
                </a:rPr>
                <a:t>-2</a:t>
              </a:r>
            </a:p>
          </p:txBody>
        </p:sp>
        <p:sp>
          <p:nvSpPr>
            <p:cNvPr id="86" name="ZoneTexte 85"/>
            <p:cNvSpPr txBox="1"/>
            <p:nvPr/>
          </p:nvSpPr>
          <p:spPr>
            <a:xfrm>
              <a:off x="4997196" y="4406761"/>
              <a:ext cx="45397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000066"/>
                  </a:solidFill>
                </a:rPr>
                <a:t>W0</a:t>
              </a:r>
            </a:p>
          </p:txBody>
        </p:sp>
        <p:sp>
          <p:nvSpPr>
            <p:cNvPr id="87" name="ZoneTexte 86"/>
            <p:cNvSpPr txBox="1"/>
            <p:nvPr/>
          </p:nvSpPr>
          <p:spPr>
            <a:xfrm>
              <a:off x="6287009" y="4406761"/>
              <a:ext cx="55335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000066"/>
                  </a:solidFill>
                </a:rPr>
                <a:t>W24</a:t>
              </a:r>
            </a:p>
          </p:txBody>
        </p:sp>
        <p:sp>
          <p:nvSpPr>
            <p:cNvPr id="88" name="ZoneTexte 87"/>
            <p:cNvSpPr txBox="1"/>
            <p:nvPr/>
          </p:nvSpPr>
          <p:spPr>
            <a:xfrm>
              <a:off x="7656866" y="4406761"/>
              <a:ext cx="55335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000066"/>
                  </a:solidFill>
                </a:rPr>
                <a:t>W48</a:t>
              </a:r>
            </a:p>
          </p:txBody>
        </p:sp>
        <p:grpSp>
          <p:nvGrpSpPr>
            <p:cNvPr id="3" name="Grouper 2"/>
            <p:cNvGrpSpPr/>
            <p:nvPr/>
          </p:nvGrpSpPr>
          <p:grpSpPr>
            <a:xfrm>
              <a:off x="5973994" y="2118358"/>
              <a:ext cx="1529397" cy="500916"/>
              <a:chOff x="5973994" y="2136993"/>
              <a:chExt cx="1529397" cy="500916"/>
            </a:xfrm>
          </p:grpSpPr>
          <p:sp>
            <p:nvSpPr>
              <p:cNvPr id="104" name="AutoShape 165"/>
              <p:cNvSpPr>
                <a:spLocks noChangeArrowheads="1"/>
              </p:cNvSpPr>
              <p:nvPr/>
            </p:nvSpPr>
            <p:spPr bwMode="auto">
              <a:xfrm>
                <a:off x="5973994" y="2136993"/>
                <a:ext cx="1506592" cy="500916"/>
              </a:xfrm>
              <a:prstGeom prst="roundRect">
                <a:avLst>
                  <a:gd name="adj" fmla="val 16667"/>
                </a:avLst>
              </a:prstGeom>
              <a:solidFill>
                <a:schemeClr val="bg1"/>
              </a:solidFill>
              <a:ln w="9525">
                <a:solidFill>
                  <a:srgbClr val="D0D0F0"/>
                </a:solidFill>
                <a:round/>
                <a:headEnd/>
                <a:tailEnd/>
              </a:ln>
              <a:effectLst>
                <a:prstShdw prst="shdw17" dist="17961" dir="2700000">
                  <a:srgbClr val="7D7D90">
                    <a:alpha val="74997"/>
                  </a:srgbClr>
                </a:prstShdw>
              </a:effectLst>
            </p:spPr>
            <p:txBody>
              <a:bodyPr wrap="none" anchor="ctr"/>
              <a:lstStyle/>
              <a:p>
                <a:pPr defTabSz="914400"/>
                <a:endParaRPr lang="en-US" sz="2800">
                  <a:solidFill>
                    <a:srgbClr val="000066"/>
                  </a:solidFill>
                </a:endParaRPr>
              </a:p>
            </p:txBody>
          </p:sp>
          <p:sp>
            <p:nvSpPr>
              <p:cNvPr id="105" name="TextBox 43"/>
              <p:cNvSpPr txBox="1"/>
              <p:nvPr/>
            </p:nvSpPr>
            <p:spPr>
              <a:xfrm>
                <a:off x="6409255" y="2154579"/>
                <a:ext cx="1094136" cy="43181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noAutofit/>
              </a:bodyPr>
              <a:lstStyle/>
              <a:p>
                <a:r>
                  <a:rPr lang="en-US" sz="1400" b="1" dirty="0">
                    <a:solidFill>
                      <a:srgbClr val="333399"/>
                    </a:solidFill>
                    <a:latin typeface="+mj-lt"/>
                  </a:rPr>
                  <a:t>RPV/FTC/TAF</a:t>
                </a:r>
              </a:p>
              <a:p>
                <a:r>
                  <a:rPr lang="en-US" sz="1400" b="1" dirty="0">
                    <a:solidFill>
                      <a:srgbClr val="333399"/>
                    </a:solidFill>
                    <a:latin typeface="+mj-lt"/>
                  </a:rPr>
                  <a:t>EFV/FTC/TDF</a:t>
                </a:r>
              </a:p>
            </p:txBody>
          </p:sp>
          <p:grpSp>
            <p:nvGrpSpPr>
              <p:cNvPr id="106" name="Group 44"/>
              <p:cNvGrpSpPr/>
              <p:nvPr/>
            </p:nvGrpSpPr>
            <p:grpSpPr>
              <a:xfrm>
                <a:off x="6086964" y="2193666"/>
                <a:ext cx="262965" cy="91440"/>
                <a:chOff x="449176" y="1743654"/>
                <a:chExt cx="262965" cy="91440"/>
              </a:xfrm>
            </p:grpSpPr>
            <p:sp>
              <p:nvSpPr>
                <p:cNvPr id="110" name="Oval 48"/>
                <p:cNvSpPr/>
                <p:nvPr/>
              </p:nvSpPr>
              <p:spPr>
                <a:xfrm>
                  <a:off x="534938" y="1743654"/>
                  <a:ext cx="91440" cy="91440"/>
                </a:xfrm>
                <a:prstGeom prst="ellipse">
                  <a:avLst/>
                </a:prstGeom>
                <a:solidFill>
                  <a:srgbClr val="00B0F0"/>
                </a:solidFill>
                <a:ln w="19050">
                  <a:noFill/>
                  <a:miter lim="800000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90000"/>
                    </a:lnSpc>
                  </a:pPr>
                  <a:endParaRPr lang="en-US" sz="1400" b="1" dirty="0">
                    <a:solidFill>
                      <a:srgbClr val="333399"/>
                    </a:solidFill>
                    <a:latin typeface="+mj-lt"/>
                  </a:endParaRPr>
                </a:p>
              </p:txBody>
            </p:sp>
            <p:sp>
              <p:nvSpPr>
                <p:cNvPr id="111" name="Freeform 49"/>
                <p:cNvSpPr/>
                <p:nvPr/>
              </p:nvSpPr>
              <p:spPr>
                <a:xfrm>
                  <a:off x="449176" y="1789374"/>
                  <a:ext cx="262965" cy="0"/>
                </a:xfrm>
                <a:custGeom>
                  <a:avLst/>
                  <a:gdLst>
                    <a:gd name="connsiteX0" fmla="*/ 0 w 262965"/>
                    <a:gd name="connsiteY0" fmla="*/ 0 h 0"/>
                    <a:gd name="connsiteX1" fmla="*/ 262965 w 262965"/>
                    <a:gd name="connsiteY1" fmla="*/ 0 h 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262965">
                      <a:moveTo>
                        <a:pt x="0" y="0"/>
                      </a:moveTo>
                      <a:lnTo>
                        <a:pt x="262965" y="0"/>
                      </a:lnTo>
                    </a:path>
                  </a:pathLst>
                </a:custGeom>
                <a:noFill/>
                <a:ln w="25400" cap="rnd">
                  <a:solidFill>
                    <a:srgbClr val="00B0F0"/>
                  </a:solidFill>
                  <a:round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400" b="1">
                    <a:solidFill>
                      <a:srgbClr val="333399"/>
                    </a:solidFill>
                    <a:latin typeface="+mj-lt"/>
                  </a:endParaRPr>
                </a:p>
              </p:txBody>
            </p:sp>
          </p:grpSp>
          <p:grpSp>
            <p:nvGrpSpPr>
              <p:cNvPr id="107" name="Group 45"/>
              <p:cNvGrpSpPr/>
              <p:nvPr/>
            </p:nvGrpSpPr>
            <p:grpSpPr>
              <a:xfrm>
                <a:off x="6086964" y="2427979"/>
                <a:ext cx="262965" cy="91440"/>
                <a:chOff x="449176" y="1655703"/>
                <a:chExt cx="262965" cy="91440"/>
              </a:xfrm>
              <a:solidFill>
                <a:schemeClr val="bg1">
                  <a:lumMod val="50000"/>
                </a:schemeClr>
              </a:solidFill>
            </p:grpSpPr>
            <p:sp>
              <p:nvSpPr>
                <p:cNvPr id="108" name="Oval 46"/>
                <p:cNvSpPr/>
                <p:nvPr/>
              </p:nvSpPr>
              <p:spPr>
                <a:xfrm>
                  <a:off x="534938" y="1655703"/>
                  <a:ext cx="91440" cy="91440"/>
                </a:xfrm>
                <a:prstGeom prst="ellipse">
                  <a:avLst/>
                </a:prstGeom>
                <a:grpFill/>
                <a:ln w="19050">
                  <a:solidFill>
                    <a:schemeClr val="bg1">
                      <a:lumMod val="50000"/>
                    </a:schemeClr>
                  </a:solidFill>
                  <a:miter lim="800000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90000"/>
                    </a:lnSpc>
                  </a:pPr>
                  <a:endParaRPr lang="en-US" sz="1400" b="1" dirty="0">
                    <a:solidFill>
                      <a:srgbClr val="000066"/>
                    </a:solidFill>
                    <a:latin typeface="+mj-lt"/>
                  </a:endParaRPr>
                </a:p>
              </p:txBody>
            </p:sp>
            <p:sp>
              <p:nvSpPr>
                <p:cNvPr id="109" name="Freeform 47"/>
                <p:cNvSpPr/>
                <p:nvPr/>
              </p:nvSpPr>
              <p:spPr>
                <a:xfrm>
                  <a:off x="449176" y="1701423"/>
                  <a:ext cx="262965" cy="0"/>
                </a:xfrm>
                <a:custGeom>
                  <a:avLst/>
                  <a:gdLst>
                    <a:gd name="connsiteX0" fmla="*/ 0 w 262965"/>
                    <a:gd name="connsiteY0" fmla="*/ 0 h 0"/>
                    <a:gd name="connsiteX1" fmla="*/ 262965 w 262965"/>
                    <a:gd name="connsiteY1" fmla="*/ 0 h 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262965">
                      <a:moveTo>
                        <a:pt x="0" y="0"/>
                      </a:moveTo>
                      <a:lnTo>
                        <a:pt x="262965" y="0"/>
                      </a:lnTo>
                    </a:path>
                  </a:pathLst>
                </a:custGeom>
                <a:grpFill/>
                <a:ln w="25400" cap="rnd">
                  <a:solidFill>
                    <a:schemeClr val="bg1">
                      <a:lumMod val="50000"/>
                    </a:schemeClr>
                  </a:solidFill>
                  <a:round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400" b="1">
                    <a:solidFill>
                      <a:srgbClr val="000066"/>
                    </a:solidFill>
                    <a:latin typeface="+mj-lt"/>
                  </a:endParaRPr>
                </a:p>
              </p:txBody>
            </p:sp>
          </p:grpSp>
        </p:grpSp>
      </p:grpSp>
      <p:sp>
        <p:nvSpPr>
          <p:cNvPr id="90" name="ZoneTexte 69"/>
          <p:cNvSpPr txBox="1">
            <a:spLocks noChangeArrowheads="1"/>
          </p:cNvSpPr>
          <p:nvPr/>
        </p:nvSpPr>
        <p:spPr bwMode="auto">
          <a:xfrm>
            <a:off x="5007778" y="6567793"/>
            <a:ext cx="412808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defTabSz="914400"/>
            <a:r>
              <a:rPr lang="fr-FR" sz="1200" i="1" dirty="0" err="1">
                <a:solidFill>
                  <a:srgbClr val="CC3300"/>
                </a:solidFill>
                <a:ea typeface="ＭＳ Ｐゴシック" pitchFamily="34" charset="-128"/>
              </a:rPr>
              <a:t>Orkin</a:t>
            </a:r>
            <a:r>
              <a:rPr lang="fr-FR" sz="1200" i="1" dirty="0">
                <a:solidFill>
                  <a:srgbClr val="CC3300"/>
                </a:solidFill>
                <a:ea typeface="ＭＳ Ｐゴシック" pitchFamily="34" charset="-128"/>
              </a:rPr>
              <a:t> C. HIV Drug </a:t>
            </a:r>
            <a:r>
              <a:rPr lang="fr-FR" sz="1200" i="1" dirty="0" err="1">
                <a:solidFill>
                  <a:srgbClr val="CC3300"/>
                </a:solidFill>
                <a:ea typeface="ＭＳ Ｐゴシック" pitchFamily="34" charset="-128"/>
              </a:rPr>
              <a:t>Therapy</a:t>
            </a:r>
            <a:r>
              <a:rPr lang="fr-FR" sz="1200" i="1" dirty="0">
                <a:solidFill>
                  <a:srgbClr val="CC3300"/>
                </a:solidFill>
                <a:ea typeface="ＭＳ Ｐゴシック" pitchFamily="34" charset="-128"/>
              </a:rPr>
              <a:t> 2016, Glasgow, Abs. O124</a:t>
            </a:r>
            <a:endParaRPr lang="en-GB" sz="1200" i="1" dirty="0">
              <a:solidFill>
                <a:srgbClr val="CC3300"/>
              </a:solidFill>
              <a:ea typeface="ＭＳ Ｐゴシック" pitchFamily="34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57346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Studies 1216 and 1160: switch to RPV/FTC/TAF</a:t>
            </a:r>
            <a:endParaRPr lang="fr-FR" dirty="0"/>
          </a:p>
        </p:txBody>
      </p:sp>
      <p:graphicFrame>
        <p:nvGraphicFramePr>
          <p:cNvPr id="85" name="Table 8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3223688"/>
              </p:ext>
            </p:extLst>
          </p:nvPr>
        </p:nvGraphicFramePr>
        <p:xfrm>
          <a:off x="140589" y="5404534"/>
          <a:ext cx="8864271" cy="1002213"/>
        </p:xfrm>
        <a:graphic>
          <a:graphicData uri="http://schemas.openxmlformats.org/drawingml/2006/table">
            <a:tbl>
              <a:tblPr/>
              <a:tblGrid>
                <a:gridCol w="12860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457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457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423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2985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2112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8002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1332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3407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1456" marR="91456" marT="45772" marB="45772" anchor="ctr" horzOverflow="overflow">
                    <a:lnL>
                      <a:noFill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200"/>
                        </a:spcBef>
                        <a:buClr>
                          <a:srgbClr val="A9A9A9"/>
                        </a:buClr>
                        <a:buSzPct val="9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800"/>
                        </a:spcBef>
                        <a:buClr>
                          <a:srgbClr val="A9A9A9"/>
                        </a:buClr>
                        <a:buSzPct val="90000"/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RPV/FTC/TAF</a:t>
                      </a:r>
                    </a:p>
                  </a:txBody>
                  <a:tcPr marL="91456" marR="91456" marT="45772" marB="4577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CB5EA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200"/>
                        </a:spcBef>
                        <a:buClr>
                          <a:srgbClr val="A9A9A9"/>
                        </a:buClr>
                        <a:buSzPct val="9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800"/>
                        </a:spcBef>
                        <a:buClr>
                          <a:srgbClr val="A9A9A9"/>
                        </a:buClr>
                        <a:buSzPct val="90000"/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RPV/FTC/TDF</a:t>
                      </a:r>
                    </a:p>
                  </a:txBody>
                  <a:tcPr marL="91456" marR="91456" marT="45772" marB="45772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B040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200"/>
                        </a:spcBef>
                        <a:buClr>
                          <a:srgbClr val="A9A9A9"/>
                        </a:buClr>
                        <a:buSzPct val="9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800"/>
                        </a:spcBef>
                        <a:buClr>
                          <a:srgbClr val="A9A9A9"/>
                        </a:buClr>
                        <a:buSzPct val="90000"/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1456" marR="91456" marT="45772" marB="45772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1456" marR="91456" marT="45772" marB="45772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200"/>
                        </a:spcBef>
                        <a:buClr>
                          <a:srgbClr val="A9A9A9"/>
                        </a:buClr>
                        <a:buSzPct val="9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800"/>
                        </a:spcBef>
                        <a:buClr>
                          <a:srgbClr val="A9A9A9"/>
                        </a:buClr>
                        <a:buSzPct val="90000"/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RPV/FTC/TAF</a:t>
                      </a:r>
                    </a:p>
                  </a:txBody>
                  <a:tcPr marL="91456" marR="91456" marT="45772" marB="45772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CB5EA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200"/>
                        </a:spcBef>
                        <a:buClr>
                          <a:srgbClr val="A9A9A9"/>
                        </a:buClr>
                        <a:buSzPct val="9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800"/>
                        </a:spcBef>
                        <a:buClr>
                          <a:srgbClr val="A9A9A9"/>
                        </a:buClr>
                        <a:buSzPct val="90000"/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EFV/FTC/TDF</a:t>
                      </a:r>
                    </a:p>
                  </a:txBody>
                  <a:tcPr marL="91456" marR="91456" marT="45772" marB="45772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17074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200"/>
                        </a:spcBef>
                        <a:buClr>
                          <a:srgbClr val="A9A9A9"/>
                        </a:buClr>
                        <a:buSzPct val="9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800"/>
                        </a:spcBef>
                        <a:buClr>
                          <a:srgbClr val="A9A9A9"/>
                        </a:buClr>
                        <a:buSzPct val="90000"/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1456" marR="91456" marT="45772" marB="45772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407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≥ 3% increase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1456" marR="91456" marT="45772" marB="45772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200"/>
                        </a:spcBef>
                        <a:buClr>
                          <a:srgbClr val="A9A9A9"/>
                        </a:buClr>
                        <a:buSzPct val="9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800"/>
                        </a:spcBef>
                        <a:buClr>
                          <a:srgbClr val="A9A9A9"/>
                        </a:buClr>
                        <a:buSzPct val="90000"/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27%</a:t>
                      </a:r>
                    </a:p>
                  </a:txBody>
                  <a:tcPr marL="91456" marR="91456" marT="45772" marB="4577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200"/>
                        </a:spcBef>
                        <a:buClr>
                          <a:srgbClr val="A9A9A9"/>
                        </a:buClr>
                        <a:buSzPct val="9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800"/>
                        </a:spcBef>
                        <a:buClr>
                          <a:srgbClr val="A9A9A9"/>
                        </a:buClr>
                        <a:buSzPct val="90000"/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11%</a:t>
                      </a:r>
                    </a:p>
                  </a:txBody>
                  <a:tcPr marL="91456" marR="91456" marT="45772" marB="4577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200"/>
                        </a:spcBef>
                        <a:buClr>
                          <a:srgbClr val="A9A9A9"/>
                        </a:buClr>
                        <a:buSzPct val="9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800"/>
                        </a:spcBef>
                        <a:buClr>
                          <a:srgbClr val="A9A9A9"/>
                        </a:buClr>
                        <a:buSzPct val="90000"/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p &lt; 0.001</a:t>
                      </a:r>
                    </a:p>
                  </a:txBody>
                  <a:tcPr marL="91456" marR="91456" marT="45772" marB="4577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1456" marR="91456" marT="45772" marB="4577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200"/>
                        </a:spcBef>
                        <a:buClr>
                          <a:srgbClr val="A9A9A9"/>
                        </a:buClr>
                        <a:buSzPct val="9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800"/>
                        </a:spcBef>
                        <a:buClr>
                          <a:srgbClr val="A9A9A9"/>
                        </a:buClr>
                        <a:buSzPct val="90000"/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29%</a:t>
                      </a:r>
                    </a:p>
                  </a:txBody>
                  <a:tcPr marL="91456" marR="91456" marT="45772" marB="4577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200"/>
                        </a:spcBef>
                        <a:buClr>
                          <a:srgbClr val="A9A9A9"/>
                        </a:buClr>
                        <a:buSzPct val="9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800"/>
                        </a:spcBef>
                        <a:buClr>
                          <a:srgbClr val="A9A9A9"/>
                        </a:buClr>
                        <a:buSzPct val="90000"/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13%</a:t>
                      </a:r>
                    </a:p>
                  </a:txBody>
                  <a:tcPr marL="91456" marR="91456" marT="45772" marB="4577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200"/>
                        </a:spcBef>
                        <a:buClr>
                          <a:srgbClr val="A9A9A9"/>
                        </a:buClr>
                        <a:buSzPct val="9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800"/>
                        </a:spcBef>
                        <a:buClr>
                          <a:srgbClr val="A9A9A9"/>
                        </a:buClr>
                        <a:buSzPct val="90000"/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p &lt; 0.001</a:t>
                      </a:r>
                    </a:p>
                  </a:txBody>
                  <a:tcPr marL="91456" marR="91456" marT="45772" marB="4577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407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≥ 3% decrease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1456" marR="91456" marT="45772" marB="45772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6%</a:t>
                      </a:r>
                    </a:p>
                  </a:txBody>
                  <a:tcPr marL="91456" marR="91456" marT="45772" marB="4577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13%</a:t>
                      </a:r>
                    </a:p>
                  </a:txBody>
                  <a:tcPr marL="91456" marR="91456" marT="45772" marB="4577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p = 0.044</a:t>
                      </a:r>
                    </a:p>
                  </a:txBody>
                  <a:tcPr marL="91456" marR="91456" marT="45772" marB="4577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1456" marR="91456" marT="45772" marB="4577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7%</a:t>
                      </a:r>
                    </a:p>
                  </a:txBody>
                  <a:tcPr marL="91456" marR="91456" marT="45772" marB="4577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14%</a:t>
                      </a:r>
                    </a:p>
                  </a:txBody>
                  <a:tcPr marL="91456" marR="91456" marT="45772" marB="4577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p = 0.001</a:t>
                      </a:r>
                    </a:p>
                  </a:txBody>
                  <a:tcPr marL="91456" marR="91456" marT="45772" marB="4577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87" name="AutoShape 162"/>
          <p:cNvSpPr>
            <a:spLocks noChangeArrowheads="1"/>
          </p:cNvSpPr>
          <p:nvPr/>
        </p:nvSpPr>
        <p:spPr bwMode="auto">
          <a:xfrm>
            <a:off x="-1" y="6565238"/>
            <a:ext cx="1908000" cy="324000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200" b="1" i="1" dirty="0">
                <a:solidFill>
                  <a:srgbClr val="333399"/>
                </a:solidFill>
                <a:latin typeface="Cambria" pitchFamily="18" charset="0"/>
              </a:rPr>
              <a:t>SWITCH TO RPV/FTC/TAF</a:t>
            </a:r>
          </a:p>
        </p:txBody>
      </p:sp>
      <p:sp>
        <p:nvSpPr>
          <p:cNvPr id="77" name="Text Placeholder 9"/>
          <p:cNvSpPr>
            <a:spLocks/>
          </p:cNvSpPr>
          <p:nvPr/>
        </p:nvSpPr>
        <p:spPr bwMode="auto">
          <a:xfrm>
            <a:off x="5472288" y="1570419"/>
            <a:ext cx="3291840" cy="342538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>
              <a:lnSpc>
                <a:spcPct val="90000"/>
              </a:lnSpc>
              <a:buClr>
                <a:srgbClr val="A9A9A9"/>
              </a:buClr>
              <a:buSzPct val="90000"/>
              <a:buFont typeface="Wingdings" pitchFamily="2" charset="2"/>
              <a:buNone/>
            </a:pPr>
            <a:r>
              <a:rPr lang="en-US" altLang="en-US" sz="2000" b="1" dirty="0">
                <a:solidFill>
                  <a:srgbClr val="333399"/>
                </a:solidFill>
                <a:latin typeface="+mj-lt"/>
              </a:rPr>
              <a:t>Study 1160</a:t>
            </a:r>
          </a:p>
        </p:txBody>
      </p:sp>
      <p:sp>
        <p:nvSpPr>
          <p:cNvPr id="78" name="Rectangle 77"/>
          <p:cNvSpPr/>
          <p:nvPr/>
        </p:nvSpPr>
        <p:spPr>
          <a:xfrm>
            <a:off x="1005849" y="1186588"/>
            <a:ext cx="709851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en-US" sz="2400" b="1" dirty="0">
                <a:solidFill>
                  <a:srgbClr val="CC3300"/>
                </a:solidFill>
                <a:latin typeface="+mj-lt"/>
              </a:rPr>
              <a:t>Median % change in Spine BMD through W48 (95% CI)</a:t>
            </a:r>
            <a:endParaRPr lang="fr-FR" sz="2400" b="1" dirty="0">
              <a:solidFill>
                <a:srgbClr val="CC3300"/>
              </a:solidFill>
              <a:latin typeface="+mj-lt"/>
            </a:endParaRPr>
          </a:p>
        </p:txBody>
      </p:sp>
      <p:sp>
        <p:nvSpPr>
          <p:cNvPr id="79" name="Text Placeholder 7"/>
          <p:cNvSpPr>
            <a:spLocks/>
          </p:cNvSpPr>
          <p:nvPr/>
        </p:nvSpPr>
        <p:spPr bwMode="auto">
          <a:xfrm>
            <a:off x="1027492" y="1570419"/>
            <a:ext cx="3291840" cy="342538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>
              <a:lnSpc>
                <a:spcPct val="90000"/>
              </a:lnSpc>
              <a:buClr>
                <a:srgbClr val="A9A9A9"/>
              </a:buClr>
              <a:buSzPct val="90000"/>
              <a:buFont typeface="Wingdings" pitchFamily="2" charset="2"/>
              <a:buNone/>
            </a:pPr>
            <a:r>
              <a:rPr lang="en-US" altLang="en-US" sz="2000" b="1" dirty="0">
                <a:solidFill>
                  <a:srgbClr val="333399"/>
                </a:solidFill>
                <a:latin typeface="+mj-lt"/>
              </a:rPr>
              <a:t>Study 1216</a:t>
            </a:r>
          </a:p>
        </p:txBody>
      </p:sp>
      <p:grpSp>
        <p:nvGrpSpPr>
          <p:cNvPr id="3" name="Groupe 2"/>
          <p:cNvGrpSpPr/>
          <p:nvPr/>
        </p:nvGrpSpPr>
        <p:grpSpPr>
          <a:xfrm>
            <a:off x="4494051" y="1961399"/>
            <a:ext cx="4278640" cy="3327074"/>
            <a:chOff x="4494051" y="1961399"/>
            <a:chExt cx="4278640" cy="3327074"/>
          </a:xfrm>
        </p:grpSpPr>
        <p:graphicFrame>
          <p:nvGraphicFramePr>
            <p:cNvPr id="75" name="Content Placeholder 6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1431620517"/>
                </p:ext>
              </p:extLst>
            </p:nvPr>
          </p:nvGraphicFramePr>
          <p:xfrm>
            <a:off x="4494051" y="2033884"/>
            <a:ext cx="3940865" cy="2916936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12" name="TextBox 12"/>
            <p:cNvSpPr txBox="1">
              <a:spLocks noChangeArrowheads="1"/>
            </p:cNvSpPr>
            <p:nvPr/>
          </p:nvSpPr>
          <p:spPr bwMode="auto">
            <a:xfrm>
              <a:off x="7922768" y="2273079"/>
              <a:ext cx="452437" cy="2460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 sz="36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36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36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36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36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lnSpc>
                  <a:spcPct val="90000"/>
                </a:lnSpc>
              </a:pPr>
              <a:r>
                <a:rPr lang="en-US" altLang="en-US" sz="1600" dirty="0">
                  <a:solidFill>
                    <a:srgbClr val="333399"/>
                  </a:solidFill>
                  <a:latin typeface="+mj-lt"/>
                </a:rPr>
                <a:t>1.65</a:t>
              </a:r>
            </a:p>
          </p:txBody>
        </p:sp>
        <p:sp>
          <p:nvSpPr>
            <p:cNvPr id="13" name="TextBox 13"/>
            <p:cNvSpPr txBox="1">
              <a:spLocks noChangeArrowheads="1"/>
            </p:cNvSpPr>
            <p:nvPr/>
          </p:nvSpPr>
          <p:spPr bwMode="auto">
            <a:xfrm>
              <a:off x="7869499" y="3667849"/>
              <a:ext cx="576028" cy="2788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 sz="36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36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36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36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36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lnSpc>
                  <a:spcPct val="90000"/>
                </a:lnSpc>
              </a:pPr>
              <a:r>
                <a:rPr lang="en-US" altLang="en-US" sz="1600" dirty="0">
                  <a:solidFill>
                    <a:srgbClr val="333399"/>
                  </a:solidFill>
                  <a:latin typeface="+mj-lt"/>
                </a:rPr>
                <a:t>-0.05</a:t>
              </a:r>
            </a:p>
          </p:txBody>
        </p:sp>
        <p:sp>
          <p:nvSpPr>
            <p:cNvPr id="16" name="Right Bracket 15"/>
            <p:cNvSpPr/>
            <p:nvPr/>
          </p:nvSpPr>
          <p:spPr>
            <a:xfrm>
              <a:off x="8357255" y="2661705"/>
              <a:ext cx="90201" cy="794306"/>
            </a:xfrm>
            <a:prstGeom prst="rightBracket">
              <a:avLst>
                <a:gd name="adj" fmla="val 0"/>
              </a:avLst>
            </a:prstGeom>
            <a:ln w="9525">
              <a:solidFill>
                <a:schemeClr val="tx1"/>
              </a:solidFill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100"/>
            </a:p>
          </p:txBody>
        </p:sp>
        <p:sp>
          <p:nvSpPr>
            <p:cNvPr id="17" name="Rectangle 30"/>
            <p:cNvSpPr>
              <a:spLocks noChangeArrowheads="1"/>
            </p:cNvSpPr>
            <p:nvPr/>
          </p:nvSpPr>
          <p:spPr bwMode="auto">
            <a:xfrm>
              <a:off x="7961346" y="2962386"/>
              <a:ext cx="811345" cy="16927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>
                <a:lnSpc>
                  <a:spcPct val="90000"/>
                </a:lnSpc>
                <a:spcBef>
                  <a:spcPts val="1200"/>
                </a:spcBef>
                <a:buClr>
                  <a:srgbClr val="A9A9A9"/>
                </a:buClr>
                <a:buSzPct val="9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800"/>
                </a:spcBef>
                <a:buClr>
                  <a:srgbClr val="A9A9A9"/>
                </a:buClr>
                <a:buSzPct val="90000"/>
                <a:buFont typeface="Arial" charset="0"/>
                <a:buChar char="–"/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600"/>
                </a:spcBef>
                <a:buClr>
                  <a:srgbClr val="A9A9A9"/>
                </a:buClr>
                <a:buSzPct val="90000"/>
                <a:buFont typeface="Wingdings" charset="2"/>
                <a:buChar char="§"/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600"/>
                </a:spcBef>
                <a:buClr>
                  <a:srgbClr val="A9A9A9"/>
                </a:buClr>
                <a:buSzPct val="90000"/>
                <a:buFont typeface="Arial" charset="0"/>
                <a:buChar char="–"/>
                <a:defRPr sz="1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600"/>
                </a:spcBef>
                <a:buClr>
                  <a:srgbClr val="A9A9A9"/>
                </a:buClr>
                <a:buSzPct val="90000"/>
                <a:buFont typeface="Wingdings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20000"/>
                </a:spcBef>
                <a:buClr>
                  <a:srgbClr val="990000"/>
                </a:buClr>
                <a:buSzTx/>
                <a:buFontTx/>
                <a:buNone/>
              </a:pPr>
              <a:r>
                <a:rPr lang="en-US" altLang="en-US" sz="1100" dirty="0">
                  <a:solidFill>
                    <a:srgbClr val="000066"/>
                  </a:solidFill>
                </a:rPr>
                <a:t>p &lt; 0.001</a:t>
              </a:r>
            </a:p>
          </p:txBody>
        </p:sp>
        <p:sp>
          <p:nvSpPr>
            <p:cNvPr id="96" name="ZoneTexte 95"/>
            <p:cNvSpPr txBox="1"/>
            <p:nvPr/>
          </p:nvSpPr>
          <p:spPr>
            <a:xfrm>
              <a:off x="5106230" y="3306325"/>
              <a:ext cx="29878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600" dirty="0">
                  <a:solidFill>
                    <a:srgbClr val="000066"/>
                  </a:solidFill>
                </a:rPr>
                <a:t>0</a:t>
              </a:r>
            </a:p>
          </p:txBody>
        </p:sp>
        <p:sp>
          <p:nvSpPr>
            <p:cNvPr id="97" name="ZoneTexte 96"/>
            <p:cNvSpPr txBox="1"/>
            <p:nvPr/>
          </p:nvSpPr>
          <p:spPr>
            <a:xfrm>
              <a:off x="5106230" y="2873456"/>
              <a:ext cx="29878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600" dirty="0">
                  <a:solidFill>
                    <a:srgbClr val="000066"/>
                  </a:solidFill>
                </a:rPr>
                <a:t>1</a:t>
              </a:r>
            </a:p>
          </p:txBody>
        </p:sp>
        <p:sp>
          <p:nvSpPr>
            <p:cNvPr id="98" name="ZoneTexte 97"/>
            <p:cNvSpPr txBox="1"/>
            <p:nvPr/>
          </p:nvSpPr>
          <p:spPr>
            <a:xfrm>
              <a:off x="5106230" y="2440587"/>
              <a:ext cx="29878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600" dirty="0">
                  <a:solidFill>
                    <a:srgbClr val="000066"/>
                  </a:solidFill>
                </a:rPr>
                <a:t>2</a:t>
              </a:r>
            </a:p>
          </p:txBody>
        </p:sp>
        <p:sp>
          <p:nvSpPr>
            <p:cNvPr id="99" name="ZoneTexte 98"/>
            <p:cNvSpPr txBox="1"/>
            <p:nvPr/>
          </p:nvSpPr>
          <p:spPr>
            <a:xfrm>
              <a:off x="5037902" y="3739194"/>
              <a:ext cx="36710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600" dirty="0">
                  <a:solidFill>
                    <a:srgbClr val="000066"/>
                  </a:solidFill>
                </a:rPr>
                <a:t>-1</a:t>
              </a:r>
            </a:p>
          </p:txBody>
        </p:sp>
        <p:sp>
          <p:nvSpPr>
            <p:cNvPr id="100" name="ZoneTexte 99"/>
            <p:cNvSpPr txBox="1"/>
            <p:nvPr/>
          </p:nvSpPr>
          <p:spPr>
            <a:xfrm>
              <a:off x="5037902" y="4172061"/>
              <a:ext cx="36710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600" dirty="0">
                  <a:solidFill>
                    <a:srgbClr val="000066"/>
                  </a:solidFill>
                </a:rPr>
                <a:t>-2</a:t>
              </a:r>
            </a:p>
          </p:txBody>
        </p:sp>
        <p:sp>
          <p:nvSpPr>
            <p:cNvPr id="101" name="ZoneTexte 100"/>
            <p:cNvSpPr txBox="1"/>
            <p:nvPr/>
          </p:nvSpPr>
          <p:spPr>
            <a:xfrm>
              <a:off x="5287697" y="4363917"/>
              <a:ext cx="28405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000066"/>
                  </a:solidFill>
                </a:rPr>
                <a:t>0</a:t>
              </a:r>
            </a:p>
          </p:txBody>
        </p:sp>
        <p:sp>
          <p:nvSpPr>
            <p:cNvPr id="102" name="ZoneTexte 101"/>
            <p:cNvSpPr txBox="1"/>
            <p:nvPr/>
          </p:nvSpPr>
          <p:spPr>
            <a:xfrm>
              <a:off x="6559225" y="4363917"/>
              <a:ext cx="55335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000066"/>
                  </a:solidFill>
                </a:rPr>
                <a:t>W24</a:t>
              </a:r>
            </a:p>
          </p:txBody>
        </p:sp>
        <p:sp>
          <p:nvSpPr>
            <p:cNvPr id="103" name="ZoneTexte 102"/>
            <p:cNvSpPr txBox="1"/>
            <p:nvPr/>
          </p:nvSpPr>
          <p:spPr>
            <a:xfrm>
              <a:off x="7889083" y="4363917"/>
              <a:ext cx="55335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000066"/>
                  </a:solidFill>
                </a:rPr>
                <a:t>W48</a:t>
              </a:r>
            </a:p>
          </p:txBody>
        </p:sp>
        <p:grpSp>
          <p:nvGrpSpPr>
            <p:cNvPr id="126" name="Grouper 125"/>
            <p:cNvGrpSpPr/>
            <p:nvPr/>
          </p:nvGrpSpPr>
          <p:grpSpPr>
            <a:xfrm>
              <a:off x="6245143" y="1961399"/>
              <a:ext cx="1529397" cy="500916"/>
              <a:chOff x="5973994" y="2136993"/>
              <a:chExt cx="1529397" cy="500916"/>
            </a:xfrm>
          </p:grpSpPr>
          <p:sp>
            <p:nvSpPr>
              <p:cNvPr id="127" name="AutoShape 165"/>
              <p:cNvSpPr>
                <a:spLocks noChangeArrowheads="1"/>
              </p:cNvSpPr>
              <p:nvPr/>
            </p:nvSpPr>
            <p:spPr bwMode="auto">
              <a:xfrm>
                <a:off x="5973994" y="2136993"/>
                <a:ext cx="1506592" cy="500916"/>
              </a:xfrm>
              <a:prstGeom prst="roundRect">
                <a:avLst>
                  <a:gd name="adj" fmla="val 16667"/>
                </a:avLst>
              </a:prstGeom>
              <a:solidFill>
                <a:schemeClr val="bg1"/>
              </a:solidFill>
              <a:ln w="9525">
                <a:solidFill>
                  <a:srgbClr val="D0D0F0"/>
                </a:solidFill>
                <a:round/>
                <a:headEnd/>
                <a:tailEnd/>
              </a:ln>
              <a:effectLst>
                <a:prstShdw prst="shdw17" dist="17961" dir="2700000">
                  <a:srgbClr val="7D7D90">
                    <a:alpha val="74997"/>
                  </a:srgbClr>
                </a:prstShdw>
              </a:effectLst>
            </p:spPr>
            <p:txBody>
              <a:bodyPr wrap="none" anchor="ctr"/>
              <a:lstStyle/>
              <a:p>
                <a:pPr defTabSz="914400"/>
                <a:endParaRPr lang="en-US" sz="2800">
                  <a:solidFill>
                    <a:srgbClr val="000066"/>
                  </a:solidFill>
                </a:endParaRPr>
              </a:p>
            </p:txBody>
          </p:sp>
          <p:sp>
            <p:nvSpPr>
              <p:cNvPr id="128" name="TextBox 43"/>
              <p:cNvSpPr txBox="1"/>
              <p:nvPr/>
            </p:nvSpPr>
            <p:spPr>
              <a:xfrm>
                <a:off x="6409255" y="2154579"/>
                <a:ext cx="1094136" cy="43181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noAutofit/>
              </a:bodyPr>
              <a:lstStyle/>
              <a:p>
                <a:r>
                  <a:rPr lang="en-US" sz="1400" b="1" dirty="0">
                    <a:solidFill>
                      <a:srgbClr val="333399"/>
                    </a:solidFill>
                    <a:latin typeface="+mj-lt"/>
                  </a:rPr>
                  <a:t>RPV/FTC/TAF</a:t>
                </a:r>
              </a:p>
              <a:p>
                <a:r>
                  <a:rPr lang="en-US" sz="1400" b="1" dirty="0">
                    <a:solidFill>
                      <a:srgbClr val="333399"/>
                    </a:solidFill>
                    <a:latin typeface="+mj-lt"/>
                  </a:rPr>
                  <a:t>EFV/FTC/TDF</a:t>
                </a:r>
              </a:p>
            </p:txBody>
          </p:sp>
          <p:grpSp>
            <p:nvGrpSpPr>
              <p:cNvPr id="129" name="Group 44"/>
              <p:cNvGrpSpPr/>
              <p:nvPr/>
            </p:nvGrpSpPr>
            <p:grpSpPr>
              <a:xfrm>
                <a:off x="6086964" y="2193666"/>
                <a:ext cx="262965" cy="91440"/>
                <a:chOff x="449176" y="1743654"/>
                <a:chExt cx="262965" cy="91440"/>
              </a:xfrm>
            </p:grpSpPr>
            <p:sp>
              <p:nvSpPr>
                <p:cNvPr id="133" name="Oval 48"/>
                <p:cNvSpPr/>
                <p:nvPr/>
              </p:nvSpPr>
              <p:spPr>
                <a:xfrm>
                  <a:off x="534938" y="1743654"/>
                  <a:ext cx="91440" cy="91440"/>
                </a:xfrm>
                <a:prstGeom prst="ellipse">
                  <a:avLst/>
                </a:prstGeom>
                <a:solidFill>
                  <a:srgbClr val="00B0F0"/>
                </a:solidFill>
                <a:ln w="19050">
                  <a:noFill/>
                  <a:miter lim="800000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90000"/>
                    </a:lnSpc>
                  </a:pPr>
                  <a:endParaRPr lang="en-US" sz="1400" b="1" dirty="0">
                    <a:solidFill>
                      <a:srgbClr val="333399"/>
                    </a:solidFill>
                    <a:latin typeface="+mj-lt"/>
                  </a:endParaRPr>
                </a:p>
              </p:txBody>
            </p:sp>
            <p:sp>
              <p:nvSpPr>
                <p:cNvPr id="134" name="Freeform 49"/>
                <p:cNvSpPr/>
                <p:nvPr/>
              </p:nvSpPr>
              <p:spPr>
                <a:xfrm>
                  <a:off x="449176" y="1789374"/>
                  <a:ext cx="262965" cy="0"/>
                </a:xfrm>
                <a:custGeom>
                  <a:avLst/>
                  <a:gdLst>
                    <a:gd name="connsiteX0" fmla="*/ 0 w 262965"/>
                    <a:gd name="connsiteY0" fmla="*/ 0 h 0"/>
                    <a:gd name="connsiteX1" fmla="*/ 262965 w 262965"/>
                    <a:gd name="connsiteY1" fmla="*/ 0 h 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262965">
                      <a:moveTo>
                        <a:pt x="0" y="0"/>
                      </a:moveTo>
                      <a:lnTo>
                        <a:pt x="262965" y="0"/>
                      </a:lnTo>
                    </a:path>
                  </a:pathLst>
                </a:custGeom>
                <a:noFill/>
                <a:ln w="25400" cap="rnd">
                  <a:solidFill>
                    <a:srgbClr val="00B0F0"/>
                  </a:solidFill>
                  <a:round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400" b="1">
                    <a:solidFill>
                      <a:srgbClr val="333399"/>
                    </a:solidFill>
                    <a:latin typeface="+mj-lt"/>
                  </a:endParaRPr>
                </a:p>
              </p:txBody>
            </p:sp>
          </p:grpSp>
          <p:grpSp>
            <p:nvGrpSpPr>
              <p:cNvPr id="130" name="Group 45"/>
              <p:cNvGrpSpPr/>
              <p:nvPr/>
            </p:nvGrpSpPr>
            <p:grpSpPr>
              <a:xfrm>
                <a:off x="6086964" y="2427979"/>
                <a:ext cx="262965" cy="91440"/>
                <a:chOff x="449176" y="1655703"/>
                <a:chExt cx="262965" cy="91440"/>
              </a:xfrm>
              <a:solidFill>
                <a:schemeClr val="bg1">
                  <a:lumMod val="50000"/>
                </a:schemeClr>
              </a:solidFill>
            </p:grpSpPr>
            <p:sp>
              <p:nvSpPr>
                <p:cNvPr id="131" name="Oval 46"/>
                <p:cNvSpPr/>
                <p:nvPr/>
              </p:nvSpPr>
              <p:spPr>
                <a:xfrm>
                  <a:off x="534938" y="1655703"/>
                  <a:ext cx="91440" cy="91440"/>
                </a:xfrm>
                <a:prstGeom prst="ellipse">
                  <a:avLst/>
                </a:prstGeom>
                <a:grpFill/>
                <a:ln w="19050">
                  <a:solidFill>
                    <a:schemeClr val="bg1">
                      <a:lumMod val="50000"/>
                    </a:schemeClr>
                  </a:solidFill>
                  <a:miter lim="800000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90000"/>
                    </a:lnSpc>
                  </a:pPr>
                  <a:endParaRPr lang="en-US" sz="1400" b="1" dirty="0">
                    <a:solidFill>
                      <a:srgbClr val="000066"/>
                    </a:solidFill>
                    <a:latin typeface="+mj-lt"/>
                  </a:endParaRPr>
                </a:p>
              </p:txBody>
            </p:sp>
            <p:sp>
              <p:nvSpPr>
                <p:cNvPr id="132" name="Freeform 47"/>
                <p:cNvSpPr/>
                <p:nvPr/>
              </p:nvSpPr>
              <p:spPr>
                <a:xfrm>
                  <a:off x="449176" y="1701423"/>
                  <a:ext cx="262965" cy="0"/>
                </a:xfrm>
                <a:custGeom>
                  <a:avLst/>
                  <a:gdLst>
                    <a:gd name="connsiteX0" fmla="*/ 0 w 262965"/>
                    <a:gd name="connsiteY0" fmla="*/ 0 h 0"/>
                    <a:gd name="connsiteX1" fmla="*/ 262965 w 262965"/>
                    <a:gd name="connsiteY1" fmla="*/ 0 h 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262965">
                      <a:moveTo>
                        <a:pt x="0" y="0"/>
                      </a:moveTo>
                      <a:lnTo>
                        <a:pt x="262965" y="0"/>
                      </a:lnTo>
                    </a:path>
                  </a:pathLst>
                </a:custGeom>
                <a:grpFill/>
                <a:ln w="25400" cap="rnd">
                  <a:solidFill>
                    <a:schemeClr val="bg1">
                      <a:lumMod val="50000"/>
                    </a:schemeClr>
                  </a:solidFill>
                  <a:round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400" b="1">
                    <a:solidFill>
                      <a:srgbClr val="000066"/>
                    </a:solidFill>
                    <a:latin typeface="+mj-lt"/>
                  </a:endParaRPr>
                </a:p>
              </p:txBody>
            </p:sp>
          </p:grpSp>
        </p:grpSp>
        <p:sp>
          <p:nvSpPr>
            <p:cNvPr id="145" name="TextBox 49"/>
            <p:cNvSpPr txBox="1">
              <a:spLocks noChangeArrowheads="1"/>
            </p:cNvSpPr>
            <p:nvPr/>
          </p:nvSpPr>
          <p:spPr bwMode="auto">
            <a:xfrm>
              <a:off x="5264557" y="4723862"/>
              <a:ext cx="484215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altLang="en-US" sz="1400" dirty="0">
                  <a:solidFill>
                    <a:srgbClr val="000066"/>
                  </a:solidFill>
                </a:rPr>
                <a:t>394</a:t>
              </a:r>
            </a:p>
          </p:txBody>
        </p:sp>
        <p:sp>
          <p:nvSpPr>
            <p:cNvPr id="146" name="TextBox 50"/>
            <p:cNvSpPr txBox="1">
              <a:spLocks noChangeArrowheads="1"/>
            </p:cNvSpPr>
            <p:nvPr/>
          </p:nvSpPr>
          <p:spPr bwMode="auto">
            <a:xfrm>
              <a:off x="6647448" y="4723862"/>
              <a:ext cx="484215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altLang="en-US" sz="1400" dirty="0">
                  <a:solidFill>
                    <a:srgbClr val="000066"/>
                  </a:solidFill>
                </a:rPr>
                <a:t>373</a:t>
              </a:r>
            </a:p>
          </p:txBody>
        </p:sp>
        <p:sp>
          <p:nvSpPr>
            <p:cNvPr id="147" name="TextBox 51"/>
            <p:cNvSpPr txBox="1">
              <a:spLocks noChangeArrowheads="1"/>
            </p:cNvSpPr>
            <p:nvPr/>
          </p:nvSpPr>
          <p:spPr bwMode="auto">
            <a:xfrm>
              <a:off x="7996677" y="4723862"/>
              <a:ext cx="484215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altLang="en-US" sz="1400" dirty="0">
                  <a:solidFill>
                    <a:srgbClr val="000066"/>
                  </a:solidFill>
                </a:rPr>
                <a:t>351</a:t>
              </a:r>
            </a:p>
          </p:txBody>
        </p:sp>
        <p:sp>
          <p:nvSpPr>
            <p:cNvPr id="148" name="TextBox 53"/>
            <p:cNvSpPr txBox="1">
              <a:spLocks noChangeArrowheads="1"/>
            </p:cNvSpPr>
            <p:nvPr/>
          </p:nvSpPr>
          <p:spPr bwMode="auto">
            <a:xfrm>
              <a:off x="5264557" y="4980696"/>
              <a:ext cx="484215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altLang="en-US" sz="1400" dirty="0">
                  <a:solidFill>
                    <a:srgbClr val="000066"/>
                  </a:solidFill>
                </a:rPr>
                <a:t>400</a:t>
              </a:r>
            </a:p>
          </p:txBody>
        </p:sp>
        <p:sp>
          <p:nvSpPr>
            <p:cNvPr id="149" name="TextBox 54"/>
            <p:cNvSpPr txBox="1">
              <a:spLocks noChangeArrowheads="1"/>
            </p:cNvSpPr>
            <p:nvPr/>
          </p:nvSpPr>
          <p:spPr bwMode="auto">
            <a:xfrm>
              <a:off x="6647448" y="4980696"/>
              <a:ext cx="484215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altLang="en-US" sz="1400" dirty="0">
                  <a:solidFill>
                    <a:srgbClr val="000066"/>
                  </a:solidFill>
                </a:rPr>
                <a:t>382</a:t>
              </a:r>
            </a:p>
          </p:txBody>
        </p:sp>
        <p:sp>
          <p:nvSpPr>
            <p:cNvPr id="150" name="TextBox 55"/>
            <p:cNvSpPr txBox="1">
              <a:spLocks noChangeArrowheads="1"/>
            </p:cNvSpPr>
            <p:nvPr/>
          </p:nvSpPr>
          <p:spPr bwMode="auto">
            <a:xfrm>
              <a:off x="7996677" y="4980696"/>
              <a:ext cx="484215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altLang="en-US" sz="1400" dirty="0">
                  <a:solidFill>
                    <a:srgbClr val="000066"/>
                  </a:solidFill>
                </a:rPr>
                <a:t>369</a:t>
              </a:r>
            </a:p>
          </p:txBody>
        </p:sp>
        <p:sp>
          <p:nvSpPr>
            <p:cNvPr id="152" name="TextBox 29"/>
            <p:cNvSpPr txBox="1">
              <a:spLocks noChangeArrowheads="1"/>
            </p:cNvSpPr>
            <p:nvPr/>
          </p:nvSpPr>
          <p:spPr bwMode="auto">
            <a:xfrm>
              <a:off x="4926930" y="4746608"/>
              <a:ext cx="288000" cy="2622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r" eaLnBrk="1" hangingPunct="1">
                <a:lnSpc>
                  <a:spcPct val="90000"/>
                </a:lnSpc>
              </a:pPr>
              <a:r>
                <a:rPr lang="en-US" altLang="en-US" sz="1400" dirty="0">
                  <a:solidFill>
                    <a:srgbClr val="000066"/>
                  </a:solidFill>
                </a:rPr>
                <a:t>N</a:t>
              </a:r>
            </a:p>
          </p:txBody>
        </p:sp>
        <p:sp>
          <p:nvSpPr>
            <p:cNvPr id="153" name="TextBox 29"/>
            <p:cNvSpPr txBox="1">
              <a:spLocks noChangeArrowheads="1"/>
            </p:cNvSpPr>
            <p:nvPr/>
          </p:nvSpPr>
          <p:spPr bwMode="auto">
            <a:xfrm>
              <a:off x="4926556" y="5003190"/>
              <a:ext cx="288000" cy="2627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r" eaLnBrk="1" hangingPunct="1">
                <a:lnSpc>
                  <a:spcPct val="90000"/>
                </a:lnSpc>
              </a:pPr>
              <a:r>
                <a:rPr lang="en-US" altLang="en-US" sz="1400" dirty="0">
                  <a:solidFill>
                    <a:srgbClr val="000066"/>
                  </a:solidFill>
                </a:rPr>
                <a:t>N</a:t>
              </a:r>
            </a:p>
          </p:txBody>
        </p:sp>
      </p:grpSp>
      <p:grpSp>
        <p:nvGrpSpPr>
          <p:cNvPr id="2" name="Groupe 1"/>
          <p:cNvGrpSpPr/>
          <p:nvPr/>
        </p:nvGrpSpPr>
        <p:grpSpPr>
          <a:xfrm>
            <a:off x="177065" y="1961399"/>
            <a:ext cx="4833165" cy="3327074"/>
            <a:chOff x="177065" y="1961399"/>
            <a:chExt cx="4833165" cy="3327074"/>
          </a:xfrm>
        </p:grpSpPr>
        <p:graphicFrame>
          <p:nvGraphicFramePr>
            <p:cNvPr id="41" name="Content Placeholder 6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406876386"/>
                </p:ext>
              </p:extLst>
            </p:nvPr>
          </p:nvGraphicFramePr>
          <p:xfrm>
            <a:off x="177065" y="2043419"/>
            <a:ext cx="3940865" cy="2916936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  <p:sp>
          <p:nvSpPr>
            <p:cNvPr id="10" name="TextBox 12"/>
            <p:cNvSpPr txBox="1">
              <a:spLocks noChangeArrowheads="1"/>
            </p:cNvSpPr>
            <p:nvPr/>
          </p:nvSpPr>
          <p:spPr bwMode="auto">
            <a:xfrm>
              <a:off x="3542593" y="2203611"/>
              <a:ext cx="452437" cy="246063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lIns="0" tIns="0" rIns="0" bIns="0" anchor="ctr"/>
            <a:lstStyle>
              <a:lvl1pPr eaLnBrk="0" hangingPunct="0">
                <a:defRPr sz="36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36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36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36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36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lnSpc>
                  <a:spcPct val="90000"/>
                </a:lnSpc>
              </a:pPr>
              <a:r>
                <a:rPr lang="en-US" altLang="en-US" sz="1600" dirty="0">
                  <a:solidFill>
                    <a:srgbClr val="333399"/>
                  </a:solidFill>
                  <a:latin typeface="+mj-lt"/>
                </a:rPr>
                <a:t>1.61</a:t>
              </a:r>
            </a:p>
          </p:txBody>
        </p:sp>
        <p:sp>
          <p:nvSpPr>
            <p:cNvPr id="11" name="TextBox 13"/>
            <p:cNvSpPr txBox="1">
              <a:spLocks noChangeArrowheads="1"/>
            </p:cNvSpPr>
            <p:nvPr/>
          </p:nvSpPr>
          <p:spPr bwMode="auto">
            <a:xfrm>
              <a:off x="3543135" y="3642596"/>
              <a:ext cx="457068" cy="278810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lIns="0" tIns="0" rIns="0" bIns="0" anchor="ctr"/>
            <a:lstStyle>
              <a:lvl1pPr eaLnBrk="0" hangingPunct="0">
                <a:defRPr sz="36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36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36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36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36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lnSpc>
                  <a:spcPct val="90000"/>
                </a:lnSpc>
              </a:pPr>
              <a:r>
                <a:rPr lang="en-US" altLang="en-US" sz="1600" dirty="0">
                  <a:solidFill>
                    <a:srgbClr val="333399"/>
                  </a:solidFill>
                  <a:latin typeface="+mj-lt"/>
                </a:rPr>
                <a:t>0.08</a:t>
              </a:r>
            </a:p>
          </p:txBody>
        </p:sp>
        <p:sp>
          <p:nvSpPr>
            <p:cNvPr id="14" name="Right Bracket 13"/>
            <p:cNvSpPr/>
            <p:nvPr/>
          </p:nvSpPr>
          <p:spPr>
            <a:xfrm>
              <a:off x="4224943" y="2794227"/>
              <a:ext cx="90201" cy="687801"/>
            </a:xfrm>
            <a:prstGeom prst="rightBracket">
              <a:avLst>
                <a:gd name="adj" fmla="val 0"/>
              </a:avLst>
            </a:prstGeom>
            <a:ln w="9525">
              <a:solidFill>
                <a:schemeClr val="tx1"/>
              </a:solidFill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100"/>
            </a:p>
          </p:txBody>
        </p:sp>
        <p:sp>
          <p:nvSpPr>
            <p:cNvPr id="15" name="Rectangle 30"/>
            <p:cNvSpPr>
              <a:spLocks noChangeArrowheads="1"/>
            </p:cNvSpPr>
            <p:nvPr/>
          </p:nvSpPr>
          <p:spPr bwMode="auto">
            <a:xfrm>
              <a:off x="3824569" y="3022885"/>
              <a:ext cx="910776" cy="16927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>
                <a:lnSpc>
                  <a:spcPct val="90000"/>
                </a:lnSpc>
                <a:spcBef>
                  <a:spcPts val="1200"/>
                </a:spcBef>
                <a:buClr>
                  <a:srgbClr val="A9A9A9"/>
                </a:buClr>
                <a:buSzPct val="9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800"/>
                </a:spcBef>
                <a:buClr>
                  <a:srgbClr val="A9A9A9"/>
                </a:buClr>
                <a:buSzPct val="90000"/>
                <a:buFont typeface="Arial" charset="0"/>
                <a:buChar char="–"/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600"/>
                </a:spcBef>
                <a:buClr>
                  <a:srgbClr val="A9A9A9"/>
                </a:buClr>
                <a:buSzPct val="90000"/>
                <a:buFont typeface="Wingdings" charset="2"/>
                <a:buChar char="§"/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600"/>
                </a:spcBef>
                <a:buClr>
                  <a:srgbClr val="A9A9A9"/>
                </a:buClr>
                <a:buSzPct val="90000"/>
                <a:buFont typeface="Arial" charset="0"/>
                <a:buChar char="–"/>
                <a:defRPr sz="1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600"/>
                </a:spcBef>
                <a:buClr>
                  <a:srgbClr val="A9A9A9"/>
                </a:buClr>
                <a:buSzPct val="90000"/>
                <a:buFont typeface="Wingdings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20000"/>
                </a:spcBef>
                <a:buClr>
                  <a:srgbClr val="990000"/>
                </a:buClr>
                <a:buSzTx/>
                <a:buFontTx/>
                <a:buNone/>
              </a:pPr>
              <a:r>
                <a:rPr lang="en-US" altLang="en-US" sz="1100" dirty="0">
                  <a:solidFill>
                    <a:srgbClr val="000066"/>
                  </a:solidFill>
                </a:rPr>
                <a:t>p &lt; 0.001</a:t>
              </a:r>
            </a:p>
          </p:txBody>
        </p:sp>
        <p:sp>
          <p:nvSpPr>
            <p:cNvPr id="88" name="ZoneTexte 87"/>
            <p:cNvSpPr txBox="1"/>
            <p:nvPr/>
          </p:nvSpPr>
          <p:spPr>
            <a:xfrm>
              <a:off x="744134" y="3306325"/>
              <a:ext cx="29878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600" dirty="0">
                  <a:solidFill>
                    <a:srgbClr val="000066"/>
                  </a:solidFill>
                </a:rPr>
                <a:t>0</a:t>
              </a:r>
            </a:p>
          </p:txBody>
        </p:sp>
        <p:sp>
          <p:nvSpPr>
            <p:cNvPr id="89" name="ZoneTexte 88"/>
            <p:cNvSpPr txBox="1"/>
            <p:nvPr/>
          </p:nvSpPr>
          <p:spPr>
            <a:xfrm>
              <a:off x="744134" y="2873456"/>
              <a:ext cx="29878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600" dirty="0">
                  <a:solidFill>
                    <a:srgbClr val="000066"/>
                  </a:solidFill>
                </a:rPr>
                <a:t>1</a:t>
              </a:r>
            </a:p>
          </p:txBody>
        </p:sp>
        <p:sp>
          <p:nvSpPr>
            <p:cNvPr id="90" name="ZoneTexte 89"/>
            <p:cNvSpPr txBox="1"/>
            <p:nvPr/>
          </p:nvSpPr>
          <p:spPr>
            <a:xfrm>
              <a:off x="744134" y="2440587"/>
              <a:ext cx="29878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600" dirty="0">
                  <a:solidFill>
                    <a:srgbClr val="000066"/>
                  </a:solidFill>
                </a:rPr>
                <a:t>2</a:t>
              </a:r>
            </a:p>
          </p:txBody>
        </p:sp>
        <p:sp>
          <p:nvSpPr>
            <p:cNvPr id="91" name="ZoneTexte 90"/>
            <p:cNvSpPr txBox="1"/>
            <p:nvPr/>
          </p:nvSpPr>
          <p:spPr>
            <a:xfrm>
              <a:off x="675806" y="3739194"/>
              <a:ext cx="36710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600" dirty="0">
                  <a:solidFill>
                    <a:srgbClr val="000066"/>
                  </a:solidFill>
                </a:rPr>
                <a:t>-1</a:t>
              </a:r>
            </a:p>
          </p:txBody>
        </p:sp>
        <p:sp>
          <p:nvSpPr>
            <p:cNvPr id="92" name="ZoneTexte 91"/>
            <p:cNvSpPr txBox="1"/>
            <p:nvPr/>
          </p:nvSpPr>
          <p:spPr>
            <a:xfrm>
              <a:off x="675806" y="4172061"/>
              <a:ext cx="36710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600" dirty="0">
                  <a:solidFill>
                    <a:srgbClr val="000066"/>
                  </a:solidFill>
                </a:rPr>
                <a:t>-2</a:t>
              </a:r>
            </a:p>
          </p:txBody>
        </p:sp>
        <p:sp>
          <p:nvSpPr>
            <p:cNvPr id="93" name="ZoneTexte 92"/>
            <p:cNvSpPr txBox="1"/>
            <p:nvPr/>
          </p:nvSpPr>
          <p:spPr>
            <a:xfrm>
              <a:off x="1011326" y="4363917"/>
              <a:ext cx="28405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000066"/>
                  </a:solidFill>
                </a:rPr>
                <a:t>0</a:t>
              </a:r>
            </a:p>
          </p:txBody>
        </p:sp>
        <p:sp>
          <p:nvSpPr>
            <p:cNvPr id="94" name="ZoneTexte 93"/>
            <p:cNvSpPr txBox="1"/>
            <p:nvPr/>
          </p:nvSpPr>
          <p:spPr>
            <a:xfrm>
              <a:off x="2216179" y="4363917"/>
              <a:ext cx="55335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000066"/>
                  </a:solidFill>
                </a:rPr>
                <a:t>W24</a:t>
              </a:r>
            </a:p>
          </p:txBody>
        </p:sp>
        <p:sp>
          <p:nvSpPr>
            <p:cNvPr id="95" name="ZoneTexte 94"/>
            <p:cNvSpPr txBox="1"/>
            <p:nvPr/>
          </p:nvSpPr>
          <p:spPr>
            <a:xfrm>
              <a:off x="3469837" y="4363917"/>
              <a:ext cx="55335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000066"/>
                  </a:solidFill>
                </a:rPr>
                <a:t>W48</a:t>
              </a:r>
            </a:p>
          </p:txBody>
        </p:sp>
        <p:grpSp>
          <p:nvGrpSpPr>
            <p:cNvPr id="80" name="Groupe 93"/>
            <p:cNvGrpSpPr/>
            <p:nvPr/>
          </p:nvGrpSpPr>
          <p:grpSpPr>
            <a:xfrm>
              <a:off x="1898871" y="1961399"/>
              <a:ext cx="1506592" cy="500916"/>
              <a:chOff x="1898871" y="2213608"/>
              <a:chExt cx="1506592" cy="500916"/>
            </a:xfrm>
          </p:grpSpPr>
          <p:sp>
            <p:nvSpPr>
              <p:cNvPr id="81" name="AutoShape 165"/>
              <p:cNvSpPr>
                <a:spLocks noChangeArrowheads="1"/>
              </p:cNvSpPr>
              <p:nvPr/>
            </p:nvSpPr>
            <p:spPr bwMode="auto">
              <a:xfrm>
                <a:off x="1898871" y="2213608"/>
                <a:ext cx="1506592" cy="500916"/>
              </a:xfrm>
              <a:prstGeom prst="roundRect">
                <a:avLst>
                  <a:gd name="adj" fmla="val 16667"/>
                </a:avLst>
              </a:prstGeom>
              <a:solidFill>
                <a:schemeClr val="bg1"/>
              </a:solidFill>
              <a:ln w="9525">
                <a:solidFill>
                  <a:srgbClr val="D0D0F0"/>
                </a:solidFill>
                <a:round/>
                <a:headEnd/>
                <a:tailEnd/>
              </a:ln>
              <a:effectLst>
                <a:prstShdw prst="shdw17" dist="17961" dir="2700000">
                  <a:srgbClr val="7D7D90">
                    <a:alpha val="74997"/>
                  </a:srgbClr>
                </a:prstShdw>
              </a:effectLst>
            </p:spPr>
            <p:txBody>
              <a:bodyPr wrap="none" anchor="ctr"/>
              <a:lstStyle/>
              <a:p>
                <a:pPr defTabSz="914400"/>
                <a:endParaRPr lang="en-US" sz="2800">
                  <a:solidFill>
                    <a:srgbClr val="000066"/>
                  </a:solidFill>
                </a:endParaRPr>
              </a:p>
            </p:txBody>
          </p:sp>
          <p:sp>
            <p:nvSpPr>
              <p:cNvPr id="82" name="TextBox 51"/>
              <p:cNvSpPr txBox="1"/>
              <p:nvPr/>
            </p:nvSpPr>
            <p:spPr>
              <a:xfrm>
                <a:off x="2311326" y="2230779"/>
                <a:ext cx="1094136" cy="43181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noAutofit/>
              </a:bodyPr>
              <a:lstStyle/>
              <a:p>
                <a:r>
                  <a:rPr lang="en-US" sz="1400" b="1" dirty="0">
                    <a:solidFill>
                      <a:srgbClr val="333399"/>
                    </a:solidFill>
                    <a:latin typeface="+mj-lt"/>
                  </a:rPr>
                  <a:t>RPV/FTC/TAF</a:t>
                </a:r>
              </a:p>
              <a:p>
                <a:r>
                  <a:rPr lang="en-US" sz="1400" b="1" dirty="0">
                    <a:solidFill>
                      <a:srgbClr val="333399"/>
                    </a:solidFill>
                    <a:latin typeface="+mj-lt"/>
                  </a:rPr>
                  <a:t>RPV/FTC/TDF</a:t>
                </a:r>
              </a:p>
            </p:txBody>
          </p:sp>
          <p:grpSp>
            <p:nvGrpSpPr>
              <p:cNvPr id="83" name="Group 52"/>
              <p:cNvGrpSpPr/>
              <p:nvPr/>
            </p:nvGrpSpPr>
            <p:grpSpPr>
              <a:xfrm>
                <a:off x="1998560" y="2288916"/>
                <a:ext cx="262965" cy="91440"/>
                <a:chOff x="449176" y="1743654"/>
                <a:chExt cx="262965" cy="91440"/>
              </a:xfrm>
            </p:grpSpPr>
            <p:sp>
              <p:nvSpPr>
                <p:cNvPr id="124" name="Oval 56"/>
                <p:cNvSpPr/>
                <p:nvPr/>
              </p:nvSpPr>
              <p:spPr>
                <a:xfrm>
                  <a:off x="534938" y="1743654"/>
                  <a:ext cx="91440" cy="91440"/>
                </a:xfrm>
                <a:prstGeom prst="ellipse">
                  <a:avLst/>
                </a:prstGeom>
                <a:solidFill>
                  <a:srgbClr val="00B0F0"/>
                </a:solidFill>
                <a:ln w="19050">
                  <a:noFill/>
                  <a:miter lim="800000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90000"/>
                    </a:lnSpc>
                  </a:pPr>
                  <a:endParaRPr lang="en-US" b="1" dirty="0">
                    <a:solidFill>
                      <a:srgbClr val="333399"/>
                    </a:solidFill>
                    <a:latin typeface="+mj-lt"/>
                  </a:endParaRPr>
                </a:p>
              </p:txBody>
            </p:sp>
            <p:sp>
              <p:nvSpPr>
                <p:cNvPr id="125" name="Freeform 57"/>
                <p:cNvSpPr/>
                <p:nvPr/>
              </p:nvSpPr>
              <p:spPr>
                <a:xfrm>
                  <a:off x="449176" y="1789374"/>
                  <a:ext cx="262965" cy="0"/>
                </a:xfrm>
                <a:custGeom>
                  <a:avLst/>
                  <a:gdLst>
                    <a:gd name="connsiteX0" fmla="*/ 0 w 262965"/>
                    <a:gd name="connsiteY0" fmla="*/ 0 h 0"/>
                    <a:gd name="connsiteX1" fmla="*/ 262965 w 262965"/>
                    <a:gd name="connsiteY1" fmla="*/ 0 h 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262965">
                      <a:moveTo>
                        <a:pt x="0" y="0"/>
                      </a:moveTo>
                      <a:lnTo>
                        <a:pt x="262965" y="0"/>
                      </a:lnTo>
                    </a:path>
                  </a:pathLst>
                </a:custGeom>
                <a:noFill/>
                <a:ln w="25400" cap="rnd">
                  <a:solidFill>
                    <a:srgbClr val="00B0F0"/>
                  </a:solidFill>
                  <a:round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b="1">
                    <a:solidFill>
                      <a:srgbClr val="333399"/>
                    </a:solidFill>
                    <a:latin typeface="+mj-lt"/>
                  </a:endParaRPr>
                </a:p>
              </p:txBody>
            </p:sp>
          </p:grpSp>
          <p:grpSp>
            <p:nvGrpSpPr>
              <p:cNvPr id="84" name="Group 53"/>
              <p:cNvGrpSpPr/>
              <p:nvPr/>
            </p:nvGrpSpPr>
            <p:grpSpPr>
              <a:xfrm>
                <a:off x="1998560" y="2523229"/>
                <a:ext cx="262965" cy="91440"/>
                <a:chOff x="449176" y="1655703"/>
                <a:chExt cx="262965" cy="91440"/>
              </a:xfrm>
              <a:solidFill>
                <a:srgbClr val="296004"/>
              </a:solidFill>
            </p:grpSpPr>
            <p:sp>
              <p:nvSpPr>
                <p:cNvPr id="122" name="Oval 54"/>
                <p:cNvSpPr/>
                <p:nvPr/>
              </p:nvSpPr>
              <p:spPr>
                <a:xfrm>
                  <a:off x="534938" y="1655703"/>
                  <a:ext cx="91440" cy="91440"/>
                </a:xfrm>
                <a:prstGeom prst="ellipse">
                  <a:avLst/>
                </a:prstGeom>
                <a:solidFill>
                  <a:srgbClr val="E7A614"/>
                </a:solidFill>
                <a:ln w="19050">
                  <a:noFill/>
                  <a:miter lim="800000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90000"/>
                    </a:lnSpc>
                  </a:pPr>
                  <a:endParaRPr lang="en-US" b="1" dirty="0">
                    <a:solidFill>
                      <a:srgbClr val="000066"/>
                    </a:solidFill>
                    <a:latin typeface="+mj-lt"/>
                  </a:endParaRPr>
                </a:p>
              </p:txBody>
            </p:sp>
            <p:sp>
              <p:nvSpPr>
                <p:cNvPr id="123" name="Freeform 55"/>
                <p:cNvSpPr/>
                <p:nvPr/>
              </p:nvSpPr>
              <p:spPr>
                <a:xfrm>
                  <a:off x="449176" y="1701423"/>
                  <a:ext cx="262965" cy="0"/>
                </a:xfrm>
                <a:custGeom>
                  <a:avLst/>
                  <a:gdLst>
                    <a:gd name="connsiteX0" fmla="*/ 0 w 262965"/>
                    <a:gd name="connsiteY0" fmla="*/ 0 h 0"/>
                    <a:gd name="connsiteX1" fmla="*/ 262965 w 262965"/>
                    <a:gd name="connsiteY1" fmla="*/ 0 h 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262965">
                      <a:moveTo>
                        <a:pt x="0" y="0"/>
                      </a:moveTo>
                      <a:lnTo>
                        <a:pt x="262965" y="0"/>
                      </a:lnTo>
                    </a:path>
                  </a:pathLst>
                </a:custGeom>
                <a:grpFill/>
                <a:ln w="25400" cap="rnd">
                  <a:solidFill>
                    <a:srgbClr val="E7A614"/>
                  </a:solidFill>
                  <a:round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b="1">
                    <a:solidFill>
                      <a:srgbClr val="000066"/>
                    </a:solidFill>
                    <a:latin typeface="+mj-lt"/>
                  </a:endParaRPr>
                </a:p>
              </p:txBody>
            </p:sp>
          </p:grpSp>
        </p:grpSp>
        <p:sp>
          <p:nvSpPr>
            <p:cNvPr id="136" name="Oval 19"/>
            <p:cNvSpPr/>
            <p:nvPr/>
          </p:nvSpPr>
          <p:spPr bwMode="auto">
            <a:xfrm>
              <a:off x="538031" y="4814250"/>
              <a:ext cx="128587" cy="127000"/>
            </a:xfrm>
            <a:prstGeom prst="ellipse">
              <a:avLst/>
            </a:prstGeom>
            <a:solidFill>
              <a:srgbClr val="00B0F0"/>
            </a:solidFill>
            <a:ln w="19050">
              <a:solidFill>
                <a:srgbClr val="00B0F0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eaLnBrk="0" hangingPunct="0">
                <a:defRPr sz="36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36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36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36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36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lnSpc>
                  <a:spcPct val="90000"/>
                </a:lnSpc>
                <a:defRPr/>
              </a:pPr>
              <a:endParaRPr lang="en-US" altLang="en-US" sz="1400" b="0">
                <a:solidFill>
                  <a:srgbClr val="000066"/>
                </a:solidFill>
              </a:endParaRPr>
            </a:p>
          </p:txBody>
        </p:sp>
        <p:sp>
          <p:nvSpPr>
            <p:cNvPr id="137" name="TextBox 38"/>
            <p:cNvSpPr txBox="1">
              <a:spLocks noChangeArrowheads="1"/>
            </p:cNvSpPr>
            <p:nvPr/>
          </p:nvSpPr>
          <p:spPr bwMode="auto">
            <a:xfrm>
              <a:off x="926806" y="4723862"/>
              <a:ext cx="484215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altLang="en-US" sz="1400" dirty="0">
                  <a:solidFill>
                    <a:srgbClr val="000066"/>
                  </a:solidFill>
                </a:rPr>
                <a:t>187</a:t>
              </a:r>
            </a:p>
          </p:txBody>
        </p:sp>
        <p:sp>
          <p:nvSpPr>
            <p:cNvPr id="138" name="TextBox 39"/>
            <p:cNvSpPr txBox="1">
              <a:spLocks noChangeArrowheads="1"/>
            </p:cNvSpPr>
            <p:nvPr/>
          </p:nvSpPr>
          <p:spPr bwMode="auto">
            <a:xfrm>
              <a:off x="2229690" y="4723862"/>
              <a:ext cx="484215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altLang="en-US" sz="1400" dirty="0">
                  <a:solidFill>
                    <a:srgbClr val="000066"/>
                  </a:solidFill>
                </a:rPr>
                <a:t>178</a:t>
              </a:r>
            </a:p>
          </p:txBody>
        </p:sp>
        <p:sp>
          <p:nvSpPr>
            <p:cNvPr id="139" name="TextBox 40"/>
            <p:cNvSpPr txBox="1">
              <a:spLocks noChangeArrowheads="1"/>
            </p:cNvSpPr>
            <p:nvPr/>
          </p:nvSpPr>
          <p:spPr bwMode="auto">
            <a:xfrm>
              <a:off x="3503367" y="4723862"/>
              <a:ext cx="484215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altLang="en-US" sz="1400" dirty="0">
                  <a:solidFill>
                    <a:srgbClr val="000066"/>
                  </a:solidFill>
                </a:rPr>
                <a:t>172</a:t>
              </a:r>
            </a:p>
          </p:txBody>
        </p:sp>
        <p:sp>
          <p:nvSpPr>
            <p:cNvPr id="140" name="TextBox 29"/>
            <p:cNvSpPr txBox="1">
              <a:spLocks noChangeArrowheads="1"/>
            </p:cNvSpPr>
            <p:nvPr/>
          </p:nvSpPr>
          <p:spPr bwMode="auto">
            <a:xfrm>
              <a:off x="587107" y="5003190"/>
              <a:ext cx="288000" cy="2627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r" eaLnBrk="1" hangingPunct="1">
                <a:lnSpc>
                  <a:spcPct val="90000"/>
                </a:lnSpc>
              </a:pPr>
              <a:r>
                <a:rPr lang="en-US" altLang="en-US" sz="1400" dirty="0">
                  <a:solidFill>
                    <a:srgbClr val="000066"/>
                  </a:solidFill>
                </a:rPr>
                <a:t>N</a:t>
              </a:r>
            </a:p>
          </p:txBody>
        </p:sp>
        <p:sp>
          <p:nvSpPr>
            <p:cNvPr id="141" name="TextBox 44"/>
            <p:cNvSpPr txBox="1">
              <a:spLocks noChangeArrowheads="1"/>
            </p:cNvSpPr>
            <p:nvPr/>
          </p:nvSpPr>
          <p:spPr bwMode="auto">
            <a:xfrm>
              <a:off x="926475" y="4980696"/>
              <a:ext cx="484215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altLang="en-US" sz="1400" dirty="0">
                  <a:solidFill>
                    <a:srgbClr val="000066"/>
                  </a:solidFill>
                </a:rPr>
                <a:t>176</a:t>
              </a:r>
            </a:p>
          </p:txBody>
        </p:sp>
        <p:sp>
          <p:nvSpPr>
            <p:cNvPr id="142" name="TextBox 45"/>
            <p:cNvSpPr txBox="1">
              <a:spLocks noChangeArrowheads="1"/>
            </p:cNvSpPr>
            <p:nvPr/>
          </p:nvSpPr>
          <p:spPr bwMode="auto">
            <a:xfrm>
              <a:off x="2229690" y="4980696"/>
              <a:ext cx="484215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altLang="en-US" sz="1400" dirty="0">
                  <a:solidFill>
                    <a:srgbClr val="000066"/>
                  </a:solidFill>
                </a:rPr>
                <a:t>174</a:t>
              </a:r>
            </a:p>
          </p:txBody>
        </p:sp>
        <p:sp>
          <p:nvSpPr>
            <p:cNvPr id="143" name="TextBox 46"/>
            <p:cNvSpPr txBox="1">
              <a:spLocks noChangeArrowheads="1"/>
            </p:cNvSpPr>
            <p:nvPr/>
          </p:nvSpPr>
          <p:spPr bwMode="auto">
            <a:xfrm>
              <a:off x="3503324" y="4980696"/>
              <a:ext cx="484215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altLang="en-US" sz="1400" dirty="0">
                  <a:solidFill>
                    <a:srgbClr val="000066"/>
                  </a:solidFill>
                </a:rPr>
                <a:t>168</a:t>
              </a:r>
            </a:p>
          </p:txBody>
        </p:sp>
        <p:sp>
          <p:nvSpPr>
            <p:cNvPr id="144" name="Oval 28"/>
            <p:cNvSpPr/>
            <p:nvPr/>
          </p:nvSpPr>
          <p:spPr bwMode="auto">
            <a:xfrm>
              <a:off x="527003" y="5062353"/>
              <a:ext cx="146050" cy="144462"/>
            </a:xfrm>
            <a:prstGeom prst="ellipse">
              <a:avLst/>
            </a:prstGeom>
            <a:solidFill>
              <a:srgbClr val="FBB040"/>
            </a:solidFill>
            <a:ln w="1905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eaLnBrk="0" hangingPunct="0">
                <a:defRPr sz="36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36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36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36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36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lnSpc>
                  <a:spcPct val="90000"/>
                </a:lnSpc>
                <a:defRPr/>
              </a:pPr>
              <a:endParaRPr lang="en-US" altLang="en-US" sz="1400">
                <a:solidFill>
                  <a:srgbClr val="000066"/>
                </a:solidFill>
              </a:endParaRPr>
            </a:p>
          </p:txBody>
        </p:sp>
        <p:sp>
          <p:nvSpPr>
            <p:cNvPr id="151" name="Oval 35"/>
            <p:cNvSpPr/>
            <p:nvPr/>
          </p:nvSpPr>
          <p:spPr bwMode="auto">
            <a:xfrm>
              <a:off x="4868943" y="4814250"/>
              <a:ext cx="128587" cy="127000"/>
            </a:xfrm>
            <a:prstGeom prst="ellipse">
              <a:avLst/>
            </a:prstGeom>
            <a:solidFill>
              <a:srgbClr val="00B0F0"/>
            </a:solidFill>
            <a:ln w="19050">
              <a:solidFill>
                <a:srgbClr val="00B0F0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eaLnBrk="0" hangingPunct="0">
                <a:defRPr sz="36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36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36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36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36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lnSpc>
                  <a:spcPct val="90000"/>
                </a:lnSpc>
                <a:defRPr/>
              </a:pPr>
              <a:endParaRPr lang="en-US" altLang="en-US" sz="1400" b="0">
                <a:solidFill>
                  <a:srgbClr val="000066"/>
                </a:solidFill>
              </a:endParaRPr>
            </a:p>
          </p:txBody>
        </p:sp>
        <p:sp>
          <p:nvSpPr>
            <p:cNvPr id="154" name="Oval 38"/>
            <p:cNvSpPr/>
            <p:nvPr/>
          </p:nvSpPr>
          <p:spPr bwMode="auto">
            <a:xfrm>
              <a:off x="4864180" y="5062353"/>
              <a:ext cx="146050" cy="144462"/>
            </a:xfrm>
            <a:prstGeom prst="ellipse">
              <a:avLst/>
            </a:prstGeom>
            <a:solidFill>
              <a:srgbClr val="717074"/>
            </a:solidFill>
            <a:ln w="1905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eaLnBrk="0" hangingPunct="0">
                <a:defRPr sz="36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36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36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36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36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lnSpc>
                  <a:spcPct val="90000"/>
                </a:lnSpc>
                <a:defRPr/>
              </a:pPr>
              <a:endParaRPr lang="en-US" altLang="en-US" sz="1400">
                <a:solidFill>
                  <a:srgbClr val="000066"/>
                </a:solidFill>
              </a:endParaRPr>
            </a:p>
          </p:txBody>
        </p:sp>
        <p:sp>
          <p:nvSpPr>
            <p:cNvPr id="155" name="TextBox 29"/>
            <p:cNvSpPr txBox="1">
              <a:spLocks noChangeArrowheads="1"/>
            </p:cNvSpPr>
            <p:nvPr/>
          </p:nvSpPr>
          <p:spPr bwMode="auto">
            <a:xfrm>
              <a:off x="587481" y="4746608"/>
              <a:ext cx="288000" cy="2622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r" eaLnBrk="1" hangingPunct="1">
                <a:lnSpc>
                  <a:spcPct val="90000"/>
                </a:lnSpc>
              </a:pPr>
              <a:r>
                <a:rPr lang="en-US" altLang="en-US" sz="1400" dirty="0">
                  <a:solidFill>
                    <a:srgbClr val="000066"/>
                  </a:solidFill>
                </a:rPr>
                <a:t>N</a:t>
              </a:r>
            </a:p>
          </p:txBody>
        </p:sp>
      </p:grpSp>
      <p:sp>
        <p:nvSpPr>
          <p:cNvPr id="73" name="ZoneTexte 69"/>
          <p:cNvSpPr txBox="1">
            <a:spLocks noChangeArrowheads="1"/>
          </p:cNvSpPr>
          <p:nvPr/>
        </p:nvSpPr>
        <p:spPr bwMode="auto">
          <a:xfrm>
            <a:off x="5007778" y="6567793"/>
            <a:ext cx="412808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defTabSz="914400"/>
            <a:r>
              <a:rPr lang="fr-FR" sz="1200" i="1" dirty="0" err="1">
                <a:solidFill>
                  <a:srgbClr val="CC3300"/>
                </a:solidFill>
                <a:ea typeface="ＭＳ Ｐゴシック" pitchFamily="34" charset="-128"/>
              </a:rPr>
              <a:t>Orkin</a:t>
            </a:r>
            <a:r>
              <a:rPr lang="fr-FR" sz="1200" i="1" dirty="0">
                <a:solidFill>
                  <a:srgbClr val="CC3300"/>
                </a:solidFill>
                <a:ea typeface="ＭＳ Ｐゴシック" pitchFamily="34" charset="-128"/>
              </a:rPr>
              <a:t> C. HIV Drug </a:t>
            </a:r>
            <a:r>
              <a:rPr lang="fr-FR" sz="1200" i="1" dirty="0" err="1">
                <a:solidFill>
                  <a:srgbClr val="CC3300"/>
                </a:solidFill>
                <a:ea typeface="ＭＳ Ｐゴシック" pitchFamily="34" charset="-128"/>
              </a:rPr>
              <a:t>Therapy</a:t>
            </a:r>
            <a:r>
              <a:rPr lang="fr-FR" sz="1200" i="1" dirty="0">
                <a:solidFill>
                  <a:srgbClr val="CC3300"/>
                </a:solidFill>
                <a:ea typeface="ＭＳ Ｐゴシック" pitchFamily="34" charset="-128"/>
              </a:rPr>
              <a:t> 2016, Glasgow, Abs. O124</a:t>
            </a:r>
            <a:endParaRPr lang="en-GB" sz="1200" i="1" dirty="0">
              <a:solidFill>
                <a:srgbClr val="CC3300"/>
              </a:solidFill>
              <a:ea typeface="ＭＳ Ｐゴシック" pitchFamily="34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405754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Studies 1216 and 1160: switch to RPV/FTC/TAF</a:t>
            </a:r>
            <a:endParaRPr lang="fr-FR" dirty="0"/>
          </a:p>
        </p:txBody>
      </p:sp>
      <p:graphicFrame>
        <p:nvGraphicFramePr>
          <p:cNvPr id="122" name="Table 1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0156478"/>
              </p:ext>
            </p:extLst>
          </p:nvPr>
        </p:nvGraphicFramePr>
        <p:xfrm>
          <a:off x="3843324" y="1497362"/>
          <a:ext cx="3344675" cy="1042858"/>
        </p:xfrm>
        <a:graphic>
          <a:graphicData uri="http://schemas.openxmlformats.org/drawingml/2006/table">
            <a:tbl>
              <a:tblPr/>
              <a:tblGrid>
                <a:gridCol w="9551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18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777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2086"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200"/>
                        </a:spcBef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800"/>
                        </a:spcBef>
                        <a:buClr>
                          <a:srgbClr val="A9A9A9"/>
                        </a:buClr>
                        <a:buSzPct val="90000"/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Arial" pitchFamily="34" charset="0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+mj-lt"/>
                        <a:cs typeface="Arial" pitchFamily="34" charset="0"/>
                      </a:endParaRPr>
                    </a:p>
                  </a:txBody>
                  <a:tcPr marL="91404" marR="91404" marT="45773" marB="4577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200"/>
                        </a:spcBef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800"/>
                        </a:spcBef>
                        <a:buClr>
                          <a:srgbClr val="A9A9A9"/>
                        </a:buClr>
                        <a:buSzPct val="90000"/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Arial" pitchFamily="34" charset="0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eaLnBrk="1" hangingPunct="1">
                        <a:spcBef>
                          <a:spcPct val="0"/>
                        </a:spcBef>
                        <a:buClrTx/>
                        <a:buSzTx/>
                        <a:buFontTx/>
                        <a:buNone/>
                      </a:pPr>
                      <a:r>
                        <a:rPr lang="en-US" altLang="en-US" sz="1600" b="1" dirty="0">
                          <a:solidFill>
                            <a:srgbClr val="333399"/>
                          </a:solidFill>
                          <a:latin typeface="+mj-lt"/>
                        </a:rPr>
                        <a:t>RPV/FTC/TAF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200"/>
                        </a:spcBef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800"/>
                        </a:spcBef>
                        <a:buClr>
                          <a:srgbClr val="A9A9A9"/>
                        </a:buClr>
                        <a:buSzPct val="90000"/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Arial" pitchFamily="34" charset="0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en-US" sz="1600" b="1" dirty="0">
                          <a:solidFill>
                            <a:srgbClr val="333399"/>
                          </a:solidFill>
                          <a:latin typeface="+mj-lt"/>
                        </a:rPr>
                        <a:t>RPV/FTC/TDF</a:t>
                      </a:r>
                      <a:endParaRPr kumimoji="0" lang="en-US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+mj-lt"/>
                        <a:cs typeface="Arial" pitchFamily="34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5386"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200"/>
                        </a:spcBef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800"/>
                        </a:spcBef>
                        <a:buClr>
                          <a:srgbClr val="A9A9A9"/>
                        </a:buClr>
                        <a:buSzPct val="90000"/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Arial" pitchFamily="34" charset="0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+mj-lt"/>
                          <a:cs typeface="Arial" pitchFamily="34" charset="0"/>
                        </a:rPr>
                        <a:t>Baseline</a:t>
                      </a:r>
                    </a:p>
                  </a:txBody>
                  <a:tcPr marL="91404" marR="91404" marT="45773" marB="4577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200"/>
                        </a:spcBef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800"/>
                        </a:spcBef>
                        <a:buClr>
                          <a:srgbClr val="A9A9A9"/>
                        </a:buClr>
                        <a:buSzPct val="90000"/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Arial" pitchFamily="34" charset="0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109538" marR="0" lvl="0" indent="-10953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  <a:tab pos="968375" algn="l"/>
                        </a:tabLst>
                      </a:pPr>
                      <a:endParaRPr kumimoji="0" lang="en-US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+mj-lt"/>
                        <a:cs typeface="Arial" pitchFamily="34" charset="0"/>
                      </a:endParaRPr>
                    </a:p>
                  </a:txBody>
                  <a:tcPr marL="0" marR="0" marT="0" marB="0" horzOverflow="overflow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E6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200"/>
                        </a:spcBef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800"/>
                        </a:spcBef>
                        <a:buClr>
                          <a:srgbClr val="A9A9A9"/>
                        </a:buClr>
                        <a:buSzPct val="90000"/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Arial" pitchFamily="34" charset="0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endParaRPr kumimoji="0" lang="en-US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+mj-lt"/>
                        <a:cs typeface="Arial" pitchFamily="34" charset="0"/>
                      </a:endParaRPr>
                    </a:p>
                  </a:txBody>
                  <a:tcPr marL="0" marR="0" marT="0" marB="0" horzOverflow="overflow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DC7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5386"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200"/>
                        </a:spcBef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800"/>
                        </a:spcBef>
                        <a:buClr>
                          <a:srgbClr val="A9A9A9"/>
                        </a:buClr>
                        <a:buSzPct val="90000"/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Arial" pitchFamily="34" charset="0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+mj-lt"/>
                          <a:cs typeface="Arial" pitchFamily="34" charset="0"/>
                        </a:rPr>
                        <a:t>W48</a:t>
                      </a:r>
                    </a:p>
                  </a:txBody>
                  <a:tcPr marL="91404" marR="91404" marT="45773" marB="4577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200"/>
                        </a:spcBef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800"/>
                        </a:spcBef>
                        <a:buClr>
                          <a:srgbClr val="A9A9A9"/>
                        </a:buClr>
                        <a:buSzPct val="90000"/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Arial" pitchFamily="34" charset="0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1313" marR="0" lvl="0" indent="-341313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+mj-lt"/>
                        <a:cs typeface="Arial" pitchFamily="34" charset="0"/>
                      </a:endParaRPr>
                    </a:p>
                  </a:txBody>
                  <a:tcPr marL="0" marR="0" marT="0" marB="0" horzOverflow="overflow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CB5EA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200"/>
                        </a:spcBef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800"/>
                        </a:spcBef>
                        <a:buClr>
                          <a:srgbClr val="A9A9A9"/>
                        </a:buClr>
                        <a:buSzPct val="90000"/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Arial" pitchFamily="34" charset="0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28733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+mj-lt"/>
                        <a:cs typeface="Arial" pitchFamily="34" charset="0"/>
                      </a:endParaRPr>
                    </a:p>
                  </a:txBody>
                  <a:tcPr marL="0" marR="0" marT="0" marB="0" horzOverflow="overflow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B04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pSp>
        <p:nvGrpSpPr>
          <p:cNvPr id="6" name="Group 5"/>
          <p:cNvGrpSpPr/>
          <p:nvPr/>
        </p:nvGrpSpPr>
        <p:grpSpPr>
          <a:xfrm>
            <a:off x="1136904" y="1670031"/>
            <a:ext cx="938403" cy="397675"/>
            <a:chOff x="1136904" y="2036845"/>
            <a:chExt cx="938403" cy="397675"/>
          </a:xfrm>
        </p:grpSpPr>
        <p:sp>
          <p:nvSpPr>
            <p:cNvPr id="133" name="Right Bracket 109"/>
            <p:cNvSpPr>
              <a:spLocks/>
            </p:cNvSpPr>
            <p:nvPr/>
          </p:nvSpPr>
          <p:spPr bwMode="auto">
            <a:xfrm rot="16200000">
              <a:off x="1604843" y="2060056"/>
              <a:ext cx="83642" cy="665285"/>
            </a:xfrm>
            <a:prstGeom prst="rightBracket">
              <a:avLst>
                <a:gd name="adj" fmla="val 0"/>
              </a:avLst>
            </a:prstGeom>
            <a:noFill/>
            <a:ln w="9525" algn="ctr">
              <a:solidFill>
                <a:srgbClr val="262626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 eaLnBrk="0" hangingPunct="0">
                <a:lnSpc>
                  <a:spcPct val="90000"/>
                </a:lnSpc>
                <a:spcBef>
                  <a:spcPts val="1200"/>
                </a:spcBef>
                <a:buClr>
                  <a:srgbClr val="A9A9A9"/>
                </a:buClr>
                <a:buSzPct val="9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lnSpc>
                  <a:spcPct val="90000"/>
                </a:lnSpc>
                <a:spcBef>
                  <a:spcPts val="800"/>
                </a:spcBef>
                <a:buClr>
                  <a:srgbClr val="A9A9A9"/>
                </a:buClr>
                <a:buSzPct val="90000"/>
                <a:buFont typeface="Arial" charset="0"/>
                <a:buChar char="–"/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lnSpc>
                  <a:spcPct val="90000"/>
                </a:lnSpc>
                <a:spcBef>
                  <a:spcPts val="600"/>
                </a:spcBef>
                <a:buClr>
                  <a:srgbClr val="A9A9A9"/>
                </a:buClr>
                <a:buSzPct val="90000"/>
                <a:buFont typeface="Wingdings" pitchFamily="2" charset="2"/>
                <a:buChar char="§"/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lnSpc>
                  <a:spcPct val="90000"/>
                </a:lnSpc>
                <a:spcBef>
                  <a:spcPts val="600"/>
                </a:spcBef>
                <a:buClr>
                  <a:srgbClr val="A9A9A9"/>
                </a:buClr>
                <a:buSzPct val="90000"/>
                <a:buFont typeface="Arial" charset="0"/>
                <a:buChar char="–"/>
                <a:defRPr sz="1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lnSpc>
                  <a:spcPct val="90000"/>
                </a:lnSpc>
                <a:spcBef>
                  <a:spcPts val="600"/>
                </a:spcBef>
                <a:buClr>
                  <a:srgbClr val="A9A9A9"/>
                </a:buClr>
                <a:buSzPct val="90000"/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>
                <a:solidFill>
                  <a:srgbClr val="000066"/>
                </a:solidFill>
              </a:endParaRPr>
            </a:p>
          </p:txBody>
        </p:sp>
        <p:sp>
          <p:nvSpPr>
            <p:cNvPr id="134" name="Rectangle 133"/>
            <p:cNvSpPr/>
            <p:nvPr/>
          </p:nvSpPr>
          <p:spPr bwMode="auto">
            <a:xfrm>
              <a:off x="1136904" y="2036845"/>
              <a:ext cx="938403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1400" kern="0" dirty="0">
                  <a:solidFill>
                    <a:srgbClr val="000066"/>
                  </a:solidFill>
                  <a:latin typeface="Arial" pitchFamily="34" charset="0"/>
                  <a:cs typeface="Arial" pitchFamily="34" charset="0"/>
                </a:rPr>
                <a:t>p &lt; 0.001</a:t>
              </a:r>
              <a:endParaRPr lang="en-US" sz="1400" dirty="0">
                <a:solidFill>
                  <a:srgbClr val="000066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aphicFrame>
        <p:nvGraphicFramePr>
          <p:cNvPr id="27" name="Table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0429265"/>
              </p:ext>
            </p:extLst>
          </p:nvPr>
        </p:nvGraphicFramePr>
        <p:xfrm>
          <a:off x="963524" y="5821395"/>
          <a:ext cx="6324599" cy="588280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33275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400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570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0480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56" marR="91456" marT="45724" marB="45724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RPV/FTC/TAF</a:t>
                      </a:r>
                    </a:p>
                  </a:txBody>
                  <a:tcPr marL="91456" marR="91456" marT="45724" marB="45724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CB5EA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RPV/FTC/TDF</a:t>
                      </a:r>
                    </a:p>
                  </a:txBody>
                  <a:tcPr marL="91456" marR="91456" marT="45724" marB="45724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B04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347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Patients initiating lipid-lowering agents</a:t>
                      </a:r>
                    </a:p>
                  </a:txBody>
                  <a:tcPr marL="91456" marR="91456" marT="45724" marB="45724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4%</a:t>
                      </a:r>
                    </a:p>
                  </a:txBody>
                  <a:tcPr marL="91456" marR="91456" marT="45724" marB="45724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1%</a:t>
                      </a:r>
                    </a:p>
                  </a:txBody>
                  <a:tcPr marL="91456" marR="91456" marT="45724" marB="45724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0" name="AutoShape 162"/>
          <p:cNvSpPr>
            <a:spLocks noChangeArrowheads="1"/>
          </p:cNvSpPr>
          <p:nvPr/>
        </p:nvSpPr>
        <p:spPr bwMode="auto">
          <a:xfrm>
            <a:off x="-1" y="6565238"/>
            <a:ext cx="1908000" cy="324000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200" b="1" i="1" dirty="0">
                <a:solidFill>
                  <a:srgbClr val="333399"/>
                </a:solidFill>
                <a:latin typeface="Cambria" pitchFamily="18" charset="0"/>
              </a:rPr>
              <a:t>SWITCH TO RPV/FTC/TAF</a:t>
            </a:r>
          </a:p>
        </p:txBody>
      </p:sp>
      <p:sp>
        <p:nvSpPr>
          <p:cNvPr id="4" name="Rectangle 3"/>
          <p:cNvSpPr/>
          <p:nvPr/>
        </p:nvSpPr>
        <p:spPr>
          <a:xfrm>
            <a:off x="1089200" y="1190570"/>
            <a:ext cx="689934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14400" eaLnBrk="0" hangingPunct="0">
              <a:defRPr/>
            </a:pPr>
            <a:r>
              <a:rPr lang="en-US" altLang="en-US" sz="2400" b="1" kern="0" dirty="0">
                <a:solidFill>
                  <a:srgbClr val="CC3300"/>
                </a:solidFill>
                <a:latin typeface="Calibri"/>
                <a:ea typeface="ＭＳ Ｐゴシック" pitchFamily="-109" charset="-128"/>
              </a:rPr>
              <a:t>Median fasting lipids (mg/</a:t>
            </a:r>
            <a:r>
              <a:rPr lang="en-US" altLang="en-US" sz="2400" b="1" kern="0" dirty="0" err="1">
                <a:solidFill>
                  <a:srgbClr val="CC3300"/>
                </a:solidFill>
                <a:latin typeface="Calibri"/>
                <a:ea typeface="ＭＳ Ｐゴシック" pitchFamily="-109" charset="-128"/>
              </a:rPr>
              <a:t>dL</a:t>
            </a:r>
            <a:r>
              <a:rPr lang="en-US" altLang="en-US" sz="2400" b="1" kern="0" dirty="0">
                <a:solidFill>
                  <a:srgbClr val="CC3300"/>
                </a:solidFill>
                <a:latin typeface="Calibri"/>
                <a:ea typeface="ＭＳ Ｐゴシック" pitchFamily="-109" charset="-128"/>
              </a:rPr>
              <a:t>) at baseline and W48</a:t>
            </a:r>
            <a:endParaRPr lang="en-US" b="1" kern="0" dirty="0">
              <a:solidFill>
                <a:srgbClr val="CC3300"/>
              </a:solidFill>
              <a:latin typeface="Calibri"/>
              <a:ea typeface="ＭＳ Ｐゴシック" pitchFamily="-109" charset="-128"/>
            </a:endParaRPr>
          </a:p>
        </p:txBody>
      </p:sp>
      <p:grpSp>
        <p:nvGrpSpPr>
          <p:cNvPr id="2" name="Groupe 1"/>
          <p:cNvGrpSpPr/>
          <p:nvPr/>
        </p:nvGrpSpPr>
        <p:grpSpPr>
          <a:xfrm>
            <a:off x="436517" y="2137073"/>
            <a:ext cx="7983771" cy="3514814"/>
            <a:chOff x="436517" y="2137073"/>
            <a:chExt cx="7983771" cy="3514814"/>
          </a:xfrm>
        </p:grpSpPr>
        <p:graphicFrame>
          <p:nvGraphicFramePr>
            <p:cNvPr id="124" name="Content Placeholder 8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1217923810"/>
                </p:ext>
              </p:extLst>
            </p:nvPr>
          </p:nvGraphicFramePr>
          <p:xfrm>
            <a:off x="6725399" y="2497337"/>
            <a:ext cx="1694889" cy="3117754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  <p:grpSp>
          <p:nvGrpSpPr>
            <p:cNvPr id="5" name="Group 4"/>
            <p:cNvGrpSpPr/>
            <p:nvPr/>
          </p:nvGrpSpPr>
          <p:grpSpPr>
            <a:xfrm>
              <a:off x="7092514" y="2585744"/>
              <a:ext cx="838553" cy="321715"/>
              <a:chOff x="7092514" y="2903965"/>
              <a:chExt cx="838553" cy="321715"/>
            </a:xfrm>
          </p:grpSpPr>
          <p:sp>
            <p:nvSpPr>
              <p:cNvPr id="77" name="Rectangle 80"/>
              <p:cNvSpPr>
                <a:spLocks noChangeArrowheads="1"/>
              </p:cNvSpPr>
              <p:nvPr/>
            </p:nvSpPr>
            <p:spPr bwMode="auto">
              <a:xfrm>
                <a:off x="7092514" y="2903965"/>
                <a:ext cx="838553" cy="19749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tIns="0" bIns="0">
                <a:spAutoFit/>
              </a:bodyPr>
              <a:lstStyle>
                <a:lvl1pPr>
                  <a:lnSpc>
                    <a:spcPct val="90000"/>
                  </a:lnSpc>
                  <a:spcBef>
                    <a:spcPts val="1200"/>
                  </a:spcBef>
                  <a:buClr>
                    <a:srgbClr val="A9A9A9"/>
                  </a:buClr>
                  <a:buSzPct val="90000"/>
                  <a:buFont typeface="Wingdings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800"/>
                  </a:spcBef>
                  <a:buClr>
                    <a:srgbClr val="A9A9A9"/>
                  </a:buClr>
                  <a:buSzPct val="90000"/>
                  <a:buFont typeface="Arial" charset="0"/>
                  <a:buChar char="–"/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600"/>
                  </a:spcBef>
                  <a:buClr>
                    <a:srgbClr val="A9A9A9"/>
                  </a:buClr>
                  <a:buSzPct val="90000"/>
                  <a:buFont typeface="Wingdings" charset="2"/>
                  <a:buChar char="§"/>
                  <a:defRPr sz="16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600"/>
                  </a:spcBef>
                  <a:buClr>
                    <a:srgbClr val="A9A9A9"/>
                  </a:buClr>
                  <a:buSzPct val="90000"/>
                  <a:buFont typeface="Arial" charset="0"/>
                  <a:buChar char="–"/>
                  <a:defRPr sz="1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600"/>
                  </a:spcBef>
                  <a:buClr>
                    <a:srgbClr val="A9A9A9"/>
                  </a:buClr>
                  <a:buSzPct val="90000"/>
                  <a:buFont typeface="Wingdings" charset="2"/>
                  <a:buChar char="§"/>
                  <a:defRPr sz="1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600"/>
                  </a:spcBef>
                  <a:spcAft>
                    <a:spcPct val="0"/>
                  </a:spcAft>
                  <a:buClr>
                    <a:srgbClr val="A9A9A9"/>
                  </a:buClr>
                  <a:buSzPct val="90000"/>
                  <a:buFont typeface="Wingdings" charset="2"/>
                  <a:buChar char="§"/>
                  <a:defRPr sz="1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600"/>
                  </a:spcBef>
                  <a:spcAft>
                    <a:spcPct val="0"/>
                  </a:spcAft>
                  <a:buClr>
                    <a:srgbClr val="A9A9A9"/>
                  </a:buClr>
                  <a:buSzPct val="90000"/>
                  <a:buFont typeface="Wingdings" charset="2"/>
                  <a:buChar char="§"/>
                  <a:defRPr sz="1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600"/>
                  </a:spcBef>
                  <a:spcAft>
                    <a:spcPct val="0"/>
                  </a:spcAft>
                  <a:buClr>
                    <a:srgbClr val="A9A9A9"/>
                  </a:buClr>
                  <a:buSzPct val="90000"/>
                  <a:buFont typeface="Wingdings" charset="2"/>
                  <a:buChar char="§"/>
                  <a:defRPr sz="1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600"/>
                  </a:spcBef>
                  <a:spcAft>
                    <a:spcPct val="0"/>
                  </a:spcAft>
                  <a:buClr>
                    <a:srgbClr val="A9A9A9"/>
                  </a:buClr>
                  <a:buSzPct val="90000"/>
                  <a:buFont typeface="Wingdings" charset="2"/>
                  <a:buChar char="§"/>
                  <a:defRPr sz="1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fontAlgn="auto"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lang="en-US" altLang="en-US" sz="1400" kern="0" dirty="0">
                    <a:solidFill>
                      <a:srgbClr val="000066"/>
                    </a:solidFill>
                    <a:cs typeface="Arial" pitchFamily="34" charset="0"/>
                  </a:rPr>
                  <a:t>p = 0.18</a:t>
                </a:r>
              </a:p>
            </p:txBody>
          </p:sp>
          <p:sp>
            <p:nvSpPr>
              <p:cNvPr id="4119" name="Right Bracket 109"/>
              <p:cNvSpPr>
                <a:spLocks/>
              </p:cNvSpPr>
              <p:nvPr/>
            </p:nvSpPr>
            <p:spPr bwMode="auto">
              <a:xfrm rot="16200000">
                <a:off x="7530774" y="2851029"/>
                <a:ext cx="84138" cy="665163"/>
              </a:xfrm>
              <a:prstGeom prst="rightBracket">
                <a:avLst>
                  <a:gd name="adj" fmla="val 0"/>
                </a:avLst>
              </a:prstGeom>
              <a:noFill/>
              <a:ln w="9525" algn="ctr">
                <a:solidFill>
                  <a:srgbClr val="262626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/>
              <a:lstStyle>
                <a:lvl1pPr eaLnBrk="0" hangingPunct="0">
                  <a:lnSpc>
                    <a:spcPct val="90000"/>
                  </a:lnSpc>
                  <a:spcBef>
                    <a:spcPts val="1200"/>
                  </a:spcBef>
                  <a:buClr>
                    <a:srgbClr val="A9A9A9"/>
                  </a:buClr>
                  <a:buSzPct val="9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spcBef>
                    <a:spcPts val="800"/>
                  </a:spcBef>
                  <a:buClr>
                    <a:srgbClr val="A9A9A9"/>
                  </a:buClr>
                  <a:buSzPct val="90000"/>
                  <a:buFont typeface="Arial" charset="0"/>
                  <a:buChar char="–"/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spcBef>
                    <a:spcPts val="600"/>
                  </a:spcBef>
                  <a:buClr>
                    <a:srgbClr val="A9A9A9"/>
                  </a:buClr>
                  <a:buSzPct val="90000"/>
                  <a:buFont typeface="Wingdings" pitchFamily="2" charset="2"/>
                  <a:buChar char="§"/>
                  <a:defRPr sz="16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spcBef>
                    <a:spcPts val="600"/>
                  </a:spcBef>
                  <a:buClr>
                    <a:srgbClr val="A9A9A9"/>
                  </a:buClr>
                  <a:buSzPct val="90000"/>
                  <a:buFont typeface="Arial" charset="0"/>
                  <a:buChar char="–"/>
                  <a:defRPr sz="1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spcBef>
                    <a:spcPts val="600"/>
                  </a:spcBef>
                  <a:buClr>
                    <a:srgbClr val="A9A9A9"/>
                  </a:buClr>
                  <a:buSzPct val="90000"/>
                  <a:buFont typeface="Wingdings" pitchFamily="2" charset="2"/>
                  <a:buChar char="§"/>
                  <a:defRPr sz="1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600"/>
                  </a:spcBef>
                  <a:spcAft>
                    <a:spcPct val="0"/>
                  </a:spcAft>
                  <a:buClr>
                    <a:srgbClr val="A9A9A9"/>
                  </a:buClr>
                  <a:buSzPct val="90000"/>
                  <a:buFont typeface="Wingdings" pitchFamily="2" charset="2"/>
                  <a:buChar char="§"/>
                  <a:defRPr sz="1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600"/>
                  </a:spcBef>
                  <a:spcAft>
                    <a:spcPct val="0"/>
                  </a:spcAft>
                  <a:buClr>
                    <a:srgbClr val="A9A9A9"/>
                  </a:buClr>
                  <a:buSzPct val="90000"/>
                  <a:buFont typeface="Wingdings" pitchFamily="2" charset="2"/>
                  <a:buChar char="§"/>
                  <a:defRPr sz="1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600"/>
                  </a:spcBef>
                  <a:spcAft>
                    <a:spcPct val="0"/>
                  </a:spcAft>
                  <a:buClr>
                    <a:srgbClr val="A9A9A9"/>
                  </a:buClr>
                  <a:buSzPct val="90000"/>
                  <a:buFont typeface="Wingdings" pitchFamily="2" charset="2"/>
                  <a:buChar char="§"/>
                  <a:defRPr sz="1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600"/>
                  </a:spcBef>
                  <a:spcAft>
                    <a:spcPct val="0"/>
                  </a:spcAft>
                  <a:buClr>
                    <a:srgbClr val="A9A9A9"/>
                  </a:buClr>
                  <a:buSzPct val="90000"/>
                  <a:buFont typeface="Wingdings" pitchFamily="2" charset="2"/>
                  <a:buChar char="§"/>
                  <a:defRPr sz="1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1400">
                  <a:solidFill>
                    <a:srgbClr val="000000"/>
                  </a:solidFill>
                </a:endParaRPr>
              </a:p>
            </p:txBody>
          </p:sp>
        </p:grpSp>
        <p:graphicFrame>
          <p:nvGraphicFramePr>
            <p:cNvPr id="87" name="Chart 6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994530281"/>
                </p:ext>
              </p:extLst>
            </p:nvPr>
          </p:nvGraphicFramePr>
          <p:xfrm>
            <a:off x="535771" y="2153007"/>
            <a:ext cx="6073775" cy="3392487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5"/>
            </a:graphicData>
          </a:graphic>
        </p:graphicFrame>
        <p:sp>
          <p:nvSpPr>
            <p:cNvPr id="88" name="TextBox 74"/>
            <p:cNvSpPr txBox="1">
              <a:spLocks noChangeArrowheads="1"/>
            </p:cNvSpPr>
            <p:nvPr/>
          </p:nvSpPr>
          <p:spPr bwMode="auto">
            <a:xfrm>
              <a:off x="820552" y="5448545"/>
              <a:ext cx="1436554" cy="1974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ts val="300"/>
                </a:spcBef>
                <a:spcAft>
                  <a:spcPts val="600"/>
                </a:spcAft>
                <a:buClr>
                  <a:srgbClr val="C00000"/>
                </a:buClr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Aft>
                  <a:spcPts val="600"/>
                </a:spcAft>
                <a:buClr>
                  <a:srgbClr val="C00000"/>
                </a:buClr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Aft>
                  <a:spcPts val="600"/>
                </a:spcAft>
                <a:buClr>
                  <a:srgbClr val="C00000"/>
                </a:buClr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auto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  <a:defRPr/>
              </a:pPr>
              <a:r>
                <a:rPr lang="en-US" altLang="en-US" sz="1400" b="1" kern="0" dirty="0">
                  <a:solidFill>
                    <a:srgbClr val="000066"/>
                  </a:solidFill>
                </a:rPr>
                <a:t>Total cholesterol</a:t>
              </a:r>
            </a:p>
          </p:txBody>
        </p:sp>
        <p:sp>
          <p:nvSpPr>
            <p:cNvPr id="90" name="TextBox 75"/>
            <p:cNvSpPr txBox="1">
              <a:spLocks noChangeArrowheads="1"/>
            </p:cNvSpPr>
            <p:nvPr/>
          </p:nvSpPr>
          <p:spPr bwMode="auto">
            <a:xfrm>
              <a:off x="2715531" y="5454397"/>
              <a:ext cx="1366598" cy="1974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ts val="300"/>
                </a:spcBef>
                <a:spcAft>
                  <a:spcPts val="600"/>
                </a:spcAft>
                <a:buClr>
                  <a:srgbClr val="C00000"/>
                </a:buClr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Aft>
                  <a:spcPts val="600"/>
                </a:spcAft>
                <a:buClr>
                  <a:srgbClr val="C00000"/>
                </a:buClr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Aft>
                  <a:spcPts val="600"/>
                </a:spcAft>
                <a:buClr>
                  <a:srgbClr val="C00000"/>
                </a:buClr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auto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  <a:defRPr/>
              </a:pPr>
              <a:r>
                <a:rPr lang="en-US" altLang="en-US" sz="1400" b="1" kern="0" dirty="0">
                  <a:solidFill>
                    <a:srgbClr val="000066"/>
                  </a:solidFill>
                </a:rPr>
                <a:t>LDL-cholesterol</a:t>
              </a:r>
            </a:p>
          </p:txBody>
        </p:sp>
        <p:sp>
          <p:nvSpPr>
            <p:cNvPr id="91" name="TextBox 76"/>
            <p:cNvSpPr txBox="1">
              <a:spLocks noChangeArrowheads="1"/>
            </p:cNvSpPr>
            <p:nvPr/>
          </p:nvSpPr>
          <p:spPr bwMode="auto">
            <a:xfrm>
              <a:off x="4435038" y="5454397"/>
              <a:ext cx="1386585" cy="1974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ts val="300"/>
                </a:spcBef>
                <a:spcAft>
                  <a:spcPts val="600"/>
                </a:spcAft>
                <a:buClr>
                  <a:srgbClr val="C00000"/>
                </a:buClr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Aft>
                  <a:spcPts val="600"/>
                </a:spcAft>
                <a:buClr>
                  <a:srgbClr val="C00000"/>
                </a:buClr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Aft>
                  <a:spcPts val="600"/>
                </a:spcAft>
                <a:buClr>
                  <a:srgbClr val="C00000"/>
                </a:buClr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auto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  <a:defRPr/>
              </a:pPr>
              <a:r>
                <a:rPr lang="en-US" altLang="en-US" sz="1400" b="1" kern="0" dirty="0">
                  <a:solidFill>
                    <a:srgbClr val="000066"/>
                  </a:solidFill>
                </a:rPr>
                <a:t>HDL-cholesterol</a:t>
              </a:r>
            </a:p>
          </p:txBody>
        </p:sp>
        <p:sp>
          <p:nvSpPr>
            <p:cNvPr id="92" name="TextBox 78"/>
            <p:cNvSpPr txBox="1">
              <a:spLocks noChangeArrowheads="1"/>
            </p:cNvSpPr>
            <p:nvPr/>
          </p:nvSpPr>
          <p:spPr bwMode="auto">
            <a:xfrm>
              <a:off x="6935777" y="5407603"/>
              <a:ext cx="1414463" cy="1936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lnSpc>
                  <a:spcPct val="90000"/>
                </a:lnSpc>
              </a:pPr>
              <a:r>
                <a:rPr lang="en-US" altLang="en-US" sz="1400" b="1" dirty="0">
                  <a:solidFill>
                    <a:srgbClr val="000066"/>
                  </a:solidFill>
                </a:rPr>
                <a:t>TC:HDL Ratio</a:t>
              </a:r>
            </a:p>
          </p:txBody>
        </p:sp>
        <p:sp>
          <p:nvSpPr>
            <p:cNvPr id="123" name="TextBox 122"/>
            <p:cNvSpPr txBox="1"/>
            <p:nvPr/>
          </p:nvSpPr>
          <p:spPr>
            <a:xfrm>
              <a:off x="1044736" y="2216757"/>
              <a:ext cx="441214" cy="257128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no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1600" b="1" dirty="0">
                  <a:solidFill>
                    <a:srgbClr val="333399"/>
                  </a:solidFill>
                  <a:latin typeface="+mj-lt"/>
                </a:rPr>
                <a:t>189</a:t>
              </a:r>
            </a:p>
          </p:txBody>
        </p:sp>
        <p:grpSp>
          <p:nvGrpSpPr>
            <p:cNvPr id="21" name="Group 20"/>
            <p:cNvGrpSpPr/>
            <p:nvPr/>
          </p:nvGrpSpPr>
          <p:grpSpPr>
            <a:xfrm>
              <a:off x="2863210" y="2675546"/>
              <a:ext cx="938403" cy="397675"/>
              <a:chOff x="1122633" y="2036845"/>
              <a:chExt cx="938403" cy="397675"/>
            </a:xfrm>
          </p:grpSpPr>
          <p:sp>
            <p:nvSpPr>
              <p:cNvPr id="22" name="Right Bracket 109"/>
              <p:cNvSpPr>
                <a:spLocks/>
              </p:cNvSpPr>
              <p:nvPr/>
            </p:nvSpPr>
            <p:spPr bwMode="auto">
              <a:xfrm rot="16200000">
                <a:off x="1604843" y="2060056"/>
                <a:ext cx="83642" cy="665285"/>
              </a:xfrm>
              <a:prstGeom prst="rightBracket">
                <a:avLst>
                  <a:gd name="adj" fmla="val 0"/>
                </a:avLst>
              </a:prstGeom>
              <a:noFill/>
              <a:ln w="9525" algn="ctr">
                <a:solidFill>
                  <a:srgbClr val="262626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/>
              <a:lstStyle>
                <a:lvl1pPr eaLnBrk="0" hangingPunct="0">
                  <a:lnSpc>
                    <a:spcPct val="90000"/>
                  </a:lnSpc>
                  <a:spcBef>
                    <a:spcPts val="1200"/>
                  </a:spcBef>
                  <a:buClr>
                    <a:srgbClr val="A9A9A9"/>
                  </a:buClr>
                  <a:buSzPct val="9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spcBef>
                    <a:spcPts val="800"/>
                  </a:spcBef>
                  <a:buClr>
                    <a:srgbClr val="A9A9A9"/>
                  </a:buClr>
                  <a:buSzPct val="90000"/>
                  <a:buFont typeface="Arial" charset="0"/>
                  <a:buChar char="–"/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spcBef>
                    <a:spcPts val="600"/>
                  </a:spcBef>
                  <a:buClr>
                    <a:srgbClr val="A9A9A9"/>
                  </a:buClr>
                  <a:buSzPct val="90000"/>
                  <a:buFont typeface="Wingdings" pitchFamily="2" charset="2"/>
                  <a:buChar char="§"/>
                  <a:defRPr sz="16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spcBef>
                    <a:spcPts val="600"/>
                  </a:spcBef>
                  <a:buClr>
                    <a:srgbClr val="A9A9A9"/>
                  </a:buClr>
                  <a:buSzPct val="90000"/>
                  <a:buFont typeface="Arial" charset="0"/>
                  <a:buChar char="–"/>
                  <a:defRPr sz="1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spcBef>
                    <a:spcPts val="600"/>
                  </a:spcBef>
                  <a:buClr>
                    <a:srgbClr val="A9A9A9"/>
                  </a:buClr>
                  <a:buSzPct val="90000"/>
                  <a:buFont typeface="Wingdings" pitchFamily="2" charset="2"/>
                  <a:buChar char="§"/>
                  <a:defRPr sz="1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600"/>
                  </a:spcBef>
                  <a:spcAft>
                    <a:spcPct val="0"/>
                  </a:spcAft>
                  <a:buClr>
                    <a:srgbClr val="A9A9A9"/>
                  </a:buClr>
                  <a:buSzPct val="90000"/>
                  <a:buFont typeface="Wingdings" pitchFamily="2" charset="2"/>
                  <a:buChar char="§"/>
                  <a:defRPr sz="1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600"/>
                  </a:spcBef>
                  <a:spcAft>
                    <a:spcPct val="0"/>
                  </a:spcAft>
                  <a:buClr>
                    <a:srgbClr val="A9A9A9"/>
                  </a:buClr>
                  <a:buSzPct val="90000"/>
                  <a:buFont typeface="Wingdings" pitchFamily="2" charset="2"/>
                  <a:buChar char="§"/>
                  <a:defRPr sz="1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600"/>
                  </a:spcBef>
                  <a:spcAft>
                    <a:spcPct val="0"/>
                  </a:spcAft>
                  <a:buClr>
                    <a:srgbClr val="A9A9A9"/>
                  </a:buClr>
                  <a:buSzPct val="90000"/>
                  <a:buFont typeface="Wingdings" pitchFamily="2" charset="2"/>
                  <a:buChar char="§"/>
                  <a:defRPr sz="1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600"/>
                  </a:spcBef>
                  <a:spcAft>
                    <a:spcPct val="0"/>
                  </a:spcAft>
                  <a:buClr>
                    <a:srgbClr val="A9A9A9"/>
                  </a:buClr>
                  <a:buSzPct val="90000"/>
                  <a:buFont typeface="Wingdings" pitchFamily="2" charset="2"/>
                  <a:buChar char="§"/>
                  <a:defRPr sz="1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1400">
                  <a:solidFill>
                    <a:srgbClr val="000066"/>
                  </a:solidFill>
                </a:endParaRPr>
              </a:p>
            </p:txBody>
          </p:sp>
          <p:sp>
            <p:nvSpPr>
              <p:cNvPr id="23" name="Rectangle 22"/>
              <p:cNvSpPr/>
              <p:nvPr/>
            </p:nvSpPr>
            <p:spPr bwMode="auto">
              <a:xfrm>
                <a:off x="1122633" y="2036845"/>
                <a:ext cx="938403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sz="1400" kern="0" dirty="0">
                    <a:solidFill>
                      <a:srgbClr val="000066"/>
                    </a:solidFill>
                    <a:latin typeface="Arial" pitchFamily="34" charset="0"/>
                    <a:cs typeface="Arial" pitchFamily="34" charset="0"/>
                  </a:rPr>
                  <a:t>p &lt; 0.001</a:t>
                </a:r>
                <a:endParaRPr lang="en-US" sz="1400" dirty="0">
                  <a:solidFill>
                    <a:srgbClr val="000066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24" name="Group 23"/>
            <p:cNvGrpSpPr/>
            <p:nvPr/>
          </p:nvGrpSpPr>
          <p:grpSpPr>
            <a:xfrm>
              <a:off x="4647011" y="3848162"/>
              <a:ext cx="938403" cy="411944"/>
              <a:chOff x="1151175" y="2022576"/>
              <a:chExt cx="938403" cy="411944"/>
            </a:xfrm>
          </p:grpSpPr>
          <p:sp>
            <p:nvSpPr>
              <p:cNvPr id="25" name="Right Bracket 109"/>
              <p:cNvSpPr>
                <a:spLocks/>
              </p:cNvSpPr>
              <p:nvPr/>
            </p:nvSpPr>
            <p:spPr bwMode="auto">
              <a:xfrm rot="16200000">
                <a:off x="1604843" y="2060056"/>
                <a:ext cx="83642" cy="665285"/>
              </a:xfrm>
              <a:prstGeom prst="rightBracket">
                <a:avLst>
                  <a:gd name="adj" fmla="val 0"/>
                </a:avLst>
              </a:prstGeom>
              <a:noFill/>
              <a:ln w="9525" algn="ctr">
                <a:solidFill>
                  <a:srgbClr val="262626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/>
              <a:lstStyle>
                <a:lvl1pPr eaLnBrk="0" hangingPunct="0">
                  <a:lnSpc>
                    <a:spcPct val="90000"/>
                  </a:lnSpc>
                  <a:spcBef>
                    <a:spcPts val="1200"/>
                  </a:spcBef>
                  <a:buClr>
                    <a:srgbClr val="A9A9A9"/>
                  </a:buClr>
                  <a:buSzPct val="9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spcBef>
                    <a:spcPts val="800"/>
                  </a:spcBef>
                  <a:buClr>
                    <a:srgbClr val="A9A9A9"/>
                  </a:buClr>
                  <a:buSzPct val="90000"/>
                  <a:buFont typeface="Arial" charset="0"/>
                  <a:buChar char="–"/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spcBef>
                    <a:spcPts val="600"/>
                  </a:spcBef>
                  <a:buClr>
                    <a:srgbClr val="A9A9A9"/>
                  </a:buClr>
                  <a:buSzPct val="90000"/>
                  <a:buFont typeface="Wingdings" pitchFamily="2" charset="2"/>
                  <a:buChar char="§"/>
                  <a:defRPr sz="16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spcBef>
                    <a:spcPts val="600"/>
                  </a:spcBef>
                  <a:buClr>
                    <a:srgbClr val="A9A9A9"/>
                  </a:buClr>
                  <a:buSzPct val="90000"/>
                  <a:buFont typeface="Arial" charset="0"/>
                  <a:buChar char="–"/>
                  <a:defRPr sz="1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spcBef>
                    <a:spcPts val="600"/>
                  </a:spcBef>
                  <a:buClr>
                    <a:srgbClr val="A9A9A9"/>
                  </a:buClr>
                  <a:buSzPct val="90000"/>
                  <a:buFont typeface="Wingdings" pitchFamily="2" charset="2"/>
                  <a:buChar char="§"/>
                  <a:defRPr sz="1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600"/>
                  </a:spcBef>
                  <a:spcAft>
                    <a:spcPct val="0"/>
                  </a:spcAft>
                  <a:buClr>
                    <a:srgbClr val="A9A9A9"/>
                  </a:buClr>
                  <a:buSzPct val="90000"/>
                  <a:buFont typeface="Wingdings" pitchFamily="2" charset="2"/>
                  <a:buChar char="§"/>
                  <a:defRPr sz="1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600"/>
                  </a:spcBef>
                  <a:spcAft>
                    <a:spcPct val="0"/>
                  </a:spcAft>
                  <a:buClr>
                    <a:srgbClr val="A9A9A9"/>
                  </a:buClr>
                  <a:buSzPct val="90000"/>
                  <a:buFont typeface="Wingdings" pitchFamily="2" charset="2"/>
                  <a:buChar char="§"/>
                  <a:defRPr sz="1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600"/>
                  </a:spcBef>
                  <a:spcAft>
                    <a:spcPct val="0"/>
                  </a:spcAft>
                  <a:buClr>
                    <a:srgbClr val="A9A9A9"/>
                  </a:buClr>
                  <a:buSzPct val="90000"/>
                  <a:buFont typeface="Wingdings" pitchFamily="2" charset="2"/>
                  <a:buChar char="§"/>
                  <a:defRPr sz="1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600"/>
                  </a:spcBef>
                  <a:spcAft>
                    <a:spcPct val="0"/>
                  </a:spcAft>
                  <a:buClr>
                    <a:srgbClr val="A9A9A9"/>
                  </a:buClr>
                  <a:buSzPct val="90000"/>
                  <a:buFont typeface="Wingdings" pitchFamily="2" charset="2"/>
                  <a:buChar char="§"/>
                  <a:defRPr sz="1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1400">
                  <a:solidFill>
                    <a:srgbClr val="000000"/>
                  </a:solidFill>
                </a:endParaRPr>
              </a:p>
            </p:txBody>
          </p:sp>
          <p:sp>
            <p:nvSpPr>
              <p:cNvPr id="26" name="Rectangle 25"/>
              <p:cNvSpPr/>
              <p:nvPr/>
            </p:nvSpPr>
            <p:spPr bwMode="auto">
              <a:xfrm>
                <a:off x="1151175" y="2022576"/>
                <a:ext cx="938403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sz="1400" kern="0" dirty="0">
                    <a:solidFill>
                      <a:srgbClr val="000066"/>
                    </a:solidFill>
                    <a:latin typeface="Arial" pitchFamily="34" charset="0"/>
                    <a:cs typeface="Arial" pitchFamily="34" charset="0"/>
                  </a:rPr>
                  <a:t>p &lt; 0.001</a:t>
                </a:r>
                <a:endParaRPr lang="en-US" sz="1400" dirty="0">
                  <a:solidFill>
                    <a:srgbClr val="000066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34" name="ZoneTexte 33"/>
            <p:cNvSpPr txBox="1"/>
            <p:nvPr/>
          </p:nvSpPr>
          <p:spPr>
            <a:xfrm>
              <a:off x="664744" y="5205973"/>
              <a:ext cx="29878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600" dirty="0">
                  <a:solidFill>
                    <a:srgbClr val="000066"/>
                  </a:solidFill>
                </a:rPr>
                <a:t>0</a:t>
              </a:r>
            </a:p>
          </p:txBody>
        </p:sp>
        <p:sp>
          <p:nvSpPr>
            <p:cNvPr id="35" name="ZoneTexte 34"/>
            <p:cNvSpPr txBox="1"/>
            <p:nvPr/>
          </p:nvSpPr>
          <p:spPr>
            <a:xfrm>
              <a:off x="550631" y="4438748"/>
              <a:ext cx="41289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600" dirty="0">
                  <a:solidFill>
                    <a:srgbClr val="000066"/>
                  </a:solidFill>
                </a:rPr>
                <a:t>50</a:t>
              </a:r>
            </a:p>
          </p:txBody>
        </p:sp>
        <p:sp>
          <p:nvSpPr>
            <p:cNvPr id="36" name="ZoneTexte 35"/>
            <p:cNvSpPr txBox="1"/>
            <p:nvPr/>
          </p:nvSpPr>
          <p:spPr>
            <a:xfrm>
              <a:off x="436517" y="3671523"/>
              <a:ext cx="52700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600" dirty="0">
                  <a:solidFill>
                    <a:srgbClr val="000066"/>
                  </a:solidFill>
                </a:rPr>
                <a:t>100</a:t>
              </a:r>
            </a:p>
          </p:txBody>
        </p:sp>
        <p:sp>
          <p:nvSpPr>
            <p:cNvPr id="37" name="ZoneTexte 36"/>
            <p:cNvSpPr txBox="1"/>
            <p:nvPr/>
          </p:nvSpPr>
          <p:spPr>
            <a:xfrm>
              <a:off x="436517" y="2904298"/>
              <a:ext cx="52700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600" dirty="0">
                  <a:solidFill>
                    <a:srgbClr val="000066"/>
                  </a:solidFill>
                </a:rPr>
                <a:t>150</a:t>
              </a:r>
            </a:p>
          </p:txBody>
        </p:sp>
        <p:sp>
          <p:nvSpPr>
            <p:cNvPr id="38" name="ZoneTexte 37"/>
            <p:cNvSpPr txBox="1"/>
            <p:nvPr/>
          </p:nvSpPr>
          <p:spPr>
            <a:xfrm>
              <a:off x="436517" y="2137073"/>
              <a:ext cx="52700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600" dirty="0">
                  <a:solidFill>
                    <a:srgbClr val="000066"/>
                  </a:solidFill>
                </a:rPr>
                <a:t>200</a:t>
              </a:r>
            </a:p>
          </p:txBody>
        </p:sp>
        <p:sp>
          <p:nvSpPr>
            <p:cNvPr id="39" name="ZoneTexte 38"/>
            <p:cNvSpPr txBox="1"/>
            <p:nvPr/>
          </p:nvSpPr>
          <p:spPr>
            <a:xfrm>
              <a:off x="6731419" y="5196448"/>
              <a:ext cx="29878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600" dirty="0"/>
                <a:t>0</a:t>
              </a:r>
            </a:p>
          </p:txBody>
        </p:sp>
        <p:sp>
          <p:nvSpPr>
            <p:cNvPr id="40" name="ZoneTexte 39"/>
            <p:cNvSpPr txBox="1"/>
            <p:nvPr/>
          </p:nvSpPr>
          <p:spPr>
            <a:xfrm>
              <a:off x="6731419" y="4682568"/>
              <a:ext cx="29878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600" dirty="0"/>
                <a:t>1</a:t>
              </a:r>
            </a:p>
          </p:txBody>
        </p:sp>
        <p:sp>
          <p:nvSpPr>
            <p:cNvPr id="41" name="ZoneTexte 40"/>
            <p:cNvSpPr txBox="1"/>
            <p:nvPr/>
          </p:nvSpPr>
          <p:spPr>
            <a:xfrm>
              <a:off x="6731419" y="4168690"/>
              <a:ext cx="29878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600" dirty="0"/>
                <a:t>2</a:t>
              </a:r>
            </a:p>
          </p:txBody>
        </p:sp>
        <p:sp>
          <p:nvSpPr>
            <p:cNvPr id="42" name="ZoneTexte 41"/>
            <p:cNvSpPr txBox="1"/>
            <p:nvPr/>
          </p:nvSpPr>
          <p:spPr>
            <a:xfrm>
              <a:off x="6731419" y="3654812"/>
              <a:ext cx="29878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600" dirty="0"/>
                <a:t>3</a:t>
              </a:r>
            </a:p>
          </p:txBody>
        </p:sp>
        <p:sp>
          <p:nvSpPr>
            <p:cNvPr id="43" name="ZoneTexte 42"/>
            <p:cNvSpPr txBox="1"/>
            <p:nvPr/>
          </p:nvSpPr>
          <p:spPr>
            <a:xfrm>
              <a:off x="6731419" y="3140934"/>
              <a:ext cx="29878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600" dirty="0"/>
                <a:t>4</a:t>
              </a:r>
            </a:p>
          </p:txBody>
        </p:sp>
        <p:sp>
          <p:nvSpPr>
            <p:cNvPr id="44" name="ZoneTexte 43"/>
            <p:cNvSpPr txBox="1"/>
            <p:nvPr/>
          </p:nvSpPr>
          <p:spPr>
            <a:xfrm>
              <a:off x="6731419" y="2627056"/>
              <a:ext cx="29878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600" dirty="0"/>
                <a:t>5</a:t>
              </a:r>
            </a:p>
          </p:txBody>
        </p:sp>
        <p:sp>
          <p:nvSpPr>
            <p:cNvPr id="45" name="ZoneTexte 44"/>
            <p:cNvSpPr txBox="1"/>
            <p:nvPr/>
          </p:nvSpPr>
          <p:spPr>
            <a:xfrm>
              <a:off x="1017018" y="2746304"/>
              <a:ext cx="49665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600" b="1" dirty="0">
                  <a:solidFill>
                    <a:srgbClr val="333399"/>
                  </a:solidFill>
                  <a:latin typeface="+mj-lt"/>
                </a:rPr>
                <a:t>173</a:t>
              </a:r>
            </a:p>
          </p:txBody>
        </p:sp>
        <p:sp>
          <p:nvSpPr>
            <p:cNvPr id="46" name="ZoneTexte 45"/>
            <p:cNvSpPr txBox="1"/>
            <p:nvPr/>
          </p:nvSpPr>
          <p:spPr>
            <a:xfrm>
              <a:off x="1627056" y="2851078"/>
              <a:ext cx="49665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600" b="1" dirty="0">
                  <a:solidFill>
                    <a:srgbClr val="333399"/>
                  </a:solidFill>
                  <a:latin typeface="+mj-lt"/>
                </a:rPr>
                <a:t>167</a:t>
              </a:r>
            </a:p>
          </p:txBody>
        </p:sp>
        <p:sp>
          <p:nvSpPr>
            <p:cNvPr id="47" name="ZoneTexte 46"/>
            <p:cNvSpPr txBox="1"/>
            <p:nvPr/>
          </p:nvSpPr>
          <p:spPr>
            <a:xfrm>
              <a:off x="2815798" y="3718106"/>
              <a:ext cx="49665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600" b="1" dirty="0">
                  <a:solidFill>
                    <a:srgbClr val="333399"/>
                  </a:solidFill>
                  <a:latin typeface="+mj-lt"/>
                </a:rPr>
                <a:t>109</a:t>
              </a:r>
            </a:p>
          </p:txBody>
        </p:sp>
        <p:sp>
          <p:nvSpPr>
            <p:cNvPr id="48" name="ZoneTexte 47"/>
            <p:cNvSpPr txBox="1"/>
            <p:nvPr/>
          </p:nvSpPr>
          <p:spPr>
            <a:xfrm>
              <a:off x="3440522" y="3788170"/>
              <a:ext cx="49665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600" b="1" dirty="0">
                  <a:solidFill>
                    <a:srgbClr val="333399"/>
                  </a:solidFill>
                  <a:latin typeface="+mj-lt"/>
                </a:rPr>
                <a:t>105</a:t>
              </a:r>
            </a:p>
          </p:txBody>
        </p:sp>
        <p:sp>
          <p:nvSpPr>
            <p:cNvPr id="49" name="ZoneTexte 48"/>
            <p:cNvSpPr txBox="1"/>
            <p:nvPr/>
          </p:nvSpPr>
          <p:spPr>
            <a:xfrm>
              <a:off x="4684083" y="4688646"/>
              <a:ext cx="39265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600" b="1" dirty="0">
                  <a:solidFill>
                    <a:srgbClr val="333399"/>
                  </a:solidFill>
                  <a:latin typeface="+mj-lt"/>
                </a:rPr>
                <a:t>47</a:t>
              </a:r>
            </a:p>
          </p:txBody>
        </p:sp>
        <p:sp>
          <p:nvSpPr>
            <p:cNvPr id="50" name="ZoneTexte 49"/>
            <p:cNvSpPr txBox="1"/>
            <p:nvPr/>
          </p:nvSpPr>
          <p:spPr>
            <a:xfrm>
              <a:off x="5268404" y="4711917"/>
              <a:ext cx="39265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600" b="1" dirty="0">
                  <a:solidFill>
                    <a:srgbClr val="333399"/>
                  </a:solidFill>
                  <a:latin typeface="+mj-lt"/>
                </a:rPr>
                <a:t>45</a:t>
              </a:r>
            </a:p>
          </p:txBody>
        </p:sp>
        <p:sp>
          <p:nvSpPr>
            <p:cNvPr id="51" name="ZoneTexte 50"/>
            <p:cNvSpPr txBox="1"/>
            <p:nvPr/>
          </p:nvSpPr>
          <p:spPr>
            <a:xfrm>
              <a:off x="7101673" y="3505222"/>
              <a:ext cx="44755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600" b="1" dirty="0">
                  <a:solidFill>
                    <a:srgbClr val="333399"/>
                  </a:solidFill>
                  <a:latin typeface="+mj-lt"/>
                </a:rPr>
                <a:t>3.6</a:t>
              </a:r>
            </a:p>
          </p:txBody>
        </p:sp>
        <p:sp>
          <p:nvSpPr>
            <p:cNvPr id="52" name="ZoneTexte 51"/>
            <p:cNvSpPr txBox="1"/>
            <p:nvPr/>
          </p:nvSpPr>
          <p:spPr>
            <a:xfrm>
              <a:off x="7672120" y="3586657"/>
              <a:ext cx="44755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600" b="1" dirty="0">
                  <a:solidFill>
                    <a:srgbClr val="333399"/>
                  </a:solidFill>
                  <a:latin typeface="+mj-lt"/>
                </a:rPr>
                <a:t>3.5</a:t>
              </a:r>
            </a:p>
          </p:txBody>
        </p:sp>
      </p:grpSp>
      <p:sp>
        <p:nvSpPr>
          <p:cNvPr id="54" name="ZoneTexte 69"/>
          <p:cNvSpPr txBox="1">
            <a:spLocks noChangeArrowheads="1"/>
          </p:cNvSpPr>
          <p:nvPr/>
        </p:nvSpPr>
        <p:spPr bwMode="auto">
          <a:xfrm>
            <a:off x="5007778" y="6567793"/>
            <a:ext cx="412808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defTabSz="914400"/>
            <a:r>
              <a:rPr lang="fr-FR" sz="1200" i="1" dirty="0" err="1">
                <a:solidFill>
                  <a:srgbClr val="CC3300"/>
                </a:solidFill>
                <a:ea typeface="ＭＳ Ｐゴシック" pitchFamily="34" charset="-128"/>
              </a:rPr>
              <a:t>Orkin</a:t>
            </a:r>
            <a:r>
              <a:rPr lang="fr-FR" sz="1200" i="1" dirty="0">
                <a:solidFill>
                  <a:srgbClr val="CC3300"/>
                </a:solidFill>
                <a:ea typeface="ＭＳ Ｐゴシック" pitchFamily="34" charset="-128"/>
              </a:rPr>
              <a:t> C. HIV Drug </a:t>
            </a:r>
            <a:r>
              <a:rPr lang="fr-FR" sz="1200" i="1" dirty="0" err="1">
                <a:solidFill>
                  <a:srgbClr val="CC3300"/>
                </a:solidFill>
                <a:ea typeface="ＭＳ Ｐゴシック" pitchFamily="34" charset="-128"/>
              </a:rPr>
              <a:t>Therapy</a:t>
            </a:r>
            <a:r>
              <a:rPr lang="fr-FR" sz="1200" i="1" dirty="0">
                <a:solidFill>
                  <a:srgbClr val="CC3300"/>
                </a:solidFill>
                <a:ea typeface="ＭＳ Ｐゴシック" pitchFamily="34" charset="-128"/>
              </a:rPr>
              <a:t> 2016, Glasgow, Abs. O124</a:t>
            </a:r>
            <a:endParaRPr lang="en-GB" sz="1200" i="1" dirty="0">
              <a:solidFill>
                <a:srgbClr val="CC3300"/>
              </a:solidFill>
              <a:ea typeface="ＭＳ Ｐゴシック" pitchFamily="34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223567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2" name="Table 1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8586961"/>
              </p:ext>
            </p:extLst>
          </p:nvPr>
        </p:nvGraphicFramePr>
        <p:xfrm>
          <a:off x="3607666" y="1559481"/>
          <a:ext cx="3323594" cy="1039815"/>
        </p:xfrm>
        <a:graphic>
          <a:graphicData uri="http://schemas.openxmlformats.org/drawingml/2006/table">
            <a:tbl>
              <a:tblPr/>
              <a:tblGrid>
                <a:gridCol w="9490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42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702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9043"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200"/>
                        </a:spcBef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800"/>
                        </a:spcBef>
                        <a:buClr>
                          <a:srgbClr val="A9A9A9"/>
                        </a:buClr>
                        <a:buSzPct val="90000"/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Arial" pitchFamily="34" charset="0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+mj-lt"/>
                        <a:cs typeface="Arial" pitchFamily="34" charset="0"/>
                      </a:endParaRPr>
                    </a:p>
                  </a:txBody>
                  <a:tcPr marL="91404" marR="91404" marT="45773" marB="4577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200"/>
                        </a:spcBef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800"/>
                        </a:spcBef>
                        <a:buClr>
                          <a:srgbClr val="A9A9A9"/>
                        </a:buClr>
                        <a:buSzPct val="90000"/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Arial" pitchFamily="34" charset="0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eaLnBrk="1" hangingPunct="1">
                        <a:spcBef>
                          <a:spcPct val="0"/>
                        </a:spcBef>
                        <a:buClrTx/>
                        <a:buSzTx/>
                        <a:buFontTx/>
                        <a:buNone/>
                      </a:pPr>
                      <a:r>
                        <a:rPr lang="en-US" altLang="en-US" sz="1600" b="1" dirty="0">
                          <a:solidFill>
                            <a:srgbClr val="333399"/>
                          </a:solidFill>
                          <a:latin typeface="+mj-lt"/>
                        </a:rPr>
                        <a:t>RPV/FTC/TAF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200"/>
                        </a:spcBef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800"/>
                        </a:spcBef>
                        <a:buClr>
                          <a:srgbClr val="A9A9A9"/>
                        </a:buClr>
                        <a:buSzPct val="90000"/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Arial" pitchFamily="34" charset="0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en-US" sz="1600" b="1" dirty="0">
                          <a:solidFill>
                            <a:srgbClr val="333399"/>
                          </a:solidFill>
                          <a:latin typeface="+mj-lt"/>
                        </a:rPr>
                        <a:t>EFV/FTC/TDF</a:t>
                      </a:r>
                      <a:endParaRPr kumimoji="0" lang="en-US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+mj-lt"/>
                        <a:cs typeface="Arial" pitchFamily="34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5386"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200"/>
                        </a:spcBef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800"/>
                        </a:spcBef>
                        <a:buClr>
                          <a:srgbClr val="A9A9A9"/>
                        </a:buClr>
                        <a:buSzPct val="90000"/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Arial" pitchFamily="34" charset="0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+mj-lt"/>
                          <a:cs typeface="Arial" pitchFamily="34" charset="0"/>
                        </a:rPr>
                        <a:t>Baseline</a:t>
                      </a:r>
                    </a:p>
                  </a:txBody>
                  <a:tcPr marL="91404" marR="91404" marT="45773" marB="4577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200"/>
                        </a:spcBef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800"/>
                        </a:spcBef>
                        <a:buClr>
                          <a:srgbClr val="A9A9A9"/>
                        </a:buClr>
                        <a:buSzPct val="90000"/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Arial" pitchFamily="34" charset="0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109538" marR="0" lvl="0" indent="-10953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  <a:tab pos="968375" algn="l"/>
                        </a:tabLst>
                      </a:pPr>
                      <a:endParaRPr kumimoji="0" lang="en-US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+mj-lt"/>
                        <a:cs typeface="Arial" pitchFamily="34" charset="0"/>
                      </a:endParaRPr>
                    </a:p>
                  </a:txBody>
                  <a:tcPr marL="0" marR="0" marT="0" marB="0" horzOverflow="overflow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E6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200"/>
                        </a:spcBef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800"/>
                        </a:spcBef>
                        <a:buClr>
                          <a:srgbClr val="A9A9A9"/>
                        </a:buClr>
                        <a:buSzPct val="90000"/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Arial" pitchFamily="34" charset="0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endParaRPr kumimoji="0" lang="en-US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+mj-lt"/>
                        <a:cs typeface="Arial" pitchFamily="34" charset="0"/>
                      </a:endParaRPr>
                    </a:p>
                  </a:txBody>
                  <a:tcPr marL="0" marR="0" marT="0" marB="0" horzOverflow="overflow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5386"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200"/>
                        </a:spcBef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800"/>
                        </a:spcBef>
                        <a:buClr>
                          <a:srgbClr val="A9A9A9"/>
                        </a:buClr>
                        <a:buSzPct val="90000"/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Arial" pitchFamily="34" charset="0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+mj-lt"/>
                          <a:cs typeface="Arial" pitchFamily="34" charset="0"/>
                        </a:rPr>
                        <a:t>W48</a:t>
                      </a:r>
                    </a:p>
                  </a:txBody>
                  <a:tcPr marL="91404" marR="91404" marT="45773" marB="4577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200"/>
                        </a:spcBef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800"/>
                        </a:spcBef>
                        <a:buClr>
                          <a:srgbClr val="A9A9A9"/>
                        </a:buClr>
                        <a:buSzPct val="90000"/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Arial" pitchFamily="34" charset="0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1313" marR="0" lvl="0" indent="-341313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+mj-lt"/>
                        <a:cs typeface="Arial" pitchFamily="34" charset="0"/>
                      </a:endParaRPr>
                    </a:p>
                  </a:txBody>
                  <a:tcPr marL="0" marR="0" marT="0" marB="0" horzOverflow="overflow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CB5EA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200"/>
                        </a:spcBef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800"/>
                        </a:spcBef>
                        <a:buClr>
                          <a:srgbClr val="A9A9A9"/>
                        </a:buClr>
                        <a:buSzPct val="90000"/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Arial" pitchFamily="34" charset="0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28733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+mj-lt"/>
                        <a:cs typeface="Arial" pitchFamily="34" charset="0"/>
                      </a:endParaRPr>
                    </a:p>
                  </a:txBody>
                  <a:tcPr marL="0" marR="0" marT="0" marB="0" horzOverflow="overflow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Studies 1216 and 1160: switch to RPV/FTC/TAF</a:t>
            </a:r>
          </a:p>
        </p:txBody>
      </p:sp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2253586"/>
              </p:ext>
            </p:extLst>
          </p:nvPr>
        </p:nvGraphicFramePr>
        <p:xfrm>
          <a:off x="1083954" y="5772371"/>
          <a:ext cx="6324599" cy="588280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33275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400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570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0480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56" marR="91456" marT="45724" marB="45724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RPV/FTC/TAF</a:t>
                      </a: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56" marR="91456" marT="45724" marB="45724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CB5EA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EFV/FTC/TDF</a:t>
                      </a:r>
                    </a:p>
                  </a:txBody>
                  <a:tcPr marL="91456" marR="91456" marT="45724" marB="45724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595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347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Patients initiating lipid-lowering agents</a:t>
                      </a:r>
                    </a:p>
                  </a:txBody>
                  <a:tcPr marL="91456" marR="91456" marT="45724" marB="45724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4%</a:t>
                      </a:r>
                    </a:p>
                  </a:txBody>
                  <a:tcPr marL="91456" marR="91456" marT="45724" marB="45724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4%</a:t>
                      </a:r>
                    </a:p>
                  </a:txBody>
                  <a:tcPr marL="91456" marR="91456" marT="45724" marB="45724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8" name="AutoShape 162"/>
          <p:cNvSpPr>
            <a:spLocks noChangeArrowheads="1"/>
          </p:cNvSpPr>
          <p:nvPr/>
        </p:nvSpPr>
        <p:spPr bwMode="auto">
          <a:xfrm>
            <a:off x="-1" y="6565238"/>
            <a:ext cx="1908000" cy="324000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200" b="1" i="1" dirty="0">
                <a:solidFill>
                  <a:srgbClr val="333399"/>
                </a:solidFill>
                <a:latin typeface="Cambria" pitchFamily="18" charset="0"/>
              </a:rPr>
              <a:t>SWITCH TO RPV/FTC/TAF</a:t>
            </a:r>
          </a:p>
        </p:txBody>
      </p:sp>
      <p:sp>
        <p:nvSpPr>
          <p:cNvPr id="51" name="Rectangle 50"/>
          <p:cNvSpPr/>
          <p:nvPr/>
        </p:nvSpPr>
        <p:spPr>
          <a:xfrm>
            <a:off x="1077770" y="1190570"/>
            <a:ext cx="689934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14400" eaLnBrk="0" hangingPunct="0">
              <a:defRPr/>
            </a:pPr>
            <a:r>
              <a:rPr lang="en-US" altLang="en-US" sz="2400" b="1" kern="0" dirty="0">
                <a:solidFill>
                  <a:srgbClr val="CC3300"/>
                </a:solidFill>
                <a:latin typeface="Calibri"/>
                <a:ea typeface="ＭＳ Ｐゴシック" pitchFamily="-109" charset="-128"/>
              </a:rPr>
              <a:t>Median fasting lipids (mg/</a:t>
            </a:r>
            <a:r>
              <a:rPr lang="en-US" altLang="en-US" sz="2400" b="1" kern="0" dirty="0" err="1">
                <a:solidFill>
                  <a:srgbClr val="CC3300"/>
                </a:solidFill>
                <a:latin typeface="Calibri"/>
                <a:ea typeface="ＭＳ Ｐゴシック" pitchFamily="-109" charset="-128"/>
              </a:rPr>
              <a:t>dL</a:t>
            </a:r>
            <a:r>
              <a:rPr lang="en-US" altLang="en-US" sz="2400" b="1" kern="0" dirty="0">
                <a:solidFill>
                  <a:srgbClr val="CC3300"/>
                </a:solidFill>
                <a:latin typeface="Calibri"/>
                <a:ea typeface="ＭＳ Ｐゴシック" pitchFamily="-109" charset="-128"/>
              </a:rPr>
              <a:t>) at baseline and W48</a:t>
            </a:r>
            <a:endParaRPr lang="en-US" b="1" kern="0" dirty="0">
              <a:solidFill>
                <a:srgbClr val="CC3300"/>
              </a:solidFill>
              <a:latin typeface="Calibri"/>
              <a:ea typeface="ＭＳ Ｐゴシック" pitchFamily="-109" charset="-128"/>
            </a:endParaRPr>
          </a:p>
        </p:txBody>
      </p:sp>
      <p:sp>
        <p:nvSpPr>
          <p:cNvPr id="40" name="ZoneTexte 69"/>
          <p:cNvSpPr txBox="1">
            <a:spLocks noChangeArrowheads="1"/>
          </p:cNvSpPr>
          <p:nvPr/>
        </p:nvSpPr>
        <p:spPr bwMode="auto">
          <a:xfrm>
            <a:off x="5007778" y="6567793"/>
            <a:ext cx="412808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defTabSz="914400"/>
            <a:r>
              <a:rPr lang="fr-FR" sz="1200" i="1" dirty="0" err="1">
                <a:solidFill>
                  <a:srgbClr val="CC3300"/>
                </a:solidFill>
                <a:ea typeface="ＭＳ Ｐゴシック" pitchFamily="34" charset="-128"/>
              </a:rPr>
              <a:t>Orkin</a:t>
            </a:r>
            <a:r>
              <a:rPr lang="fr-FR" sz="1200" i="1" dirty="0">
                <a:solidFill>
                  <a:srgbClr val="CC3300"/>
                </a:solidFill>
                <a:ea typeface="ＭＳ Ｐゴシック" pitchFamily="34" charset="-128"/>
              </a:rPr>
              <a:t> C. HIV Drug </a:t>
            </a:r>
            <a:r>
              <a:rPr lang="fr-FR" sz="1200" i="1" dirty="0" err="1">
                <a:solidFill>
                  <a:srgbClr val="CC3300"/>
                </a:solidFill>
                <a:ea typeface="ＭＳ Ｐゴシック" pitchFamily="34" charset="-128"/>
              </a:rPr>
              <a:t>Therapy</a:t>
            </a:r>
            <a:r>
              <a:rPr lang="fr-FR" sz="1200" i="1" dirty="0">
                <a:solidFill>
                  <a:srgbClr val="CC3300"/>
                </a:solidFill>
                <a:ea typeface="ＭＳ Ｐゴシック" pitchFamily="34" charset="-128"/>
              </a:rPr>
              <a:t> 2016, Glasgow, Abs. O124</a:t>
            </a:r>
            <a:endParaRPr lang="en-GB" sz="1200" i="1" dirty="0">
              <a:solidFill>
                <a:srgbClr val="CC3300"/>
              </a:solidFill>
              <a:ea typeface="ＭＳ Ｐゴシック" pitchFamily="34" charset="-128"/>
            </a:endParaRPr>
          </a:p>
        </p:txBody>
      </p:sp>
      <p:grpSp>
        <p:nvGrpSpPr>
          <p:cNvPr id="4" name="Groupe 3"/>
          <p:cNvGrpSpPr/>
          <p:nvPr/>
        </p:nvGrpSpPr>
        <p:grpSpPr>
          <a:xfrm>
            <a:off x="369842" y="2029353"/>
            <a:ext cx="8374108" cy="3595340"/>
            <a:chOff x="369842" y="2029353"/>
            <a:chExt cx="8374108" cy="3595340"/>
          </a:xfrm>
        </p:grpSpPr>
        <p:graphicFrame>
          <p:nvGraphicFramePr>
            <p:cNvPr id="87" name="Chart 6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2996877111"/>
                </p:ext>
              </p:extLst>
            </p:nvPr>
          </p:nvGraphicFramePr>
          <p:xfrm>
            <a:off x="484621" y="2029353"/>
            <a:ext cx="6073775" cy="3392487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  <p:graphicFrame>
          <p:nvGraphicFramePr>
            <p:cNvPr id="124" name="Content Placeholder 8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3269952197"/>
                </p:ext>
              </p:extLst>
            </p:nvPr>
          </p:nvGraphicFramePr>
          <p:xfrm>
            <a:off x="6842309" y="2390263"/>
            <a:ext cx="1901641" cy="3117754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5"/>
            </a:graphicData>
          </a:graphic>
        </p:graphicFrame>
        <p:sp>
          <p:nvSpPr>
            <p:cNvPr id="77" name="Rectangle 80"/>
            <p:cNvSpPr>
              <a:spLocks noChangeArrowheads="1"/>
            </p:cNvSpPr>
            <p:nvPr/>
          </p:nvSpPr>
          <p:spPr bwMode="auto">
            <a:xfrm>
              <a:off x="7442806" y="2571284"/>
              <a:ext cx="838553" cy="1974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tIns="0" bIns="0">
              <a:spAutoFit/>
            </a:bodyPr>
            <a:lstStyle>
              <a:lvl1pPr>
                <a:lnSpc>
                  <a:spcPct val="90000"/>
                </a:lnSpc>
                <a:spcBef>
                  <a:spcPts val="1200"/>
                </a:spcBef>
                <a:buClr>
                  <a:srgbClr val="A9A9A9"/>
                </a:buClr>
                <a:buSzPct val="9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800"/>
                </a:spcBef>
                <a:buClr>
                  <a:srgbClr val="A9A9A9"/>
                </a:buClr>
                <a:buSzPct val="90000"/>
                <a:buFont typeface="Arial" charset="0"/>
                <a:buChar char="–"/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600"/>
                </a:spcBef>
                <a:buClr>
                  <a:srgbClr val="A9A9A9"/>
                </a:buClr>
                <a:buSzPct val="90000"/>
                <a:buFont typeface="Wingdings" charset="2"/>
                <a:buChar char="§"/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600"/>
                </a:spcBef>
                <a:buClr>
                  <a:srgbClr val="A9A9A9"/>
                </a:buClr>
                <a:buSzPct val="90000"/>
                <a:buFont typeface="Arial" charset="0"/>
                <a:buChar char="–"/>
                <a:defRPr sz="1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600"/>
                </a:spcBef>
                <a:buClr>
                  <a:srgbClr val="A9A9A9"/>
                </a:buClr>
                <a:buSzPct val="90000"/>
                <a:buFont typeface="Wingdings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fontAlgn="auto"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en-US" altLang="en-US" sz="1400" kern="0" dirty="0">
                  <a:solidFill>
                    <a:srgbClr val="000066"/>
                  </a:solidFill>
                  <a:latin typeface="+mn-lt"/>
                </a:rPr>
                <a:t>p </a:t>
              </a:r>
              <a:r>
                <a:rPr lang="en-US" altLang="en-US" sz="1400" kern="0" dirty="0">
                  <a:solidFill>
                    <a:srgbClr val="000066"/>
                  </a:solidFill>
                  <a:latin typeface="+mn-lt"/>
                  <a:cs typeface="Arial" pitchFamily="34" charset="0"/>
                </a:rPr>
                <a:t>= 0.20</a:t>
              </a:r>
            </a:p>
          </p:txBody>
        </p:sp>
        <p:sp>
          <p:nvSpPr>
            <p:cNvPr id="4119" name="Right Bracket 109"/>
            <p:cNvSpPr>
              <a:spLocks/>
            </p:cNvSpPr>
            <p:nvPr/>
          </p:nvSpPr>
          <p:spPr bwMode="auto">
            <a:xfrm rot="16200000">
              <a:off x="7816043" y="2555071"/>
              <a:ext cx="84138" cy="665163"/>
            </a:xfrm>
            <a:prstGeom prst="rightBracket">
              <a:avLst>
                <a:gd name="adj" fmla="val 0"/>
              </a:avLst>
            </a:prstGeom>
            <a:noFill/>
            <a:ln w="9525" algn="ctr">
              <a:solidFill>
                <a:srgbClr val="262626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 eaLnBrk="0" hangingPunct="0">
                <a:lnSpc>
                  <a:spcPct val="90000"/>
                </a:lnSpc>
                <a:spcBef>
                  <a:spcPts val="1200"/>
                </a:spcBef>
                <a:buClr>
                  <a:srgbClr val="A9A9A9"/>
                </a:buClr>
                <a:buSzPct val="9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lnSpc>
                  <a:spcPct val="90000"/>
                </a:lnSpc>
                <a:spcBef>
                  <a:spcPts val="800"/>
                </a:spcBef>
                <a:buClr>
                  <a:srgbClr val="A9A9A9"/>
                </a:buClr>
                <a:buSzPct val="90000"/>
                <a:buFont typeface="Arial" charset="0"/>
                <a:buChar char="–"/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lnSpc>
                  <a:spcPct val="90000"/>
                </a:lnSpc>
                <a:spcBef>
                  <a:spcPts val="600"/>
                </a:spcBef>
                <a:buClr>
                  <a:srgbClr val="A9A9A9"/>
                </a:buClr>
                <a:buSzPct val="90000"/>
                <a:buFont typeface="Wingdings" pitchFamily="2" charset="2"/>
                <a:buChar char="§"/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lnSpc>
                  <a:spcPct val="90000"/>
                </a:lnSpc>
                <a:spcBef>
                  <a:spcPts val="600"/>
                </a:spcBef>
                <a:buClr>
                  <a:srgbClr val="A9A9A9"/>
                </a:buClr>
                <a:buSzPct val="90000"/>
                <a:buFont typeface="Arial" charset="0"/>
                <a:buChar char="–"/>
                <a:defRPr sz="1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lnSpc>
                  <a:spcPct val="90000"/>
                </a:lnSpc>
                <a:spcBef>
                  <a:spcPts val="600"/>
                </a:spcBef>
                <a:buClr>
                  <a:srgbClr val="A9A9A9"/>
                </a:buClr>
                <a:buSzPct val="90000"/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4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88" name="TextBox 74"/>
            <p:cNvSpPr txBox="1">
              <a:spLocks noChangeArrowheads="1"/>
            </p:cNvSpPr>
            <p:nvPr/>
          </p:nvSpPr>
          <p:spPr bwMode="auto">
            <a:xfrm>
              <a:off x="800440" y="5421351"/>
              <a:ext cx="1446460" cy="1974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ts val="300"/>
                </a:spcBef>
                <a:spcAft>
                  <a:spcPts val="600"/>
                </a:spcAft>
                <a:buClr>
                  <a:srgbClr val="C00000"/>
                </a:buClr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Aft>
                  <a:spcPts val="600"/>
                </a:spcAft>
                <a:buClr>
                  <a:srgbClr val="C00000"/>
                </a:buClr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Aft>
                  <a:spcPts val="600"/>
                </a:spcAft>
                <a:buClr>
                  <a:srgbClr val="C00000"/>
                </a:buClr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auto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  <a:defRPr/>
              </a:pPr>
              <a:r>
                <a:rPr lang="en-US" altLang="en-US" sz="1400" b="1" kern="0" dirty="0">
                  <a:solidFill>
                    <a:srgbClr val="000066"/>
                  </a:solidFill>
                  <a:latin typeface="+mn-lt"/>
                </a:rPr>
                <a:t>Total-cholesterol</a:t>
              </a:r>
            </a:p>
          </p:txBody>
        </p:sp>
        <p:sp>
          <p:nvSpPr>
            <p:cNvPr id="90" name="TextBox 75"/>
            <p:cNvSpPr txBox="1">
              <a:spLocks noChangeArrowheads="1"/>
            </p:cNvSpPr>
            <p:nvPr/>
          </p:nvSpPr>
          <p:spPr bwMode="auto">
            <a:xfrm>
              <a:off x="2633696" y="5427203"/>
              <a:ext cx="1366598" cy="1974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ts val="300"/>
                </a:spcBef>
                <a:spcAft>
                  <a:spcPts val="600"/>
                </a:spcAft>
                <a:buClr>
                  <a:srgbClr val="C00000"/>
                </a:buClr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Aft>
                  <a:spcPts val="600"/>
                </a:spcAft>
                <a:buClr>
                  <a:srgbClr val="C00000"/>
                </a:buClr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Aft>
                  <a:spcPts val="600"/>
                </a:spcAft>
                <a:buClr>
                  <a:srgbClr val="C00000"/>
                </a:buClr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auto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  <a:defRPr/>
              </a:pPr>
              <a:r>
                <a:rPr lang="en-US" altLang="en-US" sz="1400" b="1" kern="0" dirty="0">
                  <a:solidFill>
                    <a:srgbClr val="000066"/>
                  </a:solidFill>
                  <a:latin typeface="+mn-lt"/>
                </a:rPr>
                <a:t>LDL-cholesterol</a:t>
              </a:r>
            </a:p>
          </p:txBody>
        </p:sp>
        <p:sp>
          <p:nvSpPr>
            <p:cNvPr id="91" name="TextBox 76"/>
            <p:cNvSpPr txBox="1">
              <a:spLocks noChangeArrowheads="1"/>
            </p:cNvSpPr>
            <p:nvPr/>
          </p:nvSpPr>
          <p:spPr bwMode="auto">
            <a:xfrm>
              <a:off x="4438928" y="5427203"/>
              <a:ext cx="1386585" cy="1974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ts val="300"/>
                </a:spcBef>
                <a:spcAft>
                  <a:spcPts val="600"/>
                </a:spcAft>
                <a:buClr>
                  <a:srgbClr val="C00000"/>
                </a:buClr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Aft>
                  <a:spcPts val="600"/>
                </a:spcAft>
                <a:buClr>
                  <a:srgbClr val="C00000"/>
                </a:buClr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Aft>
                  <a:spcPts val="600"/>
                </a:spcAft>
                <a:buClr>
                  <a:srgbClr val="C00000"/>
                </a:buClr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auto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  <a:defRPr/>
              </a:pPr>
              <a:r>
                <a:rPr lang="en-US" altLang="en-US" sz="1400" b="1" kern="0" dirty="0">
                  <a:solidFill>
                    <a:srgbClr val="000066"/>
                  </a:solidFill>
                  <a:latin typeface="+mn-lt"/>
                </a:rPr>
                <a:t>HDL-cholesterol</a:t>
              </a:r>
            </a:p>
          </p:txBody>
        </p:sp>
        <p:sp>
          <p:nvSpPr>
            <p:cNvPr id="92" name="TextBox 78"/>
            <p:cNvSpPr txBox="1">
              <a:spLocks noChangeArrowheads="1"/>
            </p:cNvSpPr>
            <p:nvPr/>
          </p:nvSpPr>
          <p:spPr bwMode="auto">
            <a:xfrm>
              <a:off x="7145326" y="5380409"/>
              <a:ext cx="1414463" cy="1936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lnSpc>
                  <a:spcPct val="90000"/>
                </a:lnSpc>
              </a:pPr>
              <a:r>
                <a:rPr lang="en-US" altLang="en-US" sz="1400" b="1" dirty="0">
                  <a:solidFill>
                    <a:srgbClr val="000066"/>
                  </a:solidFill>
                  <a:latin typeface="+mn-lt"/>
                </a:rPr>
                <a:t>TC:HDL Ratio</a:t>
              </a:r>
            </a:p>
          </p:txBody>
        </p:sp>
        <p:sp>
          <p:nvSpPr>
            <p:cNvPr id="123" name="TextBox 122"/>
            <p:cNvSpPr txBox="1"/>
            <p:nvPr/>
          </p:nvSpPr>
          <p:spPr>
            <a:xfrm>
              <a:off x="927439" y="2763282"/>
              <a:ext cx="580965" cy="257128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no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1600" b="1" dirty="0">
                  <a:solidFill>
                    <a:srgbClr val="333399"/>
                  </a:solidFill>
                  <a:latin typeface="+mj-lt"/>
                </a:rPr>
                <a:t>191</a:t>
              </a:r>
            </a:p>
          </p:txBody>
        </p:sp>
        <p:sp>
          <p:nvSpPr>
            <p:cNvPr id="134" name="Rectangle 133"/>
            <p:cNvSpPr/>
            <p:nvPr/>
          </p:nvSpPr>
          <p:spPr bwMode="auto">
            <a:xfrm>
              <a:off x="1037724" y="2304693"/>
              <a:ext cx="938403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1400" kern="0" dirty="0">
                  <a:solidFill>
                    <a:srgbClr val="000066"/>
                  </a:solidFill>
                  <a:latin typeface="+mn-lt"/>
                  <a:cs typeface="Arial" pitchFamily="34" charset="0"/>
                </a:rPr>
                <a:t>p = 0.001</a:t>
              </a:r>
              <a:endParaRPr lang="en-US" sz="1400" dirty="0">
                <a:solidFill>
                  <a:srgbClr val="000066"/>
                </a:solidFill>
                <a:latin typeface="+mn-lt"/>
                <a:cs typeface="Arial" pitchFamily="34" charset="0"/>
              </a:endParaRPr>
            </a:p>
          </p:txBody>
        </p:sp>
        <p:sp>
          <p:nvSpPr>
            <p:cNvPr id="18" name="Arc 17"/>
            <p:cNvSpPr/>
            <p:nvPr/>
          </p:nvSpPr>
          <p:spPr>
            <a:xfrm flipH="1">
              <a:off x="4389597" y="4603682"/>
              <a:ext cx="292444" cy="295985"/>
            </a:xfrm>
            <a:prstGeom prst="arc">
              <a:avLst>
                <a:gd name="adj1" fmla="val 15946093"/>
                <a:gd name="adj2" fmla="val 5593290"/>
              </a:avLst>
            </a:prstGeom>
            <a:ln w="12700">
              <a:solidFill>
                <a:srgbClr val="0CB5EA"/>
              </a:solidFill>
              <a:miter lim="800000"/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solidFill>
                  <a:srgbClr val="000066"/>
                </a:solidFill>
              </a:endParaRPr>
            </a:p>
          </p:txBody>
        </p:sp>
        <p:sp>
          <p:nvSpPr>
            <p:cNvPr id="30" name="ZoneTexte 29"/>
            <p:cNvSpPr txBox="1"/>
            <p:nvPr/>
          </p:nvSpPr>
          <p:spPr>
            <a:xfrm>
              <a:off x="598069" y="5201266"/>
              <a:ext cx="29878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600" dirty="0">
                  <a:solidFill>
                    <a:srgbClr val="000066"/>
                  </a:solidFill>
                  <a:latin typeface="+mn-lt"/>
                </a:rPr>
                <a:t>0</a:t>
              </a:r>
            </a:p>
          </p:txBody>
        </p:sp>
        <p:sp>
          <p:nvSpPr>
            <p:cNvPr id="31" name="ZoneTexte 30"/>
            <p:cNvSpPr txBox="1"/>
            <p:nvPr/>
          </p:nvSpPr>
          <p:spPr>
            <a:xfrm>
              <a:off x="483956" y="4587474"/>
              <a:ext cx="41289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600" dirty="0">
                  <a:solidFill>
                    <a:srgbClr val="000066"/>
                  </a:solidFill>
                  <a:latin typeface="+mn-lt"/>
                </a:rPr>
                <a:t>50</a:t>
              </a:r>
            </a:p>
          </p:txBody>
        </p:sp>
        <p:sp>
          <p:nvSpPr>
            <p:cNvPr id="32" name="ZoneTexte 31"/>
            <p:cNvSpPr txBox="1"/>
            <p:nvPr/>
          </p:nvSpPr>
          <p:spPr>
            <a:xfrm>
              <a:off x="369842" y="3973684"/>
              <a:ext cx="52700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600" dirty="0">
                  <a:solidFill>
                    <a:srgbClr val="000066"/>
                  </a:solidFill>
                  <a:latin typeface="+mn-lt"/>
                </a:rPr>
                <a:t>100</a:t>
              </a:r>
            </a:p>
          </p:txBody>
        </p:sp>
        <p:sp>
          <p:nvSpPr>
            <p:cNvPr id="33" name="ZoneTexte 32"/>
            <p:cNvSpPr txBox="1"/>
            <p:nvPr/>
          </p:nvSpPr>
          <p:spPr>
            <a:xfrm>
              <a:off x="369842" y="3359894"/>
              <a:ext cx="52700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600" dirty="0">
                  <a:solidFill>
                    <a:srgbClr val="000066"/>
                  </a:solidFill>
                  <a:latin typeface="+mn-lt"/>
                </a:rPr>
                <a:t>150</a:t>
              </a:r>
            </a:p>
          </p:txBody>
        </p:sp>
        <p:sp>
          <p:nvSpPr>
            <p:cNvPr id="34" name="ZoneTexte 33"/>
            <p:cNvSpPr txBox="1"/>
            <p:nvPr/>
          </p:nvSpPr>
          <p:spPr>
            <a:xfrm>
              <a:off x="369842" y="2746104"/>
              <a:ext cx="52700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600" dirty="0">
                  <a:solidFill>
                    <a:srgbClr val="000066"/>
                  </a:solidFill>
                  <a:latin typeface="+mn-lt"/>
                </a:rPr>
                <a:t>200</a:t>
              </a:r>
            </a:p>
          </p:txBody>
        </p:sp>
        <p:sp>
          <p:nvSpPr>
            <p:cNvPr id="35" name="ZoneTexte 34"/>
            <p:cNvSpPr txBox="1"/>
            <p:nvPr/>
          </p:nvSpPr>
          <p:spPr>
            <a:xfrm>
              <a:off x="6864769" y="5191741"/>
              <a:ext cx="29878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600" dirty="0">
                  <a:solidFill>
                    <a:srgbClr val="000066"/>
                  </a:solidFill>
                  <a:latin typeface="+mn-lt"/>
                </a:rPr>
                <a:t>0</a:t>
              </a:r>
            </a:p>
          </p:txBody>
        </p:sp>
        <p:sp>
          <p:nvSpPr>
            <p:cNvPr id="36" name="ZoneTexte 35"/>
            <p:cNvSpPr txBox="1"/>
            <p:nvPr/>
          </p:nvSpPr>
          <p:spPr>
            <a:xfrm>
              <a:off x="6864769" y="4492364"/>
              <a:ext cx="29878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600" dirty="0">
                  <a:solidFill>
                    <a:srgbClr val="000066"/>
                  </a:solidFill>
                  <a:latin typeface="+mn-lt"/>
                </a:rPr>
                <a:t>1</a:t>
              </a:r>
            </a:p>
          </p:txBody>
        </p:sp>
        <p:sp>
          <p:nvSpPr>
            <p:cNvPr id="37" name="ZoneTexte 36"/>
            <p:cNvSpPr txBox="1"/>
            <p:nvPr/>
          </p:nvSpPr>
          <p:spPr>
            <a:xfrm>
              <a:off x="6864769" y="3835796"/>
              <a:ext cx="29878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600" dirty="0">
                  <a:solidFill>
                    <a:srgbClr val="000066"/>
                  </a:solidFill>
                  <a:latin typeface="+mn-lt"/>
                </a:rPr>
                <a:t>2</a:t>
              </a:r>
            </a:p>
          </p:txBody>
        </p:sp>
        <p:sp>
          <p:nvSpPr>
            <p:cNvPr id="38" name="ZoneTexte 37"/>
            <p:cNvSpPr txBox="1"/>
            <p:nvPr/>
          </p:nvSpPr>
          <p:spPr>
            <a:xfrm>
              <a:off x="6864769" y="3207766"/>
              <a:ext cx="29878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600" dirty="0">
                  <a:solidFill>
                    <a:srgbClr val="000066"/>
                  </a:solidFill>
                  <a:latin typeface="+mn-lt"/>
                </a:rPr>
                <a:t>3</a:t>
              </a:r>
            </a:p>
          </p:txBody>
        </p:sp>
        <p:sp>
          <p:nvSpPr>
            <p:cNvPr id="39" name="ZoneTexte 38"/>
            <p:cNvSpPr txBox="1"/>
            <p:nvPr/>
          </p:nvSpPr>
          <p:spPr>
            <a:xfrm>
              <a:off x="6864769" y="2594005"/>
              <a:ext cx="29878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600" dirty="0">
                  <a:solidFill>
                    <a:srgbClr val="000066"/>
                  </a:solidFill>
                  <a:latin typeface="+mn-lt"/>
                </a:rPr>
                <a:t>4</a:t>
              </a:r>
            </a:p>
          </p:txBody>
        </p:sp>
        <p:sp>
          <p:nvSpPr>
            <p:cNvPr id="41" name="ZoneTexte 40"/>
            <p:cNvSpPr txBox="1"/>
            <p:nvPr/>
          </p:nvSpPr>
          <p:spPr>
            <a:xfrm>
              <a:off x="369842" y="2132314"/>
              <a:ext cx="52700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600" dirty="0">
                  <a:solidFill>
                    <a:srgbClr val="000066"/>
                  </a:solidFill>
                  <a:latin typeface="+mn-lt"/>
                </a:rPr>
                <a:t>250</a:t>
              </a:r>
            </a:p>
          </p:txBody>
        </p:sp>
        <p:sp>
          <p:nvSpPr>
            <p:cNvPr id="42" name="ZoneTexte 41"/>
            <p:cNvSpPr txBox="1"/>
            <p:nvPr/>
          </p:nvSpPr>
          <p:spPr>
            <a:xfrm>
              <a:off x="967006" y="3088760"/>
              <a:ext cx="49665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600" b="1" dirty="0">
                  <a:solidFill>
                    <a:schemeClr val="bg1"/>
                  </a:solidFill>
                  <a:latin typeface="+mj-lt"/>
                </a:rPr>
                <a:t>183</a:t>
              </a:r>
            </a:p>
          </p:txBody>
        </p:sp>
        <p:sp>
          <p:nvSpPr>
            <p:cNvPr id="43" name="ZoneTexte 42"/>
            <p:cNvSpPr txBox="1"/>
            <p:nvPr/>
          </p:nvSpPr>
          <p:spPr>
            <a:xfrm>
              <a:off x="1560853" y="3088760"/>
              <a:ext cx="49665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600" b="1" dirty="0">
                  <a:solidFill>
                    <a:schemeClr val="bg1"/>
                  </a:solidFill>
                  <a:latin typeface="+mj-lt"/>
                </a:rPr>
                <a:t>187</a:t>
              </a:r>
            </a:p>
          </p:txBody>
        </p:sp>
        <p:sp>
          <p:nvSpPr>
            <p:cNvPr id="44" name="ZoneTexte 43"/>
            <p:cNvSpPr txBox="1"/>
            <p:nvPr/>
          </p:nvSpPr>
          <p:spPr>
            <a:xfrm>
              <a:off x="2770724" y="3939043"/>
              <a:ext cx="49665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600" b="1" dirty="0">
                  <a:solidFill>
                    <a:schemeClr val="bg1"/>
                  </a:solidFill>
                  <a:latin typeface="+mj-lt"/>
                </a:rPr>
                <a:t>114</a:t>
              </a:r>
            </a:p>
          </p:txBody>
        </p:sp>
        <p:sp>
          <p:nvSpPr>
            <p:cNvPr id="45" name="ZoneTexte 44"/>
            <p:cNvSpPr txBox="1"/>
            <p:nvPr/>
          </p:nvSpPr>
          <p:spPr>
            <a:xfrm>
              <a:off x="3374087" y="3975223"/>
              <a:ext cx="49665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600" b="1" dirty="0">
                  <a:solidFill>
                    <a:srgbClr val="333399"/>
                  </a:solidFill>
                  <a:latin typeface="+mj-lt"/>
                </a:rPr>
                <a:t>117</a:t>
              </a:r>
            </a:p>
          </p:txBody>
        </p:sp>
        <p:sp>
          <p:nvSpPr>
            <p:cNvPr id="46" name="ZoneTexte 45"/>
            <p:cNvSpPr txBox="1"/>
            <p:nvPr/>
          </p:nvSpPr>
          <p:spPr>
            <a:xfrm>
              <a:off x="4617084" y="4726773"/>
              <a:ext cx="39265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600" b="1" dirty="0">
                  <a:solidFill>
                    <a:schemeClr val="bg1"/>
                  </a:solidFill>
                  <a:latin typeface="+mj-lt"/>
                </a:rPr>
                <a:t>50</a:t>
              </a:r>
            </a:p>
          </p:txBody>
        </p:sp>
        <p:sp>
          <p:nvSpPr>
            <p:cNvPr id="47" name="ZoneTexte 46"/>
            <p:cNvSpPr txBox="1"/>
            <p:nvPr/>
          </p:nvSpPr>
          <p:spPr>
            <a:xfrm>
              <a:off x="5234300" y="4726773"/>
              <a:ext cx="39265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600" b="1" dirty="0">
                  <a:solidFill>
                    <a:schemeClr val="bg1"/>
                  </a:solidFill>
                  <a:latin typeface="+mj-lt"/>
                </a:rPr>
                <a:t>51</a:t>
              </a:r>
            </a:p>
          </p:txBody>
        </p:sp>
        <p:sp>
          <p:nvSpPr>
            <p:cNvPr id="48" name="ZoneTexte 47"/>
            <p:cNvSpPr txBox="1"/>
            <p:nvPr/>
          </p:nvSpPr>
          <p:spPr>
            <a:xfrm>
              <a:off x="7304948" y="3502561"/>
              <a:ext cx="44755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600" b="1" dirty="0">
                  <a:solidFill>
                    <a:schemeClr val="bg1"/>
                  </a:solidFill>
                  <a:latin typeface="+mj-lt"/>
                </a:rPr>
                <a:t>3.6</a:t>
              </a:r>
            </a:p>
          </p:txBody>
        </p:sp>
        <p:sp>
          <p:nvSpPr>
            <p:cNvPr id="49" name="ZoneTexte 48"/>
            <p:cNvSpPr txBox="1"/>
            <p:nvPr/>
          </p:nvSpPr>
          <p:spPr>
            <a:xfrm>
              <a:off x="7954354" y="3502561"/>
              <a:ext cx="44755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600" b="1" dirty="0">
                  <a:solidFill>
                    <a:schemeClr val="bg1"/>
                  </a:solidFill>
                  <a:latin typeface="+mj-lt"/>
                </a:rPr>
                <a:t>3.5</a:t>
              </a:r>
            </a:p>
          </p:txBody>
        </p:sp>
        <p:sp>
          <p:nvSpPr>
            <p:cNvPr id="3" name="Rectangle 2"/>
            <p:cNvSpPr/>
            <p:nvPr/>
          </p:nvSpPr>
          <p:spPr bwMode="auto">
            <a:xfrm>
              <a:off x="7248800" y="3020410"/>
              <a:ext cx="576000" cy="64248"/>
            </a:xfrm>
            <a:prstGeom prst="rect">
              <a:avLst/>
            </a:prstGeom>
            <a:solidFill>
              <a:srgbClr val="9FE6FF"/>
            </a:solidFill>
            <a:ln>
              <a:noFill/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-109" charset="0"/>
                <a:ea typeface="ＭＳ Ｐゴシック" pitchFamily="-109" charset="-128"/>
                <a:cs typeface="ＭＳ Ｐゴシック" pitchFamily="-109" charset="-128"/>
              </a:endParaRP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37558088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0800" y="1168400"/>
            <a:ext cx="8452365" cy="5303838"/>
          </a:xfrm>
        </p:spPr>
        <p:txBody>
          <a:bodyPr/>
          <a:lstStyle/>
          <a:p>
            <a:r>
              <a:rPr lang="en-US" sz="2800" b="1" dirty="0">
                <a:latin typeface="+mj-lt"/>
              </a:rPr>
              <a:t>Conclusion</a:t>
            </a:r>
            <a:br>
              <a:rPr lang="en-US" sz="2800" b="1" dirty="0">
                <a:latin typeface="+mj-lt"/>
              </a:rPr>
            </a:br>
            <a:endParaRPr lang="en-US" sz="2800" b="1" dirty="0">
              <a:latin typeface="+mj-lt"/>
            </a:endParaRPr>
          </a:p>
          <a:p>
            <a:pPr lvl="1"/>
            <a:r>
              <a:rPr lang="en-US" sz="2000" dirty="0">
                <a:latin typeface=""/>
              </a:rPr>
              <a:t>Switching to RPV/FTC/TAF from RPV/FTC/TDF or EFV/FTC/TDF was effective </a:t>
            </a:r>
          </a:p>
          <a:p>
            <a:pPr lvl="2"/>
            <a:r>
              <a:rPr lang="en-US" sz="1800" dirty="0">
                <a:latin typeface=""/>
              </a:rPr>
              <a:t>High rates of </a:t>
            </a:r>
            <a:r>
              <a:rPr lang="en-US" sz="1800" dirty="0" err="1">
                <a:latin typeface=""/>
              </a:rPr>
              <a:t>virologic</a:t>
            </a:r>
            <a:r>
              <a:rPr lang="en-US" sz="1800" dirty="0">
                <a:latin typeface=""/>
              </a:rPr>
              <a:t> suppression </a:t>
            </a:r>
          </a:p>
          <a:p>
            <a:pPr lvl="2"/>
            <a:r>
              <a:rPr lang="en-US" sz="1800" dirty="0">
                <a:latin typeface=""/>
              </a:rPr>
              <a:t>No emergent resistance mutations on RPV/FTC/TAF</a:t>
            </a:r>
          </a:p>
          <a:p>
            <a:pPr lvl="1"/>
            <a:r>
              <a:rPr lang="en-US" sz="2000" dirty="0">
                <a:latin typeface=""/>
              </a:rPr>
              <a:t>RPV/FTC/TAF was well tolerated</a:t>
            </a:r>
          </a:p>
          <a:p>
            <a:pPr lvl="2"/>
            <a:r>
              <a:rPr lang="en-US" sz="1800" dirty="0">
                <a:latin typeface=""/>
              </a:rPr>
              <a:t>Low rate of adverse events</a:t>
            </a:r>
          </a:p>
          <a:p>
            <a:pPr lvl="2"/>
            <a:r>
              <a:rPr lang="en-US" sz="1800" dirty="0">
                <a:latin typeface=""/>
              </a:rPr>
              <a:t>Low rate of discontinuation </a:t>
            </a:r>
          </a:p>
          <a:p>
            <a:pPr lvl="1"/>
            <a:r>
              <a:rPr lang="en-US" sz="2000" dirty="0">
                <a:latin typeface=""/>
              </a:rPr>
              <a:t>RPV/FTC/TAF provided improved renal and bone safety</a:t>
            </a:r>
          </a:p>
          <a:p>
            <a:pPr lvl="2"/>
            <a:r>
              <a:rPr lang="en-US" sz="1800" dirty="0">
                <a:latin typeface=""/>
              </a:rPr>
              <a:t>Decreased total and tubular proteinuria (p &lt; 0.001)</a:t>
            </a:r>
          </a:p>
          <a:p>
            <a:pPr lvl="2"/>
            <a:r>
              <a:rPr lang="en-US" sz="1800" dirty="0">
                <a:latin typeface=""/>
              </a:rPr>
              <a:t>No proximal </a:t>
            </a:r>
            <a:r>
              <a:rPr lang="en-US" sz="1800" dirty="0" err="1">
                <a:latin typeface=""/>
              </a:rPr>
              <a:t>tubulopathy</a:t>
            </a:r>
            <a:endParaRPr lang="en-US" sz="1800" dirty="0">
              <a:latin typeface=""/>
            </a:endParaRPr>
          </a:p>
          <a:p>
            <a:pPr lvl="2"/>
            <a:r>
              <a:rPr lang="en-US" sz="1800" dirty="0">
                <a:latin typeface=""/>
              </a:rPr>
              <a:t>Increased BMD at hip and spine (p &lt; 0.001)</a:t>
            </a:r>
          </a:p>
        </p:txBody>
      </p:sp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50800" y="44450"/>
            <a:ext cx="8193088" cy="1106488"/>
          </a:xfrm>
        </p:spPr>
        <p:txBody>
          <a:bodyPr/>
          <a:lstStyle/>
          <a:p>
            <a:r>
              <a:rPr lang="en-GB" dirty="0">
                <a:ea typeface="ＭＳ Ｐゴシック" pitchFamily="34" charset="-128"/>
              </a:rPr>
              <a:t>Studies 1216 and 1160: switch to RPV/FTC/TAF</a:t>
            </a:r>
          </a:p>
        </p:txBody>
      </p:sp>
      <p:sp>
        <p:nvSpPr>
          <p:cNvPr id="6" name="AutoShape 162"/>
          <p:cNvSpPr>
            <a:spLocks noChangeArrowheads="1"/>
          </p:cNvSpPr>
          <p:nvPr/>
        </p:nvSpPr>
        <p:spPr bwMode="auto">
          <a:xfrm>
            <a:off x="-1" y="6565238"/>
            <a:ext cx="1908000" cy="324000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200" b="1" i="1" dirty="0">
                <a:solidFill>
                  <a:srgbClr val="333399"/>
                </a:solidFill>
                <a:latin typeface="Cambria" pitchFamily="18" charset="0"/>
              </a:rPr>
              <a:t>SWITCH TO RPV/FTC/TAF</a:t>
            </a:r>
          </a:p>
        </p:txBody>
      </p:sp>
      <p:sp>
        <p:nvSpPr>
          <p:cNvPr id="8" name="ZoneTexte 69"/>
          <p:cNvSpPr txBox="1">
            <a:spLocks noChangeArrowheads="1"/>
          </p:cNvSpPr>
          <p:nvPr/>
        </p:nvSpPr>
        <p:spPr bwMode="auto">
          <a:xfrm>
            <a:off x="5007778" y="6567793"/>
            <a:ext cx="412808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defTabSz="914400"/>
            <a:r>
              <a:rPr lang="fr-FR" sz="1200" i="1" dirty="0" err="1">
                <a:solidFill>
                  <a:srgbClr val="CC3300"/>
                </a:solidFill>
                <a:ea typeface="ＭＳ Ｐゴシック" pitchFamily="34" charset="-128"/>
              </a:rPr>
              <a:t>Orkin</a:t>
            </a:r>
            <a:r>
              <a:rPr lang="fr-FR" sz="1200" i="1" dirty="0">
                <a:solidFill>
                  <a:srgbClr val="CC3300"/>
                </a:solidFill>
                <a:ea typeface="ＭＳ Ｐゴシック" pitchFamily="34" charset="-128"/>
              </a:rPr>
              <a:t> C. HIV Drug </a:t>
            </a:r>
            <a:r>
              <a:rPr lang="fr-FR" sz="1200" i="1" dirty="0" err="1">
                <a:solidFill>
                  <a:srgbClr val="CC3300"/>
                </a:solidFill>
                <a:ea typeface="ＭＳ Ｐゴシック" pitchFamily="34" charset="-128"/>
              </a:rPr>
              <a:t>Therapy</a:t>
            </a:r>
            <a:r>
              <a:rPr lang="fr-FR" sz="1200" i="1" dirty="0">
                <a:solidFill>
                  <a:srgbClr val="CC3300"/>
                </a:solidFill>
                <a:ea typeface="ＭＳ Ｐゴシック" pitchFamily="34" charset="-128"/>
              </a:rPr>
              <a:t> 2016, Glasgow, Abs. O124</a:t>
            </a:r>
            <a:endParaRPr lang="en-GB" sz="1200" i="1" dirty="0">
              <a:solidFill>
                <a:srgbClr val="CC3300"/>
              </a:solidFill>
              <a:ea typeface="ＭＳ Ｐゴシック" pitchFamily="34" charset="-128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49" name="Line 172"/>
          <p:cNvSpPr>
            <a:spLocks noChangeShapeType="1"/>
          </p:cNvSpPr>
          <p:nvPr/>
        </p:nvSpPr>
        <p:spPr bwMode="auto">
          <a:xfrm>
            <a:off x="6662875" y="1830850"/>
            <a:ext cx="0" cy="3809686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7" name="Line 105"/>
          <p:cNvSpPr>
            <a:spLocks noChangeShapeType="1"/>
          </p:cNvSpPr>
          <p:nvPr/>
        </p:nvSpPr>
        <p:spPr bwMode="auto">
          <a:xfrm>
            <a:off x="3407572" y="2891821"/>
            <a:ext cx="720000" cy="0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/>
          </a:ln>
          <a:extLst/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  <a:latin typeface="+mn-lt"/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8" name="Line 3"/>
          <p:cNvSpPr>
            <a:spLocks noChangeShapeType="1"/>
          </p:cNvSpPr>
          <p:nvPr/>
        </p:nvSpPr>
        <p:spPr bwMode="auto">
          <a:xfrm>
            <a:off x="4121414" y="2367946"/>
            <a:ext cx="0" cy="990600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/>
          </a:ln>
          <a:extLst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  <a:latin typeface="+mn-lt"/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9" name="Line 4"/>
          <p:cNvSpPr>
            <a:spLocks noChangeShapeType="1"/>
          </p:cNvSpPr>
          <p:nvPr/>
        </p:nvSpPr>
        <p:spPr bwMode="auto">
          <a:xfrm>
            <a:off x="4105539" y="2377471"/>
            <a:ext cx="540000" cy="0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 type="triangle" w="med" len="med"/>
          </a:ln>
          <a:extLst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  <a:latin typeface="+mn-lt"/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10" name="Line 5"/>
          <p:cNvSpPr>
            <a:spLocks noChangeShapeType="1"/>
          </p:cNvSpPr>
          <p:nvPr/>
        </p:nvSpPr>
        <p:spPr bwMode="auto">
          <a:xfrm>
            <a:off x="4113476" y="3358546"/>
            <a:ext cx="540000" cy="0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 type="triangle" w="med" len="med"/>
          </a:ln>
          <a:extLst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  <a:latin typeface="+mn-lt"/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4641085" y="2274283"/>
            <a:ext cx="4111624" cy="617537"/>
          </a:xfrm>
          <a:prstGeom prst="rect">
            <a:avLst/>
          </a:prstGeom>
          <a:solidFill>
            <a:srgbClr val="0CB5EA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b="1" dirty="0">
                <a:solidFill>
                  <a:schemeClr val="bg1"/>
                </a:solidFill>
                <a:latin typeface="+mj-lt"/>
                <a:ea typeface="Times New Roman" pitchFamily="-65" charset="0"/>
                <a:cs typeface="ＭＳ Ｐゴシック" pitchFamily="-65" charset="-128"/>
              </a:rPr>
              <a:t>RPV/FTC/TAF QD + placebo (with food)</a:t>
            </a:r>
            <a:endParaRPr lang="en-US" b="1" dirty="0">
              <a:solidFill>
                <a:schemeClr val="bg1"/>
              </a:solidFill>
              <a:ea typeface="Times New Roman" pitchFamily="-65" charset="0"/>
              <a:cs typeface="Times New Roman" pitchFamily="-65" charset="0"/>
            </a:endParaRPr>
          </a:p>
        </p:txBody>
      </p:sp>
      <p:sp>
        <p:nvSpPr>
          <p:cNvPr id="9232" name="Text Box 36"/>
          <p:cNvSpPr txBox="1">
            <a:spLocks noChangeArrowheads="1"/>
          </p:cNvSpPr>
          <p:nvPr/>
        </p:nvSpPr>
        <p:spPr bwMode="auto">
          <a:xfrm>
            <a:off x="3374865" y="2599482"/>
            <a:ext cx="74650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400" b="1" dirty="0">
                <a:solidFill>
                  <a:srgbClr val="C00000"/>
                </a:solidFill>
                <a:latin typeface="Calibri" pitchFamily="34" charset="0"/>
                <a:ea typeface="ＭＳ Ｐゴシック" pitchFamily="34" charset="-128"/>
              </a:rPr>
              <a:t>N = 660</a:t>
            </a:r>
          </a:p>
        </p:txBody>
      </p:sp>
      <p:sp>
        <p:nvSpPr>
          <p:cNvPr id="29" name="Espace réservé du contenu 2"/>
          <p:cNvSpPr txBox="1">
            <a:spLocks/>
          </p:cNvSpPr>
          <p:nvPr/>
        </p:nvSpPr>
        <p:spPr bwMode="auto">
          <a:xfrm>
            <a:off x="34925" y="1163638"/>
            <a:ext cx="18113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>
              <a:spcBef>
                <a:spcPct val="20000"/>
              </a:spcBef>
              <a:buClr>
                <a:srgbClr val="CC3300"/>
              </a:buClr>
              <a:buFont typeface="Wingdings" pitchFamily="-109" charset="2"/>
              <a:buChar char="§"/>
              <a:defRPr/>
            </a:pPr>
            <a:r>
              <a:rPr lang="fr-FR" sz="2800" b="1" kern="0" dirty="0">
                <a:solidFill>
                  <a:srgbClr val="CC3300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Design</a:t>
            </a:r>
          </a:p>
        </p:txBody>
      </p:sp>
      <p:cxnSp>
        <p:nvCxnSpPr>
          <p:cNvPr id="9238" name="Connecteur droit 66"/>
          <p:cNvCxnSpPr>
            <a:cxnSpLocks noChangeShapeType="1"/>
          </p:cNvCxnSpPr>
          <p:nvPr/>
        </p:nvCxnSpPr>
        <p:spPr bwMode="auto">
          <a:xfrm rot="5400000">
            <a:off x="3560107" y="2287651"/>
            <a:ext cx="400050" cy="1587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</p:cxnSp>
      <p:sp>
        <p:nvSpPr>
          <p:cNvPr id="9239" name="Oval 170"/>
          <p:cNvSpPr>
            <a:spLocks noChangeArrowheads="1"/>
          </p:cNvSpPr>
          <p:nvPr/>
        </p:nvSpPr>
        <p:spPr bwMode="auto">
          <a:xfrm>
            <a:off x="3001270" y="1181100"/>
            <a:ext cx="1539875" cy="899999"/>
          </a:xfrm>
          <a:prstGeom prst="ellipse">
            <a:avLst/>
          </a:prstGeom>
          <a:solidFill>
            <a:srgbClr val="E5E5F7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989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400" b="1" dirty="0">
                <a:solidFill>
                  <a:srgbClr val="000066"/>
                </a:solidFill>
                <a:latin typeface="Calibri" pitchFamily="34" charset="0"/>
              </a:rPr>
              <a:t>Randomisation</a:t>
            </a:r>
          </a:p>
          <a:p>
            <a:pPr algn="ctr" defTabSz="914400"/>
            <a:r>
              <a:rPr lang="en-GB" sz="1400" b="1" dirty="0">
                <a:solidFill>
                  <a:srgbClr val="000066"/>
                </a:solidFill>
                <a:latin typeface="Calibri" pitchFamily="34" charset="0"/>
              </a:rPr>
              <a:t>1: 1</a:t>
            </a:r>
          </a:p>
          <a:p>
            <a:pPr algn="ctr" defTabSz="914400"/>
            <a:r>
              <a:rPr lang="en-GB" sz="1400" b="1" dirty="0">
                <a:solidFill>
                  <a:srgbClr val="000066"/>
                </a:solidFill>
                <a:latin typeface="Calibri" pitchFamily="34" charset="0"/>
              </a:rPr>
              <a:t>Double-blind</a:t>
            </a:r>
          </a:p>
        </p:txBody>
      </p:sp>
      <p:sp>
        <p:nvSpPr>
          <p:cNvPr id="9242" name="Espace réservé du contenu 2"/>
          <p:cNvSpPr>
            <a:spLocks/>
          </p:cNvSpPr>
          <p:nvPr/>
        </p:nvSpPr>
        <p:spPr bwMode="auto">
          <a:xfrm>
            <a:off x="34925" y="5377224"/>
            <a:ext cx="8208963" cy="10638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>
              <a:spcBef>
                <a:spcPts val="75"/>
              </a:spcBef>
              <a:buClr>
                <a:srgbClr val="CC3300"/>
              </a:buClr>
              <a:buFont typeface="Wingdings" pitchFamily="2" charset="2"/>
              <a:buChar char="§"/>
            </a:pPr>
            <a:r>
              <a:rPr lang="en-US" sz="2800" b="1" dirty="0">
                <a:solidFill>
                  <a:srgbClr val="CC3300"/>
                </a:solidFill>
                <a:latin typeface="Calibri" pitchFamily="34" charset="0"/>
                <a:ea typeface="ＭＳ Ｐゴシック" pitchFamily="34" charset="-128"/>
              </a:rPr>
              <a:t>Objective</a:t>
            </a:r>
          </a:p>
          <a:p>
            <a:pPr marL="800100" lvl="1" indent="-342900" defTabSz="914400">
              <a:spcBef>
                <a:spcPts val="75"/>
              </a:spcBef>
              <a:buClr>
                <a:srgbClr val="CC3300"/>
              </a:buClr>
              <a:buFont typeface="Arial" charset="0"/>
              <a:buChar char="–"/>
            </a:pPr>
            <a:r>
              <a:rPr lang="en-US" dirty="0">
                <a:solidFill>
                  <a:srgbClr val="000066"/>
                </a:solidFill>
              </a:rPr>
              <a:t>Primary Endpoint: proportion with treatment success at W48 </a:t>
            </a:r>
            <a:br>
              <a:rPr lang="en-US" dirty="0">
                <a:solidFill>
                  <a:srgbClr val="000066"/>
                </a:solidFill>
              </a:rPr>
            </a:br>
            <a:r>
              <a:rPr lang="en-US" dirty="0">
                <a:solidFill>
                  <a:srgbClr val="000066"/>
                </a:solidFill>
              </a:rPr>
              <a:t>(HIV RNA &lt; 50 c/mL, ITT- FDA snapshot)</a:t>
            </a:r>
          </a:p>
        </p:txBody>
      </p:sp>
      <p:sp>
        <p:nvSpPr>
          <p:cNvPr id="9245" name="AutoShape 162"/>
          <p:cNvSpPr>
            <a:spLocks noChangeArrowheads="1"/>
          </p:cNvSpPr>
          <p:nvPr/>
        </p:nvSpPr>
        <p:spPr bwMode="auto">
          <a:xfrm>
            <a:off x="153002" y="3146769"/>
            <a:ext cx="3254570" cy="1532334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square" anchor="ctr">
            <a:spAutoFit/>
          </a:bodyPr>
          <a:lstStyle/>
          <a:p>
            <a:pPr algn="ctr" defTabSz="914400"/>
            <a:r>
              <a:rPr lang="en-US" sz="1400" b="1" dirty="0">
                <a:solidFill>
                  <a:srgbClr val="000066"/>
                </a:solidFill>
                <a:latin typeface="Calibri" pitchFamily="34" charset="0"/>
              </a:rPr>
              <a:t>≥ 18 years</a:t>
            </a:r>
          </a:p>
          <a:p>
            <a:pPr algn="ctr" defTabSz="914400"/>
            <a:r>
              <a:rPr lang="en-US" sz="1400" b="1" dirty="0">
                <a:solidFill>
                  <a:srgbClr val="000066"/>
                </a:solidFill>
                <a:latin typeface="Calibri" pitchFamily="34" charset="0"/>
              </a:rPr>
              <a:t>Stable regimen ≥ 6 months</a:t>
            </a:r>
          </a:p>
          <a:p>
            <a:pPr marL="285750" indent="-285750" algn="ctr" defTabSz="914400">
              <a:buFontTx/>
              <a:buChar char="-"/>
            </a:pPr>
            <a:r>
              <a:rPr lang="en-US" sz="1400" b="1" dirty="0">
                <a:solidFill>
                  <a:srgbClr val="000066"/>
                </a:solidFill>
                <a:latin typeface="Calibri" pitchFamily="34" charset="0"/>
              </a:rPr>
              <a:t>RPV/FTC/TDF (study 1216)</a:t>
            </a:r>
          </a:p>
          <a:p>
            <a:pPr marL="285750" indent="-285750" algn="ctr" defTabSz="914400">
              <a:buFontTx/>
              <a:buChar char="-"/>
            </a:pPr>
            <a:r>
              <a:rPr lang="en-US" sz="1400" b="1" dirty="0">
                <a:solidFill>
                  <a:srgbClr val="000066"/>
                </a:solidFill>
                <a:latin typeface="Calibri" pitchFamily="34" charset="0"/>
              </a:rPr>
              <a:t>EFV/FTC/TDF (study 1160) </a:t>
            </a:r>
          </a:p>
          <a:p>
            <a:pPr algn="ctr" defTabSz="914400"/>
            <a:r>
              <a:rPr lang="en-US" sz="1400" b="1" dirty="0">
                <a:solidFill>
                  <a:srgbClr val="000066"/>
                </a:solidFill>
                <a:latin typeface="Calibri" pitchFamily="34" charset="0"/>
              </a:rPr>
              <a:t>HIV RNA &lt; 50 c/mL </a:t>
            </a:r>
            <a:r>
              <a:rPr lang="en-US" sz="1400" b="1" u="sng" dirty="0">
                <a:solidFill>
                  <a:srgbClr val="000066"/>
                </a:solidFill>
                <a:latin typeface="Calibri" pitchFamily="34" charset="0"/>
              </a:rPr>
              <a:t>&gt;</a:t>
            </a:r>
            <a:r>
              <a:rPr lang="en-US" sz="1400" b="1" dirty="0">
                <a:solidFill>
                  <a:srgbClr val="000066"/>
                </a:solidFill>
                <a:latin typeface="Calibri" pitchFamily="34" charset="0"/>
              </a:rPr>
              <a:t> 6 months</a:t>
            </a:r>
          </a:p>
          <a:p>
            <a:pPr algn="ctr" defTabSz="914400"/>
            <a:r>
              <a:rPr lang="en-US" sz="1400" b="1" dirty="0" err="1">
                <a:solidFill>
                  <a:srgbClr val="000066"/>
                </a:solidFill>
                <a:latin typeface="Calibri" pitchFamily="34" charset="0"/>
              </a:rPr>
              <a:t>Creatinine</a:t>
            </a:r>
            <a:r>
              <a:rPr lang="en-US" sz="1400" b="1" dirty="0">
                <a:solidFill>
                  <a:srgbClr val="000066"/>
                </a:solidFill>
                <a:latin typeface="Calibri" pitchFamily="34" charset="0"/>
              </a:rPr>
              <a:t> clearance ≥ 50 mL/min</a:t>
            </a:r>
          </a:p>
        </p:txBody>
      </p:sp>
      <p:sp>
        <p:nvSpPr>
          <p:cNvPr id="33" name="Oval 109"/>
          <p:cNvSpPr>
            <a:spLocks noChangeArrowheads="1"/>
          </p:cNvSpPr>
          <p:nvPr/>
        </p:nvSpPr>
        <p:spPr bwMode="auto">
          <a:xfrm>
            <a:off x="6343788" y="1291100"/>
            <a:ext cx="576262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/>
          <a:p>
            <a:pPr algn="ctr" defTabSz="914400">
              <a:defRPr/>
            </a:pPr>
            <a:r>
              <a:rPr lang="en-GB" sz="1600" b="1" dirty="0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W48</a:t>
            </a:r>
            <a:endParaRPr lang="en-GB" sz="1600" dirty="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34" name="Oval 110"/>
          <p:cNvSpPr>
            <a:spLocks noChangeArrowheads="1"/>
          </p:cNvSpPr>
          <p:nvPr/>
        </p:nvSpPr>
        <p:spPr bwMode="auto">
          <a:xfrm>
            <a:off x="8467863" y="1291100"/>
            <a:ext cx="576262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/>
          <a:p>
            <a:pPr algn="ctr" defTabSz="914400">
              <a:defRPr/>
            </a:pPr>
            <a:r>
              <a:rPr lang="en-GB" sz="1600" b="1" dirty="0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W96</a:t>
            </a:r>
            <a:endParaRPr lang="en-GB" sz="1600" dirty="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9248" name="Line 172"/>
          <p:cNvSpPr>
            <a:spLocks noChangeShapeType="1"/>
          </p:cNvSpPr>
          <p:nvPr/>
        </p:nvSpPr>
        <p:spPr bwMode="auto">
          <a:xfrm>
            <a:off x="8766313" y="1830850"/>
            <a:ext cx="0" cy="3809686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36" name="Titre 1"/>
          <p:cNvSpPr>
            <a:spLocks noGrp="1"/>
          </p:cNvSpPr>
          <p:nvPr>
            <p:ph type="title"/>
          </p:nvPr>
        </p:nvSpPr>
        <p:spPr>
          <a:xfrm>
            <a:off x="50800" y="44450"/>
            <a:ext cx="8193088" cy="1106488"/>
          </a:xfrm>
        </p:spPr>
        <p:txBody>
          <a:bodyPr/>
          <a:lstStyle/>
          <a:p>
            <a:r>
              <a:rPr lang="en-GB" dirty="0">
                <a:ea typeface="ＭＳ Ｐゴシック" pitchFamily="34" charset="-128"/>
              </a:rPr>
              <a:t>Studies 1216 and 1160: switch to RPV/FTC/TAF</a:t>
            </a:r>
          </a:p>
        </p:txBody>
      </p:sp>
      <p:sp>
        <p:nvSpPr>
          <p:cNvPr id="22" name="AutoShape 162"/>
          <p:cNvSpPr>
            <a:spLocks noChangeArrowheads="1"/>
          </p:cNvSpPr>
          <p:nvPr/>
        </p:nvSpPr>
        <p:spPr bwMode="auto">
          <a:xfrm>
            <a:off x="-1" y="6565238"/>
            <a:ext cx="1908000" cy="324000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200" b="1" i="1" dirty="0">
                <a:solidFill>
                  <a:srgbClr val="333399"/>
                </a:solidFill>
                <a:latin typeface="Cambria" pitchFamily="18" charset="0"/>
              </a:rPr>
              <a:t>SWITCH TO RPV/FTC/TAF</a:t>
            </a:r>
          </a:p>
        </p:txBody>
      </p:sp>
      <p:sp>
        <p:nvSpPr>
          <p:cNvPr id="23" name="Rectangle 20"/>
          <p:cNvSpPr>
            <a:spLocks noChangeArrowheads="1"/>
          </p:cNvSpPr>
          <p:nvPr/>
        </p:nvSpPr>
        <p:spPr bwMode="auto">
          <a:xfrm>
            <a:off x="4644076" y="3070057"/>
            <a:ext cx="4111625" cy="613234"/>
          </a:xfrm>
          <a:prstGeom prst="rect">
            <a:avLst/>
          </a:prstGeom>
          <a:solidFill>
            <a:srgbClr val="FBB040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b="1" dirty="0">
                <a:latin typeface="+mj-lt"/>
                <a:ea typeface="Times New Roman" pitchFamily="-65" charset="0"/>
                <a:cs typeface="Times New Roman" pitchFamily="-65" charset="0"/>
              </a:rPr>
              <a:t>RPV/FTC/TDF QD + placebo (with food)</a:t>
            </a:r>
          </a:p>
        </p:txBody>
      </p:sp>
      <p:sp>
        <p:nvSpPr>
          <p:cNvPr id="24" name="Rectangle 23"/>
          <p:cNvSpPr>
            <a:spLocks noChangeArrowheads="1"/>
          </p:cNvSpPr>
          <p:nvPr/>
        </p:nvSpPr>
        <p:spPr bwMode="auto">
          <a:xfrm>
            <a:off x="4664608" y="4262126"/>
            <a:ext cx="4111624" cy="617537"/>
          </a:xfrm>
          <a:prstGeom prst="rect">
            <a:avLst/>
          </a:prstGeom>
          <a:solidFill>
            <a:srgbClr val="0CB5EA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b="1" dirty="0">
                <a:solidFill>
                  <a:schemeClr val="bg1"/>
                </a:solidFill>
                <a:latin typeface="+mj-lt"/>
                <a:ea typeface="Times New Roman" pitchFamily="-65" charset="0"/>
                <a:cs typeface="ＭＳ Ｐゴシック" pitchFamily="-65" charset="-128"/>
              </a:rPr>
              <a:t>RPV/FTC/TAF QD am with food </a:t>
            </a:r>
            <a:br>
              <a:rPr lang="en-US" b="1" dirty="0">
                <a:solidFill>
                  <a:schemeClr val="bg1"/>
                </a:solidFill>
                <a:latin typeface="+mj-lt"/>
                <a:ea typeface="Times New Roman" pitchFamily="-65" charset="0"/>
                <a:cs typeface="ＭＳ Ｐゴシック" pitchFamily="-65" charset="-128"/>
              </a:rPr>
            </a:br>
            <a:r>
              <a:rPr lang="en-US" b="1" dirty="0">
                <a:solidFill>
                  <a:schemeClr val="bg1"/>
                </a:solidFill>
                <a:latin typeface="+mj-lt"/>
                <a:ea typeface="Times New Roman" pitchFamily="-65" charset="0"/>
                <a:cs typeface="ＭＳ Ｐゴシック" pitchFamily="-65" charset="-128"/>
              </a:rPr>
              <a:t>+ placebo pm (without food)</a:t>
            </a:r>
            <a:endParaRPr lang="en-US" b="1" dirty="0">
              <a:solidFill>
                <a:schemeClr val="bg1"/>
              </a:solidFill>
              <a:ea typeface="Times New Roman" pitchFamily="-65" charset="0"/>
              <a:cs typeface="Times New Roman" pitchFamily="-65" charset="0"/>
            </a:endParaRPr>
          </a:p>
        </p:txBody>
      </p:sp>
      <p:sp>
        <p:nvSpPr>
          <p:cNvPr id="25" name="Rectangle 20"/>
          <p:cNvSpPr>
            <a:spLocks noChangeArrowheads="1"/>
          </p:cNvSpPr>
          <p:nvPr/>
        </p:nvSpPr>
        <p:spPr bwMode="auto">
          <a:xfrm>
            <a:off x="4667599" y="5027302"/>
            <a:ext cx="4111625" cy="613234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b="1" dirty="0">
                <a:solidFill>
                  <a:schemeClr val="bg1"/>
                </a:solidFill>
                <a:latin typeface="+mj-lt"/>
                <a:ea typeface="Times New Roman" pitchFamily="-65" charset="0"/>
                <a:cs typeface="Times New Roman" pitchFamily="-65" charset="0"/>
              </a:rPr>
              <a:t>EFV/FTC/TDF QD pm (without food) </a:t>
            </a:r>
            <a:br>
              <a:rPr lang="en-US" b="1" dirty="0">
                <a:solidFill>
                  <a:schemeClr val="bg1"/>
                </a:solidFill>
                <a:latin typeface="+mj-lt"/>
                <a:ea typeface="Times New Roman" pitchFamily="-65" charset="0"/>
                <a:cs typeface="Times New Roman" pitchFamily="-65" charset="0"/>
              </a:rPr>
            </a:br>
            <a:r>
              <a:rPr lang="en-US" b="1" dirty="0">
                <a:solidFill>
                  <a:schemeClr val="bg1"/>
                </a:solidFill>
                <a:latin typeface="+mj-lt"/>
                <a:ea typeface="Times New Roman" pitchFamily="-65" charset="0"/>
                <a:cs typeface="Times New Roman" pitchFamily="-65" charset="0"/>
              </a:rPr>
              <a:t>+ placebo pm (with food)</a:t>
            </a:r>
          </a:p>
        </p:txBody>
      </p:sp>
      <p:sp>
        <p:nvSpPr>
          <p:cNvPr id="26" name="Line 105"/>
          <p:cNvSpPr>
            <a:spLocks noChangeShapeType="1"/>
          </p:cNvSpPr>
          <p:nvPr/>
        </p:nvSpPr>
        <p:spPr bwMode="auto">
          <a:xfrm>
            <a:off x="3407572" y="4906041"/>
            <a:ext cx="720000" cy="0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/>
          </a:ln>
          <a:extLst/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  <a:latin typeface="+mn-lt"/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27" name="Line 3"/>
          <p:cNvSpPr>
            <a:spLocks noChangeShapeType="1"/>
          </p:cNvSpPr>
          <p:nvPr/>
        </p:nvSpPr>
        <p:spPr bwMode="auto">
          <a:xfrm>
            <a:off x="4121414" y="4382166"/>
            <a:ext cx="0" cy="990600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/>
          </a:ln>
          <a:extLst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  <a:latin typeface="+mn-lt"/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28" name="Line 4"/>
          <p:cNvSpPr>
            <a:spLocks noChangeShapeType="1"/>
          </p:cNvSpPr>
          <p:nvPr/>
        </p:nvSpPr>
        <p:spPr bwMode="auto">
          <a:xfrm>
            <a:off x="4105539" y="4391691"/>
            <a:ext cx="540000" cy="0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 type="triangle" w="med" len="med"/>
          </a:ln>
          <a:extLst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  <a:latin typeface="+mn-lt"/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30" name="Line 5"/>
          <p:cNvSpPr>
            <a:spLocks noChangeShapeType="1"/>
          </p:cNvSpPr>
          <p:nvPr/>
        </p:nvSpPr>
        <p:spPr bwMode="auto">
          <a:xfrm>
            <a:off x="4113476" y="5372766"/>
            <a:ext cx="540000" cy="0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 type="triangle" w="med" len="med"/>
          </a:ln>
          <a:extLst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  <a:latin typeface="+mn-lt"/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31" name="Text Box 36"/>
          <p:cNvSpPr txBox="1">
            <a:spLocks noChangeArrowheads="1"/>
          </p:cNvSpPr>
          <p:nvPr/>
        </p:nvSpPr>
        <p:spPr bwMode="auto">
          <a:xfrm>
            <a:off x="3373656" y="4583104"/>
            <a:ext cx="74892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400" b="1" dirty="0">
                <a:solidFill>
                  <a:srgbClr val="C00000"/>
                </a:solidFill>
                <a:latin typeface="Calibri" pitchFamily="34" charset="0"/>
                <a:ea typeface="ＭＳ Ｐゴシック" pitchFamily="34" charset="-128"/>
              </a:rPr>
              <a:t>N = 875</a:t>
            </a:r>
          </a:p>
        </p:txBody>
      </p:sp>
      <p:sp>
        <p:nvSpPr>
          <p:cNvPr id="2" name="ZoneTexte 1"/>
          <p:cNvSpPr txBox="1"/>
          <p:nvPr/>
        </p:nvSpPr>
        <p:spPr>
          <a:xfrm>
            <a:off x="2163761" y="2678580"/>
            <a:ext cx="1250663" cy="369332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67000"/>
                </a:schemeClr>
              </a:gs>
              <a:gs pos="48000">
                <a:schemeClr val="accent3">
                  <a:lumMod val="97000"/>
                  <a:lumOff val="3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fr-FR" b="1" dirty="0" err="1">
                <a:solidFill>
                  <a:srgbClr val="333399"/>
                </a:solidFill>
                <a:latin typeface="+mj-lt"/>
              </a:rPr>
              <a:t>Study</a:t>
            </a:r>
            <a:r>
              <a:rPr lang="fr-FR" b="1" dirty="0">
                <a:solidFill>
                  <a:srgbClr val="333399"/>
                </a:solidFill>
                <a:latin typeface="+mj-lt"/>
              </a:rPr>
              <a:t> 1216</a:t>
            </a:r>
          </a:p>
        </p:txBody>
      </p:sp>
      <p:sp>
        <p:nvSpPr>
          <p:cNvPr id="35" name="ZoneTexte 34"/>
          <p:cNvSpPr txBox="1"/>
          <p:nvPr/>
        </p:nvSpPr>
        <p:spPr>
          <a:xfrm>
            <a:off x="2206066" y="4717971"/>
            <a:ext cx="1250663" cy="369332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67000"/>
                </a:schemeClr>
              </a:gs>
              <a:gs pos="48000">
                <a:schemeClr val="accent3">
                  <a:lumMod val="97000"/>
                  <a:lumOff val="3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fr-FR" b="1" dirty="0" err="1">
                <a:solidFill>
                  <a:srgbClr val="333399"/>
                </a:solidFill>
                <a:latin typeface="+mj-lt"/>
              </a:rPr>
              <a:t>Study</a:t>
            </a:r>
            <a:r>
              <a:rPr lang="fr-FR" b="1" dirty="0">
                <a:solidFill>
                  <a:srgbClr val="333399"/>
                </a:solidFill>
                <a:latin typeface="+mj-lt"/>
              </a:rPr>
              <a:t> 1160</a:t>
            </a:r>
          </a:p>
        </p:txBody>
      </p:sp>
      <p:sp>
        <p:nvSpPr>
          <p:cNvPr id="32" name="ZoneTexte 69"/>
          <p:cNvSpPr txBox="1">
            <a:spLocks noChangeArrowheads="1"/>
          </p:cNvSpPr>
          <p:nvPr/>
        </p:nvSpPr>
        <p:spPr bwMode="auto">
          <a:xfrm>
            <a:off x="5007778" y="6567793"/>
            <a:ext cx="412808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defTabSz="914400"/>
            <a:r>
              <a:rPr lang="fr-FR" sz="1200" i="1" dirty="0" err="1">
                <a:solidFill>
                  <a:srgbClr val="CC3300"/>
                </a:solidFill>
                <a:ea typeface="ＭＳ Ｐゴシック" pitchFamily="34" charset="-128"/>
              </a:rPr>
              <a:t>Orkin</a:t>
            </a:r>
            <a:r>
              <a:rPr lang="fr-FR" sz="1200" i="1" dirty="0">
                <a:solidFill>
                  <a:srgbClr val="CC3300"/>
                </a:solidFill>
                <a:ea typeface="ＭＳ Ｐゴシック" pitchFamily="34" charset="-128"/>
              </a:rPr>
              <a:t> C. HIV Drug </a:t>
            </a:r>
            <a:r>
              <a:rPr lang="fr-FR" sz="1200" i="1" dirty="0" err="1">
                <a:solidFill>
                  <a:srgbClr val="CC3300"/>
                </a:solidFill>
                <a:ea typeface="ＭＳ Ｐゴシック" pitchFamily="34" charset="-128"/>
              </a:rPr>
              <a:t>Therapy</a:t>
            </a:r>
            <a:r>
              <a:rPr lang="fr-FR" sz="1200" i="1" dirty="0">
                <a:solidFill>
                  <a:srgbClr val="CC3300"/>
                </a:solidFill>
                <a:ea typeface="ＭＳ Ｐゴシック" pitchFamily="34" charset="-128"/>
              </a:rPr>
              <a:t> 2016, Glasgow, Abs. O124</a:t>
            </a:r>
            <a:endParaRPr lang="en-GB" sz="1200" i="1" dirty="0">
              <a:solidFill>
                <a:srgbClr val="CC3300"/>
              </a:solidFill>
              <a:ea typeface="ＭＳ Ｐゴシック" pitchFamily="34" charset="-128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8"/>
          <p:cNvSpPr>
            <a:spLocks noChangeArrowheads="1"/>
          </p:cNvSpPr>
          <p:nvPr/>
        </p:nvSpPr>
        <p:spPr bwMode="auto">
          <a:xfrm>
            <a:off x="1430599" y="1363690"/>
            <a:ext cx="6285053" cy="316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ts val="1525"/>
              </a:lnSpc>
              <a:spcBef>
                <a:spcPct val="20000"/>
              </a:spcBef>
            </a:pPr>
            <a:r>
              <a:rPr lang="en-GB" sz="2400" b="1" dirty="0">
                <a:solidFill>
                  <a:srgbClr val="CC3300"/>
                </a:solidFill>
                <a:latin typeface="Calibri" pitchFamily="34" charset="0"/>
                <a:ea typeface="ＭＳ Ｐゴシック" pitchFamily="34" charset="-128"/>
              </a:rPr>
              <a:t>Baseline characteristics</a:t>
            </a:r>
          </a:p>
        </p:txBody>
      </p:sp>
      <p:graphicFrame>
        <p:nvGraphicFramePr>
          <p:cNvPr id="3" name="Group 7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7933394"/>
              </p:ext>
            </p:extLst>
          </p:nvPr>
        </p:nvGraphicFramePr>
        <p:xfrm>
          <a:off x="383371" y="1807060"/>
          <a:ext cx="8291288" cy="4548894"/>
        </p:xfrm>
        <a:graphic>
          <a:graphicData uri="http://schemas.openxmlformats.org/drawingml/2006/table">
            <a:tbl>
              <a:tblPr/>
              <a:tblGrid>
                <a:gridCol w="25802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701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876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969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564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41086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Study 1216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-65" charset="0"/>
                        <a:ea typeface="ＭＳ Ｐゴシック" pitchFamily="-65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Study 1160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-65" charset="0"/>
                        <a:ea typeface="ＭＳ Ｐゴシック" pitchFamily="-65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9120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RPV/F/TAF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N = 316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CB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RPV/F/TDF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N = 314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B04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RPV/F/TAF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N = 438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CB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EFV/F/TDF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N = 437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10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Median age, years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46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44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49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48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10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Female,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10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Ethnicity : White / Black,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75 / 21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75 / 17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66 / 27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67 / 27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10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CD4/mm</a:t>
                      </a:r>
                      <a:r>
                        <a:rPr kumimoji="0" lang="en-GB" sz="1400" b="1" i="0" u="none" strike="noStrike" cap="none" normalizeH="0" baseline="3000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3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, median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673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668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673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666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10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Median </a:t>
                      </a:r>
                      <a:r>
                        <a:rPr kumimoji="0" lang="en-GB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eGFR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 (CG), mL/min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104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110.4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107.6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410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Proteinuria,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410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Diabetes mellitus,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410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Hypertension,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5" name="Titre 1"/>
          <p:cNvSpPr txBox="1">
            <a:spLocks/>
          </p:cNvSpPr>
          <p:nvPr/>
        </p:nvSpPr>
        <p:spPr>
          <a:xfrm>
            <a:off x="50800" y="44450"/>
            <a:ext cx="8193088" cy="1106488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+mj-lt"/>
                <a:ea typeface="ＭＳ Ｐゴシック" pitchFamily="-109" charset="-128"/>
                <a:cs typeface="ＭＳ Ｐゴシック" pitchFamily="-109" charset="-128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9pPr>
          </a:lstStyle>
          <a:p>
            <a:endParaRPr lang="en-GB" sz="3200" dirty="0">
              <a:ea typeface="ＭＳ Ｐゴシック" pitchFamily="34" charset="-128"/>
            </a:endParaRPr>
          </a:p>
        </p:txBody>
      </p:sp>
      <p:sp>
        <p:nvSpPr>
          <p:cNvPr id="6" name="AutoShape 162"/>
          <p:cNvSpPr>
            <a:spLocks noChangeArrowheads="1"/>
          </p:cNvSpPr>
          <p:nvPr/>
        </p:nvSpPr>
        <p:spPr bwMode="auto">
          <a:xfrm>
            <a:off x="-1" y="6565238"/>
            <a:ext cx="1908000" cy="324000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200" b="1" i="1" dirty="0">
                <a:solidFill>
                  <a:srgbClr val="333399"/>
                </a:solidFill>
                <a:latin typeface="Cambria" pitchFamily="18" charset="0"/>
              </a:rPr>
              <a:t>SWITCH TO RPV/FTC/TAF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Studies 1216 and 1160: switch to RPV/FTC/TAF</a:t>
            </a:r>
            <a:endParaRPr lang="fr-FR" dirty="0"/>
          </a:p>
        </p:txBody>
      </p:sp>
      <p:sp>
        <p:nvSpPr>
          <p:cNvPr id="9" name="ZoneTexte 69"/>
          <p:cNvSpPr txBox="1">
            <a:spLocks noChangeArrowheads="1"/>
          </p:cNvSpPr>
          <p:nvPr/>
        </p:nvSpPr>
        <p:spPr bwMode="auto">
          <a:xfrm>
            <a:off x="5007778" y="6567793"/>
            <a:ext cx="412808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defTabSz="914400"/>
            <a:r>
              <a:rPr lang="fr-FR" sz="1200" i="1" dirty="0" err="1">
                <a:solidFill>
                  <a:srgbClr val="CC3300"/>
                </a:solidFill>
                <a:ea typeface="ＭＳ Ｐゴシック" pitchFamily="34" charset="-128"/>
              </a:rPr>
              <a:t>Orkin</a:t>
            </a:r>
            <a:r>
              <a:rPr lang="fr-FR" sz="1200" i="1" dirty="0">
                <a:solidFill>
                  <a:srgbClr val="CC3300"/>
                </a:solidFill>
                <a:ea typeface="ＭＳ Ｐゴシック" pitchFamily="34" charset="-128"/>
              </a:rPr>
              <a:t> C. HIV Drug </a:t>
            </a:r>
            <a:r>
              <a:rPr lang="fr-FR" sz="1200" i="1" dirty="0" err="1">
                <a:solidFill>
                  <a:srgbClr val="CC3300"/>
                </a:solidFill>
                <a:ea typeface="ＭＳ Ｐゴシック" pitchFamily="34" charset="-128"/>
              </a:rPr>
              <a:t>Therapy</a:t>
            </a:r>
            <a:r>
              <a:rPr lang="fr-FR" sz="1200" i="1" dirty="0">
                <a:solidFill>
                  <a:srgbClr val="CC3300"/>
                </a:solidFill>
                <a:ea typeface="ＭＳ Ｐゴシック" pitchFamily="34" charset="-128"/>
              </a:rPr>
              <a:t> 2016, Glasgow, Abs. O124</a:t>
            </a:r>
            <a:endParaRPr lang="en-GB" sz="1200" i="1" dirty="0">
              <a:solidFill>
                <a:srgbClr val="CC3300"/>
              </a:solidFill>
              <a:ea typeface="ＭＳ Ｐゴシック" pitchFamily="34" charset="-128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0"/>
          <p:cNvSpPr>
            <a:spLocks noChangeArrowheads="1"/>
          </p:cNvSpPr>
          <p:nvPr/>
        </p:nvSpPr>
        <p:spPr bwMode="auto">
          <a:xfrm>
            <a:off x="336649" y="1552575"/>
            <a:ext cx="353695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000" b="1" dirty="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rPr>
              <a:t>Study 1216</a:t>
            </a:r>
          </a:p>
        </p:txBody>
      </p:sp>
      <p:sp>
        <p:nvSpPr>
          <p:cNvPr id="99" name="Rectangle 8"/>
          <p:cNvSpPr>
            <a:spLocks noChangeArrowheads="1"/>
          </p:cNvSpPr>
          <p:nvPr/>
        </p:nvSpPr>
        <p:spPr bwMode="auto">
          <a:xfrm>
            <a:off x="1205578" y="1363980"/>
            <a:ext cx="6668740" cy="316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ts val="1525"/>
              </a:lnSpc>
              <a:spcBef>
                <a:spcPct val="20000"/>
              </a:spcBef>
            </a:pPr>
            <a:r>
              <a:rPr lang="en-GB" sz="2400" b="1" dirty="0">
                <a:solidFill>
                  <a:srgbClr val="CC3300"/>
                </a:solidFill>
                <a:latin typeface="Calibri" pitchFamily="34" charset="0"/>
                <a:ea typeface="ＭＳ Ｐゴシック" pitchFamily="34" charset="-128"/>
              </a:rPr>
              <a:t>HIV-1 RNA &lt; 50 c/mL at W48 (ITT, FDA snapshot)</a:t>
            </a:r>
          </a:p>
        </p:txBody>
      </p:sp>
      <p:sp>
        <p:nvSpPr>
          <p:cNvPr id="106" name="Titre 1"/>
          <p:cNvSpPr txBox="1">
            <a:spLocks/>
          </p:cNvSpPr>
          <p:nvPr/>
        </p:nvSpPr>
        <p:spPr bwMode="auto">
          <a:xfrm>
            <a:off x="203200" y="196850"/>
            <a:ext cx="8193088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3200" b="1" i="0" u="none" strike="noStrike" kern="0" cap="none" spc="0" normalizeH="0" baseline="0" noProof="0" dirty="0">
              <a:ln>
                <a:noFill/>
              </a:ln>
              <a:solidFill>
                <a:srgbClr val="333399"/>
              </a:solidFill>
              <a:effectLst/>
              <a:uLnTx/>
              <a:uFillTx/>
              <a:latin typeface="+mj-lt"/>
              <a:ea typeface="ＭＳ Ｐゴシック" pitchFamily="34" charset="-128"/>
              <a:cs typeface="ＭＳ Ｐゴシック" pitchFamily="-109" charset="-128"/>
            </a:endParaRPr>
          </a:p>
        </p:txBody>
      </p:sp>
      <p:sp>
        <p:nvSpPr>
          <p:cNvPr id="45" name="Rectangle 10"/>
          <p:cNvSpPr>
            <a:spLocks noChangeArrowheads="1"/>
          </p:cNvSpPr>
          <p:nvPr/>
        </p:nvSpPr>
        <p:spPr bwMode="auto">
          <a:xfrm>
            <a:off x="4524990" y="1555565"/>
            <a:ext cx="353695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000" b="1" dirty="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rPr>
              <a:t>Study 1160</a:t>
            </a:r>
          </a:p>
        </p:txBody>
      </p:sp>
      <p:grpSp>
        <p:nvGrpSpPr>
          <p:cNvPr id="2" name="Groupe 1"/>
          <p:cNvGrpSpPr/>
          <p:nvPr/>
        </p:nvGrpSpPr>
        <p:grpSpPr>
          <a:xfrm>
            <a:off x="670464" y="1966049"/>
            <a:ext cx="2972947" cy="403229"/>
            <a:chOff x="956214" y="1966049"/>
            <a:chExt cx="2972947" cy="403229"/>
          </a:xfrm>
        </p:grpSpPr>
        <p:sp>
          <p:nvSpPr>
            <p:cNvPr id="43" name="AutoShape 165"/>
            <p:cNvSpPr>
              <a:spLocks noChangeArrowheads="1"/>
            </p:cNvSpPr>
            <p:nvPr/>
          </p:nvSpPr>
          <p:spPr bwMode="auto">
            <a:xfrm>
              <a:off x="956214" y="1966049"/>
              <a:ext cx="2972947" cy="403229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D0D0F0"/>
              </a:solidFill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defTabSz="914400"/>
              <a:endParaRPr lang="en-US" sz="2800">
                <a:solidFill>
                  <a:srgbClr val="000066"/>
                </a:solidFill>
              </a:endParaRPr>
            </a:p>
          </p:txBody>
        </p:sp>
        <p:sp>
          <p:nvSpPr>
            <p:cNvPr id="11266" name="Rectangle 36"/>
            <p:cNvSpPr>
              <a:spLocks noChangeArrowheads="1"/>
            </p:cNvSpPr>
            <p:nvPr/>
          </p:nvSpPr>
          <p:spPr bwMode="auto">
            <a:xfrm>
              <a:off x="2698780" y="2090711"/>
              <a:ext cx="207963" cy="206375"/>
            </a:xfrm>
            <a:prstGeom prst="rect">
              <a:avLst/>
            </a:prstGeom>
            <a:solidFill>
              <a:srgbClr val="FBB040"/>
            </a:solidFill>
            <a:ln w="0">
              <a:solidFill>
                <a:srgbClr val="FFC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fr-FR">
                <a:solidFill>
                  <a:srgbClr val="000066"/>
                </a:solidFill>
                <a:ea typeface="ＭＳ Ｐゴシック" pitchFamily="34" charset="-128"/>
              </a:endParaRPr>
            </a:p>
          </p:txBody>
        </p:sp>
        <p:sp>
          <p:nvSpPr>
            <p:cNvPr id="11267" name="Rectangle 37"/>
            <p:cNvSpPr>
              <a:spLocks noChangeArrowheads="1"/>
            </p:cNvSpPr>
            <p:nvPr/>
          </p:nvSpPr>
          <p:spPr bwMode="auto">
            <a:xfrm>
              <a:off x="1115385" y="2076424"/>
              <a:ext cx="209550" cy="209550"/>
            </a:xfrm>
            <a:prstGeom prst="rect">
              <a:avLst/>
            </a:prstGeom>
            <a:solidFill>
              <a:srgbClr val="0CB5EA"/>
            </a:solidFill>
            <a:ln w="0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fr-FR">
                <a:solidFill>
                  <a:srgbClr val="000066"/>
                </a:solidFill>
                <a:ea typeface="ＭＳ Ｐゴシック" pitchFamily="34" charset="-128"/>
              </a:endParaRPr>
            </a:p>
          </p:txBody>
        </p:sp>
        <p:sp>
          <p:nvSpPr>
            <p:cNvPr id="11268" name="ZoneTexte 56"/>
            <p:cNvSpPr txBox="1">
              <a:spLocks noChangeArrowheads="1"/>
            </p:cNvSpPr>
            <p:nvPr/>
          </p:nvSpPr>
          <p:spPr bwMode="auto">
            <a:xfrm>
              <a:off x="2889480" y="2027211"/>
              <a:ext cx="1008622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400" b="1" dirty="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rPr>
                <a:t>RPV/F/TDF</a:t>
              </a:r>
            </a:p>
          </p:txBody>
        </p:sp>
        <p:sp>
          <p:nvSpPr>
            <p:cNvPr id="11269" name="ZoneTexte 56"/>
            <p:cNvSpPr txBox="1">
              <a:spLocks noChangeArrowheads="1"/>
            </p:cNvSpPr>
            <p:nvPr/>
          </p:nvSpPr>
          <p:spPr bwMode="auto">
            <a:xfrm>
              <a:off x="1306474" y="2027211"/>
              <a:ext cx="1004239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400" b="1" dirty="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rPr>
                <a:t>RPV/F/TAF</a:t>
              </a:r>
            </a:p>
          </p:txBody>
        </p:sp>
      </p:grpSp>
      <p:grpSp>
        <p:nvGrpSpPr>
          <p:cNvPr id="3" name="Groupe 2"/>
          <p:cNvGrpSpPr/>
          <p:nvPr/>
        </p:nvGrpSpPr>
        <p:grpSpPr>
          <a:xfrm>
            <a:off x="4858805" y="1966049"/>
            <a:ext cx="2956468" cy="403229"/>
            <a:chOff x="4858805" y="1966049"/>
            <a:chExt cx="2956468" cy="403229"/>
          </a:xfrm>
        </p:grpSpPr>
        <p:sp>
          <p:nvSpPr>
            <p:cNvPr id="41" name="AutoShape 165"/>
            <p:cNvSpPr>
              <a:spLocks noChangeArrowheads="1"/>
            </p:cNvSpPr>
            <p:nvPr/>
          </p:nvSpPr>
          <p:spPr bwMode="auto">
            <a:xfrm>
              <a:off x="4858805" y="1966049"/>
              <a:ext cx="2956468" cy="403229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D0D0F0"/>
              </a:solidFill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defTabSz="914400"/>
              <a:endParaRPr lang="en-US" sz="2800">
                <a:solidFill>
                  <a:srgbClr val="000066"/>
                </a:solidFill>
              </a:endParaRPr>
            </a:p>
          </p:txBody>
        </p:sp>
        <p:sp>
          <p:nvSpPr>
            <p:cNvPr id="48" name="Rectangle 36"/>
            <p:cNvSpPr>
              <a:spLocks noChangeArrowheads="1"/>
            </p:cNvSpPr>
            <p:nvPr/>
          </p:nvSpPr>
          <p:spPr bwMode="auto">
            <a:xfrm>
              <a:off x="6601371" y="2090711"/>
              <a:ext cx="207963" cy="206375"/>
            </a:xfrm>
            <a:prstGeom prst="rect">
              <a:avLst/>
            </a:prstGeom>
            <a:solidFill>
              <a:srgbClr val="A6A6A6"/>
            </a:solidFill>
            <a:ln w="0">
              <a:solidFill>
                <a:schemeClr val="bg1">
                  <a:lumMod val="65000"/>
                </a:schemeClr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fr-FR">
                <a:solidFill>
                  <a:srgbClr val="000066"/>
                </a:solidFill>
                <a:ea typeface="ＭＳ Ｐゴシック" pitchFamily="34" charset="-128"/>
              </a:endParaRPr>
            </a:p>
          </p:txBody>
        </p:sp>
        <p:sp>
          <p:nvSpPr>
            <p:cNvPr id="49" name="Rectangle 37"/>
            <p:cNvSpPr>
              <a:spLocks noChangeArrowheads="1"/>
            </p:cNvSpPr>
            <p:nvPr/>
          </p:nvSpPr>
          <p:spPr bwMode="auto">
            <a:xfrm>
              <a:off x="5017976" y="2076424"/>
              <a:ext cx="209550" cy="209550"/>
            </a:xfrm>
            <a:prstGeom prst="rect">
              <a:avLst/>
            </a:prstGeom>
            <a:solidFill>
              <a:srgbClr val="0CB5EA"/>
            </a:solidFill>
            <a:ln w="0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fr-FR">
                <a:solidFill>
                  <a:srgbClr val="000066"/>
                </a:solidFill>
                <a:ea typeface="ＭＳ Ｐゴシック" pitchFamily="34" charset="-128"/>
              </a:endParaRPr>
            </a:p>
          </p:txBody>
        </p:sp>
        <p:sp>
          <p:nvSpPr>
            <p:cNvPr id="52" name="ZoneTexte 56"/>
            <p:cNvSpPr txBox="1">
              <a:spLocks noChangeArrowheads="1"/>
            </p:cNvSpPr>
            <p:nvPr/>
          </p:nvSpPr>
          <p:spPr bwMode="auto">
            <a:xfrm>
              <a:off x="6833301" y="2027211"/>
              <a:ext cx="981972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400" b="1" dirty="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rPr>
                <a:t>EFV/F/TDF</a:t>
              </a:r>
            </a:p>
          </p:txBody>
        </p:sp>
        <p:sp>
          <p:nvSpPr>
            <p:cNvPr id="53" name="ZoneTexte 56"/>
            <p:cNvSpPr txBox="1">
              <a:spLocks noChangeArrowheads="1"/>
            </p:cNvSpPr>
            <p:nvPr/>
          </p:nvSpPr>
          <p:spPr bwMode="auto">
            <a:xfrm>
              <a:off x="5209065" y="2027211"/>
              <a:ext cx="1004239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400" b="1" dirty="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rPr>
                <a:t>RPV/F/TAF</a:t>
              </a:r>
            </a:p>
          </p:txBody>
        </p:sp>
      </p:grpSp>
      <p:grpSp>
        <p:nvGrpSpPr>
          <p:cNvPr id="7" name="Grouper 6"/>
          <p:cNvGrpSpPr/>
          <p:nvPr/>
        </p:nvGrpSpPr>
        <p:grpSpPr>
          <a:xfrm>
            <a:off x="872235" y="2334988"/>
            <a:ext cx="7061364" cy="3429204"/>
            <a:chOff x="1020825" y="2360840"/>
            <a:chExt cx="7061364" cy="3429204"/>
          </a:xfrm>
        </p:grpSpPr>
        <p:sp>
          <p:nvSpPr>
            <p:cNvPr id="11276" name="Freeform 25"/>
            <p:cNvSpPr>
              <a:spLocks noEditPoints="1"/>
            </p:cNvSpPr>
            <p:nvPr/>
          </p:nvSpPr>
          <p:spPr bwMode="auto">
            <a:xfrm>
              <a:off x="1472911" y="5331757"/>
              <a:ext cx="2706687" cy="58737"/>
            </a:xfrm>
            <a:custGeom>
              <a:avLst/>
              <a:gdLst>
                <a:gd name="T0" fmla="*/ 2147483647 w 1705"/>
                <a:gd name="T1" fmla="*/ 0 h 37"/>
                <a:gd name="T2" fmla="*/ 2147483647 w 1705"/>
                <a:gd name="T3" fmla="*/ 2147483647 h 37"/>
                <a:gd name="T4" fmla="*/ 0 w 1705"/>
                <a:gd name="T5" fmla="*/ 2147483647 h 37"/>
                <a:gd name="T6" fmla="*/ 0 w 1705"/>
                <a:gd name="T7" fmla="*/ 0 h 37"/>
                <a:gd name="T8" fmla="*/ 2147483647 w 1705"/>
                <a:gd name="T9" fmla="*/ 0 h 37"/>
                <a:gd name="T10" fmla="*/ 2147483647 w 1705"/>
                <a:gd name="T11" fmla="*/ 0 h 37"/>
                <a:gd name="T12" fmla="*/ 2147483647 w 1705"/>
                <a:gd name="T13" fmla="*/ 2147483647 h 37"/>
                <a:gd name="T14" fmla="*/ 2147483647 w 1705"/>
                <a:gd name="T15" fmla="*/ 2147483647 h 37"/>
                <a:gd name="T16" fmla="*/ 2147483647 w 1705"/>
                <a:gd name="T17" fmla="*/ 0 h 37"/>
                <a:gd name="T18" fmla="*/ 2147483647 w 1705"/>
                <a:gd name="T19" fmla="*/ 0 h 37"/>
                <a:gd name="T20" fmla="*/ 2147483647 w 1705"/>
                <a:gd name="T21" fmla="*/ 0 h 37"/>
                <a:gd name="T22" fmla="*/ 2147483647 w 1705"/>
                <a:gd name="T23" fmla="*/ 2147483647 h 37"/>
                <a:gd name="T24" fmla="*/ 2147483647 w 1705"/>
                <a:gd name="T25" fmla="*/ 2147483647 h 37"/>
                <a:gd name="T26" fmla="*/ 2147483647 w 1705"/>
                <a:gd name="T27" fmla="*/ 0 h 37"/>
                <a:gd name="T28" fmla="*/ 2147483647 w 1705"/>
                <a:gd name="T29" fmla="*/ 0 h 37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705"/>
                <a:gd name="T46" fmla="*/ 0 h 37"/>
                <a:gd name="T47" fmla="*/ 1705 w 1705"/>
                <a:gd name="T48" fmla="*/ 37 h 37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705" h="37">
                  <a:moveTo>
                    <a:pt x="5" y="0"/>
                  </a:moveTo>
                  <a:lnTo>
                    <a:pt x="5" y="37"/>
                  </a:lnTo>
                  <a:lnTo>
                    <a:pt x="0" y="37"/>
                  </a:lnTo>
                  <a:lnTo>
                    <a:pt x="0" y="0"/>
                  </a:lnTo>
                  <a:lnTo>
                    <a:pt x="5" y="0"/>
                  </a:lnTo>
                  <a:close/>
                  <a:moveTo>
                    <a:pt x="855" y="0"/>
                  </a:moveTo>
                  <a:lnTo>
                    <a:pt x="855" y="37"/>
                  </a:lnTo>
                  <a:lnTo>
                    <a:pt x="850" y="37"/>
                  </a:lnTo>
                  <a:lnTo>
                    <a:pt x="850" y="0"/>
                  </a:lnTo>
                  <a:lnTo>
                    <a:pt x="855" y="0"/>
                  </a:lnTo>
                  <a:close/>
                  <a:moveTo>
                    <a:pt x="1705" y="0"/>
                  </a:moveTo>
                  <a:lnTo>
                    <a:pt x="1705" y="37"/>
                  </a:lnTo>
                  <a:lnTo>
                    <a:pt x="1700" y="37"/>
                  </a:lnTo>
                  <a:lnTo>
                    <a:pt x="1700" y="0"/>
                  </a:lnTo>
                  <a:lnTo>
                    <a:pt x="1705" y="0"/>
                  </a:lnTo>
                  <a:close/>
                </a:path>
              </a:pathLst>
            </a:custGeom>
            <a:solidFill>
              <a:srgbClr val="FFFFFF"/>
            </a:solidFill>
            <a:ln w="7938">
              <a:solidFill>
                <a:srgbClr val="FFFFFF"/>
              </a:solidFill>
              <a:bevel/>
              <a:headEnd/>
              <a:tailEnd/>
            </a:ln>
          </p:spPr>
          <p:txBody>
            <a:bodyPr/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1270" name="Rectangle 8"/>
            <p:cNvSpPr>
              <a:spLocks noChangeArrowheads="1"/>
            </p:cNvSpPr>
            <p:nvPr/>
          </p:nvSpPr>
          <p:spPr bwMode="auto">
            <a:xfrm>
              <a:off x="3012786" y="5368269"/>
              <a:ext cx="185737" cy="3381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endParaRPr lang="en-GB" sz="1600">
                <a:solidFill>
                  <a:srgbClr val="000066"/>
                </a:solidFill>
                <a:ea typeface="ＭＳ Ｐゴシック" pitchFamily="34" charset="-128"/>
              </a:endParaRPr>
            </a:p>
          </p:txBody>
        </p:sp>
        <p:sp>
          <p:nvSpPr>
            <p:cNvPr id="11273" name="ZoneTexte 9"/>
            <p:cNvSpPr txBox="1">
              <a:spLocks noChangeArrowheads="1"/>
            </p:cNvSpPr>
            <p:nvPr/>
          </p:nvSpPr>
          <p:spPr bwMode="auto">
            <a:xfrm>
              <a:off x="1020825" y="5451490"/>
              <a:ext cx="2816798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fr-FR" sz="1600" dirty="0">
                  <a:solidFill>
                    <a:srgbClr val="000066"/>
                  </a:solidFill>
                  <a:ea typeface="ＭＳ Ｐゴシック" pitchFamily="34" charset="-128"/>
                </a:rPr>
                <a:t>≠ (95% CI) : - 0.3 (- 4.2 ; 3.7)</a:t>
              </a:r>
              <a:endParaRPr lang="fr-FR" sz="1600" b="1" dirty="0">
                <a:solidFill>
                  <a:srgbClr val="000066"/>
                </a:solidFill>
                <a:ea typeface="ＭＳ Ｐゴシック" pitchFamily="34" charset="-128"/>
              </a:endParaRPr>
            </a:p>
          </p:txBody>
        </p:sp>
        <p:sp>
          <p:nvSpPr>
            <p:cNvPr id="11295" name="Rectangle 46"/>
            <p:cNvSpPr>
              <a:spLocks noChangeArrowheads="1"/>
            </p:cNvSpPr>
            <p:nvPr/>
          </p:nvSpPr>
          <p:spPr bwMode="auto">
            <a:xfrm>
              <a:off x="1343912" y="5239682"/>
              <a:ext cx="84960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200" dirty="0">
                  <a:solidFill>
                    <a:srgbClr val="000066"/>
                  </a:solidFill>
                  <a:ea typeface="ＭＳ Ｐゴシック" pitchFamily="34" charset="-128"/>
                </a:rPr>
                <a:t>0</a:t>
              </a:r>
            </a:p>
          </p:txBody>
        </p:sp>
        <p:sp>
          <p:nvSpPr>
            <p:cNvPr id="11283" name="Rectangle 51"/>
            <p:cNvSpPr>
              <a:spLocks noChangeArrowheads="1"/>
            </p:cNvSpPr>
            <p:nvPr/>
          </p:nvSpPr>
          <p:spPr bwMode="auto">
            <a:xfrm>
              <a:off x="1159734" y="2612370"/>
              <a:ext cx="254878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200" dirty="0">
                  <a:solidFill>
                    <a:srgbClr val="000066"/>
                  </a:solidFill>
                  <a:ea typeface="ＭＳ Ｐゴシック" pitchFamily="34" charset="-128"/>
                </a:rPr>
                <a:t>100</a:t>
              </a:r>
            </a:p>
          </p:txBody>
        </p:sp>
        <p:sp>
          <p:nvSpPr>
            <p:cNvPr id="11291" name="Rectangle 42"/>
            <p:cNvSpPr>
              <a:spLocks noChangeArrowheads="1"/>
            </p:cNvSpPr>
            <p:nvPr/>
          </p:nvSpPr>
          <p:spPr bwMode="auto">
            <a:xfrm>
              <a:off x="1956741" y="2606518"/>
              <a:ext cx="222818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j-lt"/>
                  <a:ea typeface="ＭＳ Ｐゴシック" pitchFamily="34" charset="-128"/>
                </a:rPr>
                <a:t>94 </a:t>
              </a:r>
            </a:p>
          </p:txBody>
        </p:sp>
        <p:sp>
          <p:nvSpPr>
            <p:cNvPr id="11293" name="Rectangle 44"/>
            <p:cNvSpPr>
              <a:spLocks noChangeArrowheads="1"/>
            </p:cNvSpPr>
            <p:nvPr/>
          </p:nvSpPr>
          <p:spPr bwMode="auto">
            <a:xfrm>
              <a:off x="2744560" y="2606518"/>
              <a:ext cx="181991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j-lt"/>
                  <a:ea typeface="ＭＳ Ｐゴシック" pitchFamily="34" charset="-128"/>
                </a:rPr>
                <a:t>94</a:t>
              </a:r>
            </a:p>
          </p:txBody>
        </p:sp>
        <p:sp>
          <p:nvSpPr>
            <p:cNvPr id="11296" name="Rectangle 47"/>
            <p:cNvSpPr>
              <a:spLocks noChangeArrowheads="1"/>
            </p:cNvSpPr>
            <p:nvPr/>
          </p:nvSpPr>
          <p:spPr bwMode="auto">
            <a:xfrm>
              <a:off x="1252220" y="4723745"/>
              <a:ext cx="169918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200" dirty="0">
                  <a:solidFill>
                    <a:srgbClr val="000066"/>
                  </a:solidFill>
                  <a:ea typeface="ＭＳ Ｐゴシック" pitchFamily="34" charset="-128"/>
                </a:rPr>
                <a:t>20</a:t>
              </a:r>
            </a:p>
          </p:txBody>
        </p:sp>
        <p:sp>
          <p:nvSpPr>
            <p:cNvPr id="11297" name="Rectangle 48"/>
            <p:cNvSpPr>
              <a:spLocks noChangeArrowheads="1"/>
            </p:cNvSpPr>
            <p:nvPr/>
          </p:nvSpPr>
          <p:spPr bwMode="auto">
            <a:xfrm>
              <a:off x="1252220" y="4196695"/>
              <a:ext cx="169918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200">
                  <a:solidFill>
                    <a:srgbClr val="000066"/>
                  </a:solidFill>
                  <a:ea typeface="ＭＳ Ｐゴシック" pitchFamily="34" charset="-128"/>
                </a:rPr>
                <a:t>40</a:t>
              </a:r>
            </a:p>
          </p:txBody>
        </p:sp>
        <p:sp>
          <p:nvSpPr>
            <p:cNvPr id="11298" name="Rectangle 49"/>
            <p:cNvSpPr>
              <a:spLocks noChangeArrowheads="1"/>
            </p:cNvSpPr>
            <p:nvPr/>
          </p:nvSpPr>
          <p:spPr bwMode="auto">
            <a:xfrm>
              <a:off x="1252220" y="3668057"/>
              <a:ext cx="169918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200">
                  <a:solidFill>
                    <a:srgbClr val="000066"/>
                  </a:solidFill>
                  <a:ea typeface="ＭＳ Ｐゴシック" pitchFamily="34" charset="-128"/>
                </a:rPr>
                <a:t>60</a:t>
              </a:r>
            </a:p>
          </p:txBody>
        </p:sp>
        <p:sp>
          <p:nvSpPr>
            <p:cNvPr id="11299" name="Rectangle 50"/>
            <p:cNvSpPr>
              <a:spLocks noChangeArrowheads="1"/>
            </p:cNvSpPr>
            <p:nvPr/>
          </p:nvSpPr>
          <p:spPr bwMode="auto">
            <a:xfrm>
              <a:off x="1252220" y="3141007"/>
              <a:ext cx="169918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200">
                  <a:solidFill>
                    <a:srgbClr val="000066"/>
                  </a:solidFill>
                  <a:ea typeface="ＭＳ Ｐゴシック" pitchFamily="34" charset="-128"/>
                </a:rPr>
                <a:t>80</a:t>
              </a:r>
            </a:p>
          </p:txBody>
        </p:sp>
        <p:sp>
          <p:nvSpPr>
            <p:cNvPr id="11307" name="ZoneTexte 52"/>
            <p:cNvSpPr txBox="1">
              <a:spLocks noChangeArrowheads="1"/>
            </p:cNvSpPr>
            <p:nvPr/>
          </p:nvSpPr>
          <p:spPr bwMode="auto">
            <a:xfrm>
              <a:off x="1317491" y="2374951"/>
              <a:ext cx="367108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fr-FR" sz="1600" dirty="0">
                  <a:solidFill>
                    <a:srgbClr val="000066"/>
                  </a:solidFill>
                  <a:ea typeface="ＭＳ Ｐゴシック" pitchFamily="34" charset="-128"/>
                </a:rPr>
                <a:t>%</a:t>
              </a:r>
            </a:p>
          </p:txBody>
        </p:sp>
        <p:cxnSp>
          <p:nvCxnSpPr>
            <p:cNvPr id="88" name="Connecteur droit 87"/>
            <p:cNvCxnSpPr/>
            <p:nvPr/>
          </p:nvCxnSpPr>
          <p:spPr bwMode="auto">
            <a:xfrm>
              <a:off x="1512598" y="2679045"/>
              <a:ext cx="0" cy="2640012"/>
            </a:xfrm>
            <a:prstGeom prst="line">
              <a:avLst/>
            </a:prstGeom>
            <a:ln>
              <a:solidFill>
                <a:srgbClr val="000066"/>
              </a:solidFill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0" name="Connecteur droit 89"/>
            <p:cNvCxnSpPr/>
            <p:nvPr/>
          </p:nvCxnSpPr>
          <p:spPr bwMode="auto">
            <a:xfrm>
              <a:off x="1442748" y="3264832"/>
              <a:ext cx="73025" cy="0"/>
            </a:xfrm>
            <a:prstGeom prst="line">
              <a:avLst/>
            </a:prstGeom>
            <a:ln>
              <a:solidFill>
                <a:srgbClr val="000066"/>
              </a:solidFill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1" name="Connecteur droit 90"/>
            <p:cNvCxnSpPr/>
            <p:nvPr/>
          </p:nvCxnSpPr>
          <p:spPr bwMode="auto">
            <a:xfrm>
              <a:off x="1444336" y="3776007"/>
              <a:ext cx="73025" cy="0"/>
            </a:xfrm>
            <a:prstGeom prst="line">
              <a:avLst/>
            </a:prstGeom>
            <a:ln>
              <a:solidFill>
                <a:srgbClr val="000066"/>
              </a:solidFill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2" name="Connecteur droit 91"/>
            <p:cNvCxnSpPr/>
            <p:nvPr/>
          </p:nvCxnSpPr>
          <p:spPr bwMode="auto">
            <a:xfrm>
              <a:off x="1445923" y="4284007"/>
              <a:ext cx="73025" cy="0"/>
            </a:xfrm>
            <a:prstGeom prst="line">
              <a:avLst/>
            </a:prstGeom>
            <a:ln>
              <a:solidFill>
                <a:srgbClr val="000066"/>
              </a:solidFill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3" name="Connecteur droit 92"/>
            <p:cNvCxnSpPr/>
            <p:nvPr/>
          </p:nvCxnSpPr>
          <p:spPr bwMode="auto">
            <a:xfrm>
              <a:off x="1433223" y="4817407"/>
              <a:ext cx="73025" cy="0"/>
            </a:xfrm>
            <a:prstGeom prst="line">
              <a:avLst/>
            </a:prstGeom>
            <a:ln>
              <a:solidFill>
                <a:srgbClr val="000066"/>
              </a:solidFill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6" name="Rectangle 20"/>
            <p:cNvSpPr>
              <a:spLocks noChangeArrowheads="1"/>
            </p:cNvSpPr>
            <p:nvPr/>
          </p:nvSpPr>
          <p:spPr bwMode="auto">
            <a:xfrm>
              <a:off x="1782473" y="2880583"/>
              <a:ext cx="576000" cy="2448000"/>
            </a:xfrm>
            <a:prstGeom prst="rect">
              <a:avLst/>
            </a:prstGeom>
            <a:solidFill>
              <a:srgbClr val="0CB5E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fr-FR">
                <a:solidFill>
                  <a:srgbClr val="000066"/>
                </a:solidFill>
                <a:ea typeface="ＭＳ Ｐゴシック" pitchFamily="34" charset="-128"/>
              </a:endParaRPr>
            </a:p>
          </p:txBody>
        </p:sp>
        <p:sp>
          <p:nvSpPr>
            <p:cNvPr id="47" name="Rectangle 21"/>
            <p:cNvSpPr>
              <a:spLocks noChangeArrowheads="1"/>
            </p:cNvSpPr>
            <p:nvPr/>
          </p:nvSpPr>
          <p:spPr bwMode="auto">
            <a:xfrm>
              <a:off x="2569865" y="2880583"/>
              <a:ext cx="576000" cy="2448000"/>
            </a:xfrm>
            <a:prstGeom prst="rect">
              <a:avLst/>
            </a:prstGeom>
            <a:solidFill>
              <a:srgbClr val="FBB04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fr-FR">
                <a:solidFill>
                  <a:srgbClr val="000066"/>
                </a:solidFill>
                <a:ea typeface="ＭＳ Ｐゴシック" pitchFamily="34" charset="-128"/>
              </a:endParaRPr>
            </a:p>
          </p:txBody>
        </p:sp>
        <p:cxnSp>
          <p:nvCxnSpPr>
            <p:cNvPr id="42" name="Connecteur droit 41"/>
            <p:cNvCxnSpPr/>
            <p:nvPr/>
          </p:nvCxnSpPr>
          <p:spPr bwMode="auto">
            <a:xfrm>
              <a:off x="1435128" y="2697142"/>
              <a:ext cx="73025" cy="0"/>
            </a:xfrm>
            <a:prstGeom prst="line">
              <a:avLst/>
            </a:prstGeom>
            <a:ln>
              <a:solidFill>
                <a:srgbClr val="000066"/>
              </a:solidFill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5" name="Connecteur droit 74"/>
            <p:cNvCxnSpPr/>
            <p:nvPr/>
          </p:nvCxnSpPr>
          <p:spPr bwMode="auto">
            <a:xfrm>
              <a:off x="1484023" y="5326995"/>
              <a:ext cx="2094307" cy="1588"/>
            </a:xfrm>
            <a:prstGeom prst="line">
              <a:avLst/>
            </a:prstGeom>
            <a:ln>
              <a:solidFill>
                <a:srgbClr val="000066"/>
              </a:solidFill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4" name="Freeform 25"/>
            <p:cNvSpPr>
              <a:spLocks noEditPoints="1"/>
            </p:cNvSpPr>
            <p:nvPr/>
          </p:nvSpPr>
          <p:spPr bwMode="auto">
            <a:xfrm>
              <a:off x="5375502" y="5331757"/>
              <a:ext cx="2706687" cy="58737"/>
            </a:xfrm>
            <a:custGeom>
              <a:avLst/>
              <a:gdLst>
                <a:gd name="T0" fmla="*/ 2147483647 w 1705"/>
                <a:gd name="T1" fmla="*/ 0 h 37"/>
                <a:gd name="T2" fmla="*/ 2147483647 w 1705"/>
                <a:gd name="T3" fmla="*/ 2147483647 h 37"/>
                <a:gd name="T4" fmla="*/ 0 w 1705"/>
                <a:gd name="T5" fmla="*/ 2147483647 h 37"/>
                <a:gd name="T6" fmla="*/ 0 w 1705"/>
                <a:gd name="T7" fmla="*/ 0 h 37"/>
                <a:gd name="T8" fmla="*/ 2147483647 w 1705"/>
                <a:gd name="T9" fmla="*/ 0 h 37"/>
                <a:gd name="T10" fmla="*/ 2147483647 w 1705"/>
                <a:gd name="T11" fmla="*/ 0 h 37"/>
                <a:gd name="T12" fmla="*/ 2147483647 w 1705"/>
                <a:gd name="T13" fmla="*/ 2147483647 h 37"/>
                <a:gd name="T14" fmla="*/ 2147483647 w 1705"/>
                <a:gd name="T15" fmla="*/ 2147483647 h 37"/>
                <a:gd name="T16" fmla="*/ 2147483647 w 1705"/>
                <a:gd name="T17" fmla="*/ 0 h 37"/>
                <a:gd name="T18" fmla="*/ 2147483647 w 1705"/>
                <a:gd name="T19" fmla="*/ 0 h 37"/>
                <a:gd name="T20" fmla="*/ 2147483647 w 1705"/>
                <a:gd name="T21" fmla="*/ 0 h 37"/>
                <a:gd name="T22" fmla="*/ 2147483647 w 1705"/>
                <a:gd name="T23" fmla="*/ 2147483647 h 37"/>
                <a:gd name="T24" fmla="*/ 2147483647 w 1705"/>
                <a:gd name="T25" fmla="*/ 2147483647 h 37"/>
                <a:gd name="T26" fmla="*/ 2147483647 w 1705"/>
                <a:gd name="T27" fmla="*/ 0 h 37"/>
                <a:gd name="T28" fmla="*/ 2147483647 w 1705"/>
                <a:gd name="T29" fmla="*/ 0 h 37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705"/>
                <a:gd name="T46" fmla="*/ 0 h 37"/>
                <a:gd name="T47" fmla="*/ 1705 w 1705"/>
                <a:gd name="T48" fmla="*/ 37 h 37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705" h="37">
                  <a:moveTo>
                    <a:pt x="5" y="0"/>
                  </a:moveTo>
                  <a:lnTo>
                    <a:pt x="5" y="37"/>
                  </a:lnTo>
                  <a:lnTo>
                    <a:pt x="0" y="37"/>
                  </a:lnTo>
                  <a:lnTo>
                    <a:pt x="0" y="0"/>
                  </a:lnTo>
                  <a:lnTo>
                    <a:pt x="5" y="0"/>
                  </a:lnTo>
                  <a:close/>
                  <a:moveTo>
                    <a:pt x="855" y="0"/>
                  </a:moveTo>
                  <a:lnTo>
                    <a:pt x="855" y="37"/>
                  </a:lnTo>
                  <a:lnTo>
                    <a:pt x="850" y="37"/>
                  </a:lnTo>
                  <a:lnTo>
                    <a:pt x="850" y="0"/>
                  </a:lnTo>
                  <a:lnTo>
                    <a:pt x="855" y="0"/>
                  </a:lnTo>
                  <a:close/>
                  <a:moveTo>
                    <a:pt x="1705" y="0"/>
                  </a:moveTo>
                  <a:lnTo>
                    <a:pt x="1705" y="37"/>
                  </a:lnTo>
                  <a:lnTo>
                    <a:pt x="1700" y="37"/>
                  </a:lnTo>
                  <a:lnTo>
                    <a:pt x="1700" y="0"/>
                  </a:lnTo>
                  <a:lnTo>
                    <a:pt x="1705" y="0"/>
                  </a:lnTo>
                  <a:close/>
                </a:path>
              </a:pathLst>
            </a:custGeom>
            <a:solidFill>
              <a:srgbClr val="FFFFFF"/>
            </a:solidFill>
            <a:ln w="7938">
              <a:solidFill>
                <a:srgbClr val="FFFFFF"/>
              </a:solidFill>
              <a:bevel/>
              <a:headEnd/>
              <a:tailEnd/>
            </a:ln>
          </p:spPr>
          <p:txBody>
            <a:bodyPr/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56" name="Rectangle 8"/>
            <p:cNvSpPr>
              <a:spLocks noChangeArrowheads="1"/>
            </p:cNvSpPr>
            <p:nvPr/>
          </p:nvSpPr>
          <p:spPr bwMode="auto">
            <a:xfrm>
              <a:off x="6915377" y="5368269"/>
              <a:ext cx="185737" cy="3381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endParaRPr lang="en-GB" sz="1600">
                <a:solidFill>
                  <a:srgbClr val="000066"/>
                </a:solidFill>
                <a:ea typeface="ＭＳ Ｐゴシック" pitchFamily="34" charset="-128"/>
              </a:endParaRPr>
            </a:p>
          </p:txBody>
        </p:sp>
        <p:sp>
          <p:nvSpPr>
            <p:cNvPr id="57" name="ZoneTexte 9"/>
            <p:cNvSpPr txBox="1">
              <a:spLocks noChangeArrowheads="1"/>
            </p:cNvSpPr>
            <p:nvPr/>
          </p:nvSpPr>
          <p:spPr bwMode="auto">
            <a:xfrm>
              <a:off x="5023243" y="5451490"/>
              <a:ext cx="2816798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fr-FR" sz="1600" dirty="0">
                  <a:solidFill>
                    <a:srgbClr val="000066"/>
                  </a:solidFill>
                  <a:ea typeface="ＭＳ Ｐゴシック" pitchFamily="34" charset="-128"/>
                </a:rPr>
                <a:t>≠ (95% CI) : - 2.0 (- 5.9 ; 1.8)</a:t>
              </a:r>
              <a:endParaRPr lang="fr-FR" sz="1600" b="1" dirty="0">
                <a:solidFill>
                  <a:srgbClr val="000066"/>
                </a:solidFill>
                <a:ea typeface="ＭＳ Ｐゴシック" pitchFamily="34" charset="-128"/>
              </a:endParaRPr>
            </a:p>
          </p:txBody>
        </p:sp>
        <p:sp>
          <p:nvSpPr>
            <p:cNvPr id="58" name="Rectangle 46"/>
            <p:cNvSpPr>
              <a:spLocks noChangeArrowheads="1"/>
            </p:cNvSpPr>
            <p:nvPr/>
          </p:nvSpPr>
          <p:spPr bwMode="auto">
            <a:xfrm>
              <a:off x="5246503" y="5239682"/>
              <a:ext cx="84960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200" dirty="0">
                  <a:solidFill>
                    <a:srgbClr val="000066"/>
                  </a:solidFill>
                  <a:ea typeface="ＭＳ Ｐゴシック" pitchFamily="34" charset="-128"/>
                </a:rPr>
                <a:t>0</a:t>
              </a:r>
            </a:p>
          </p:txBody>
        </p:sp>
        <p:sp>
          <p:nvSpPr>
            <p:cNvPr id="59" name="Rectangle 51"/>
            <p:cNvSpPr>
              <a:spLocks noChangeArrowheads="1"/>
            </p:cNvSpPr>
            <p:nvPr/>
          </p:nvSpPr>
          <p:spPr bwMode="auto">
            <a:xfrm>
              <a:off x="5062325" y="2612370"/>
              <a:ext cx="254878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200" dirty="0">
                  <a:solidFill>
                    <a:srgbClr val="000066"/>
                  </a:solidFill>
                  <a:ea typeface="ＭＳ Ｐゴシック" pitchFamily="34" charset="-128"/>
                </a:rPr>
                <a:t>100</a:t>
              </a:r>
            </a:p>
          </p:txBody>
        </p:sp>
        <p:sp>
          <p:nvSpPr>
            <p:cNvPr id="60" name="Rectangle 42"/>
            <p:cNvSpPr>
              <a:spLocks noChangeArrowheads="1"/>
            </p:cNvSpPr>
            <p:nvPr/>
          </p:nvSpPr>
          <p:spPr bwMode="auto">
            <a:xfrm>
              <a:off x="5859332" y="2713992"/>
              <a:ext cx="222818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j-lt"/>
                  <a:ea typeface="ＭＳ Ｐゴシック" pitchFamily="34" charset="-128"/>
                </a:rPr>
                <a:t>90 </a:t>
              </a:r>
            </a:p>
          </p:txBody>
        </p:sp>
        <p:sp>
          <p:nvSpPr>
            <p:cNvPr id="61" name="Rectangle 44"/>
            <p:cNvSpPr>
              <a:spLocks noChangeArrowheads="1"/>
            </p:cNvSpPr>
            <p:nvPr/>
          </p:nvSpPr>
          <p:spPr bwMode="auto">
            <a:xfrm>
              <a:off x="6647151" y="2683013"/>
              <a:ext cx="181991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j-lt"/>
                  <a:ea typeface="ＭＳ Ｐゴシック" pitchFamily="34" charset="-128"/>
                </a:rPr>
                <a:t>92</a:t>
              </a:r>
            </a:p>
          </p:txBody>
        </p:sp>
        <p:sp>
          <p:nvSpPr>
            <p:cNvPr id="62" name="Rectangle 47"/>
            <p:cNvSpPr>
              <a:spLocks noChangeArrowheads="1"/>
            </p:cNvSpPr>
            <p:nvPr/>
          </p:nvSpPr>
          <p:spPr bwMode="auto">
            <a:xfrm>
              <a:off x="5154811" y="4723745"/>
              <a:ext cx="169918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200" dirty="0">
                  <a:solidFill>
                    <a:srgbClr val="000066"/>
                  </a:solidFill>
                  <a:ea typeface="ＭＳ Ｐゴシック" pitchFamily="34" charset="-128"/>
                </a:rPr>
                <a:t>20</a:t>
              </a:r>
            </a:p>
          </p:txBody>
        </p:sp>
        <p:sp>
          <p:nvSpPr>
            <p:cNvPr id="63" name="Rectangle 48"/>
            <p:cNvSpPr>
              <a:spLocks noChangeArrowheads="1"/>
            </p:cNvSpPr>
            <p:nvPr/>
          </p:nvSpPr>
          <p:spPr bwMode="auto">
            <a:xfrm>
              <a:off x="5154811" y="4196695"/>
              <a:ext cx="169918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200">
                  <a:solidFill>
                    <a:srgbClr val="000066"/>
                  </a:solidFill>
                  <a:ea typeface="ＭＳ Ｐゴシック" pitchFamily="34" charset="-128"/>
                </a:rPr>
                <a:t>40</a:t>
              </a:r>
            </a:p>
          </p:txBody>
        </p:sp>
        <p:sp>
          <p:nvSpPr>
            <p:cNvPr id="64" name="Rectangle 49"/>
            <p:cNvSpPr>
              <a:spLocks noChangeArrowheads="1"/>
            </p:cNvSpPr>
            <p:nvPr/>
          </p:nvSpPr>
          <p:spPr bwMode="auto">
            <a:xfrm>
              <a:off x="5154811" y="3668057"/>
              <a:ext cx="169918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200">
                  <a:solidFill>
                    <a:srgbClr val="000066"/>
                  </a:solidFill>
                  <a:ea typeface="ＭＳ Ｐゴシック" pitchFamily="34" charset="-128"/>
                </a:rPr>
                <a:t>60</a:t>
              </a:r>
            </a:p>
          </p:txBody>
        </p:sp>
        <p:sp>
          <p:nvSpPr>
            <p:cNvPr id="65" name="Rectangle 50"/>
            <p:cNvSpPr>
              <a:spLocks noChangeArrowheads="1"/>
            </p:cNvSpPr>
            <p:nvPr/>
          </p:nvSpPr>
          <p:spPr bwMode="auto">
            <a:xfrm>
              <a:off x="5154811" y="3141007"/>
              <a:ext cx="169918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200">
                  <a:solidFill>
                    <a:srgbClr val="000066"/>
                  </a:solidFill>
                  <a:ea typeface="ＭＳ Ｐゴシック" pitchFamily="34" charset="-128"/>
                </a:rPr>
                <a:t>80</a:t>
              </a:r>
            </a:p>
          </p:txBody>
        </p:sp>
        <p:sp>
          <p:nvSpPr>
            <p:cNvPr id="66" name="ZoneTexte 52"/>
            <p:cNvSpPr txBox="1">
              <a:spLocks noChangeArrowheads="1"/>
            </p:cNvSpPr>
            <p:nvPr/>
          </p:nvSpPr>
          <p:spPr bwMode="auto">
            <a:xfrm>
              <a:off x="5205971" y="2360840"/>
              <a:ext cx="367108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fr-FR" sz="1600" dirty="0">
                  <a:solidFill>
                    <a:srgbClr val="000066"/>
                  </a:solidFill>
                  <a:ea typeface="ＭＳ Ｐゴシック" pitchFamily="34" charset="-128"/>
                </a:rPr>
                <a:t>%</a:t>
              </a:r>
            </a:p>
          </p:txBody>
        </p:sp>
        <p:cxnSp>
          <p:nvCxnSpPr>
            <p:cNvPr id="68" name="Connecteur droit 67"/>
            <p:cNvCxnSpPr/>
            <p:nvPr/>
          </p:nvCxnSpPr>
          <p:spPr bwMode="auto">
            <a:xfrm>
              <a:off x="5415189" y="2679045"/>
              <a:ext cx="0" cy="2640012"/>
            </a:xfrm>
            <a:prstGeom prst="line">
              <a:avLst/>
            </a:prstGeom>
            <a:ln>
              <a:solidFill>
                <a:srgbClr val="000066"/>
              </a:solidFill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9" name="Connecteur droit 68"/>
            <p:cNvCxnSpPr/>
            <p:nvPr/>
          </p:nvCxnSpPr>
          <p:spPr bwMode="auto">
            <a:xfrm>
              <a:off x="5345339" y="3264832"/>
              <a:ext cx="73025" cy="0"/>
            </a:xfrm>
            <a:prstGeom prst="line">
              <a:avLst/>
            </a:prstGeom>
            <a:ln>
              <a:solidFill>
                <a:srgbClr val="000066"/>
              </a:solidFill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0" name="Connecteur droit 69"/>
            <p:cNvCxnSpPr/>
            <p:nvPr/>
          </p:nvCxnSpPr>
          <p:spPr bwMode="auto">
            <a:xfrm>
              <a:off x="5346927" y="3776007"/>
              <a:ext cx="73025" cy="0"/>
            </a:xfrm>
            <a:prstGeom prst="line">
              <a:avLst/>
            </a:prstGeom>
            <a:ln>
              <a:solidFill>
                <a:srgbClr val="000066"/>
              </a:solidFill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1" name="Connecteur droit 70"/>
            <p:cNvCxnSpPr/>
            <p:nvPr/>
          </p:nvCxnSpPr>
          <p:spPr bwMode="auto">
            <a:xfrm>
              <a:off x="5348514" y="4284007"/>
              <a:ext cx="73025" cy="0"/>
            </a:xfrm>
            <a:prstGeom prst="line">
              <a:avLst/>
            </a:prstGeom>
            <a:ln>
              <a:solidFill>
                <a:srgbClr val="000066"/>
              </a:solidFill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2" name="Connecteur droit 71"/>
            <p:cNvCxnSpPr/>
            <p:nvPr/>
          </p:nvCxnSpPr>
          <p:spPr bwMode="auto">
            <a:xfrm>
              <a:off x="5335814" y="4817407"/>
              <a:ext cx="73025" cy="0"/>
            </a:xfrm>
            <a:prstGeom prst="line">
              <a:avLst/>
            </a:prstGeom>
            <a:ln>
              <a:solidFill>
                <a:srgbClr val="000066"/>
              </a:solidFill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73" name="Rectangle 20"/>
            <p:cNvSpPr>
              <a:spLocks noChangeArrowheads="1"/>
            </p:cNvSpPr>
            <p:nvPr/>
          </p:nvSpPr>
          <p:spPr bwMode="auto">
            <a:xfrm>
              <a:off x="5685064" y="2988583"/>
              <a:ext cx="576000" cy="2340000"/>
            </a:xfrm>
            <a:prstGeom prst="rect">
              <a:avLst/>
            </a:prstGeom>
            <a:solidFill>
              <a:srgbClr val="0CB5E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fr-FR">
                <a:solidFill>
                  <a:srgbClr val="000066"/>
                </a:solidFill>
                <a:ea typeface="ＭＳ Ｐゴシック" pitchFamily="34" charset="-128"/>
              </a:endParaRPr>
            </a:p>
          </p:txBody>
        </p:sp>
        <p:sp>
          <p:nvSpPr>
            <p:cNvPr id="74" name="Rectangle 21"/>
            <p:cNvSpPr>
              <a:spLocks noChangeArrowheads="1"/>
            </p:cNvSpPr>
            <p:nvPr/>
          </p:nvSpPr>
          <p:spPr bwMode="auto">
            <a:xfrm>
              <a:off x="6472456" y="2952583"/>
              <a:ext cx="576000" cy="2376000"/>
            </a:xfrm>
            <a:prstGeom prst="rect">
              <a:avLst/>
            </a:prstGeom>
            <a:solidFill>
              <a:srgbClr val="A6A6A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fr-FR">
                <a:solidFill>
                  <a:srgbClr val="000066"/>
                </a:solidFill>
                <a:ea typeface="ＭＳ Ｐゴシック" pitchFamily="34" charset="-128"/>
              </a:endParaRPr>
            </a:p>
          </p:txBody>
        </p:sp>
        <p:cxnSp>
          <p:nvCxnSpPr>
            <p:cNvPr id="76" name="Connecteur droit 75"/>
            <p:cNvCxnSpPr/>
            <p:nvPr/>
          </p:nvCxnSpPr>
          <p:spPr bwMode="auto">
            <a:xfrm>
              <a:off x="5337719" y="2697142"/>
              <a:ext cx="73025" cy="0"/>
            </a:xfrm>
            <a:prstGeom prst="line">
              <a:avLst/>
            </a:prstGeom>
            <a:ln>
              <a:solidFill>
                <a:srgbClr val="000066"/>
              </a:solidFill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7" name="Connecteur droit 66"/>
            <p:cNvCxnSpPr/>
            <p:nvPr/>
          </p:nvCxnSpPr>
          <p:spPr bwMode="auto">
            <a:xfrm>
              <a:off x="5386614" y="5326995"/>
              <a:ext cx="2094307" cy="1588"/>
            </a:xfrm>
            <a:prstGeom prst="line">
              <a:avLst/>
            </a:prstGeom>
            <a:ln>
              <a:solidFill>
                <a:srgbClr val="000066"/>
              </a:solidFill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5" name="Rectangle 4"/>
          <p:cNvSpPr/>
          <p:nvPr/>
        </p:nvSpPr>
        <p:spPr>
          <a:xfrm>
            <a:off x="3929161" y="5726856"/>
            <a:ext cx="5168936" cy="856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spcAft>
                <a:spcPts val="200"/>
              </a:spcAft>
            </a:pPr>
            <a:r>
              <a:rPr lang="en-US" sz="1600" dirty="0">
                <a:solidFill>
                  <a:srgbClr val="000066"/>
                </a:solidFill>
              </a:rPr>
              <a:t>No emergent resistance mutations in RPV/F/TAF group</a:t>
            </a:r>
          </a:p>
          <a:p>
            <a:pPr>
              <a:spcBef>
                <a:spcPts val="0"/>
              </a:spcBef>
              <a:spcAft>
                <a:spcPts val="200"/>
              </a:spcAft>
            </a:pPr>
            <a:r>
              <a:rPr lang="en-US" sz="1600" dirty="0">
                <a:solidFill>
                  <a:srgbClr val="000066"/>
                </a:solidFill>
              </a:rPr>
              <a:t>1 patient in EFV/F/TDF group developed emergent mutations (M184V,</a:t>
            </a:r>
            <a:r>
              <a:rPr lang="en-GB" sz="1600" dirty="0">
                <a:solidFill>
                  <a:srgbClr val="000066"/>
                </a:solidFill>
              </a:rPr>
              <a:t> V106I/L, Y188L)</a:t>
            </a:r>
          </a:p>
        </p:txBody>
      </p:sp>
      <p:sp>
        <p:nvSpPr>
          <p:cNvPr id="77" name="Rectangle 76"/>
          <p:cNvSpPr/>
          <p:nvPr/>
        </p:nvSpPr>
        <p:spPr>
          <a:xfrm>
            <a:off x="876152" y="5781333"/>
            <a:ext cx="2487972" cy="584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spcAft>
                <a:spcPts val="200"/>
              </a:spcAft>
            </a:pPr>
            <a:r>
              <a:rPr lang="en-US" sz="1600" dirty="0">
                <a:solidFill>
                  <a:srgbClr val="000066"/>
                </a:solidFill>
              </a:rPr>
              <a:t>No emergent resistance mutations </a:t>
            </a:r>
            <a:r>
              <a:rPr lang="fr-FR" sz="1600" dirty="0">
                <a:solidFill>
                  <a:srgbClr val="000066"/>
                </a:solidFill>
              </a:rPr>
              <a:t>in </a:t>
            </a:r>
            <a:r>
              <a:rPr lang="fr-FR" sz="1600" dirty="0" err="1">
                <a:solidFill>
                  <a:srgbClr val="000066"/>
                </a:solidFill>
              </a:rPr>
              <a:t>either</a:t>
            </a:r>
            <a:r>
              <a:rPr lang="fr-FR" sz="1600" dirty="0">
                <a:solidFill>
                  <a:srgbClr val="000066"/>
                </a:solidFill>
              </a:rPr>
              <a:t> group</a:t>
            </a:r>
            <a:endParaRPr lang="en-GB" sz="1600" dirty="0">
              <a:solidFill>
                <a:srgbClr val="000066"/>
              </a:solidFill>
            </a:endParaRPr>
          </a:p>
        </p:txBody>
      </p:sp>
      <p:sp>
        <p:nvSpPr>
          <p:cNvPr id="8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Studies 1216 and 1160: switch to RPV/FTC/TAF</a:t>
            </a:r>
            <a:endParaRPr lang="en-GB" dirty="0"/>
          </a:p>
        </p:txBody>
      </p:sp>
      <p:sp>
        <p:nvSpPr>
          <p:cNvPr id="83" name="AutoShape 162"/>
          <p:cNvSpPr>
            <a:spLocks noChangeArrowheads="1"/>
          </p:cNvSpPr>
          <p:nvPr/>
        </p:nvSpPr>
        <p:spPr bwMode="auto">
          <a:xfrm>
            <a:off x="-1" y="6565238"/>
            <a:ext cx="1908000" cy="324000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200" b="1" i="1" dirty="0">
                <a:solidFill>
                  <a:srgbClr val="333399"/>
                </a:solidFill>
                <a:latin typeface="Cambria" pitchFamily="18" charset="0"/>
              </a:rPr>
              <a:t>SWITCH TO RPV/FTC/TAF</a:t>
            </a:r>
          </a:p>
        </p:txBody>
      </p:sp>
      <p:sp>
        <p:nvSpPr>
          <p:cNvPr id="79" name="ZoneTexte 69"/>
          <p:cNvSpPr txBox="1">
            <a:spLocks noChangeArrowheads="1"/>
          </p:cNvSpPr>
          <p:nvPr/>
        </p:nvSpPr>
        <p:spPr bwMode="auto">
          <a:xfrm>
            <a:off x="5007778" y="6567793"/>
            <a:ext cx="412808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defTabSz="914400"/>
            <a:r>
              <a:rPr lang="fr-FR" sz="1200" i="1" dirty="0" err="1">
                <a:solidFill>
                  <a:srgbClr val="CC3300"/>
                </a:solidFill>
                <a:ea typeface="ＭＳ Ｐゴシック" pitchFamily="34" charset="-128"/>
              </a:rPr>
              <a:t>Orkin</a:t>
            </a:r>
            <a:r>
              <a:rPr lang="fr-FR" sz="1200" i="1" dirty="0">
                <a:solidFill>
                  <a:srgbClr val="CC3300"/>
                </a:solidFill>
                <a:ea typeface="ＭＳ Ｐゴシック" pitchFamily="34" charset="-128"/>
              </a:rPr>
              <a:t> C. HIV Drug </a:t>
            </a:r>
            <a:r>
              <a:rPr lang="fr-FR" sz="1200" i="1" dirty="0" err="1">
                <a:solidFill>
                  <a:srgbClr val="CC3300"/>
                </a:solidFill>
                <a:ea typeface="ＭＳ Ｐゴシック" pitchFamily="34" charset="-128"/>
              </a:rPr>
              <a:t>Therapy</a:t>
            </a:r>
            <a:r>
              <a:rPr lang="fr-FR" sz="1200" i="1" dirty="0">
                <a:solidFill>
                  <a:srgbClr val="CC3300"/>
                </a:solidFill>
                <a:ea typeface="ＭＳ Ｐゴシック" pitchFamily="34" charset="-128"/>
              </a:rPr>
              <a:t> 2016, Glasgow, Abs. O124</a:t>
            </a:r>
            <a:endParaRPr lang="en-GB" sz="1200" i="1" dirty="0">
              <a:solidFill>
                <a:srgbClr val="CC3300"/>
              </a:solidFill>
              <a:ea typeface="ＭＳ Ｐゴシック" pitchFamily="34" charset="-128"/>
            </a:endParaRPr>
          </a:p>
        </p:txBody>
      </p:sp>
    </p:spTree>
    <p:custDataLst>
      <p:tags r:id="rId1"/>
    </p:custData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8"/>
          <p:cNvSpPr>
            <a:spLocks noChangeArrowheads="1"/>
          </p:cNvSpPr>
          <p:nvPr/>
        </p:nvSpPr>
        <p:spPr bwMode="auto">
          <a:xfrm>
            <a:off x="1430599" y="1363690"/>
            <a:ext cx="6285053" cy="316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ts val="1525"/>
              </a:lnSpc>
              <a:spcBef>
                <a:spcPct val="20000"/>
              </a:spcBef>
            </a:pPr>
            <a:r>
              <a:rPr lang="en-GB" sz="2400" b="1" dirty="0">
                <a:solidFill>
                  <a:srgbClr val="CC3300"/>
                </a:solidFill>
                <a:latin typeface="Calibri" pitchFamily="34" charset="0"/>
                <a:ea typeface="ＭＳ Ｐゴシック" pitchFamily="34" charset="-128"/>
              </a:rPr>
              <a:t>Adverse events, % (≥ 5% in either group)</a:t>
            </a:r>
          </a:p>
        </p:txBody>
      </p:sp>
      <p:graphicFrame>
        <p:nvGraphicFramePr>
          <p:cNvPr id="3" name="Group 7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5937177"/>
              </p:ext>
            </p:extLst>
          </p:nvPr>
        </p:nvGraphicFramePr>
        <p:xfrm>
          <a:off x="383371" y="1954530"/>
          <a:ext cx="8291288" cy="3916524"/>
        </p:xfrm>
        <a:graphic>
          <a:graphicData uri="http://schemas.openxmlformats.org/drawingml/2006/table">
            <a:tbl>
              <a:tblPr/>
              <a:tblGrid>
                <a:gridCol w="29751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868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534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367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3915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65760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Study 1216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-65" charset="0"/>
                        <a:ea typeface="ＭＳ Ｐゴシック" pitchFamily="-65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Study 1160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-65" charset="0"/>
                        <a:ea typeface="ＭＳ Ｐゴシック" pitchFamily="-65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1460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RPV/F/TAF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N = 316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CB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RPV/F/TDF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N = 314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B04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RPV/F/TAF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N = 438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CB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EFV/F/TDF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N = 437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8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Upper respiratory tract infection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8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Diarrhea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8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Nasopharyngitis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8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Headache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8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Cough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8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Bronchitis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8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Sinusitis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8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Arthralgia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5" name="Titre 1"/>
          <p:cNvSpPr txBox="1">
            <a:spLocks/>
          </p:cNvSpPr>
          <p:nvPr/>
        </p:nvSpPr>
        <p:spPr>
          <a:xfrm>
            <a:off x="50800" y="44450"/>
            <a:ext cx="8193088" cy="1106488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+mj-lt"/>
                <a:ea typeface="ＭＳ Ｐゴシック" pitchFamily="-109" charset="-128"/>
                <a:cs typeface="ＭＳ Ｐゴシック" pitchFamily="-109" charset="-128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9pPr>
          </a:lstStyle>
          <a:p>
            <a:endParaRPr lang="en-GB" sz="3200" dirty="0">
              <a:ea typeface="ＭＳ Ｐゴシック" pitchFamily="34" charset="-128"/>
            </a:endParaRPr>
          </a:p>
        </p:txBody>
      </p:sp>
      <p:sp>
        <p:nvSpPr>
          <p:cNvPr id="6" name="AutoShape 162"/>
          <p:cNvSpPr>
            <a:spLocks noChangeArrowheads="1"/>
          </p:cNvSpPr>
          <p:nvPr/>
        </p:nvSpPr>
        <p:spPr bwMode="auto">
          <a:xfrm>
            <a:off x="-1" y="6565238"/>
            <a:ext cx="1908000" cy="324000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200" b="1" i="1" dirty="0">
                <a:solidFill>
                  <a:srgbClr val="333399"/>
                </a:solidFill>
                <a:latin typeface="Cambria" pitchFamily="18" charset="0"/>
              </a:rPr>
              <a:t>SWITCH TO RPV/FTC/TAF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Studies 1216 and 1160: switch to RPV/FTC/TAF</a:t>
            </a:r>
            <a:endParaRPr lang="fr-FR" dirty="0"/>
          </a:p>
        </p:txBody>
      </p:sp>
      <p:sp>
        <p:nvSpPr>
          <p:cNvPr id="9" name="ZoneTexte 69"/>
          <p:cNvSpPr txBox="1">
            <a:spLocks noChangeArrowheads="1"/>
          </p:cNvSpPr>
          <p:nvPr/>
        </p:nvSpPr>
        <p:spPr bwMode="auto">
          <a:xfrm>
            <a:off x="5007778" y="6567793"/>
            <a:ext cx="412808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defTabSz="914400"/>
            <a:r>
              <a:rPr lang="fr-FR" sz="1200" i="1" dirty="0" err="1">
                <a:solidFill>
                  <a:srgbClr val="CC3300"/>
                </a:solidFill>
                <a:ea typeface="ＭＳ Ｐゴシック" pitchFamily="34" charset="-128"/>
              </a:rPr>
              <a:t>Orkin</a:t>
            </a:r>
            <a:r>
              <a:rPr lang="fr-FR" sz="1200" i="1" dirty="0">
                <a:solidFill>
                  <a:srgbClr val="CC3300"/>
                </a:solidFill>
                <a:ea typeface="ＭＳ Ｐゴシック" pitchFamily="34" charset="-128"/>
              </a:rPr>
              <a:t> C. HIV Drug </a:t>
            </a:r>
            <a:r>
              <a:rPr lang="fr-FR" sz="1200" i="1" dirty="0" err="1">
                <a:solidFill>
                  <a:srgbClr val="CC3300"/>
                </a:solidFill>
                <a:ea typeface="ＭＳ Ｐゴシック" pitchFamily="34" charset="-128"/>
              </a:rPr>
              <a:t>Therapy</a:t>
            </a:r>
            <a:r>
              <a:rPr lang="fr-FR" sz="1200" i="1" dirty="0">
                <a:solidFill>
                  <a:srgbClr val="CC3300"/>
                </a:solidFill>
                <a:ea typeface="ＭＳ Ｐゴシック" pitchFamily="34" charset="-128"/>
              </a:rPr>
              <a:t> 2016, Glasgow, Abs. O124</a:t>
            </a:r>
            <a:endParaRPr lang="en-GB" sz="1200" i="1" dirty="0">
              <a:solidFill>
                <a:srgbClr val="CC3300"/>
              </a:solidFill>
              <a:ea typeface="ＭＳ Ｐゴシック" pitchFamily="34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378791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8"/>
          <p:cNvSpPr>
            <a:spLocks noChangeArrowheads="1"/>
          </p:cNvSpPr>
          <p:nvPr/>
        </p:nvSpPr>
        <p:spPr bwMode="auto">
          <a:xfrm>
            <a:off x="1162563" y="1363690"/>
            <a:ext cx="6553090" cy="284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ts val="1525"/>
              </a:lnSpc>
              <a:spcBef>
                <a:spcPct val="20000"/>
              </a:spcBef>
            </a:pPr>
            <a:r>
              <a:rPr lang="en-GB" sz="2400" b="1" dirty="0">
                <a:solidFill>
                  <a:srgbClr val="CC3300"/>
                </a:solidFill>
                <a:latin typeface="Calibri" pitchFamily="34" charset="0"/>
                <a:ea typeface="ＭＳ Ｐゴシック" pitchFamily="34" charset="-128"/>
              </a:rPr>
              <a:t>Adverse events leading to discontinuation, N (%)</a:t>
            </a:r>
          </a:p>
        </p:txBody>
      </p:sp>
      <p:graphicFrame>
        <p:nvGraphicFramePr>
          <p:cNvPr id="3" name="Group 7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4646999"/>
              </p:ext>
            </p:extLst>
          </p:nvPr>
        </p:nvGraphicFramePr>
        <p:xfrm>
          <a:off x="214628" y="1807060"/>
          <a:ext cx="8692389" cy="3901440"/>
        </p:xfrm>
        <a:graphic>
          <a:graphicData uri="http://schemas.openxmlformats.org/drawingml/2006/table">
            <a:tbl>
              <a:tblPr/>
              <a:tblGrid>
                <a:gridCol w="20984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346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360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232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6576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Study 1216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-65" charset="0"/>
                        <a:ea typeface="ＭＳ Ｐゴシック" pitchFamily="-65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Study 1160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-65" charset="0"/>
                        <a:ea typeface="ＭＳ Ｐゴシック" pitchFamily="-65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912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RPV/F/TAF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N = 316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CB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RPV/F/TDF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N = 314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B04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RPV/F/TAF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N = 438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CB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EFV/F/TDF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N = 437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A6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4 (1.3%)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3 (1.0%)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11 (2.5%)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8 (1.8%)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517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Gastroesophageal reflux disease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Ulcerative oesophagitis with hiatal hernia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Fatigue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Depression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Elevated AST and ALT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Chronic myeloid </a:t>
                      </a:r>
                      <a:r>
                        <a:rPr kumimoji="0" lang="en-GB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leukemia</a:t>
                      </a: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Drug hypersensitivity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Anemia</a:t>
                      </a: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, ulcer </a:t>
                      </a:r>
                      <a:r>
                        <a:rPr kumimoji="0" lang="en-GB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hemorrhage</a:t>
                      </a: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Diarrhea</a:t>
                      </a: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Vomiting, anxiety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Oesophagitis</a:t>
                      </a: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Dysgueusia</a:t>
                      </a: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Localised infection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Fractures, traumatic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Decreased GFR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Fatigue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Cough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Generalized pruritus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Gastroesophageal</a:t>
                      </a: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 reflux disease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Abdominal pain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Diarrhea</a:t>
                      </a: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Dysphagia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Rash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Nausea, vomiting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Hypersensitivity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Atrial fibrillation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Titre 1"/>
          <p:cNvSpPr txBox="1">
            <a:spLocks/>
          </p:cNvSpPr>
          <p:nvPr/>
        </p:nvSpPr>
        <p:spPr>
          <a:xfrm>
            <a:off x="50800" y="44450"/>
            <a:ext cx="8193088" cy="1106488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+mj-lt"/>
                <a:ea typeface="ＭＳ Ｐゴシック" pitchFamily="-109" charset="-128"/>
                <a:cs typeface="ＭＳ Ｐゴシック" pitchFamily="-109" charset="-128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9pPr>
          </a:lstStyle>
          <a:p>
            <a:endParaRPr lang="en-GB" sz="3200" dirty="0">
              <a:ea typeface="ＭＳ Ｐゴシック" pitchFamily="34" charset="-128"/>
            </a:endParaRPr>
          </a:p>
        </p:txBody>
      </p:sp>
      <p:sp>
        <p:nvSpPr>
          <p:cNvPr id="6" name="AutoShape 162"/>
          <p:cNvSpPr>
            <a:spLocks noChangeArrowheads="1"/>
          </p:cNvSpPr>
          <p:nvPr/>
        </p:nvSpPr>
        <p:spPr bwMode="auto">
          <a:xfrm>
            <a:off x="-1" y="6565238"/>
            <a:ext cx="1908000" cy="324000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200" b="1" i="1" dirty="0">
                <a:solidFill>
                  <a:srgbClr val="333399"/>
                </a:solidFill>
                <a:latin typeface="Cambria" pitchFamily="18" charset="0"/>
              </a:rPr>
              <a:t>SWITCH TO RPV/FTC/TAF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Studies 1216 and 1160: switch to RPV/FTC/TAF</a:t>
            </a:r>
            <a:endParaRPr lang="fr-FR" dirty="0"/>
          </a:p>
        </p:txBody>
      </p:sp>
      <p:sp>
        <p:nvSpPr>
          <p:cNvPr id="9" name="ZoneTexte 69"/>
          <p:cNvSpPr txBox="1">
            <a:spLocks noChangeArrowheads="1"/>
          </p:cNvSpPr>
          <p:nvPr/>
        </p:nvSpPr>
        <p:spPr bwMode="auto">
          <a:xfrm>
            <a:off x="5007778" y="6567793"/>
            <a:ext cx="412808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defTabSz="914400"/>
            <a:r>
              <a:rPr lang="fr-FR" sz="1200" i="1" dirty="0" err="1">
                <a:solidFill>
                  <a:srgbClr val="CC3300"/>
                </a:solidFill>
                <a:ea typeface="ＭＳ Ｐゴシック" pitchFamily="34" charset="-128"/>
              </a:rPr>
              <a:t>Orkin</a:t>
            </a:r>
            <a:r>
              <a:rPr lang="fr-FR" sz="1200" i="1" dirty="0">
                <a:solidFill>
                  <a:srgbClr val="CC3300"/>
                </a:solidFill>
                <a:ea typeface="ＭＳ Ｐゴシック" pitchFamily="34" charset="-128"/>
              </a:rPr>
              <a:t> C. HIV Drug </a:t>
            </a:r>
            <a:r>
              <a:rPr lang="fr-FR" sz="1200" i="1" dirty="0" err="1">
                <a:solidFill>
                  <a:srgbClr val="CC3300"/>
                </a:solidFill>
                <a:ea typeface="ＭＳ Ｐゴシック" pitchFamily="34" charset="-128"/>
              </a:rPr>
              <a:t>Therapy</a:t>
            </a:r>
            <a:r>
              <a:rPr lang="fr-FR" sz="1200" i="1" dirty="0">
                <a:solidFill>
                  <a:srgbClr val="CC3300"/>
                </a:solidFill>
                <a:ea typeface="ＭＳ Ｐゴシック" pitchFamily="34" charset="-128"/>
              </a:rPr>
              <a:t> 2016, Glasgow, Abs. O124</a:t>
            </a:r>
            <a:endParaRPr lang="en-GB" sz="1200" i="1" dirty="0">
              <a:solidFill>
                <a:srgbClr val="CC3300"/>
              </a:solidFill>
              <a:ea typeface="ＭＳ Ｐゴシック" pitchFamily="34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19372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8"/>
          <p:cNvSpPr>
            <a:spLocks noChangeArrowheads="1"/>
          </p:cNvSpPr>
          <p:nvPr/>
        </p:nvSpPr>
        <p:spPr bwMode="auto">
          <a:xfrm>
            <a:off x="1430599" y="1363690"/>
            <a:ext cx="6285053" cy="316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ts val="1525"/>
              </a:lnSpc>
              <a:spcBef>
                <a:spcPct val="20000"/>
              </a:spcBef>
            </a:pPr>
            <a:r>
              <a:rPr lang="en-GB" sz="2400" b="1" dirty="0">
                <a:solidFill>
                  <a:srgbClr val="CC3300"/>
                </a:solidFill>
                <a:latin typeface="Calibri" pitchFamily="34" charset="0"/>
                <a:ea typeface="ＭＳ Ｐゴシック" pitchFamily="34" charset="-128"/>
              </a:rPr>
              <a:t>Grade 3-4 laboratory abnormalities, %</a:t>
            </a:r>
          </a:p>
        </p:txBody>
      </p:sp>
      <p:graphicFrame>
        <p:nvGraphicFramePr>
          <p:cNvPr id="3" name="Group 7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8913297"/>
              </p:ext>
            </p:extLst>
          </p:nvPr>
        </p:nvGraphicFramePr>
        <p:xfrm>
          <a:off x="383371" y="1807060"/>
          <a:ext cx="8291288" cy="4303956"/>
        </p:xfrm>
        <a:graphic>
          <a:graphicData uri="http://schemas.openxmlformats.org/drawingml/2006/table">
            <a:tbl>
              <a:tblPr/>
              <a:tblGrid>
                <a:gridCol w="34620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341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9833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3410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627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94529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Study 1216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-65" charset="0"/>
                        <a:ea typeface="ＭＳ Ｐゴシック" pitchFamily="-65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Study 1160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-65" charset="0"/>
                        <a:ea typeface="ＭＳ Ｐゴシック" pitchFamily="-65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1460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RPV/F/TAF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N = 316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CB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RPV/F/TDF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N = 314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B04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RPV/F/TAF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N = 438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CB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EFV/F/TDF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N = 437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8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Any abnormality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8663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LDL elevation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8663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Creatine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 kinase elevation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8663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Urine glucose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8663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Total cholesterol elevation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&lt; 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8663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AST elevation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&lt; 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8663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ALT elevation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&lt; 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&lt; 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&lt; 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8663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Serum fasting glucose elevation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&lt; 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&lt; 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58663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Urine red blood cells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&lt; 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6" name="AutoShape 162"/>
          <p:cNvSpPr>
            <a:spLocks noChangeArrowheads="1"/>
          </p:cNvSpPr>
          <p:nvPr/>
        </p:nvSpPr>
        <p:spPr bwMode="auto">
          <a:xfrm>
            <a:off x="-1" y="6565238"/>
            <a:ext cx="1908000" cy="324000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200" b="1" i="1" dirty="0">
                <a:solidFill>
                  <a:srgbClr val="333399"/>
                </a:solidFill>
                <a:latin typeface="Cambria" pitchFamily="18" charset="0"/>
              </a:rPr>
              <a:t>SWITCH TO RPV/FTC/TAF</a:t>
            </a:r>
          </a:p>
        </p:txBody>
      </p:sp>
      <p:sp>
        <p:nvSpPr>
          <p:cNvPr id="8" name="Titr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Studies 1216 and 1160: switch to RPV/FTC/TAF</a:t>
            </a:r>
            <a:endParaRPr lang="fr-FR" dirty="0"/>
          </a:p>
        </p:txBody>
      </p:sp>
      <p:sp>
        <p:nvSpPr>
          <p:cNvPr id="9" name="ZoneTexte 69"/>
          <p:cNvSpPr txBox="1">
            <a:spLocks noChangeArrowheads="1"/>
          </p:cNvSpPr>
          <p:nvPr/>
        </p:nvSpPr>
        <p:spPr bwMode="auto">
          <a:xfrm>
            <a:off x="5007778" y="6567793"/>
            <a:ext cx="412808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defTabSz="914400"/>
            <a:r>
              <a:rPr lang="fr-FR" sz="1200" i="1" dirty="0" err="1">
                <a:solidFill>
                  <a:srgbClr val="CC3300"/>
                </a:solidFill>
                <a:ea typeface="ＭＳ Ｐゴシック" pitchFamily="34" charset="-128"/>
              </a:rPr>
              <a:t>Orkin</a:t>
            </a:r>
            <a:r>
              <a:rPr lang="fr-FR" sz="1200" i="1" dirty="0">
                <a:solidFill>
                  <a:srgbClr val="CC3300"/>
                </a:solidFill>
                <a:ea typeface="ＭＳ Ｐゴシック" pitchFamily="34" charset="-128"/>
              </a:rPr>
              <a:t> C. HIV Drug </a:t>
            </a:r>
            <a:r>
              <a:rPr lang="fr-FR" sz="1200" i="1" dirty="0" err="1">
                <a:solidFill>
                  <a:srgbClr val="CC3300"/>
                </a:solidFill>
                <a:ea typeface="ＭＳ Ｐゴシック" pitchFamily="34" charset="-128"/>
              </a:rPr>
              <a:t>Therapy</a:t>
            </a:r>
            <a:r>
              <a:rPr lang="fr-FR" sz="1200" i="1" dirty="0">
                <a:solidFill>
                  <a:srgbClr val="CC3300"/>
                </a:solidFill>
                <a:ea typeface="ＭＳ Ｐゴシック" pitchFamily="34" charset="-128"/>
              </a:rPr>
              <a:t> 2016, Glasgow, Abs. O124</a:t>
            </a:r>
            <a:endParaRPr lang="en-GB" sz="1200" i="1" dirty="0">
              <a:solidFill>
                <a:srgbClr val="CC3300"/>
              </a:solidFill>
              <a:ea typeface="ＭＳ Ｐゴシック" pitchFamily="34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19372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Studies 1216 and 1160: switch to RPV/FTC/TAF</a:t>
            </a:r>
            <a:endParaRPr lang="fr-FR" dirty="0"/>
          </a:p>
        </p:txBody>
      </p:sp>
      <p:sp>
        <p:nvSpPr>
          <p:cNvPr id="33" name="Title 1"/>
          <p:cNvSpPr txBox="1">
            <a:spLocks/>
          </p:cNvSpPr>
          <p:nvPr/>
        </p:nvSpPr>
        <p:spPr bwMode="auto">
          <a:xfrm>
            <a:off x="23655" y="1211611"/>
            <a:ext cx="9043627" cy="5047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bg2">
                    <a:lumMod val="25000"/>
                  </a:schemeClr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ctr"/>
            <a:r>
              <a:rPr lang="en-US" sz="2400" b="1" dirty="0">
                <a:solidFill>
                  <a:srgbClr val="CC3300"/>
                </a:solidFill>
              </a:rPr>
              <a:t>Median change in </a:t>
            </a:r>
            <a:r>
              <a:rPr lang="en-US" sz="2400" b="1" dirty="0" err="1">
                <a:solidFill>
                  <a:srgbClr val="CC3300"/>
                </a:solidFill>
              </a:rPr>
              <a:t>eGFR</a:t>
            </a:r>
            <a:r>
              <a:rPr lang="en-US" sz="2400" b="1" dirty="0">
                <a:solidFill>
                  <a:srgbClr val="CC3300"/>
                </a:solidFill>
              </a:rPr>
              <a:t> [</a:t>
            </a:r>
            <a:r>
              <a:rPr lang="en-US" sz="2400" b="1" dirty="0" err="1">
                <a:solidFill>
                  <a:srgbClr val="CC3300"/>
                </a:solidFill>
              </a:rPr>
              <a:t>Cockroft-Gault</a:t>
            </a:r>
            <a:r>
              <a:rPr lang="en-US" sz="2400" b="1" dirty="0">
                <a:solidFill>
                  <a:srgbClr val="CC3300"/>
                </a:solidFill>
              </a:rPr>
              <a:t>] (mL/min) at W48 (Q1-Q3)</a:t>
            </a:r>
          </a:p>
        </p:txBody>
      </p:sp>
      <p:sp>
        <p:nvSpPr>
          <p:cNvPr id="72" name="AutoShape 162"/>
          <p:cNvSpPr>
            <a:spLocks noChangeArrowheads="1"/>
          </p:cNvSpPr>
          <p:nvPr/>
        </p:nvSpPr>
        <p:spPr bwMode="auto">
          <a:xfrm>
            <a:off x="-1" y="6565238"/>
            <a:ext cx="1908000" cy="324000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200" b="1" i="1" dirty="0">
                <a:solidFill>
                  <a:srgbClr val="333399"/>
                </a:solidFill>
                <a:latin typeface="Cambria" pitchFamily="18" charset="0"/>
              </a:rPr>
              <a:t>SWITCH TO RPV/FTC/TAF</a:t>
            </a:r>
          </a:p>
        </p:txBody>
      </p:sp>
      <p:sp>
        <p:nvSpPr>
          <p:cNvPr id="236" name="ZoneTexte 69"/>
          <p:cNvSpPr txBox="1">
            <a:spLocks noChangeArrowheads="1"/>
          </p:cNvSpPr>
          <p:nvPr/>
        </p:nvSpPr>
        <p:spPr bwMode="auto">
          <a:xfrm>
            <a:off x="5007778" y="6567793"/>
            <a:ext cx="412808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defTabSz="914400"/>
            <a:r>
              <a:rPr lang="fr-FR" sz="1200" i="1" dirty="0" err="1">
                <a:solidFill>
                  <a:srgbClr val="CC3300"/>
                </a:solidFill>
                <a:ea typeface="ＭＳ Ｐゴシック" pitchFamily="34" charset="-128"/>
              </a:rPr>
              <a:t>Orkin</a:t>
            </a:r>
            <a:r>
              <a:rPr lang="fr-FR" sz="1200" i="1" dirty="0">
                <a:solidFill>
                  <a:srgbClr val="CC3300"/>
                </a:solidFill>
                <a:ea typeface="ＭＳ Ｐゴシック" pitchFamily="34" charset="-128"/>
              </a:rPr>
              <a:t> C. HIV Drug </a:t>
            </a:r>
            <a:r>
              <a:rPr lang="fr-FR" sz="1200" i="1" dirty="0" err="1">
                <a:solidFill>
                  <a:srgbClr val="CC3300"/>
                </a:solidFill>
                <a:ea typeface="ＭＳ Ｐゴシック" pitchFamily="34" charset="-128"/>
              </a:rPr>
              <a:t>Therapy</a:t>
            </a:r>
            <a:r>
              <a:rPr lang="fr-FR" sz="1200" i="1" dirty="0">
                <a:solidFill>
                  <a:srgbClr val="CC3300"/>
                </a:solidFill>
                <a:ea typeface="ＭＳ Ｐゴシック" pitchFamily="34" charset="-128"/>
              </a:rPr>
              <a:t> 2016, Glasgow, Abs. O124</a:t>
            </a:r>
            <a:endParaRPr lang="en-GB" sz="1200" i="1" dirty="0">
              <a:solidFill>
                <a:srgbClr val="CC3300"/>
              </a:solidFill>
              <a:ea typeface="ＭＳ Ｐゴシック" pitchFamily="34" charset="-128"/>
            </a:endParaRPr>
          </a:p>
        </p:txBody>
      </p:sp>
      <p:grpSp>
        <p:nvGrpSpPr>
          <p:cNvPr id="3" name="Groupe 2"/>
          <p:cNvGrpSpPr/>
          <p:nvPr/>
        </p:nvGrpSpPr>
        <p:grpSpPr>
          <a:xfrm>
            <a:off x="329199" y="1827483"/>
            <a:ext cx="4450659" cy="4312417"/>
            <a:chOff x="329199" y="1827483"/>
            <a:chExt cx="4450659" cy="4312417"/>
          </a:xfrm>
        </p:grpSpPr>
        <p:sp>
          <p:nvSpPr>
            <p:cNvPr id="73" name="Text Placeholder 7"/>
            <p:cNvSpPr>
              <a:spLocks/>
            </p:cNvSpPr>
            <p:nvPr/>
          </p:nvSpPr>
          <p:spPr bwMode="auto">
            <a:xfrm>
              <a:off x="1027492" y="1827483"/>
              <a:ext cx="3291840" cy="342538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>
                <a:lnSpc>
                  <a:spcPct val="90000"/>
                </a:lnSpc>
                <a:buClr>
                  <a:srgbClr val="A9A9A9"/>
                </a:buClr>
                <a:buSzPct val="90000"/>
                <a:buFont typeface="Wingdings" pitchFamily="2" charset="2"/>
                <a:buNone/>
              </a:pPr>
              <a:r>
                <a:rPr lang="en-US" altLang="en-US" sz="2000" b="1" dirty="0">
                  <a:solidFill>
                    <a:srgbClr val="333399"/>
                  </a:solidFill>
                  <a:latin typeface="+mj-lt"/>
                </a:rPr>
                <a:t>Study 1216</a:t>
              </a:r>
            </a:p>
          </p:txBody>
        </p:sp>
        <p:sp>
          <p:nvSpPr>
            <p:cNvPr id="15" name="Line 36"/>
            <p:cNvSpPr>
              <a:spLocks noChangeShapeType="1"/>
            </p:cNvSpPr>
            <p:nvPr/>
          </p:nvSpPr>
          <p:spPr bwMode="auto">
            <a:xfrm flipV="1">
              <a:off x="850900" y="2994025"/>
              <a:ext cx="0" cy="119221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600">
                <a:solidFill>
                  <a:srgbClr val="000066"/>
                </a:solidFill>
              </a:endParaRPr>
            </a:p>
          </p:txBody>
        </p:sp>
        <p:sp>
          <p:nvSpPr>
            <p:cNvPr id="16" name="Line 37"/>
            <p:cNvSpPr>
              <a:spLocks noChangeShapeType="1"/>
            </p:cNvSpPr>
            <p:nvPr/>
          </p:nvSpPr>
          <p:spPr bwMode="auto">
            <a:xfrm flipH="1">
              <a:off x="850900" y="4186238"/>
              <a:ext cx="3106738" cy="0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600">
                <a:solidFill>
                  <a:srgbClr val="000066"/>
                </a:solidFill>
              </a:endParaRPr>
            </a:p>
          </p:txBody>
        </p:sp>
        <p:sp>
          <p:nvSpPr>
            <p:cNvPr id="17" name="Freeform 38"/>
            <p:cNvSpPr>
              <a:spLocks/>
            </p:cNvSpPr>
            <p:nvPr/>
          </p:nvSpPr>
          <p:spPr bwMode="auto">
            <a:xfrm>
              <a:off x="850900" y="4186238"/>
              <a:ext cx="3106738" cy="1190625"/>
            </a:xfrm>
            <a:custGeom>
              <a:avLst/>
              <a:gdLst>
                <a:gd name="T0" fmla="*/ 1957 w 1957"/>
                <a:gd name="T1" fmla="*/ 750 h 750"/>
                <a:gd name="T2" fmla="*/ 0 w 1957"/>
                <a:gd name="T3" fmla="*/ 750 h 750"/>
                <a:gd name="T4" fmla="*/ 0 w 1957"/>
                <a:gd name="T5" fmla="*/ 0 h 7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57" h="750">
                  <a:moveTo>
                    <a:pt x="1957" y="750"/>
                  </a:moveTo>
                  <a:lnTo>
                    <a:pt x="0" y="750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600">
                <a:solidFill>
                  <a:srgbClr val="000066"/>
                </a:solidFill>
              </a:endParaRPr>
            </a:p>
          </p:txBody>
        </p:sp>
        <p:sp>
          <p:nvSpPr>
            <p:cNvPr id="26" name="Line 47"/>
            <p:cNvSpPr>
              <a:spLocks noChangeShapeType="1"/>
            </p:cNvSpPr>
            <p:nvPr/>
          </p:nvSpPr>
          <p:spPr bwMode="auto">
            <a:xfrm flipH="1">
              <a:off x="760413" y="4186238"/>
              <a:ext cx="90488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600">
                <a:solidFill>
                  <a:srgbClr val="000066"/>
                </a:solidFill>
              </a:endParaRPr>
            </a:p>
          </p:txBody>
        </p:sp>
        <p:sp>
          <p:nvSpPr>
            <p:cNvPr id="27" name="Line 48"/>
            <p:cNvSpPr>
              <a:spLocks noChangeShapeType="1"/>
            </p:cNvSpPr>
            <p:nvPr/>
          </p:nvSpPr>
          <p:spPr bwMode="auto">
            <a:xfrm flipH="1">
              <a:off x="760413" y="2994025"/>
              <a:ext cx="90488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600">
                <a:solidFill>
                  <a:srgbClr val="000066"/>
                </a:solidFill>
              </a:endParaRPr>
            </a:p>
          </p:txBody>
        </p:sp>
        <p:sp>
          <p:nvSpPr>
            <p:cNvPr id="28" name="Line 49"/>
            <p:cNvSpPr>
              <a:spLocks noChangeShapeType="1"/>
            </p:cNvSpPr>
            <p:nvPr/>
          </p:nvSpPr>
          <p:spPr bwMode="auto">
            <a:xfrm flipH="1">
              <a:off x="760413" y="3392488"/>
              <a:ext cx="90488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600">
                <a:solidFill>
                  <a:srgbClr val="000066"/>
                </a:solidFill>
              </a:endParaRPr>
            </a:p>
          </p:txBody>
        </p:sp>
        <p:sp>
          <p:nvSpPr>
            <p:cNvPr id="29" name="Line 50"/>
            <p:cNvSpPr>
              <a:spLocks noChangeShapeType="1"/>
            </p:cNvSpPr>
            <p:nvPr/>
          </p:nvSpPr>
          <p:spPr bwMode="auto">
            <a:xfrm flipH="1">
              <a:off x="760413" y="3787775"/>
              <a:ext cx="90488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600">
                <a:solidFill>
                  <a:srgbClr val="000066"/>
                </a:solidFill>
              </a:endParaRPr>
            </a:p>
          </p:txBody>
        </p:sp>
        <p:sp>
          <p:nvSpPr>
            <p:cNvPr id="30" name="Line 51"/>
            <p:cNvSpPr>
              <a:spLocks noChangeShapeType="1"/>
            </p:cNvSpPr>
            <p:nvPr/>
          </p:nvSpPr>
          <p:spPr bwMode="auto">
            <a:xfrm flipH="1">
              <a:off x="760413" y="4583113"/>
              <a:ext cx="90488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600">
                <a:solidFill>
                  <a:srgbClr val="000066"/>
                </a:solidFill>
              </a:endParaRPr>
            </a:p>
          </p:txBody>
        </p:sp>
        <p:sp>
          <p:nvSpPr>
            <p:cNvPr id="31" name="Line 52"/>
            <p:cNvSpPr>
              <a:spLocks noChangeShapeType="1"/>
            </p:cNvSpPr>
            <p:nvPr/>
          </p:nvSpPr>
          <p:spPr bwMode="auto">
            <a:xfrm flipH="1">
              <a:off x="760413" y="4978400"/>
              <a:ext cx="90488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600">
                <a:solidFill>
                  <a:srgbClr val="000066"/>
                </a:solidFill>
              </a:endParaRPr>
            </a:p>
          </p:txBody>
        </p:sp>
        <p:sp>
          <p:nvSpPr>
            <p:cNvPr id="55328" name="Line 53"/>
            <p:cNvSpPr>
              <a:spLocks noChangeShapeType="1"/>
            </p:cNvSpPr>
            <p:nvPr/>
          </p:nvSpPr>
          <p:spPr bwMode="auto">
            <a:xfrm flipH="1">
              <a:off x="760413" y="5376863"/>
              <a:ext cx="90488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600">
                <a:solidFill>
                  <a:srgbClr val="000066"/>
                </a:solidFill>
              </a:endParaRPr>
            </a:p>
          </p:txBody>
        </p:sp>
        <p:sp>
          <p:nvSpPr>
            <p:cNvPr id="55338" name="Line 60"/>
            <p:cNvSpPr>
              <a:spLocks noChangeShapeType="1"/>
            </p:cNvSpPr>
            <p:nvPr/>
          </p:nvSpPr>
          <p:spPr bwMode="auto">
            <a:xfrm flipV="1">
              <a:off x="1420813" y="5376863"/>
              <a:ext cx="0" cy="10477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600">
                <a:solidFill>
                  <a:srgbClr val="000066"/>
                </a:solidFill>
              </a:endParaRPr>
            </a:p>
          </p:txBody>
        </p:sp>
        <p:sp>
          <p:nvSpPr>
            <p:cNvPr id="55339" name="Line 61"/>
            <p:cNvSpPr>
              <a:spLocks noChangeShapeType="1"/>
            </p:cNvSpPr>
            <p:nvPr/>
          </p:nvSpPr>
          <p:spPr bwMode="auto">
            <a:xfrm flipV="1">
              <a:off x="1992313" y="5376863"/>
              <a:ext cx="0" cy="10477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600">
                <a:solidFill>
                  <a:srgbClr val="000066"/>
                </a:solidFill>
              </a:endParaRPr>
            </a:p>
          </p:txBody>
        </p:sp>
        <p:sp>
          <p:nvSpPr>
            <p:cNvPr id="55340" name="Line 62"/>
            <p:cNvSpPr>
              <a:spLocks noChangeShapeType="1"/>
            </p:cNvSpPr>
            <p:nvPr/>
          </p:nvSpPr>
          <p:spPr bwMode="auto">
            <a:xfrm flipV="1">
              <a:off x="850900" y="5376863"/>
              <a:ext cx="0" cy="10477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600">
                <a:solidFill>
                  <a:srgbClr val="000066"/>
                </a:solidFill>
              </a:endParaRPr>
            </a:p>
          </p:txBody>
        </p:sp>
        <p:sp>
          <p:nvSpPr>
            <p:cNvPr id="55341" name="Line 63"/>
            <p:cNvSpPr>
              <a:spLocks noChangeShapeType="1"/>
            </p:cNvSpPr>
            <p:nvPr/>
          </p:nvSpPr>
          <p:spPr bwMode="auto">
            <a:xfrm flipV="1">
              <a:off x="3702050" y="5376863"/>
              <a:ext cx="0" cy="10477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600">
                <a:solidFill>
                  <a:srgbClr val="000066"/>
                </a:solidFill>
              </a:endParaRPr>
            </a:p>
          </p:txBody>
        </p:sp>
        <p:sp>
          <p:nvSpPr>
            <p:cNvPr id="55342" name="Line 64"/>
            <p:cNvSpPr>
              <a:spLocks noChangeShapeType="1"/>
            </p:cNvSpPr>
            <p:nvPr/>
          </p:nvSpPr>
          <p:spPr bwMode="auto">
            <a:xfrm flipV="1">
              <a:off x="2560638" y="5376863"/>
              <a:ext cx="0" cy="10477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600">
                <a:solidFill>
                  <a:srgbClr val="000066"/>
                </a:solidFill>
              </a:endParaRPr>
            </a:p>
          </p:txBody>
        </p:sp>
        <p:sp>
          <p:nvSpPr>
            <p:cNvPr id="55343" name="Line 65"/>
            <p:cNvSpPr>
              <a:spLocks noChangeShapeType="1"/>
            </p:cNvSpPr>
            <p:nvPr/>
          </p:nvSpPr>
          <p:spPr bwMode="auto">
            <a:xfrm flipV="1">
              <a:off x="3132138" y="5376863"/>
              <a:ext cx="0" cy="10477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600">
                <a:solidFill>
                  <a:srgbClr val="000066"/>
                </a:solidFill>
              </a:endParaRPr>
            </a:p>
          </p:txBody>
        </p:sp>
        <p:sp>
          <p:nvSpPr>
            <p:cNvPr id="55360" name="Line 82"/>
            <p:cNvSpPr>
              <a:spLocks noChangeShapeType="1"/>
            </p:cNvSpPr>
            <p:nvPr/>
          </p:nvSpPr>
          <p:spPr bwMode="auto">
            <a:xfrm flipH="1">
              <a:off x="2560638" y="4527550"/>
              <a:ext cx="30163" cy="0"/>
            </a:xfrm>
            <a:prstGeom prst="line">
              <a:avLst/>
            </a:prstGeom>
            <a:noFill/>
            <a:ln w="14288">
              <a:solidFill>
                <a:srgbClr val="0CB5E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600">
                <a:solidFill>
                  <a:srgbClr val="000066"/>
                </a:solidFill>
              </a:endParaRPr>
            </a:p>
          </p:txBody>
        </p:sp>
        <p:sp>
          <p:nvSpPr>
            <p:cNvPr id="55370" name="Line 92"/>
            <p:cNvSpPr>
              <a:spLocks noChangeShapeType="1"/>
            </p:cNvSpPr>
            <p:nvPr/>
          </p:nvSpPr>
          <p:spPr bwMode="auto">
            <a:xfrm flipH="1">
              <a:off x="3128963" y="3140075"/>
              <a:ext cx="31750" cy="0"/>
            </a:xfrm>
            <a:prstGeom prst="line">
              <a:avLst/>
            </a:prstGeom>
            <a:noFill/>
            <a:ln w="14288">
              <a:solidFill>
                <a:srgbClr val="0CB5E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600">
                <a:solidFill>
                  <a:srgbClr val="000066"/>
                </a:solidFill>
              </a:endParaRPr>
            </a:p>
          </p:txBody>
        </p:sp>
        <p:sp>
          <p:nvSpPr>
            <p:cNvPr id="55371" name="Line 93"/>
            <p:cNvSpPr>
              <a:spLocks noChangeShapeType="1"/>
            </p:cNvSpPr>
            <p:nvPr/>
          </p:nvSpPr>
          <p:spPr bwMode="auto">
            <a:xfrm flipH="1">
              <a:off x="3098800" y="3140075"/>
              <a:ext cx="30163" cy="0"/>
            </a:xfrm>
            <a:prstGeom prst="line">
              <a:avLst/>
            </a:prstGeom>
            <a:noFill/>
            <a:ln w="14288">
              <a:solidFill>
                <a:srgbClr val="0CB5E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600">
                <a:solidFill>
                  <a:srgbClr val="000066"/>
                </a:solidFill>
              </a:endParaRPr>
            </a:p>
          </p:txBody>
        </p:sp>
        <p:sp>
          <p:nvSpPr>
            <p:cNvPr id="55372" name="Line 94"/>
            <p:cNvSpPr>
              <a:spLocks noChangeShapeType="1"/>
            </p:cNvSpPr>
            <p:nvPr/>
          </p:nvSpPr>
          <p:spPr bwMode="auto">
            <a:xfrm flipH="1">
              <a:off x="2560638" y="3373438"/>
              <a:ext cx="30163" cy="0"/>
            </a:xfrm>
            <a:prstGeom prst="line">
              <a:avLst/>
            </a:prstGeom>
            <a:noFill/>
            <a:ln w="14288">
              <a:solidFill>
                <a:srgbClr val="0CB5E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600">
                <a:solidFill>
                  <a:srgbClr val="000066"/>
                </a:solidFill>
              </a:endParaRPr>
            </a:p>
          </p:txBody>
        </p:sp>
        <p:sp>
          <p:nvSpPr>
            <p:cNvPr id="55374" name="Line 95"/>
            <p:cNvSpPr>
              <a:spLocks noChangeShapeType="1"/>
            </p:cNvSpPr>
            <p:nvPr/>
          </p:nvSpPr>
          <p:spPr bwMode="auto">
            <a:xfrm flipH="1">
              <a:off x="2530475" y="3373438"/>
              <a:ext cx="30163" cy="0"/>
            </a:xfrm>
            <a:prstGeom prst="line">
              <a:avLst/>
            </a:prstGeom>
            <a:noFill/>
            <a:ln w="14288">
              <a:solidFill>
                <a:srgbClr val="0CB5E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600">
                <a:solidFill>
                  <a:srgbClr val="000066"/>
                </a:solidFill>
              </a:endParaRPr>
            </a:p>
          </p:txBody>
        </p:sp>
        <p:sp>
          <p:nvSpPr>
            <p:cNvPr id="55375" name="Line 96"/>
            <p:cNvSpPr>
              <a:spLocks noChangeShapeType="1"/>
            </p:cNvSpPr>
            <p:nvPr/>
          </p:nvSpPr>
          <p:spPr bwMode="auto">
            <a:xfrm flipH="1">
              <a:off x="3098800" y="4410075"/>
              <a:ext cx="30163" cy="0"/>
            </a:xfrm>
            <a:prstGeom prst="line">
              <a:avLst/>
            </a:prstGeom>
            <a:noFill/>
            <a:ln w="14288">
              <a:solidFill>
                <a:srgbClr val="0CB5E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600">
                <a:solidFill>
                  <a:srgbClr val="000066"/>
                </a:solidFill>
              </a:endParaRPr>
            </a:p>
          </p:txBody>
        </p:sp>
        <p:sp>
          <p:nvSpPr>
            <p:cNvPr id="55376" name="Line 97"/>
            <p:cNvSpPr>
              <a:spLocks noChangeShapeType="1"/>
            </p:cNvSpPr>
            <p:nvPr/>
          </p:nvSpPr>
          <p:spPr bwMode="auto">
            <a:xfrm flipV="1">
              <a:off x="3128963" y="3140075"/>
              <a:ext cx="0" cy="1270000"/>
            </a:xfrm>
            <a:prstGeom prst="line">
              <a:avLst/>
            </a:prstGeom>
            <a:noFill/>
            <a:ln w="14288">
              <a:solidFill>
                <a:srgbClr val="0CB5E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600">
                <a:solidFill>
                  <a:srgbClr val="000066"/>
                </a:solidFill>
              </a:endParaRPr>
            </a:p>
          </p:txBody>
        </p:sp>
        <p:sp>
          <p:nvSpPr>
            <p:cNvPr id="55377" name="Line 98"/>
            <p:cNvSpPr>
              <a:spLocks noChangeShapeType="1"/>
            </p:cNvSpPr>
            <p:nvPr/>
          </p:nvSpPr>
          <p:spPr bwMode="auto">
            <a:xfrm flipV="1">
              <a:off x="2560638" y="3373438"/>
              <a:ext cx="0" cy="1154113"/>
            </a:xfrm>
            <a:prstGeom prst="line">
              <a:avLst/>
            </a:prstGeom>
            <a:noFill/>
            <a:ln w="14288">
              <a:solidFill>
                <a:srgbClr val="0CB5E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600">
                <a:solidFill>
                  <a:srgbClr val="000066"/>
                </a:solidFill>
              </a:endParaRPr>
            </a:p>
          </p:txBody>
        </p:sp>
        <p:sp>
          <p:nvSpPr>
            <p:cNvPr id="55378" name="Line 99"/>
            <p:cNvSpPr>
              <a:spLocks noChangeShapeType="1"/>
            </p:cNvSpPr>
            <p:nvPr/>
          </p:nvSpPr>
          <p:spPr bwMode="auto">
            <a:xfrm flipH="1">
              <a:off x="3702050" y="3211513"/>
              <a:ext cx="26988" cy="0"/>
            </a:xfrm>
            <a:prstGeom prst="line">
              <a:avLst/>
            </a:prstGeom>
            <a:noFill/>
            <a:ln w="14288">
              <a:solidFill>
                <a:srgbClr val="0CB5E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600">
                <a:solidFill>
                  <a:srgbClr val="000066"/>
                </a:solidFill>
              </a:endParaRPr>
            </a:p>
          </p:txBody>
        </p:sp>
        <p:sp>
          <p:nvSpPr>
            <p:cNvPr id="55379" name="Line 100"/>
            <p:cNvSpPr>
              <a:spLocks noChangeShapeType="1"/>
            </p:cNvSpPr>
            <p:nvPr/>
          </p:nvSpPr>
          <p:spPr bwMode="auto">
            <a:xfrm flipH="1">
              <a:off x="3671888" y="3211513"/>
              <a:ext cx="30163" cy="0"/>
            </a:xfrm>
            <a:prstGeom prst="line">
              <a:avLst/>
            </a:prstGeom>
            <a:noFill/>
            <a:ln w="14288">
              <a:solidFill>
                <a:srgbClr val="0CB5E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600">
                <a:solidFill>
                  <a:srgbClr val="000066"/>
                </a:solidFill>
              </a:endParaRPr>
            </a:p>
          </p:txBody>
        </p:sp>
        <p:sp>
          <p:nvSpPr>
            <p:cNvPr id="55380" name="Line 101"/>
            <p:cNvSpPr>
              <a:spLocks noChangeShapeType="1"/>
            </p:cNvSpPr>
            <p:nvPr/>
          </p:nvSpPr>
          <p:spPr bwMode="auto">
            <a:xfrm flipV="1">
              <a:off x="3702050" y="3211513"/>
              <a:ext cx="0" cy="1304925"/>
            </a:xfrm>
            <a:prstGeom prst="line">
              <a:avLst/>
            </a:prstGeom>
            <a:noFill/>
            <a:ln w="14288">
              <a:solidFill>
                <a:srgbClr val="0CB5E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600">
                <a:solidFill>
                  <a:srgbClr val="000066"/>
                </a:solidFill>
              </a:endParaRPr>
            </a:p>
          </p:txBody>
        </p:sp>
        <p:sp>
          <p:nvSpPr>
            <p:cNvPr id="55381" name="Line 102"/>
            <p:cNvSpPr>
              <a:spLocks noChangeShapeType="1"/>
            </p:cNvSpPr>
            <p:nvPr/>
          </p:nvSpPr>
          <p:spPr bwMode="auto">
            <a:xfrm flipH="1">
              <a:off x="1993900" y="3425825"/>
              <a:ext cx="30163" cy="0"/>
            </a:xfrm>
            <a:prstGeom prst="line">
              <a:avLst/>
            </a:prstGeom>
            <a:noFill/>
            <a:ln w="14288">
              <a:solidFill>
                <a:srgbClr val="0CB5E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600">
                <a:solidFill>
                  <a:srgbClr val="000066"/>
                </a:solidFill>
              </a:endParaRPr>
            </a:p>
          </p:txBody>
        </p:sp>
        <p:sp>
          <p:nvSpPr>
            <p:cNvPr id="55382" name="Line 103"/>
            <p:cNvSpPr>
              <a:spLocks noChangeShapeType="1"/>
            </p:cNvSpPr>
            <p:nvPr/>
          </p:nvSpPr>
          <p:spPr bwMode="auto">
            <a:xfrm flipH="1">
              <a:off x="1966913" y="3425825"/>
              <a:ext cx="26988" cy="0"/>
            </a:xfrm>
            <a:prstGeom prst="line">
              <a:avLst/>
            </a:prstGeom>
            <a:noFill/>
            <a:ln w="14288">
              <a:solidFill>
                <a:srgbClr val="0CB5E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600">
                <a:solidFill>
                  <a:srgbClr val="000066"/>
                </a:solidFill>
              </a:endParaRPr>
            </a:p>
          </p:txBody>
        </p:sp>
        <p:sp>
          <p:nvSpPr>
            <p:cNvPr id="55383" name="Line 104"/>
            <p:cNvSpPr>
              <a:spLocks noChangeShapeType="1"/>
            </p:cNvSpPr>
            <p:nvPr/>
          </p:nvSpPr>
          <p:spPr bwMode="auto">
            <a:xfrm flipV="1">
              <a:off x="1993900" y="3425825"/>
              <a:ext cx="0" cy="1109663"/>
            </a:xfrm>
            <a:prstGeom prst="line">
              <a:avLst/>
            </a:prstGeom>
            <a:noFill/>
            <a:ln w="14288">
              <a:solidFill>
                <a:srgbClr val="0CB5E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600">
                <a:solidFill>
                  <a:srgbClr val="000066"/>
                </a:solidFill>
              </a:endParaRPr>
            </a:p>
          </p:txBody>
        </p:sp>
        <p:sp>
          <p:nvSpPr>
            <p:cNvPr id="55384" name="Freeform 105"/>
            <p:cNvSpPr>
              <a:spLocks/>
            </p:cNvSpPr>
            <p:nvPr/>
          </p:nvSpPr>
          <p:spPr bwMode="auto">
            <a:xfrm>
              <a:off x="1422400" y="3557588"/>
              <a:ext cx="0" cy="1047750"/>
            </a:xfrm>
            <a:custGeom>
              <a:avLst/>
              <a:gdLst>
                <a:gd name="T0" fmla="*/ 660 h 660"/>
                <a:gd name="T1" fmla="*/ 329 h 660"/>
                <a:gd name="T2" fmla="*/ 0 h 660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660">
                  <a:moveTo>
                    <a:pt x="0" y="660"/>
                  </a:moveTo>
                  <a:lnTo>
                    <a:pt x="0" y="329"/>
                  </a:lnTo>
                  <a:lnTo>
                    <a:pt x="0" y="0"/>
                  </a:lnTo>
                </a:path>
              </a:pathLst>
            </a:custGeom>
            <a:noFill/>
            <a:ln w="14288">
              <a:solidFill>
                <a:srgbClr val="0CB5E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600">
                <a:solidFill>
                  <a:srgbClr val="000066"/>
                </a:solidFill>
              </a:endParaRPr>
            </a:p>
          </p:txBody>
        </p:sp>
        <p:sp>
          <p:nvSpPr>
            <p:cNvPr id="55385" name="Line 106"/>
            <p:cNvSpPr>
              <a:spLocks noChangeShapeType="1"/>
            </p:cNvSpPr>
            <p:nvPr/>
          </p:nvSpPr>
          <p:spPr bwMode="auto">
            <a:xfrm flipH="1">
              <a:off x="1993900" y="4535488"/>
              <a:ext cx="30163" cy="0"/>
            </a:xfrm>
            <a:prstGeom prst="line">
              <a:avLst/>
            </a:prstGeom>
            <a:noFill/>
            <a:ln w="14288">
              <a:solidFill>
                <a:srgbClr val="0CB5E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600">
                <a:solidFill>
                  <a:srgbClr val="000066"/>
                </a:solidFill>
              </a:endParaRPr>
            </a:p>
          </p:txBody>
        </p:sp>
        <p:sp>
          <p:nvSpPr>
            <p:cNvPr id="55386" name="Line 107"/>
            <p:cNvSpPr>
              <a:spLocks noChangeShapeType="1"/>
            </p:cNvSpPr>
            <p:nvPr/>
          </p:nvSpPr>
          <p:spPr bwMode="auto">
            <a:xfrm flipH="1">
              <a:off x="1966913" y="4535488"/>
              <a:ext cx="26988" cy="0"/>
            </a:xfrm>
            <a:prstGeom prst="line">
              <a:avLst/>
            </a:prstGeom>
            <a:noFill/>
            <a:ln w="14288">
              <a:solidFill>
                <a:srgbClr val="0CB5E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600">
                <a:solidFill>
                  <a:srgbClr val="000066"/>
                </a:solidFill>
              </a:endParaRPr>
            </a:p>
          </p:txBody>
        </p:sp>
        <p:sp>
          <p:nvSpPr>
            <p:cNvPr id="55387" name="Line 108"/>
            <p:cNvSpPr>
              <a:spLocks noChangeShapeType="1"/>
            </p:cNvSpPr>
            <p:nvPr/>
          </p:nvSpPr>
          <p:spPr bwMode="auto">
            <a:xfrm flipH="1">
              <a:off x="1422400" y="4605338"/>
              <a:ext cx="30163" cy="0"/>
            </a:xfrm>
            <a:prstGeom prst="line">
              <a:avLst/>
            </a:prstGeom>
            <a:noFill/>
            <a:ln w="14288">
              <a:solidFill>
                <a:srgbClr val="0CB5E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600">
                <a:solidFill>
                  <a:srgbClr val="000066"/>
                </a:solidFill>
              </a:endParaRPr>
            </a:p>
          </p:txBody>
        </p:sp>
        <p:sp>
          <p:nvSpPr>
            <p:cNvPr id="55388" name="Line 109"/>
            <p:cNvSpPr>
              <a:spLocks noChangeShapeType="1"/>
            </p:cNvSpPr>
            <p:nvPr/>
          </p:nvSpPr>
          <p:spPr bwMode="auto">
            <a:xfrm flipH="1">
              <a:off x="1392238" y="4605338"/>
              <a:ext cx="30163" cy="0"/>
            </a:xfrm>
            <a:prstGeom prst="line">
              <a:avLst/>
            </a:prstGeom>
            <a:noFill/>
            <a:ln w="14288">
              <a:solidFill>
                <a:srgbClr val="0CB5E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600">
                <a:solidFill>
                  <a:srgbClr val="000066"/>
                </a:solidFill>
              </a:endParaRPr>
            </a:p>
          </p:txBody>
        </p:sp>
        <p:sp>
          <p:nvSpPr>
            <p:cNvPr id="55389" name="Line 110"/>
            <p:cNvSpPr>
              <a:spLocks noChangeShapeType="1"/>
            </p:cNvSpPr>
            <p:nvPr/>
          </p:nvSpPr>
          <p:spPr bwMode="auto">
            <a:xfrm flipH="1">
              <a:off x="3702050" y="4516438"/>
              <a:ext cx="26988" cy="0"/>
            </a:xfrm>
            <a:prstGeom prst="line">
              <a:avLst/>
            </a:prstGeom>
            <a:noFill/>
            <a:ln w="14288">
              <a:solidFill>
                <a:srgbClr val="0CB5E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600">
                <a:solidFill>
                  <a:srgbClr val="000066"/>
                </a:solidFill>
              </a:endParaRPr>
            </a:p>
          </p:txBody>
        </p:sp>
        <p:sp>
          <p:nvSpPr>
            <p:cNvPr id="55390" name="Line 111"/>
            <p:cNvSpPr>
              <a:spLocks noChangeShapeType="1"/>
            </p:cNvSpPr>
            <p:nvPr/>
          </p:nvSpPr>
          <p:spPr bwMode="auto">
            <a:xfrm flipH="1">
              <a:off x="3671888" y="4516438"/>
              <a:ext cx="30163" cy="0"/>
            </a:xfrm>
            <a:prstGeom prst="line">
              <a:avLst/>
            </a:prstGeom>
            <a:noFill/>
            <a:ln w="14288">
              <a:solidFill>
                <a:srgbClr val="0CB5E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600">
                <a:solidFill>
                  <a:srgbClr val="000066"/>
                </a:solidFill>
              </a:endParaRPr>
            </a:p>
          </p:txBody>
        </p:sp>
        <p:sp>
          <p:nvSpPr>
            <p:cNvPr id="55391" name="Line 112"/>
            <p:cNvSpPr>
              <a:spLocks noChangeShapeType="1"/>
            </p:cNvSpPr>
            <p:nvPr/>
          </p:nvSpPr>
          <p:spPr bwMode="auto">
            <a:xfrm flipH="1">
              <a:off x="3128963" y="4410075"/>
              <a:ext cx="31750" cy="0"/>
            </a:xfrm>
            <a:prstGeom prst="line">
              <a:avLst/>
            </a:prstGeom>
            <a:noFill/>
            <a:ln w="14288">
              <a:solidFill>
                <a:srgbClr val="0CB5E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600">
                <a:solidFill>
                  <a:srgbClr val="000066"/>
                </a:solidFill>
              </a:endParaRPr>
            </a:p>
          </p:txBody>
        </p:sp>
        <p:sp>
          <p:nvSpPr>
            <p:cNvPr id="32" name="Line 113"/>
            <p:cNvSpPr>
              <a:spLocks noChangeShapeType="1"/>
            </p:cNvSpPr>
            <p:nvPr/>
          </p:nvSpPr>
          <p:spPr bwMode="auto">
            <a:xfrm flipH="1">
              <a:off x="2530475" y="4527550"/>
              <a:ext cx="30163" cy="0"/>
            </a:xfrm>
            <a:prstGeom prst="line">
              <a:avLst/>
            </a:prstGeom>
            <a:noFill/>
            <a:ln w="14288">
              <a:solidFill>
                <a:srgbClr val="0CB5E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600">
                <a:solidFill>
                  <a:srgbClr val="000066"/>
                </a:solidFill>
              </a:endParaRPr>
            </a:p>
          </p:txBody>
        </p:sp>
        <p:sp>
          <p:nvSpPr>
            <p:cNvPr id="35" name="Freeform 115"/>
            <p:cNvSpPr>
              <a:spLocks/>
            </p:cNvSpPr>
            <p:nvPr/>
          </p:nvSpPr>
          <p:spPr bwMode="auto">
            <a:xfrm>
              <a:off x="850900" y="3829050"/>
              <a:ext cx="2855913" cy="357188"/>
            </a:xfrm>
            <a:custGeom>
              <a:avLst/>
              <a:gdLst>
                <a:gd name="T0" fmla="*/ 1799 w 1799"/>
                <a:gd name="T1" fmla="*/ 0 h 225"/>
                <a:gd name="T2" fmla="*/ 1796 w 1799"/>
                <a:gd name="T3" fmla="*/ 2 h 225"/>
                <a:gd name="T4" fmla="*/ 1435 w 1799"/>
                <a:gd name="T5" fmla="*/ 23 h 225"/>
                <a:gd name="T6" fmla="*/ 1077 w 1799"/>
                <a:gd name="T7" fmla="*/ 82 h 225"/>
                <a:gd name="T8" fmla="*/ 1072 w 1799"/>
                <a:gd name="T9" fmla="*/ 82 h 225"/>
                <a:gd name="T10" fmla="*/ 720 w 1799"/>
                <a:gd name="T11" fmla="*/ 109 h 225"/>
                <a:gd name="T12" fmla="*/ 360 w 1799"/>
                <a:gd name="T13" fmla="*/ 158 h 225"/>
                <a:gd name="T14" fmla="*/ 360 w 1799"/>
                <a:gd name="T15" fmla="*/ 158 h 225"/>
                <a:gd name="T16" fmla="*/ 0 w 1799"/>
                <a:gd name="T17" fmla="*/ 225 h 2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799" h="225">
                  <a:moveTo>
                    <a:pt x="1799" y="0"/>
                  </a:moveTo>
                  <a:lnTo>
                    <a:pt x="1796" y="2"/>
                  </a:lnTo>
                  <a:lnTo>
                    <a:pt x="1435" y="23"/>
                  </a:lnTo>
                  <a:lnTo>
                    <a:pt x="1077" y="82"/>
                  </a:lnTo>
                  <a:lnTo>
                    <a:pt x="1072" y="82"/>
                  </a:lnTo>
                  <a:lnTo>
                    <a:pt x="720" y="109"/>
                  </a:lnTo>
                  <a:lnTo>
                    <a:pt x="360" y="158"/>
                  </a:lnTo>
                  <a:lnTo>
                    <a:pt x="360" y="158"/>
                  </a:lnTo>
                  <a:lnTo>
                    <a:pt x="0" y="225"/>
                  </a:lnTo>
                </a:path>
              </a:pathLst>
            </a:custGeom>
            <a:noFill/>
            <a:ln w="38100">
              <a:solidFill>
                <a:srgbClr val="0CB5E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600">
                <a:solidFill>
                  <a:srgbClr val="000066"/>
                </a:solidFill>
              </a:endParaRPr>
            </a:p>
          </p:txBody>
        </p:sp>
        <p:sp>
          <p:nvSpPr>
            <p:cNvPr id="37" name="Line 116"/>
            <p:cNvSpPr>
              <a:spLocks noChangeShapeType="1"/>
            </p:cNvSpPr>
            <p:nvPr/>
          </p:nvSpPr>
          <p:spPr bwMode="auto">
            <a:xfrm flipH="1">
              <a:off x="1392238" y="3557588"/>
              <a:ext cx="60325" cy="0"/>
            </a:xfrm>
            <a:prstGeom prst="line">
              <a:avLst/>
            </a:prstGeom>
            <a:noFill/>
            <a:ln w="14288">
              <a:solidFill>
                <a:srgbClr val="0CB5E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600">
                <a:solidFill>
                  <a:srgbClr val="000066"/>
                </a:solidFill>
              </a:endParaRPr>
            </a:p>
          </p:txBody>
        </p:sp>
        <p:sp>
          <p:nvSpPr>
            <p:cNvPr id="38" name="Freeform 117"/>
            <p:cNvSpPr>
              <a:spLocks/>
            </p:cNvSpPr>
            <p:nvPr/>
          </p:nvSpPr>
          <p:spPr bwMode="auto">
            <a:xfrm>
              <a:off x="798513" y="4133850"/>
              <a:ext cx="101600" cy="103188"/>
            </a:xfrm>
            <a:custGeom>
              <a:avLst/>
              <a:gdLst>
                <a:gd name="T0" fmla="*/ 33 w 64"/>
                <a:gd name="T1" fmla="*/ 0 h 65"/>
                <a:gd name="T2" fmla="*/ 24 w 64"/>
                <a:gd name="T3" fmla="*/ 2 h 65"/>
                <a:gd name="T4" fmla="*/ 18 w 64"/>
                <a:gd name="T5" fmla="*/ 4 h 65"/>
                <a:gd name="T6" fmla="*/ 11 w 64"/>
                <a:gd name="T7" fmla="*/ 9 h 65"/>
                <a:gd name="T8" fmla="*/ 5 w 64"/>
                <a:gd name="T9" fmla="*/ 16 h 65"/>
                <a:gd name="T10" fmla="*/ 2 w 64"/>
                <a:gd name="T11" fmla="*/ 25 h 65"/>
                <a:gd name="T12" fmla="*/ 0 w 64"/>
                <a:gd name="T13" fmla="*/ 33 h 65"/>
                <a:gd name="T14" fmla="*/ 2 w 64"/>
                <a:gd name="T15" fmla="*/ 42 h 65"/>
                <a:gd name="T16" fmla="*/ 5 w 64"/>
                <a:gd name="T17" fmla="*/ 49 h 65"/>
                <a:gd name="T18" fmla="*/ 11 w 64"/>
                <a:gd name="T19" fmla="*/ 56 h 65"/>
                <a:gd name="T20" fmla="*/ 18 w 64"/>
                <a:gd name="T21" fmla="*/ 61 h 65"/>
                <a:gd name="T22" fmla="*/ 24 w 64"/>
                <a:gd name="T23" fmla="*/ 63 h 65"/>
                <a:gd name="T24" fmla="*/ 33 w 64"/>
                <a:gd name="T25" fmla="*/ 65 h 65"/>
                <a:gd name="T26" fmla="*/ 42 w 64"/>
                <a:gd name="T27" fmla="*/ 63 h 65"/>
                <a:gd name="T28" fmla="*/ 49 w 64"/>
                <a:gd name="T29" fmla="*/ 61 h 65"/>
                <a:gd name="T30" fmla="*/ 56 w 64"/>
                <a:gd name="T31" fmla="*/ 56 h 65"/>
                <a:gd name="T32" fmla="*/ 61 w 64"/>
                <a:gd name="T33" fmla="*/ 49 h 65"/>
                <a:gd name="T34" fmla="*/ 64 w 64"/>
                <a:gd name="T35" fmla="*/ 42 h 65"/>
                <a:gd name="T36" fmla="*/ 64 w 64"/>
                <a:gd name="T37" fmla="*/ 33 h 65"/>
                <a:gd name="T38" fmla="*/ 64 w 64"/>
                <a:gd name="T39" fmla="*/ 25 h 65"/>
                <a:gd name="T40" fmla="*/ 61 w 64"/>
                <a:gd name="T41" fmla="*/ 16 h 65"/>
                <a:gd name="T42" fmla="*/ 56 w 64"/>
                <a:gd name="T43" fmla="*/ 9 h 65"/>
                <a:gd name="T44" fmla="*/ 49 w 64"/>
                <a:gd name="T45" fmla="*/ 4 h 65"/>
                <a:gd name="T46" fmla="*/ 42 w 64"/>
                <a:gd name="T47" fmla="*/ 2 h 65"/>
                <a:gd name="T48" fmla="*/ 33 w 64"/>
                <a:gd name="T49" fmla="*/ 0 h 65"/>
                <a:gd name="T50" fmla="*/ 33 w 64"/>
                <a:gd name="T51" fmla="*/ 0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64" h="65">
                  <a:moveTo>
                    <a:pt x="33" y="0"/>
                  </a:moveTo>
                  <a:lnTo>
                    <a:pt x="24" y="2"/>
                  </a:lnTo>
                  <a:lnTo>
                    <a:pt x="18" y="4"/>
                  </a:lnTo>
                  <a:lnTo>
                    <a:pt x="11" y="9"/>
                  </a:lnTo>
                  <a:lnTo>
                    <a:pt x="5" y="16"/>
                  </a:lnTo>
                  <a:lnTo>
                    <a:pt x="2" y="25"/>
                  </a:lnTo>
                  <a:lnTo>
                    <a:pt x="0" y="33"/>
                  </a:lnTo>
                  <a:lnTo>
                    <a:pt x="2" y="42"/>
                  </a:lnTo>
                  <a:lnTo>
                    <a:pt x="5" y="49"/>
                  </a:lnTo>
                  <a:lnTo>
                    <a:pt x="11" y="56"/>
                  </a:lnTo>
                  <a:lnTo>
                    <a:pt x="18" y="61"/>
                  </a:lnTo>
                  <a:lnTo>
                    <a:pt x="24" y="63"/>
                  </a:lnTo>
                  <a:lnTo>
                    <a:pt x="33" y="65"/>
                  </a:lnTo>
                  <a:lnTo>
                    <a:pt x="42" y="63"/>
                  </a:lnTo>
                  <a:lnTo>
                    <a:pt x="49" y="61"/>
                  </a:lnTo>
                  <a:lnTo>
                    <a:pt x="56" y="56"/>
                  </a:lnTo>
                  <a:lnTo>
                    <a:pt x="61" y="49"/>
                  </a:lnTo>
                  <a:lnTo>
                    <a:pt x="64" y="42"/>
                  </a:lnTo>
                  <a:lnTo>
                    <a:pt x="64" y="33"/>
                  </a:lnTo>
                  <a:lnTo>
                    <a:pt x="64" y="25"/>
                  </a:lnTo>
                  <a:lnTo>
                    <a:pt x="61" y="16"/>
                  </a:lnTo>
                  <a:lnTo>
                    <a:pt x="56" y="9"/>
                  </a:lnTo>
                  <a:lnTo>
                    <a:pt x="49" y="4"/>
                  </a:lnTo>
                  <a:lnTo>
                    <a:pt x="42" y="2"/>
                  </a:lnTo>
                  <a:lnTo>
                    <a:pt x="33" y="0"/>
                  </a:lnTo>
                  <a:lnTo>
                    <a:pt x="33" y="0"/>
                  </a:lnTo>
                  <a:close/>
                </a:path>
              </a:pathLst>
            </a:custGeom>
            <a:solidFill>
              <a:srgbClr val="0CB5EA"/>
            </a:solidFill>
            <a:ln w="0">
              <a:solidFill>
                <a:srgbClr val="0CB5EA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600">
                <a:solidFill>
                  <a:srgbClr val="000066"/>
                </a:solidFill>
              </a:endParaRPr>
            </a:p>
          </p:txBody>
        </p:sp>
        <p:sp>
          <p:nvSpPr>
            <p:cNvPr id="39" name="Freeform 118"/>
            <p:cNvSpPr>
              <a:spLocks/>
            </p:cNvSpPr>
            <p:nvPr/>
          </p:nvSpPr>
          <p:spPr bwMode="auto">
            <a:xfrm>
              <a:off x="1373188" y="4030663"/>
              <a:ext cx="101600" cy="101600"/>
            </a:xfrm>
            <a:custGeom>
              <a:avLst/>
              <a:gdLst>
                <a:gd name="T0" fmla="*/ 31 w 64"/>
                <a:gd name="T1" fmla="*/ 0 h 64"/>
                <a:gd name="T2" fmla="*/ 23 w 64"/>
                <a:gd name="T3" fmla="*/ 0 h 64"/>
                <a:gd name="T4" fmla="*/ 16 w 64"/>
                <a:gd name="T5" fmla="*/ 3 h 64"/>
                <a:gd name="T6" fmla="*/ 9 w 64"/>
                <a:gd name="T7" fmla="*/ 8 h 64"/>
                <a:gd name="T8" fmla="*/ 4 w 64"/>
                <a:gd name="T9" fmla="*/ 15 h 64"/>
                <a:gd name="T10" fmla="*/ 0 w 64"/>
                <a:gd name="T11" fmla="*/ 22 h 64"/>
                <a:gd name="T12" fmla="*/ 0 w 64"/>
                <a:gd name="T13" fmla="*/ 31 h 64"/>
                <a:gd name="T14" fmla="*/ 0 w 64"/>
                <a:gd name="T15" fmla="*/ 40 h 64"/>
                <a:gd name="T16" fmla="*/ 4 w 64"/>
                <a:gd name="T17" fmla="*/ 48 h 64"/>
                <a:gd name="T18" fmla="*/ 9 w 64"/>
                <a:gd name="T19" fmla="*/ 53 h 64"/>
                <a:gd name="T20" fmla="*/ 16 w 64"/>
                <a:gd name="T21" fmla="*/ 59 h 64"/>
                <a:gd name="T22" fmla="*/ 23 w 64"/>
                <a:gd name="T23" fmla="*/ 62 h 64"/>
                <a:gd name="T24" fmla="*/ 31 w 64"/>
                <a:gd name="T25" fmla="*/ 64 h 64"/>
                <a:gd name="T26" fmla="*/ 40 w 64"/>
                <a:gd name="T27" fmla="*/ 62 h 64"/>
                <a:gd name="T28" fmla="*/ 47 w 64"/>
                <a:gd name="T29" fmla="*/ 59 h 64"/>
                <a:gd name="T30" fmla="*/ 54 w 64"/>
                <a:gd name="T31" fmla="*/ 53 h 64"/>
                <a:gd name="T32" fmla="*/ 59 w 64"/>
                <a:gd name="T33" fmla="*/ 48 h 64"/>
                <a:gd name="T34" fmla="*/ 62 w 64"/>
                <a:gd name="T35" fmla="*/ 40 h 64"/>
                <a:gd name="T36" fmla="*/ 64 w 64"/>
                <a:gd name="T37" fmla="*/ 31 h 64"/>
                <a:gd name="T38" fmla="*/ 62 w 64"/>
                <a:gd name="T39" fmla="*/ 22 h 64"/>
                <a:gd name="T40" fmla="*/ 59 w 64"/>
                <a:gd name="T41" fmla="*/ 15 h 64"/>
                <a:gd name="T42" fmla="*/ 54 w 64"/>
                <a:gd name="T43" fmla="*/ 8 h 64"/>
                <a:gd name="T44" fmla="*/ 47 w 64"/>
                <a:gd name="T45" fmla="*/ 3 h 64"/>
                <a:gd name="T46" fmla="*/ 40 w 64"/>
                <a:gd name="T47" fmla="*/ 0 h 64"/>
                <a:gd name="T48" fmla="*/ 31 w 64"/>
                <a:gd name="T49" fmla="*/ 0 h 64"/>
                <a:gd name="T50" fmla="*/ 31 w 64"/>
                <a:gd name="T51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64" h="64">
                  <a:moveTo>
                    <a:pt x="31" y="0"/>
                  </a:moveTo>
                  <a:lnTo>
                    <a:pt x="23" y="0"/>
                  </a:lnTo>
                  <a:lnTo>
                    <a:pt x="16" y="3"/>
                  </a:lnTo>
                  <a:lnTo>
                    <a:pt x="9" y="8"/>
                  </a:lnTo>
                  <a:lnTo>
                    <a:pt x="4" y="15"/>
                  </a:lnTo>
                  <a:lnTo>
                    <a:pt x="0" y="22"/>
                  </a:lnTo>
                  <a:lnTo>
                    <a:pt x="0" y="31"/>
                  </a:lnTo>
                  <a:lnTo>
                    <a:pt x="0" y="40"/>
                  </a:lnTo>
                  <a:lnTo>
                    <a:pt x="4" y="48"/>
                  </a:lnTo>
                  <a:lnTo>
                    <a:pt x="9" y="53"/>
                  </a:lnTo>
                  <a:lnTo>
                    <a:pt x="16" y="59"/>
                  </a:lnTo>
                  <a:lnTo>
                    <a:pt x="23" y="62"/>
                  </a:lnTo>
                  <a:lnTo>
                    <a:pt x="31" y="64"/>
                  </a:lnTo>
                  <a:lnTo>
                    <a:pt x="40" y="62"/>
                  </a:lnTo>
                  <a:lnTo>
                    <a:pt x="47" y="59"/>
                  </a:lnTo>
                  <a:lnTo>
                    <a:pt x="54" y="53"/>
                  </a:lnTo>
                  <a:lnTo>
                    <a:pt x="59" y="48"/>
                  </a:lnTo>
                  <a:lnTo>
                    <a:pt x="62" y="40"/>
                  </a:lnTo>
                  <a:lnTo>
                    <a:pt x="64" y="31"/>
                  </a:lnTo>
                  <a:lnTo>
                    <a:pt x="62" y="22"/>
                  </a:lnTo>
                  <a:lnTo>
                    <a:pt x="59" y="15"/>
                  </a:lnTo>
                  <a:lnTo>
                    <a:pt x="54" y="8"/>
                  </a:lnTo>
                  <a:lnTo>
                    <a:pt x="47" y="3"/>
                  </a:lnTo>
                  <a:lnTo>
                    <a:pt x="40" y="0"/>
                  </a:lnTo>
                  <a:lnTo>
                    <a:pt x="31" y="0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0CB5EA"/>
            </a:solidFill>
            <a:ln w="0">
              <a:solidFill>
                <a:srgbClr val="0CB5EA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600">
                <a:solidFill>
                  <a:srgbClr val="000066"/>
                </a:solidFill>
              </a:endParaRPr>
            </a:p>
          </p:txBody>
        </p:sp>
        <p:sp>
          <p:nvSpPr>
            <p:cNvPr id="40" name="Freeform 119"/>
            <p:cNvSpPr>
              <a:spLocks/>
            </p:cNvSpPr>
            <p:nvPr/>
          </p:nvSpPr>
          <p:spPr bwMode="auto">
            <a:xfrm>
              <a:off x="1944688" y="3949700"/>
              <a:ext cx="101600" cy="103188"/>
            </a:xfrm>
            <a:custGeom>
              <a:avLst/>
              <a:gdLst>
                <a:gd name="T0" fmla="*/ 31 w 64"/>
                <a:gd name="T1" fmla="*/ 0 h 65"/>
                <a:gd name="T2" fmla="*/ 23 w 64"/>
                <a:gd name="T3" fmla="*/ 2 h 65"/>
                <a:gd name="T4" fmla="*/ 16 w 64"/>
                <a:gd name="T5" fmla="*/ 4 h 65"/>
                <a:gd name="T6" fmla="*/ 9 w 64"/>
                <a:gd name="T7" fmla="*/ 9 h 65"/>
                <a:gd name="T8" fmla="*/ 4 w 64"/>
                <a:gd name="T9" fmla="*/ 16 h 65"/>
                <a:gd name="T10" fmla="*/ 0 w 64"/>
                <a:gd name="T11" fmla="*/ 25 h 65"/>
                <a:gd name="T12" fmla="*/ 0 w 64"/>
                <a:gd name="T13" fmla="*/ 33 h 65"/>
                <a:gd name="T14" fmla="*/ 0 w 64"/>
                <a:gd name="T15" fmla="*/ 42 h 65"/>
                <a:gd name="T16" fmla="*/ 4 w 64"/>
                <a:gd name="T17" fmla="*/ 49 h 65"/>
                <a:gd name="T18" fmla="*/ 9 w 64"/>
                <a:gd name="T19" fmla="*/ 56 h 65"/>
                <a:gd name="T20" fmla="*/ 16 w 64"/>
                <a:gd name="T21" fmla="*/ 61 h 65"/>
                <a:gd name="T22" fmla="*/ 23 w 64"/>
                <a:gd name="T23" fmla="*/ 63 h 65"/>
                <a:gd name="T24" fmla="*/ 31 w 64"/>
                <a:gd name="T25" fmla="*/ 65 h 65"/>
                <a:gd name="T26" fmla="*/ 40 w 64"/>
                <a:gd name="T27" fmla="*/ 63 h 65"/>
                <a:gd name="T28" fmla="*/ 49 w 64"/>
                <a:gd name="T29" fmla="*/ 61 h 65"/>
                <a:gd name="T30" fmla="*/ 54 w 64"/>
                <a:gd name="T31" fmla="*/ 56 h 65"/>
                <a:gd name="T32" fmla="*/ 59 w 64"/>
                <a:gd name="T33" fmla="*/ 49 h 65"/>
                <a:gd name="T34" fmla="*/ 63 w 64"/>
                <a:gd name="T35" fmla="*/ 42 h 65"/>
                <a:gd name="T36" fmla="*/ 64 w 64"/>
                <a:gd name="T37" fmla="*/ 33 h 65"/>
                <a:gd name="T38" fmla="*/ 63 w 64"/>
                <a:gd name="T39" fmla="*/ 25 h 65"/>
                <a:gd name="T40" fmla="*/ 59 w 64"/>
                <a:gd name="T41" fmla="*/ 16 h 65"/>
                <a:gd name="T42" fmla="*/ 54 w 64"/>
                <a:gd name="T43" fmla="*/ 9 h 65"/>
                <a:gd name="T44" fmla="*/ 49 w 64"/>
                <a:gd name="T45" fmla="*/ 4 h 65"/>
                <a:gd name="T46" fmla="*/ 40 w 64"/>
                <a:gd name="T47" fmla="*/ 2 h 65"/>
                <a:gd name="T48" fmla="*/ 31 w 64"/>
                <a:gd name="T49" fmla="*/ 0 h 65"/>
                <a:gd name="T50" fmla="*/ 31 w 64"/>
                <a:gd name="T51" fmla="*/ 0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64" h="65">
                  <a:moveTo>
                    <a:pt x="31" y="0"/>
                  </a:moveTo>
                  <a:lnTo>
                    <a:pt x="23" y="2"/>
                  </a:lnTo>
                  <a:lnTo>
                    <a:pt x="16" y="4"/>
                  </a:lnTo>
                  <a:lnTo>
                    <a:pt x="9" y="9"/>
                  </a:lnTo>
                  <a:lnTo>
                    <a:pt x="4" y="16"/>
                  </a:lnTo>
                  <a:lnTo>
                    <a:pt x="0" y="25"/>
                  </a:lnTo>
                  <a:lnTo>
                    <a:pt x="0" y="33"/>
                  </a:lnTo>
                  <a:lnTo>
                    <a:pt x="0" y="42"/>
                  </a:lnTo>
                  <a:lnTo>
                    <a:pt x="4" y="49"/>
                  </a:lnTo>
                  <a:lnTo>
                    <a:pt x="9" y="56"/>
                  </a:lnTo>
                  <a:lnTo>
                    <a:pt x="16" y="61"/>
                  </a:lnTo>
                  <a:lnTo>
                    <a:pt x="23" y="63"/>
                  </a:lnTo>
                  <a:lnTo>
                    <a:pt x="31" y="65"/>
                  </a:lnTo>
                  <a:lnTo>
                    <a:pt x="40" y="63"/>
                  </a:lnTo>
                  <a:lnTo>
                    <a:pt x="49" y="61"/>
                  </a:lnTo>
                  <a:lnTo>
                    <a:pt x="54" y="56"/>
                  </a:lnTo>
                  <a:lnTo>
                    <a:pt x="59" y="49"/>
                  </a:lnTo>
                  <a:lnTo>
                    <a:pt x="63" y="42"/>
                  </a:lnTo>
                  <a:lnTo>
                    <a:pt x="64" y="33"/>
                  </a:lnTo>
                  <a:lnTo>
                    <a:pt x="63" y="25"/>
                  </a:lnTo>
                  <a:lnTo>
                    <a:pt x="59" y="16"/>
                  </a:lnTo>
                  <a:lnTo>
                    <a:pt x="54" y="9"/>
                  </a:lnTo>
                  <a:lnTo>
                    <a:pt x="49" y="4"/>
                  </a:lnTo>
                  <a:lnTo>
                    <a:pt x="40" y="2"/>
                  </a:lnTo>
                  <a:lnTo>
                    <a:pt x="31" y="0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0CB5EA"/>
            </a:solidFill>
            <a:ln w="0">
              <a:solidFill>
                <a:srgbClr val="0CB5EA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600">
                <a:solidFill>
                  <a:srgbClr val="000066"/>
                </a:solidFill>
              </a:endParaRPr>
            </a:p>
          </p:txBody>
        </p:sp>
        <p:sp>
          <p:nvSpPr>
            <p:cNvPr id="75" name="Freeform 120"/>
            <p:cNvSpPr>
              <a:spLocks/>
            </p:cNvSpPr>
            <p:nvPr/>
          </p:nvSpPr>
          <p:spPr bwMode="auto">
            <a:xfrm>
              <a:off x="2508250" y="3906838"/>
              <a:ext cx="101600" cy="101600"/>
            </a:xfrm>
            <a:custGeom>
              <a:avLst/>
              <a:gdLst>
                <a:gd name="T0" fmla="*/ 33 w 64"/>
                <a:gd name="T1" fmla="*/ 0 h 64"/>
                <a:gd name="T2" fmla="*/ 24 w 64"/>
                <a:gd name="T3" fmla="*/ 2 h 64"/>
                <a:gd name="T4" fmla="*/ 16 w 64"/>
                <a:gd name="T5" fmla="*/ 5 h 64"/>
                <a:gd name="T6" fmla="*/ 11 w 64"/>
                <a:gd name="T7" fmla="*/ 8 h 64"/>
                <a:gd name="T8" fmla="*/ 5 w 64"/>
                <a:gd name="T9" fmla="*/ 15 h 64"/>
                <a:gd name="T10" fmla="*/ 2 w 64"/>
                <a:gd name="T11" fmla="*/ 24 h 64"/>
                <a:gd name="T12" fmla="*/ 0 w 64"/>
                <a:gd name="T13" fmla="*/ 33 h 64"/>
                <a:gd name="T14" fmla="*/ 2 w 64"/>
                <a:gd name="T15" fmla="*/ 41 h 64"/>
                <a:gd name="T16" fmla="*/ 5 w 64"/>
                <a:gd name="T17" fmla="*/ 48 h 64"/>
                <a:gd name="T18" fmla="*/ 11 w 64"/>
                <a:gd name="T19" fmla="*/ 55 h 64"/>
                <a:gd name="T20" fmla="*/ 16 w 64"/>
                <a:gd name="T21" fmla="*/ 60 h 64"/>
                <a:gd name="T22" fmla="*/ 24 w 64"/>
                <a:gd name="T23" fmla="*/ 62 h 64"/>
                <a:gd name="T24" fmla="*/ 33 w 64"/>
                <a:gd name="T25" fmla="*/ 64 h 64"/>
                <a:gd name="T26" fmla="*/ 42 w 64"/>
                <a:gd name="T27" fmla="*/ 62 h 64"/>
                <a:gd name="T28" fmla="*/ 49 w 64"/>
                <a:gd name="T29" fmla="*/ 60 h 64"/>
                <a:gd name="T30" fmla="*/ 56 w 64"/>
                <a:gd name="T31" fmla="*/ 55 h 64"/>
                <a:gd name="T32" fmla="*/ 61 w 64"/>
                <a:gd name="T33" fmla="*/ 48 h 64"/>
                <a:gd name="T34" fmla="*/ 64 w 64"/>
                <a:gd name="T35" fmla="*/ 41 h 64"/>
                <a:gd name="T36" fmla="*/ 64 w 64"/>
                <a:gd name="T37" fmla="*/ 33 h 64"/>
                <a:gd name="T38" fmla="*/ 64 w 64"/>
                <a:gd name="T39" fmla="*/ 24 h 64"/>
                <a:gd name="T40" fmla="*/ 61 w 64"/>
                <a:gd name="T41" fmla="*/ 15 h 64"/>
                <a:gd name="T42" fmla="*/ 56 w 64"/>
                <a:gd name="T43" fmla="*/ 8 h 64"/>
                <a:gd name="T44" fmla="*/ 49 w 64"/>
                <a:gd name="T45" fmla="*/ 5 h 64"/>
                <a:gd name="T46" fmla="*/ 42 w 64"/>
                <a:gd name="T47" fmla="*/ 2 h 64"/>
                <a:gd name="T48" fmla="*/ 33 w 64"/>
                <a:gd name="T49" fmla="*/ 0 h 64"/>
                <a:gd name="T50" fmla="*/ 33 w 64"/>
                <a:gd name="T51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64" h="64">
                  <a:moveTo>
                    <a:pt x="33" y="0"/>
                  </a:moveTo>
                  <a:lnTo>
                    <a:pt x="24" y="2"/>
                  </a:lnTo>
                  <a:lnTo>
                    <a:pt x="16" y="5"/>
                  </a:lnTo>
                  <a:lnTo>
                    <a:pt x="11" y="8"/>
                  </a:lnTo>
                  <a:lnTo>
                    <a:pt x="5" y="15"/>
                  </a:lnTo>
                  <a:lnTo>
                    <a:pt x="2" y="24"/>
                  </a:lnTo>
                  <a:lnTo>
                    <a:pt x="0" y="33"/>
                  </a:lnTo>
                  <a:lnTo>
                    <a:pt x="2" y="41"/>
                  </a:lnTo>
                  <a:lnTo>
                    <a:pt x="5" y="48"/>
                  </a:lnTo>
                  <a:lnTo>
                    <a:pt x="11" y="55"/>
                  </a:lnTo>
                  <a:lnTo>
                    <a:pt x="16" y="60"/>
                  </a:lnTo>
                  <a:lnTo>
                    <a:pt x="24" y="62"/>
                  </a:lnTo>
                  <a:lnTo>
                    <a:pt x="33" y="64"/>
                  </a:lnTo>
                  <a:lnTo>
                    <a:pt x="42" y="62"/>
                  </a:lnTo>
                  <a:lnTo>
                    <a:pt x="49" y="60"/>
                  </a:lnTo>
                  <a:lnTo>
                    <a:pt x="56" y="55"/>
                  </a:lnTo>
                  <a:lnTo>
                    <a:pt x="61" y="48"/>
                  </a:lnTo>
                  <a:lnTo>
                    <a:pt x="64" y="41"/>
                  </a:lnTo>
                  <a:lnTo>
                    <a:pt x="64" y="33"/>
                  </a:lnTo>
                  <a:lnTo>
                    <a:pt x="64" y="24"/>
                  </a:lnTo>
                  <a:lnTo>
                    <a:pt x="61" y="15"/>
                  </a:lnTo>
                  <a:lnTo>
                    <a:pt x="56" y="8"/>
                  </a:lnTo>
                  <a:lnTo>
                    <a:pt x="49" y="5"/>
                  </a:lnTo>
                  <a:lnTo>
                    <a:pt x="42" y="2"/>
                  </a:lnTo>
                  <a:lnTo>
                    <a:pt x="33" y="0"/>
                  </a:lnTo>
                  <a:lnTo>
                    <a:pt x="33" y="0"/>
                  </a:lnTo>
                  <a:close/>
                </a:path>
              </a:pathLst>
            </a:custGeom>
            <a:solidFill>
              <a:srgbClr val="0CB5EA"/>
            </a:solidFill>
            <a:ln w="0">
              <a:solidFill>
                <a:srgbClr val="0CB5EA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600">
                <a:solidFill>
                  <a:srgbClr val="000066"/>
                </a:solidFill>
              </a:endParaRPr>
            </a:p>
          </p:txBody>
        </p:sp>
        <p:sp>
          <p:nvSpPr>
            <p:cNvPr id="76" name="Freeform 121"/>
            <p:cNvSpPr>
              <a:spLocks/>
            </p:cNvSpPr>
            <p:nvPr/>
          </p:nvSpPr>
          <p:spPr bwMode="auto">
            <a:xfrm>
              <a:off x="3078163" y="3816350"/>
              <a:ext cx="101600" cy="101600"/>
            </a:xfrm>
            <a:custGeom>
              <a:avLst/>
              <a:gdLst>
                <a:gd name="T0" fmla="*/ 32 w 64"/>
                <a:gd name="T1" fmla="*/ 0 h 64"/>
                <a:gd name="T2" fmla="*/ 24 w 64"/>
                <a:gd name="T3" fmla="*/ 0 h 64"/>
                <a:gd name="T4" fmla="*/ 15 w 64"/>
                <a:gd name="T5" fmla="*/ 3 h 64"/>
                <a:gd name="T6" fmla="*/ 10 w 64"/>
                <a:gd name="T7" fmla="*/ 8 h 64"/>
                <a:gd name="T8" fmla="*/ 5 w 64"/>
                <a:gd name="T9" fmla="*/ 15 h 64"/>
                <a:gd name="T10" fmla="*/ 1 w 64"/>
                <a:gd name="T11" fmla="*/ 22 h 64"/>
                <a:gd name="T12" fmla="*/ 0 w 64"/>
                <a:gd name="T13" fmla="*/ 31 h 64"/>
                <a:gd name="T14" fmla="*/ 1 w 64"/>
                <a:gd name="T15" fmla="*/ 39 h 64"/>
                <a:gd name="T16" fmla="*/ 5 w 64"/>
                <a:gd name="T17" fmla="*/ 48 h 64"/>
                <a:gd name="T18" fmla="*/ 10 w 64"/>
                <a:gd name="T19" fmla="*/ 55 h 64"/>
                <a:gd name="T20" fmla="*/ 15 w 64"/>
                <a:gd name="T21" fmla="*/ 59 h 64"/>
                <a:gd name="T22" fmla="*/ 24 w 64"/>
                <a:gd name="T23" fmla="*/ 62 h 64"/>
                <a:gd name="T24" fmla="*/ 32 w 64"/>
                <a:gd name="T25" fmla="*/ 64 h 64"/>
                <a:gd name="T26" fmla="*/ 41 w 64"/>
                <a:gd name="T27" fmla="*/ 62 h 64"/>
                <a:gd name="T28" fmla="*/ 48 w 64"/>
                <a:gd name="T29" fmla="*/ 59 h 64"/>
                <a:gd name="T30" fmla="*/ 55 w 64"/>
                <a:gd name="T31" fmla="*/ 55 h 64"/>
                <a:gd name="T32" fmla="*/ 60 w 64"/>
                <a:gd name="T33" fmla="*/ 48 h 64"/>
                <a:gd name="T34" fmla="*/ 64 w 64"/>
                <a:gd name="T35" fmla="*/ 39 h 64"/>
                <a:gd name="T36" fmla="*/ 64 w 64"/>
                <a:gd name="T37" fmla="*/ 31 h 64"/>
                <a:gd name="T38" fmla="*/ 64 w 64"/>
                <a:gd name="T39" fmla="*/ 22 h 64"/>
                <a:gd name="T40" fmla="*/ 60 w 64"/>
                <a:gd name="T41" fmla="*/ 15 h 64"/>
                <a:gd name="T42" fmla="*/ 55 w 64"/>
                <a:gd name="T43" fmla="*/ 8 h 64"/>
                <a:gd name="T44" fmla="*/ 48 w 64"/>
                <a:gd name="T45" fmla="*/ 3 h 64"/>
                <a:gd name="T46" fmla="*/ 41 w 64"/>
                <a:gd name="T47" fmla="*/ 0 h 64"/>
                <a:gd name="T48" fmla="*/ 32 w 64"/>
                <a:gd name="T49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64" h="64">
                  <a:moveTo>
                    <a:pt x="32" y="0"/>
                  </a:moveTo>
                  <a:lnTo>
                    <a:pt x="24" y="0"/>
                  </a:lnTo>
                  <a:lnTo>
                    <a:pt x="15" y="3"/>
                  </a:lnTo>
                  <a:lnTo>
                    <a:pt x="10" y="8"/>
                  </a:lnTo>
                  <a:lnTo>
                    <a:pt x="5" y="15"/>
                  </a:lnTo>
                  <a:lnTo>
                    <a:pt x="1" y="22"/>
                  </a:lnTo>
                  <a:lnTo>
                    <a:pt x="0" y="31"/>
                  </a:lnTo>
                  <a:lnTo>
                    <a:pt x="1" y="39"/>
                  </a:lnTo>
                  <a:lnTo>
                    <a:pt x="5" y="48"/>
                  </a:lnTo>
                  <a:lnTo>
                    <a:pt x="10" y="55"/>
                  </a:lnTo>
                  <a:lnTo>
                    <a:pt x="15" y="59"/>
                  </a:lnTo>
                  <a:lnTo>
                    <a:pt x="24" y="62"/>
                  </a:lnTo>
                  <a:lnTo>
                    <a:pt x="32" y="64"/>
                  </a:lnTo>
                  <a:lnTo>
                    <a:pt x="41" y="62"/>
                  </a:lnTo>
                  <a:lnTo>
                    <a:pt x="48" y="59"/>
                  </a:lnTo>
                  <a:lnTo>
                    <a:pt x="55" y="55"/>
                  </a:lnTo>
                  <a:lnTo>
                    <a:pt x="60" y="48"/>
                  </a:lnTo>
                  <a:lnTo>
                    <a:pt x="64" y="39"/>
                  </a:lnTo>
                  <a:lnTo>
                    <a:pt x="64" y="31"/>
                  </a:lnTo>
                  <a:lnTo>
                    <a:pt x="64" y="22"/>
                  </a:lnTo>
                  <a:lnTo>
                    <a:pt x="60" y="15"/>
                  </a:lnTo>
                  <a:lnTo>
                    <a:pt x="55" y="8"/>
                  </a:lnTo>
                  <a:lnTo>
                    <a:pt x="48" y="3"/>
                  </a:lnTo>
                  <a:lnTo>
                    <a:pt x="41" y="0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rgbClr val="0CB5EA"/>
            </a:solidFill>
            <a:ln w="0">
              <a:solidFill>
                <a:srgbClr val="0CB5EA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600">
                <a:solidFill>
                  <a:srgbClr val="000066"/>
                </a:solidFill>
              </a:endParaRPr>
            </a:p>
          </p:txBody>
        </p:sp>
        <p:sp>
          <p:nvSpPr>
            <p:cNvPr id="77" name="Freeform 122"/>
            <p:cNvSpPr>
              <a:spLocks/>
            </p:cNvSpPr>
            <p:nvPr/>
          </p:nvSpPr>
          <p:spPr bwMode="auto">
            <a:xfrm>
              <a:off x="3649663" y="3779838"/>
              <a:ext cx="101600" cy="101600"/>
            </a:xfrm>
            <a:custGeom>
              <a:avLst/>
              <a:gdLst>
                <a:gd name="T0" fmla="*/ 33 w 64"/>
                <a:gd name="T1" fmla="*/ 0 h 64"/>
                <a:gd name="T2" fmla="*/ 24 w 64"/>
                <a:gd name="T3" fmla="*/ 2 h 64"/>
                <a:gd name="T4" fmla="*/ 15 w 64"/>
                <a:gd name="T5" fmla="*/ 5 h 64"/>
                <a:gd name="T6" fmla="*/ 8 w 64"/>
                <a:gd name="T7" fmla="*/ 9 h 64"/>
                <a:gd name="T8" fmla="*/ 5 w 64"/>
                <a:gd name="T9" fmla="*/ 16 h 64"/>
                <a:gd name="T10" fmla="*/ 1 w 64"/>
                <a:gd name="T11" fmla="*/ 24 h 64"/>
                <a:gd name="T12" fmla="*/ 0 w 64"/>
                <a:gd name="T13" fmla="*/ 33 h 64"/>
                <a:gd name="T14" fmla="*/ 1 w 64"/>
                <a:gd name="T15" fmla="*/ 42 h 64"/>
                <a:gd name="T16" fmla="*/ 5 w 64"/>
                <a:gd name="T17" fmla="*/ 49 h 64"/>
                <a:gd name="T18" fmla="*/ 8 w 64"/>
                <a:gd name="T19" fmla="*/ 56 h 64"/>
                <a:gd name="T20" fmla="*/ 15 w 64"/>
                <a:gd name="T21" fmla="*/ 61 h 64"/>
                <a:gd name="T22" fmla="*/ 24 w 64"/>
                <a:gd name="T23" fmla="*/ 64 h 64"/>
                <a:gd name="T24" fmla="*/ 33 w 64"/>
                <a:gd name="T25" fmla="*/ 64 h 64"/>
                <a:gd name="T26" fmla="*/ 41 w 64"/>
                <a:gd name="T27" fmla="*/ 64 h 64"/>
                <a:gd name="T28" fmla="*/ 48 w 64"/>
                <a:gd name="T29" fmla="*/ 61 h 64"/>
                <a:gd name="T30" fmla="*/ 55 w 64"/>
                <a:gd name="T31" fmla="*/ 56 h 64"/>
                <a:gd name="T32" fmla="*/ 60 w 64"/>
                <a:gd name="T33" fmla="*/ 49 h 64"/>
                <a:gd name="T34" fmla="*/ 64 w 64"/>
                <a:gd name="T35" fmla="*/ 42 h 64"/>
                <a:gd name="T36" fmla="*/ 64 w 64"/>
                <a:gd name="T37" fmla="*/ 33 h 64"/>
                <a:gd name="T38" fmla="*/ 64 w 64"/>
                <a:gd name="T39" fmla="*/ 24 h 64"/>
                <a:gd name="T40" fmla="*/ 60 w 64"/>
                <a:gd name="T41" fmla="*/ 16 h 64"/>
                <a:gd name="T42" fmla="*/ 55 w 64"/>
                <a:gd name="T43" fmla="*/ 9 h 64"/>
                <a:gd name="T44" fmla="*/ 48 w 64"/>
                <a:gd name="T45" fmla="*/ 5 h 64"/>
                <a:gd name="T46" fmla="*/ 41 w 64"/>
                <a:gd name="T47" fmla="*/ 2 h 64"/>
                <a:gd name="T48" fmla="*/ 33 w 64"/>
                <a:gd name="T49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64" h="64">
                  <a:moveTo>
                    <a:pt x="33" y="0"/>
                  </a:moveTo>
                  <a:lnTo>
                    <a:pt x="24" y="2"/>
                  </a:lnTo>
                  <a:lnTo>
                    <a:pt x="15" y="5"/>
                  </a:lnTo>
                  <a:lnTo>
                    <a:pt x="8" y="9"/>
                  </a:lnTo>
                  <a:lnTo>
                    <a:pt x="5" y="16"/>
                  </a:lnTo>
                  <a:lnTo>
                    <a:pt x="1" y="24"/>
                  </a:lnTo>
                  <a:lnTo>
                    <a:pt x="0" y="33"/>
                  </a:lnTo>
                  <a:lnTo>
                    <a:pt x="1" y="42"/>
                  </a:lnTo>
                  <a:lnTo>
                    <a:pt x="5" y="49"/>
                  </a:lnTo>
                  <a:lnTo>
                    <a:pt x="8" y="56"/>
                  </a:lnTo>
                  <a:lnTo>
                    <a:pt x="15" y="61"/>
                  </a:lnTo>
                  <a:lnTo>
                    <a:pt x="24" y="64"/>
                  </a:lnTo>
                  <a:lnTo>
                    <a:pt x="33" y="64"/>
                  </a:lnTo>
                  <a:lnTo>
                    <a:pt x="41" y="64"/>
                  </a:lnTo>
                  <a:lnTo>
                    <a:pt x="48" y="61"/>
                  </a:lnTo>
                  <a:lnTo>
                    <a:pt x="55" y="56"/>
                  </a:lnTo>
                  <a:lnTo>
                    <a:pt x="60" y="49"/>
                  </a:lnTo>
                  <a:lnTo>
                    <a:pt x="64" y="42"/>
                  </a:lnTo>
                  <a:lnTo>
                    <a:pt x="64" y="33"/>
                  </a:lnTo>
                  <a:lnTo>
                    <a:pt x="64" y="24"/>
                  </a:lnTo>
                  <a:lnTo>
                    <a:pt x="60" y="16"/>
                  </a:lnTo>
                  <a:lnTo>
                    <a:pt x="55" y="9"/>
                  </a:lnTo>
                  <a:lnTo>
                    <a:pt x="48" y="5"/>
                  </a:lnTo>
                  <a:lnTo>
                    <a:pt x="41" y="2"/>
                  </a:lnTo>
                  <a:lnTo>
                    <a:pt x="33" y="0"/>
                  </a:lnTo>
                  <a:close/>
                </a:path>
              </a:pathLst>
            </a:custGeom>
            <a:solidFill>
              <a:srgbClr val="0CB5EA"/>
            </a:solidFill>
            <a:ln w="0">
              <a:solidFill>
                <a:srgbClr val="0CB5EA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600">
                <a:solidFill>
                  <a:srgbClr val="000066"/>
                </a:solidFill>
              </a:endParaRPr>
            </a:p>
          </p:txBody>
        </p:sp>
        <p:sp>
          <p:nvSpPr>
            <p:cNvPr id="109" name="Line 154"/>
            <p:cNvSpPr>
              <a:spLocks noChangeShapeType="1"/>
            </p:cNvSpPr>
            <p:nvPr/>
          </p:nvSpPr>
          <p:spPr bwMode="auto">
            <a:xfrm flipH="1">
              <a:off x="2646363" y="4667250"/>
              <a:ext cx="30163" cy="0"/>
            </a:xfrm>
            <a:prstGeom prst="line">
              <a:avLst/>
            </a:prstGeom>
            <a:noFill/>
            <a:ln w="14288">
              <a:solidFill>
                <a:srgbClr val="FBB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600">
                <a:solidFill>
                  <a:srgbClr val="000066"/>
                </a:solidFill>
              </a:endParaRPr>
            </a:p>
          </p:txBody>
        </p:sp>
        <p:sp>
          <p:nvSpPr>
            <p:cNvPr id="110" name="Line 155"/>
            <p:cNvSpPr>
              <a:spLocks noChangeShapeType="1"/>
            </p:cNvSpPr>
            <p:nvPr/>
          </p:nvSpPr>
          <p:spPr bwMode="auto">
            <a:xfrm flipH="1">
              <a:off x="3244850" y="3490913"/>
              <a:ext cx="30163" cy="0"/>
            </a:xfrm>
            <a:prstGeom prst="line">
              <a:avLst/>
            </a:prstGeom>
            <a:noFill/>
            <a:ln w="14288">
              <a:solidFill>
                <a:srgbClr val="FBB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600">
                <a:solidFill>
                  <a:srgbClr val="000066"/>
                </a:solidFill>
              </a:endParaRPr>
            </a:p>
          </p:txBody>
        </p:sp>
        <p:sp>
          <p:nvSpPr>
            <p:cNvPr id="111" name="Line 156"/>
            <p:cNvSpPr>
              <a:spLocks noChangeShapeType="1"/>
            </p:cNvSpPr>
            <p:nvPr/>
          </p:nvSpPr>
          <p:spPr bwMode="auto">
            <a:xfrm flipH="1">
              <a:off x="3214688" y="3490913"/>
              <a:ext cx="30163" cy="0"/>
            </a:xfrm>
            <a:prstGeom prst="line">
              <a:avLst/>
            </a:prstGeom>
            <a:noFill/>
            <a:ln w="14288">
              <a:solidFill>
                <a:srgbClr val="FBB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600">
                <a:solidFill>
                  <a:srgbClr val="000066"/>
                </a:solidFill>
              </a:endParaRPr>
            </a:p>
          </p:txBody>
        </p:sp>
        <p:sp>
          <p:nvSpPr>
            <p:cNvPr id="112" name="Line 157"/>
            <p:cNvSpPr>
              <a:spLocks noChangeShapeType="1"/>
            </p:cNvSpPr>
            <p:nvPr/>
          </p:nvSpPr>
          <p:spPr bwMode="auto">
            <a:xfrm flipH="1">
              <a:off x="2676525" y="3587750"/>
              <a:ext cx="30163" cy="0"/>
            </a:xfrm>
            <a:prstGeom prst="line">
              <a:avLst/>
            </a:prstGeom>
            <a:noFill/>
            <a:ln w="14288">
              <a:solidFill>
                <a:srgbClr val="FBB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600">
                <a:solidFill>
                  <a:srgbClr val="000066"/>
                </a:solidFill>
              </a:endParaRPr>
            </a:p>
          </p:txBody>
        </p:sp>
        <p:sp>
          <p:nvSpPr>
            <p:cNvPr id="113" name="Line 158"/>
            <p:cNvSpPr>
              <a:spLocks noChangeShapeType="1"/>
            </p:cNvSpPr>
            <p:nvPr/>
          </p:nvSpPr>
          <p:spPr bwMode="auto">
            <a:xfrm flipH="1">
              <a:off x="2646363" y="3587750"/>
              <a:ext cx="30163" cy="0"/>
            </a:xfrm>
            <a:prstGeom prst="line">
              <a:avLst/>
            </a:prstGeom>
            <a:noFill/>
            <a:ln w="14288">
              <a:solidFill>
                <a:srgbClr val="FBB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600">
                <a:solidFill>
                  <a:srgbClr val="000066"/>
                </a:solidFill>
              </a:endParaRPr>
            </a:p>
          </p:txBody>
        </p:sp>
        <p:sp>
          <p:nvSpPr>
            <p:cNvPr id="114" name="Line 159"/>
            <p:cNvSpPr>
              <a:spLocks noChangeShapeType="1"/>
            </p:cNvSpPr>
            <p:nvPr/>
          </p:nvSpPr>
          <p:spPr bwMode="auto">
            <a:xfrm flipH="1">
              <a:off x="2676525" y="4667250"/>
              <a:ext cx="30163" cy="0"/>
            </a:xfrm>
            <a:prstGeom prst="line">
              <a:avLst/>
            </a:prstGeom>
            <a:noFill/>
            <a:ln w="14288">
              <a:solidFill>
                <a:srgbClr val="FBB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600">
                <a:solidFill>
                  <a:srgbClr val="000066"/>
                </a:solidFill>
              </a:endParaRPr>
            </a:p>
          </p:txBody>
        </p:sp>
        <p:sp>
          <p:nvSpPr>
            <p:cNvPr id="115" name="Line 160"/>
            <p:cNvSpPr>
              <a:spLocks noChangeShapeType="1"/>
            </p:cNvSpPr>
            <p:nvPr/>
          </p:nvSpPr>
          <p:spPr bwMode="auto">
            <a:xfrm flipV="1">
              <a:off x="3244850" y="3490913"/>
              <a:ext cx="0" cy="1187450"/>
            </a:xfrm>
            <a:prstGeom prst="line">
              <a:avLst/>
            </a:prstGeom>
            <a:noFill/>
            <a:ln w="14288">
              <a:solidFill>
                <a:srgbClr val="FBB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600">
                <a:solidFill>
                  <a:srgbClr val="000066"/>
                </a:solidFill>
              </a:endParaRPr>
            </a:p>
          </p:txBody>
        </p:sp>
        <p:sp>
          <p:nvSpPr>
            <p:cNvPr id="118" name="Line 161"/>
            <p:cNvSpPr>
              <a:spLocks noChangeShapeType="1"/>
            </p:cNvSpPr>
            <p:nvPr/>
          </p:nvSpPr>
          <p:spPr bwMode="auto">
            <a:xfrm flipV="1">
              <a:off x="2676525" y="3587750"/>
              <a:ext cx="0" cy="1079500"/>
            </a:xfrm>
            <a:prstGeom prst="line">
              <a:avLst/>
            </a:prstGeom>
            <a:noFill/>
            <a:ln w="14288">
              <a:solidFill>
                <a:srgbClr val="FBB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600">
                <a:solidFill>
                  <a:srgbClr val="000066"/>
                </a:solidFill>
              </a:endParaRPr>
            </a:p>
          </p:txBody>
        </p:sp>
        <p:sp>
          <p:nvSpPr>
            <p:cNvPr id="122" name="Line 162"/>
            <p:cNvSpPr>
              <a:spLocks noChangeShapeType="1"/>
            </p:cNvSpPr>
            <p:nvPr/>
          </p:nvSpPr>
          <p:spPr bwMode="auto">
            <a:xfrm flipH="1">
              <a:off x="3819525" y="3541713"/>
              <a:ext cx="30163" cy="0"/>
            </a:xfrm>
            <a:prstGeom prst="line">
              <a:avLst/>
            </a:prstGeom>
            <a:noFill/>
            <a:ln w="14288">
              <a:solidFill>
                <a:srgbClr val="FBB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600">
                <a:solidFill>
                  <a:srgbClr val="000066"/>
                </a:solidFill>
              </a:endParaRPr>
            </a:p>
          </p:txBody>
        </p:sp>
        <p:sp>
          <p:nvSpPr>
            <p:cNvPr id="123" name="Line 163"/>
            <p:cNvSpPr>
              <a:spLocks noChangeShapeType="1"/>
            </p:cNvSpPr>
            <p:nvPr/>
          </p:nvSpPr>
          <p:spPr bwMode="auto">
            <a:xfrm flipH="1">
              <a:off x="3789363" y="3541713"/>
              <a:ext cx="30163" cy="0"/>
            </a:xfrm>
            <a:prstGeom prst="line">
              <a:avLst/>
            </a:prstGeom>
            <a:noFill/>
            <a:ln w="14288">
              <a:solidFill>
                <a:srgbClr val="FBB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600">
                <a:solidFill>
                  <a:srgbClr val="000066"/>
                </a:solidFill>
              </a:endParaRPr>
            </a:p>
          </p:txBody>
        </p:sp>
        <p:sp>
          <p:nvSpPr>
            <p:cNvPr id="124" name="Line 164"/>
            <p:cNvSpPr>
              <a:spLocks noChangeShapeType="1"/>
            </p:cNvSpPr>
            <p:nvPr/>
          </p:nvSpPr>
          <p:spPr bwMode="auto">
            <a:xfrm flipH="1">
              <a:off x="1535113" y="3603625"/>
              <a:ext cx="30163" cy="0"/>
            </a:xfrm>
            <a:prstGeom prst="line">
              <a:avLst/>
            </a:prstGeom>
            <a:noFill/>
            <a:ln w="14288">
              <a:solidFill>
                <a:srgbClr val="FBB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600">
                <a:solidFill>
                  <a:srgbClr val="000066"/>
                </a:solidFill>
              </a:endParaRPr>
            </a:p>
          </p:txBody>
        </p:sp>
        <p:sp>
          <p:nvSpPr>
            <p:cNvPr id="125" name="Line 165"/>
            <p:cNvSpPr>
              <a:spLocks noChangeShapeType="1"/>
            </p:cNvSpPr>
            <p:nvPr/>
          </p:nvSpPr>
          <p:spPr bwMode="auto">
            <a:xfrm flipH="1">
              <a:off x="1504950" y="3603625"/>
              <a:ext cx="30163" cy="0"/>
            </a:xfrm>
            <a:prstGeom prst="line">
              <a:avLst/>
            </a:prstGeom>
            <a:noFill/>
            <a:ln w="14288">
              <a:solidFill>
                <a:srgbClr val="FBB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600">
                <a:solidFill>
                  <a:srgbClr val="000066"/>
                </a:solidFill>
              </a:endParaRPr>
            </a:p>
          </p:txBody>
        </p:sp>
        <p:sp>
          <p:nvSpPr>
            <p:cNvPr id="126" name="Line 166"/>
            <p:cNvSpPr>
              <a:spLocks noChangeShapeType="1"/>
            </p:cNvSpPr>
            <p:nvPr/>
          </p:nvSpPr>
          <p:spPr bwMode="auto">
            <a:xfrm flipH="1">
              <a:off x="2106613" y="3659188"/>
              <a:ext cx="30163" cy="0"/>
            </a:xfrm>
            <a:prstGeom prst="line">
              <a:avLst/>
            </a:prstGeom>
            <a:noFill/>
            <a:ln w="14288">
              <a:solidFill>
                <a:srgbClr val="FBB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600">
                <a:solidFill>
                  <a:srgbClr val="000066"/>
                </a:solidFill>
              </a:endParaRPr>
            </a:p>
          </p:txBody>
        </p:sp>
        <p:sp>
          <p:nvSpPr>
            <p:cNvPr id="127" name="Line 167"/>
            <p:cNvSpPr>
              <a:spLocks noChangeShapeType="1"/>
            </p:cNvSpPr>
            <p:nvPr/>
          </p:nvSpPr>
          <p:spPr bwMode="auto">
            <a:xfrm flipH="1">
              <a:off x="2076450" y="3659188"/>
              <a:ext cx="30163" cy="0"/>
            </a:xfrm>
            <a:prstGeom prst="line">
              <a:avLst/>
            </a:prstGeom>
            <a:noFill/>
            <a:ln w="14288">
              <a:solidFill>
                <a:srgbClr val="FBB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600">
                <a:solidFill>
                  <a:srgbClr val="000066"/>
                </a:solidFill>
              </a:endParaRPr>
            </a:p>
          </p:txBody>
        </p:sp>
        <p:sp>
          <p:nvSpPr>
            <p:cNvPr id="1024" name="Line 168"/>
            <p:cNvSpPr>
              <a:spLocks noChangeShapeType="1"/>
            </p:cNvSpPr>
            <p:nvPr/>
          </p:nvSpPr>
          <p:spPr bwMode="auto">
            <a:xfrm flipH="1">
              <a:off x="2106613" y="4849813"/>
              <a:ext cx="30163" cy="0"/>
            </a:xfrm>
            <a:prstGeom prst="line">
              <a:avLst/>
            </a:prstGeom>
            <a:noFill/>
            <a:ln w="14288">
              <a:solidFill>
                <a:srgbClr val="FBB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600">
                <a:solidFill>
                  <a:srgbClr val="000066"/>
                </a:solidFill>
              </a:endParaRPr>
            </a:p>
          </p:txBody>
        </p:sp>
        <p:sp>
          <p:nvSpPr>
            <p:cNvPr id="1025" name="Line 169"/>
            <p:cNvSpPr>
              <a:spLocks noChangeShapeType="1"/>
            </p:cNvSpPr>
            <p:nvPr/>
          </p:nvSpPr>
          <p:spPr bwMode="auto">
            <a:xfrm flipH="1">
              <a:off x="2076450" y="4849813"/>
              <a:ext cx="30163" cy="0"/>
            </a:xfrm>
            <a:prstGeom prst="line">
              <a:avLst/>
            </a:prstGeom>
            <a:noFill/>
            <a:ln w="14288">
              <a:solidFill>
                <a:srgbClr val="FBB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600">
                <a:solidFill>
                  <a:srgbClr val="000066"/>
                </a:solidFill>
              </a:endParaRPr>
            </a:p>
          </p:txBody>
        </p:sp>
        <p:sp>
          <p:nvSpPr>
            <p:cNvPr id="1026" name="Line 170"/>
            <p:cNvSpPr>
              <a:spLocks noChangeShapeType="1"/>
            </p:cNvSpPr>
            <p:nvPr/>
          </p:nvSpPr>
          <p:spPr bwMode="auto">
            <a:xfrm flipV="1">
              <a:off x="2106613" y="3659188"/>
              <a:ext cx="0" cy="1190625"/>
            </a:xfrm>
            <a:prstGeom prst="line">
              <a:avLst/>
            </a:prstGeom>
            <a:noFill/>
            <a:ln w="14288">
              <a:solidFill>
                <a:srgbClr val="FBB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600">
                <a:solidFill>
                  <a:srgbClr val="000066"/>
                </a:solidFill>
              </a:endParaRPr>
            </a:p>
          </p:txBody>
        </p:sp>
        <p:sp>
          <p:nvSpPr>
            <p:cNvPr id="1027" name="Line 171"/>
            <p:cNvSpPr>
              <a:spLocks noChangeShapeType="1"/>
            </p:cNvSpPr>
            <p:nvPr/>
          </p:nvSpPr>
          <p:spPr bwMode="auto">
            <a:xfrm flipH="1">
              <a:off x="1535113" y="4651375"/>
              <a:ext cx="30163" cy="0"/>
            </a:xfrm>
            <a:prstGeom prst="line">
              <a:avLst/>
            </a:prstGeom>
            <a:noFill/>
            <a:ln w="14288">
              <a:solidFill>
                <a:srgbClr val="FBB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600">
                <a:solidFill>
                  <a:srgbClr val="000066"/>
                </a:solidFill>
              </a:endParaRPr>
            </a:p>
          </p:txBody>
        </p:sp>
        <p:sp>
          <p:nvSpPr>
            <p:cNvPr id="1028" name="Line 172"/>
            <p:cNvSpPr>
              <a:spLocks noChangeShapeType="1"/>
            </p:cNvSpPr>
            <p:nvPr/>
          </p:nvSpPr>
          <p:spPr bwMode="auto">
            <a:xfrm flipH="1">
              <a:off x="1504950" y="4651375"/>
              <a:ext cx="30163" cy="0"/>
            </a:xfrm>
            <a:prstGeom prst="line">
              <a:avLst/>
            </a:prstGeom>
            <a:noFill/>
            <a:ln w="14288">
              <a:solidFill>
                <a:srgbClr val="FBB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600">
                <a:solidFill>
                  <a:srgbClr val="000066"/>
                </a:solidFill>
              </a:endParaRPr>
            </a:p>
          </p:txBody>
        </p:sp>
        <p:sp>
          <p:nvSpPr>
            <p:cNvPr id="1029" name="Freeform 173"/>
            <p:cNvSpPr>
              <a:spLocks/>
            </p:cNvSpPr>
            <p:nvPr/>
          </p:nvSpPr>
          <p:spPr bwMode="auto">
            <a:xfrm>
              <a:off x="1535113" y="3603625"/>
              <a:ext cx="0" cy="1047750"/>
            </a:xfrm>
            <a:custGeom>
              <a:avLst/>
              <a:gdLst>
                <a:gd name="T0" fmla="*/ 660 h 660"/>
                <a:gd name="T1" fmla="*/ 397 h 660"/>
                <a:gd name="T2" fmla="*/ 0 h 660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660">
                  <a:moveTo>
                    <a:pt x="0" y="660"/>
                  </a:moveTo>
                  <a:lnTo>
                    <a:pt x="0" y="397"/>
                  </a:lnTo>
                  <a:lnTo>
                    <a:pt x="0" y="0"/>
                  </a:lnTo>
                </a:path>
              </a:pathLst>
            </a:custGeom>
            <a:noFill/>
            <a:ln w="14288">
              <a:solidFill>
                <a:srgbClr val="FBB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600">
                <a:solidFill>
                  <a:srgbClr val="000066"/>
                </a:solidFill>
              </a:endParaRPr>
            </a:p>
          </p:txBody>
        </p:sp>
        <p:sp>
          <p:nvSpPr>
            <p:cNvPr id="1030" name="Line 174"/>
            <p:cNvSpPr>
              <a:spLocks noChangeShapeType="1"/>
            </p:cNvSpPr>
            <p:nvPr/>
          </p:nvSpPr>
          <p:spPr bwMode="auto">
            <a:xfrm flipH="1">
              <a:off x="3819525" y="4714875"/>
              <a:ext cx="30163" cy="0"/>
            </a:xfrm>
            <a:prstGeom prst="line">
              <a:avLst/>
            </a:prstGeom>
            <a:noFill/>
            <a:ln w="14288">
              <a:solidFill>
                <a:srgbClr val="FBB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600">
                <a:solidFill>
                  <a:srgbClr val="000066"/>
                </a:solidFill>
              </a:endParaRPr>
            </a:p>
          </p:txBody>
        </p:sp>
        <p:sp>
          <p:nvSpPr>
            <p:cNvPr id="1031" name="Line 175"/>
            <p:cNvSpPr>
              <a:spLocks noChangeShapeType="1"/>
            </p:cNvSpPr>
            <p:nvPr/>
          </p:nvSpPr>
          <p:spPr bwMode="auto">
            <a:xfrm flipH="1">
              <a:off x="3789363" y="4714875"/>
              <a:ext cx="30163" cy="0"/>
            </a:xfrm>
            <a:prstGeom prst="line">
              <a:avLst/>
            </a:prstGeom>
            <a:noFill/>
            <a:ln w="14288">
              <a:solidFill>
                <a:srgbClr val="FBB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600">
                <a:solidFill>
                  <a:srgbClr val="000066"/>
                </a:solidFill>
              </a:endParaRPr>
            </a:p>
          </p:txBody>
        </p:sp>
        <p:sp>
          <p:nvSpPr>
            <p:cNvPr id="1032" name="Line 176"/>
            <p:cNvSpPr>
              <a:spLocks noChangeShapeType="1"/>
            </p:cNvSpPr>
            <p:nvPr/>
          </p:nvSpPr>
          <p:spPr bwMode="auto">
            <a:xfrm flipH="1">
              <a:off x="3244850" y="4678363"/>
              <a:ext cx="30163" cy="0"/>
            </a:xfrm>
            <a:prstGeom prst="line">
              <a:avLst/>
            </a:prstGeom>
            <a:noFill/>
            <a:ln w="14288">
              <a:solidFill>
                <a:srgbClr val="FBB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600">
                <a:solidFill>
                  <a:srgbClr val="000066"/>
                </a:solidFill>
              </a:endParaRPr>
            </a:p>
          </p:txBody>
        </p:sp>
        <p:sp>
          <p:nvSpPr>
            <p:cNvPr id="1033" name="Line 177"/>
            <p:cNvSpPr>
              <a:spLocks noChangeShapeType="1"/>
            </p:cNvSpPr>
            <p:nvPr/>
          </p:nvSpPr>
          <p:spPr bwMode="auto">
            <a:xfrm flipH="1">
              <a:off x="3214688" y="4678363"/>
              <a:ext cx="30163" cy="0"/>
            </a:xfrm>
            <a:prstGeom prst="line">
              <a:avLst/>
            </a:prstGeom>
            <a:noFill/>
            <a:ln w="14288">
              <a:solidFill>
                <a:srgbClr val="FBB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600">
                <a:solidFill>
                  <a:srgbClr val="000066"/>
                </a:solidFill>
              </a:endParaRPr>
            </a:p>
          </p:txBody>
        </p:sp>
        <p:sp>
          <p:nvSpPr>
            <p:cNvPr id="1034" name="Line 178"/>
            <p:cNvSpPr>
              <a:spLocks noChangeShapeType="1"/>
            </p:cNvSpPr>
            <p:nvPr/>
          </p:nvSpPr>
          <p:spPr bwMode="auto">
            <a:xfrm flipV="1">
              <a:off x="3819525" y="3541713"/>
              <a:ext cx="0" cy="1173163"/>
            </a:xfrm>
            <a:prstGeom prst="line">
              <a:avLst/>
            </a:prstGeom>
            <a:noFill/>
            <a:ln w="14288">
              <a:solidFill>
                <a:srgbClr val="FBB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600">
                <a:solidFill>
                  <a:srgbClr val="000066"/>
                </a:solidFill>
              </a:endParaRPr>
            </a:p>
          </p:txBody>
        </p:sp>
        <p:sp>
          <p:nvSpPr>
            <p:cNvPr id="1036" name="Freeform 180"/>
            <p:cNvSpPr>
              <a:spLocks/>
            </p:cNvSpPr>
            <p:nvPr/>
          </p:nvSpPr>
          <p:spPr bwMode="auto">
            <a:xfrm>
              <a:off x="963613" y="4140200"/>
              <a:ext cx="2852738" cy="93663"/>
            </a:xfrm>
            <a:custGeom>
              <a:avLst/>
              <a:gdLst>
                <a:gd name="T0" fmla="*/ 1797 w 1797"/>
                <a:gd name="T1" fmla="*/ 0 h 59"/>
                <a:gd name="T2" fmla="*/ 1439 w 1797"/>
                <a:gd name="T3" fmla="*/ 0 h 59"/>
                <a:gd name="T4" fmla="*/ 1437 w 1797"/>
                <a:gd name="T5" fmla="*/ 0 h 59"/>
                <a:gd name="T6" fmla="*/ 1079 w 1797"/>
                <a:gd name="T7" fmla="*/ 29 h 59"/>
                <a:gd name="T8" fmla="*/ 720 w 1797"/>
                <a:gd name="T9" fmla="*/ 59 h 59"/>
                <a:gd name="T10" fmla="*/ 717 w 1797"/>
                <a:gd name="T11" fmla="*/ 59 h 59"/>
                <a:gd name="T12" fmla="*/ 360 w 1797"/>
                <a:gd name="T13" fmla="*/ 59 h 59"/>
                <a:gd name="T14" fmla="*/ 0 w 1797"/>
                <a:gd name="T15" fmla="*/ 29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797" h="59">
                  <a:moveTo>
                    <a:pt x="1797" y="0"/>
                  </a:moveTo>
                  <a:lnTo>
                    <a:pt x="1439" y="0"/>
                  </a:lnTo>
                  <a:lnTo>
                    <a:pt x="1437" y="0"/>
                  </a:lnTo>
                  <a:lnTo>
                    <a:pt x="1079" y="29"/>
                  </a:lnTo>
                  <a:lnTo>
                    <a:pt x="720" y="59"/>
                  </a:lnTo>
                  <a:lnTo>
                    <a:pt x="717" y="59"/>
                  </a:lnTo>
                  <a:lnTo>
                    <a:pt x="360" y="59"/>
                  </a:lnTo>
                  <a:lnTo>
                    <a:pt x="0" y="29"/>
                  </a:lnTo>
                </a:path>
              </a:pathLst>
            </a:custGeom>
            <a:noFill/>
            <a:ln w="38100">
              <a:solidFill>
                <a:srgbClr val="FBB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600">
                <a:solidFill>
                  <a:srgbClr val="000066"/>
                </a:solidFill>
              </a:endParaRPr>
            </a:p>
          </p:txBody>
        </p:sp>
        <p:sp>
          <p:nvSpPr>
            <p:cNvPr id="1037" name="Freeform 181"/>
            <p:cNvSpPr>
              <a:spLocks/>
            </p:cNvSpPr>
            <p:nvPr/>
          </p:nvSpPr>
          <p:spPr bwMode="auto">
            <a:xfrm>
              <a:off x="1482725" y="4184650"/>
              <a:ext cx="101600" cy="101600"/>
            </a:xfrm>
            <a:custGeom>
              <a:avLst/>
              <a:gdLst>
                <a:gd name="T0" fmla="*/ 56 w 64"/>
                <a:gd name="T1" fmla="*/ 8 h 64"/>
                <a:gd name="T2" fmla="*/ 49 w 64"/>
                <a:gd name="T3" fmla="*/ 3 h 64"/>
                <a:gd name="T4" fmla="*/ 42 w 64"/>
                <a:gd name="T5" fmla="*/ 0 h 64"/>
                <a:gd name="T6" fmla="*/ 33 w 64"/>
                <a:gd name="T7" fmla="*/ 0 h 64"/>
                <a:gd name="T8" fmla="*/ 25 w 64"/>
                <a:gd name="T9" fmla="*/ 0 h 64"/>
                <a:gd name="T10" fmla="*/ 16 w 64"/>
                <a:gd name="T11" fmla="*/ 3 h 64"/>
                <a:gd name="T12" fmla="*/ 11 w 64"/>
                <a:gd name="T13" fmla="*/ 8 h 64"/>
                <a:gd name="T14" fmla="*/ 6 w 64"/>
                <a:gd name="T15" fmla="*/ 15 h 64"/>
                <a:gd name="T16" fmla="*/ 2 w 64"/>
                <a:gd name="T17" fmla="*/ 22 h 64"/>
                <a:gd name="T18" fmla="*/ 0 w 64"/>
                <a:gd name="T19" fmla="*/ 31 h 64"/>
                <a:gd name="T20" fmla="*/ 2 w 64"/>
                <a:gd name="T21" fmla="*/ 39 h 64"/>
                <a:gd name="T22" fmla="*/ 6 w 64"/>
                <a:gd name="T23" fmla="*/ 48 h 64"/>
                <a:gd name="T24" fmla="*/ 11 w 64"/>
                <a:gd name="T25" fmla="*/ 53 h 64"/>
                <a:gd name="T26" fmla="*/ 16 w 64"/>
                <a:gd name="T27" fmla="*/ 59 h 64"/>
                <a:gd name="T28" fmla="*/ 25 w 64"/>
                <a:gd name="T29" fmla="*/ 62 h 64"/>
                <a:gd name="T30" fmla="*/ 33 w 64"/>
                <a:gd name="T31" fmla="*/ 64 h 64"/>
                <a:gd name="T32" fmla="*/ 42 w 64"/>
                <a:gd name="T33" fmla="*/ 62 h 64"/>
                <a:gd name="T34" fmla="*/ 49 w 64"/>
                <a:gd name="T35" fmla="*/ 59 h 64"/>
                <a:gd name="T36" fmla="*/ 56 w 64"/>
                <a:gd name="T37" fmla="*/ 53 h 64"/>
                <a:gd name="T38" fmla="*/ 61 w 64"/>
                <a:gd name="T39" fmla="*/ 48 h 64"/>
                <a:gd name="T40" fmla="*/ 64 w 64"/>
                <a:gd name="T41" fmla="*/ 39 h 64"/>
                <a:gd name="T42" fmla="*/ 64 w 64"/>
                <a:gd name="T43" fmla="*/ 31 h 64"/>
                <a:gd name="T44" fmla="*/ 64 w 64"/>
                <a:gd name="T45" fmla="*/ 22 h 64"/>
                <a:gd name="T46" fmla="*/ 61 w 64"/>
                <a:gd name="T47" fmla="*/ 15 h 64"/>
                <a:gd name="T48" fmla="*/ 56 w 64"/>
                <a:gd name="T49" fmla="*/ 8 h 64"/>
                <a:gd name="T50" fmla="*/ 56 w 64"/>
                <a:gd name="T51" fmla="*/ 8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64" h="64">
                  <a:moveTo>
                    <a:pt x="56" y="8"/>
                  </a:moveTo>
                  <a:lnTo>
                    <a:pt x="49" y="3"/>
                  </a:lnTo>
                  <a:lnTo>
                    <a:pt x="42" y="0"/>
                  </a:lnTo>
                  <a:lnTo>
                    <a:pt x="33" y="0"/>
                  </a:lnTo>
                  <a:lnTo>
                    <a:pt x="25" y="0"/>
                  </a:lnTo>
                  <a:lnTo>
                    <a:pt x="16" y="3"/>
                  </a:lnTo>
                  <a:lnTo>
                    <a:pt x="11" y="8"/>
                  </a:lnTo>
                  <a:lnTo>
                    <a:pt x="6" y="15"/>
                  </a:lnTo>
                  <a:lnTo>
                    <a:pt x="2" y="22"/>
                  </a:lnTo>
                  <a:lnTo>
                    <a:pt x="0" y="31"/>
                  </a:lnTo>
                  <a:lnTo>
                    <a:pt x="2" y="39"/>
                  </a:lnTo>
                  <a:lnTo>
                    <a:pt x="6" y="48"/>
                  </a:lnTo>
                  <a:lnTo>
                    <a:pt x="11" y="53"/>
                  </a:lnTo>
                  <a:lnTo>
                    <a:pt x="16" y="59"/>
                  </a:lnTo>
                  <a:lnTo>
                    <a:pt x="25" y="62"/>
                  </a:lnTo>
                  <a:lnTo>
                    <a:pt x="33" y="64"/>
                  </a:lnTo>
                  <a:lnTo>
                    <a:pt x="42" y="62"/>
                  </a:lnTo>
                  <a:lnTo>
                    <a:pt x="49" y="59"/>
                  </a:lnTo>
                  <a:lnTo>
                    <a:pt x="56" y="53"/>
                  </a:lnTo>
                  <a:lnTo>
                    <a:pt x="61" y="48"/>
                  </a:lnTo>
                  <a:lnTo>
                    <a:pt x="64" y="39"/>
                  </a:lnTo>
                  <a:lnTo>
                    <a:pt x="64" y="31"/>
                  </a:lnTo>
                  <a:lnTo>
                    <a:pt x="64" y="22"/>
                  </a:lnTo>
                  <a:lnTo>
                    <a:pt x="61" y="15"/>
                  </a:lnTo>
                  <a:lnTo>
                    <a:pt x="56" y="8"/>
                  </a:lnTo>
                  <a:lnTo>
                    <a:pt x="56" y="8"/>
                  </a:lnTo>
                  <a:close/>
                </a:path>
              </a:pathLst>
            </a:custGeom>
            <a:solidFill>
              <a:srgbClr val="FBB040"/>
            </a:solidFill>
            <a:ln w="0">
              <a:solidFill>
                <a:srgbClr val="FBB04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600">
                <a:solidFill>
                  <a:srgbClr val="000066"/>
                </a:solidFill>
              </a:endParaRPr>
            </a:p>
          </p:txBody>
        </p:sp>
        <p:sp>
          <p:nvSpPr>
            <p:cNvPr id="1038" name="Freeform 182"/>
            <p:cNvSpPr>
              <a:spLocks/>
            </p:cNvSpPr>
            <p:nvPr/>
          </p:nvSpPr>
          <p:spPr bwMode="auto">
            <a:xfrm>
              <a:off x="2057400" y="4184650"/>
              <a:ext cx="101600" cy="101600"/>
            </a:xfrm>
            <a:custGeom>
              <a:avLst/>
              <a:gdLst>
                <a:gd name="T0" fmla="*/ 54 w 64"/>
                <a:gd name="T1" fmla="*/ 8 h 64"/>
                <a:gd name="T2" fmla="*/ 47 w 64"/>
                <a:gd name="T3" fmla="*/ 3 h 64"/>
                <a:gd name="T4" fmla="*/ 40 w 64"/>
                <a:gd name="T5" fmla="*/ 0 h 64"/>
                <a:gd name="T6" fmla="*/ 31 w 64"/>
                <a:gd name="T7" fmla="*/ 0 h 64"/>
                <a:gd name="T8" fmla="*/ 23 w 64"/>
                <a:gd name="T9" fmla="*/ 0 h 64"/>
                <a:gd name="T10" fmla="*/ 16 w 64"/>
                <a:gd name="T11" fmla="*/ 3 h 64"/>
                <a:gd name="T12" fmla="*/ 9 w 64"/>
                <a:gd name="T13" fmla="*/ 8 h 64"/>
                <a:gd name="T14" fmla="*/ 4 w 64"/>
                <a:gd name="T15" fmla="*/ 15 h 64"/>
                <a:gd name="T16" fmla="*/ 0 w 64"/>
                <a:gd name="T17" fmla="*/ 22 h 64"/>
                <a:gd name="T18" fmla="*/ 0 w 64"/>
                <a:gd name="T19" fmla="*/ 31 h 64"/>
                <a:gd name="T20" fmla="*/ 0 w 64"/>
                <a:gd name="T21" fmla="*/ 39 h 64"/>
                <a:gd name="T22" fmla="*/ 4 w 64"/>
                <a:gd name="T23" fmla="*/ 46 h 64"/>
                <a:gd name="T24" fmla="*/ 9 w 64"/>
                <a:gd name="T25" fmla="*/ 53 h 64"/>
                <a:gd name="T26" fmla="*/ 16 w 64"/>
                <a:gd name="T27" fmla="*/ 59 h 64"/>
                <a:gd name="T28" fmla="*/ 23 w 64"/>
                <a:gd name="T29" fmla="*/ 62 h 64"/>
                <a:gd name="T30" fmla="*/ 31 w 64"/>
                <a:gd name="T31" fmla="*/ 64 h 64"/>
                <a:gd name="T32" fmla="*/ 40 w 64"/>
                <a:gd name="T33" fmla="*/ 62 h 64"/>
                <a:gd name="T34" fmla="*/ 47 w 64"/>
                <a:gd name="T35" fmla="*/ 59 h 64"/>
                <a:gd name="T36" fmla="*/ 54 w 64"/>
                <a:gd name="T37" fmla="*/ 53 h 64"/>
                <a:gd name="T38" fmla="*/ 59 w 64"/>
                <a:gd name="T39" fmla="*/ 46 h 64"/>
                <a:gd name="T40" fmla="*/ 63 w 64"/>
                <a:gd name="T41" fmla="*/ 39 h 64"/>
                <a:gd name="T42" fmla="*/ 64 w 64"/>
                <a:gd name="T43" fmla="*/ 31 h 64"/>
                <a:gd name="T44" fmla="*/ 63 w 64"/>
                <a:gd name="T45" fmla="*/ 22 h 64"/>
                <a:gd name="T46" fmla="*/ 59 w 64"/>
                <a:gd name="T47" fmla="*/ 15 h 64"/>
                <a:gd name="T48" fmla="*/ 54 w 64"/>
                <a:gd name="T49" fmla="*/ 8 h 64"/>
                <a:gd name="T50" fmla="*/ 54 w 64"/>
                <a:gd name="T51" fmla="*/ 8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64" h="64">
                  <a:moveTo>
                    <a:pt x="54" y="8"/>
                  </a:moveTo>
                  <a:lnTo>
                    <a:pt x="47" y="3"/>
                  </a:lnTo>
                  <a:lnTo>
                    <a:pt x="40" y="0"/>
                  </a:lnTo>
                  <a:lnTo>
                    <a:pt x="31" y="0"/>
                  </a:lnTo>
                  <a:lnTo>
                    <a:pt x="23" y="0"/>
                  </a:lnTo>
                  <a:lnTo>
                    <a:pt x="16" y="3"/>
                  </a:lnTo>
                  <a:lnTo>
                    <a:pt x="9" y="8"/>
                  </a:lnTo>
                  <a:lnTo>
                    <a:pt x="4" y="15"/>
                  </a:lnTo>
                  <a:lnTo>
                    <a:pt x="0" y="22"/>
                  </a:lnTo>
                  <a:lnTo>
                    <a:pt x="0" y="31"/>
                  </a:lnTo>
                  <a:lnTo>
                    <a:pt x="0" y="39"/>
                  </a:lnTo>
                  <a:lnTo>
                    <a:pt x="4" y="46"/>
                  </a:lnTo>
                  <a:lnTo>
                    <a:pt x="9" y="53"/>
                  </a:lnTo>
                  <a:lnTo>
                    <a:pt x="16" y="59"/>
                  </a:lnTo>
                  <a:lnTo>
                    <a:pt x="23" y="62"/>
                  </a:lnTo>
                  <a:lnTo>
                    <a:pt x="31" y="64"/>
                  </a:lnTo>
                  <a:lnTo>
                    <a:pt x="40" y="62"/>
                  </a:lnTo>
                  <a:lnTo>
                    <a:pt x="47" y="59"/>
                  </a:lnTo>
                  <a:lnTo>
                    <a:pt x="54" y="53"/>
                  </a:lnTo>
                  <a:lnTo>
                    <a:pt x="59" y="46"/>
                  </a:lnTo>
                  <a:lnTo>
                    <a:pt x="63" y="39"/>
                  </a:lnTo>
                  <a:lnTo>
                    <a:pt x="64" y="31"/>
                  </a:lnTo>
                  <a:lnTo>
                    <a:pt x="63" y="22"/>
                  </a:lnTo>
                  <a:lnTo>
                    <a:pt x="59" y="15"/>
                  </a:lnTo>
                  <a:lnTo>
                    <a:pt x="54" y="8"/>
                  </a:lnTo>
                  <a:lnTo>
                    <a:pt x="54" y="8"/>
                  </a:lnTo>
                  <a:close/>
                </a:path>
              </a:pathLst>
            </a:custGeom>
            <a:solidFill>
              <a:srgbClr val="FBB040"/>
            </a:solidFill>
            <a:ln w="0">
              <a:solidFill>
                <a:srgbClr val="FBB04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600">
                <a:solidFill>
                  <a:srgbClr val="000066"/>
                </a:solidFill>
              </a:endParaRPr>
            </a:p>
          </p:txBody>
        </p:sp>
        <p:sp>
          <p:nvSpPr>
            <p:cNvPr id="1039" name="Freeform 183"/>
            <p:cNvSpPr>
              <a:spLocks/>
            </p:cNvSpPr>
            <p:nvPr/>
          </p:nvSpPr>
          <p:spPr bwMode="auto">
            <a:xfrm>
              <a:off x="2624138" y="4137025"/>
              <a:ext cx="101600" cy="100013"/>
            </a:xfrm>
            <a:custGeom>
              <a:avLst/>
              <a:gdLst>
                <a:gd name="T0" fmla="*/ 55 w 64"/>
                <a:gd name="T1" fmla="*/ 9 h 63"/>
                <a:gd name="T2" fmla="*/ 48 w 64"/>
                <a:gd name="T3" fmla="*/ 4 h 63"/>
                <a:gd name="T4" fmla="*/ 41 w 64"/>
                <a:gd name="T5" fmla="*/ 0 h 63"/>
                <a:gd name="T6" fmla="*/ 33 w 64"/>
                <a:gd name="T7" fmla="*/ 0 h 63"/>
                <a:gd name="T8" fmla="*/ 24 w 64"/>
                <a:gd name="T9" fmla="*/ 0 h 63"/>
                <a:gd name="T10" fmla="*/ 15 w 64"/>
                <a:gd name="T11" fmla="*/ 4 h 63"/>
                <a:gd name="T12" fmla="*/ 10 w 64"/>
                <a:gd name="T13" fmla="*/ 9 h 63"/>
                <a:gd name="T14" fmla="*/ 5 w 64"/>
                <a:gd name="T15" fmla="*/ 16 h 63"/>
                <a:gd name="T16" fmla="*/ 2 w 64"/>
                <a:gd name="T17" fmla="*/ 23 h 63"/>
                <a:gd name="T18" fmla="*/ 0 w 64"/>
                <a:gd name="T19" fmla="*/ 31 h 63"/>
                <a:gd name="T20" fmla="*/ 2 w 64"/>
                <a:gd name="T21" fmla="*/ 40 h 63"/>
                <a:gd name="T22" fmla="*/ 5 w 64"/>
                <a:gd name="T23" fmla="*/ 47 h 63"/>
                <a:gd name="T24" fmla="*/ 10 w 64"/>
                <a:gd name="T25" fmla="*/ 54 h 63"/>
                <a:gd name="T26" fmla="*/ 15 w 64"/>
                <a:gd name="T27" fmla="*/ 59 h 63"/>
                <a:gd name="T28" fmla="*/ 24 w 64"/>
                <a:gd name="T29" fmla="*/ 63 h 63"/>
                <a:gd name="T30" fmla="*/ 33 w 64"/>
                <a:gd name="T31" fmla="*/ 63 h 63"/>
                <a:gd name="T32" fmla="*/ 41 w 64"/>
                <a:gd name="T33" fmla="*/ 63 h 63"/>
                <a:gd name="T34" fmla="*/ 48 w 64"/>
                <a:gd name="T35" fmla="*/ 59 h 63"/>
                <a:gd name="T36" fmla="*/ 55 w 64"/>
                <a:gd name="T37" fmla="*/ 54 h 63"/>
                <a:gd name="T38" fmla="*/ 61 w 64"/>
                <a:gd name="T39" fmla="*/ 47 h 63"/>
                <a:gd name="T40" fmla="*/ 64 w 64"/>
                <a:gd name="T41" fmla="*/ 40 h 63"/>
                <a:gd name="T42" fmla="*/ 64 w 64"/>
                <a:gd name="T43" fmla="*/ 31 h 63"/>
                <a:gd name="T44" fmla="*/ 64 w 64"/>
                <a:gd name="T45" fmla="*/ 23 h 63"/>
                <a:gd name="T46" fmla="*/ 61 w 64"/>
                <a:gd name="T47" fmla="*/ 16 h 63"/>
                <a:gd name="T48" fmla="*/ 55 w 64"/>
                <a:gd name="T49" fmla="*/ 9 h 63"/>
                <a:gd name="T50" fmla="*/ 55 w 64"/>
                <a:gd name="T51" fmla="*/ 9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64" h="63">
                  <a:moveTo>
                    <a:pt x="55" y="9"/>
                  </a:moveTo>
                  <a:lnTo>
                    <a:pt x="48" y="4"/>
                  </a:lnTo>
                  <a:lnTo>
                    <a:pt x="41" y="0"/>
                  </a:lnTo>
                  <a:lnTo>
                    <a:pt x="33" y="0"/>
                  </a:lnTo>
                  <a:lnTo>
                    <a:pt x="24" y="0"/>
                  </a:lnTo>
                  <a:lnTo>
                    <a:pt x="15" y="4"/>
                  </a:lnTo>
                  <a:lnTo>
                    <a:pt x="10" y="9"/>
                  </a:lnTo>
                  <a:lnTo>
                    <a:pt x="5" y="16"/>
                  </a:lnTo>
                  <a:lnTo>
                    <a:pt x="2" y="23"/>
                  </a:lnTo>
                  <a:lnTo>
                    <a:pt x="0" y="31"/>
                  </a:lnTo>
                  <a:lnTo>
                    <a:pt x="2" y="40"/>
                  </a:lnTo>
                  <a:lnTo>
                    <a:pt x="5" y="47"/>
                  </a:lnTo>
                  <a:lnTo>
                    <a:pt x="10" y="54"/>
                  </a:lnTo>
                  <a:lnTo>
                    <a:pt x="15" y="59"/>
                  </a:lnTo>
                  <a:lnTo>
                    <a:pt x="24" y="63"/>
                  </a:lnTo>
                  <a:lnTo>
                    <a:pt x="33" y="63"/>
                  </a:lnTo>
                  <a:lnTo>
                    <a:pt x="41" y="63"/>
                  </a:lnTo>
                  <a:lnTo>
                    <a:pt x="48" y="59"/>
                  </a:lnTo>
                  <a:lnTo>
                    <a:pt x="55" y="54"/>
                  </a:lnTo>
                  <a:lnTo>
                    <a:pt x="61" y="47"/>
                  </a:lnTo>
                  <a:lnTo>
                    <a:pt x="64" y="40"/>
                  </a:lnTo>
                  <a:lnTo>
                    <a:pt x="64" y="31"/>
                  </a:lnTo>
                  <a:lnTo>
                    <a:pt x="64" y="23"/>
                  </a:lnTo>
                  <a:lnTo>
                    <a:pt x="61" y="16"/>
                  </a:lnTo>
                  <a:lnTo>
                    <a:pt x="55" y="9"/>
                  </a:lnTo>
                  <a:lnTo>
                    <a:pt x="55" y="9"/>
                  </a:lnTo>
                  <a:close/>
                </a:path>
              </a:pathLst>
            </a:custGeom>
            <a:solidFill>
              <a:srgbClr val="FBB040"/>
            </a:solidFill>
            <a:ln w="0">
              <a:solidFill>
                <a:srgbClr val="FBB04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600">
                <a:solidFill>
                  <a:srgbClr val="000066"/>
                </a:solidFill>
              </a:endParaRPr>
            </a:p>
          </p:txBody>
        </p:sp>
        <p:sp>
          <p:nvSpPr>
            <p:cNvPr id="1040" name="Freeform 184"/>
            <p:cNvSpPr>
              <a:spLocks/>
            </p:cNvSpPr>
            <p:nvPr/>
          </p:nvSpPr>
          <p:spPr bwMode="auto">
            <a:xfrm>
              <a:off x="3192463" y="4087813"/>
              <a:ext cx="101600" cy="101600"/>
            </a:xfrm>
            <a:custGeom>
              <a:avLst/>
              <a:gdLst>
                <a:gd name="T0" fmla="*/ 56 w 64"/>
                <a:gd name="T1" fmla="*/ 10 h 64"/>
                <a:gd name="T2" fmla="*/ 49 w 64"/>
                <a:gd name="T3" fmla="*/ 5 h 64"/>
                <a:gd name="T4" fmla="*/ 42 w 64"/>
                <a:gd name="T5" fmla="*/ 2 h 64"/>
                <a:gd name="T6" fmla="*/ 33 w 64"/>
                <a:gd name="T7" fmla="*/ 0 h 64"/>
                <a:gd name="T8" fmla="*/ 25 w 64"/>
                <a:gd name="T9" fmla="*/ 2 h 64"/>
                <a:gd name="T10" fmla="*/ 16 w 64"/>
                <a:gd name="T11" fmla="*/ 5 h 64"/>
                <a:gd name="T12" fmla="*/ 11 w 64"/>
                <a:gd name="T13" fmla="*/ 10 h 64"/>
                <a:gd name="T14" fmla="*/ 6 w 64"/>
                <a:gd name="T15" fmla="*/ 17 h 64"/>
                <a:gd name="T16" fmla="*/ 2 w 64"/>
                <a:gd name="T17" fmla="*/ 24 h 64"/>
                <a:gd name="T18" fmla="*/ 0 w 64"/>
                <a:gd name="T19" fmla="*/ 33 h 64"/>
                <a:gd name="T20" fmla="*/ 2 w 64"/>
                <a:gd name="T21" fmla="*/ 42 h 64"/>
                <a:gd name="T22" fmla="*/ 6 w 64"/>
                <a:gd name="T23" fmla="*/ 49 h 64"/>
                <a:gd name="T24" fmla="*/ 11 w 64"/>
                <a:gd name="T25" fmla="*/ 55 h 64"/>
                <a:gd name="T26" fmla="*/ 16 w 64"/>
                <a:gd name="T27" fmla="*/ 61 h 64"/>
                <a:gd name="T28" fmla="*/ 25 w 64"/>
                <a:gd name="T29" fmla="*/ 64 h 64"/>
                <a:gd name="T30" fmla="*/ 33 w 64"/>
                <a:gd name="T31" fmla="*/ 64 h 64"/>
                <a:gd name="T32" fmla="*/ 42 w 64"/>
                <a:gd name="T33" fmla="*/ 64 h 64"/>
                <a:gd name="T34" fmla="*/ 49 w 64"/>
                <a:gd name="T35" fmla="*/ 61 h 64"/>
                <a:gd name="T36" fmla="*/ 56 w 64"/>
                <a:gd name="T37" fmla="*/ 55 h 64"/>
                <a:gd name="T38" fmla="*/ 61 w 64"/>
                <a:gd name="T39" fmla="*/ 49 h 64"/>
                <a:gd name="T40" fmla="*/ 64 w 64"/>
                <a:gd name="T41" fmla="*/ 42 h 64"/>
                <a:gd name="T42" fmla="*/ 64 w 64"/>
                <a:gd name="T43" fmla="*/ 33 h 64"/>
                <a:gd name="T44" fmla="*/ 64 w 64"/>
                <a:gd name="T45" fmla="*/ 24 h 64"/>
                <a:gd name="T46" fmla="*/ 61 w 64"/>
                <a:gd name="T47" fmla="*/ 17 h 64"/>
                <a:gd name="T48" fmla="*/ 56 w 64"/>
                <a:gd name="T49" fmla="*/ 1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64" h="64">
                  <a:moveTo>
                    <a:pt x="56" y="10"/>
                  </a:moveTo>
                  <a:lnTo>
                    <a:pt x="49" y="5"/>
                  </a:lnTo>
                  <a:lnTo>
                    <a:pt x="42" y="2"/>
                  </a:lnTo>
                  <a:lnTo>
                    <a:pt x="33" y="0"/>
                  </a:lnTo>
                  <a:lnTo>
                    <a:pt x="25" y="2"/>
                  </a:lnTo>
                  <a:lnTo>
                    <a:pt x="16" y="5"/>
                  </a:lnTo>
                  <a:lnTo>
                    <a:pt x="11" y="10"/>
                  </a:lnTo>
                  <a:lnTo>
                    <a:pt x="6" y="17"/>
                  </a:lnTo>
                  <a:lnTo>
                    <a:pt x="2" y="24"/>
                  </a:lnTo>
                  <a:lnTo>
                    <a:pt x="0" y="33"/>
                  </a:lnTo>
                  <a:lnTo>
                    <a:pt x="2" y="42"/>
                  </a:lnTo>
                  <a:lnTo>
                    <a:pt x="6" y="49"/>
                  </a:lnTo>
                  <a:lnTo>
                    <a:pt x="11" y="55"/>
                  </a:lnTo>
                  <a:lnTo>
                    <a:pt x="16" y="61"/>
                  </a:lnTo>
                  <a:lnTo>
                    <a:pt x="25" y="64"/>
                  </a:lnTo>
                  <a:lnTo>
                    <a:pt x="33" y="64"/>
                  </a:lnTo>
                  <a:lnTo>
                    <a:pt x="42" y="64"/>
                  </a:lnTo>
                  <a:lnTo>
                    <a:pt x="49" y="61"/>
                  </a:lnTo>
                  <a:lnTo>
                    <a:pt x="56" y="55"/>
                  </a:lnTo>
                  <a:lnTo>
                    <a:pt x="61" y="49"/>
                  </a:lnTo>
                  <a:lnTo>
                    <a:pt x="64" y="42"/>
                  </a:lnTo>
                  <a:lnTo>
                    <a:pt x="64" y="33"/>
                  </a:lnTo>
                  <a:lnTo>
                    <a:pt x="64" y="24"/>
                  </a:lnTo>
                  <a:lnTo>
                    <a:pt x="61" y="17"/>
                  </a:lnTo>
                  <a:lnTo>
                    <a:pt x="56" y="10"/>
                  </a:lnTo>
                  <a:close/>
                </a:path>
              </a:pathLst>
            </a:custGeom>
            <a:solidFill>
              <a:srgbClr val="FBB040"/>
            </a:solidFill>
            <a:ln w="0">
              <a:solidFill>
                <a:srgbClr val="FBB04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600">
                <a:solidFill>
                  <a:srgbClr val="000066"/>
                </a:solidFill>
              </a:endParaRPr>
            </a:p>
          </p:txBody>
        </p:sp>
        <p:sp>
          <p:nvSpPr>
            <p:cNvPr id="1041" name="Freeform 185"/>
            <p:cNvSpPr>
              <a:spLocks/>
            </p:cNvSpPr>
            <p:nvPr/>
          </p:nvSpPr>
          <p:spPr bwMode="auto">
            <a:xfrm>
              <a:off x="3763963" y="4087813"/>
              <a:ext cx="103188" cy="101600"/>
            </a:xfrm>
            <a:custGeom>
              <a:avLst/>
              <a:gdLst>
                <a:gd name="T0" fmla="*/ 56 w 65"/>
                <a:gd name="T1" fmla="*/ 10 h 64"/>
                <a:gd name="T2" fmla="*/ 49 w 65"/>
                <a:gd name="T3" fmla="*/ 5 h 64"/>
                <a:gd name="T4" fmla="*/ 42 w 65"/>
                <a:gd name="T5" fmla="*/ 2 h 64"/>
                <a:gd name="T6" fmla="*/ 33 w 65"/>
                <a:gd name="T7" fmla="*/ 0 h 64"/>
                <a:gd name="T8" fmla="*/ 25 w 65"/>
                <a:gd name="T9" fmla="*/ 2 h 64"/>
                <a:gd name="T10" fmla="*/ 16 w 65"/>
                <a:gd name="T11" fmla="*/ 5 h 64"/>
                <a:gd name="T12" fmla="*/ 11 w 65"/>
                <a:gd name="T13" fmla="*/ 10 h 64"/>
                <a:gd name="T14" fmla="*/ 6 w 65"/>
                <a:gd name="T15" fmla="*/ 16 h 64"/>
                <a:gd name="T16" fmla="*/ 2 w 65"/>
                <a:gd name="T17" fmla="*/ 24 h 64"/>
                <a:gd name="T18" fmla="*/ 0 w 65"/>
                <a:gd name="T19" fmla="*/ 33 h 64"/>
                <a:gd name="T20" fmla="*/ 2 w 65"/>
                <a:gd name="T21" fmla="*/ 42 h 64"/>
                <a:gd name="T22" fmla="*/ 6 w 65"/>
                <a:gd name="T23" fmla="*/ 49 h 64"/>
                <a:gd name="T24" fmla="*/ 11 w 65"/>
                <a:gd name="T25" fmla="*/ 55 h 64"/>
                <a:gd name="T26" fmla="*/ 16 w 65"/>
                <a:gd name="T27" fmla="*/ 61 h 64"/>
                <a:gd name="T28" fmla="*/ 25 w 65"/>
                <a:gd name="T29" fmla="*/ 64 h 64"/>
                <a:gd name="T30" fmla="*/ 33 w 65"/>
                <a:gd name="T31" fmla="*/ 64 h 64"/>
                <a:gd name="T32" fmla="*/ 42 w 65"/>
                <a:gd name="T33" fmla="*/ 64 h 64"/>
                <a:gd name="T34" fmla="*/ 49 w 65"/>
                <a:gd name="T35" fmla="*/ 61 h 64"/>
                <a:gd name="T36" fmla="*/ 56 w 65"/>
                <a:gd name="T37" fmla="*/ 55 h 64"/>
                <a:gd name="T38" fmla="*/ 61 w 65"/>
                <a:gd name="T39" fmla="*/ 49 h 64"/>
                <a:gd name="T40" fmla="*/ 65 w 65"/>
                <a:gd name="T41" fmla="*/ 42 h 64"/>
                <a:gd name="T42" fmla="*/ 65 w 65"/>
                <a:gd name="T43" fmla="*/ 33 h 64"/>
                <a:gd name="T44" fmla="*/ 65 w 65"/>
                <a:gd name="T45" fmla="*/ 24 h 64"/>
                <a:gd name="T46" fmla="*/ 61 w 65"/>
                <a:gd name="T47" fmla="*/ 16 h 64"/>
                <a:gd name="T48" fmla="*/ 56 w 65"/>
                <a:gd name="T49" fmla="*/ 1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65" h="64">
                  <a:moveTo>
                    <a:pt x="56" y="10"/>
                  </a:moveTo>
                  <a:lnTo>
                    <a:pt x="49" y="5"/>
                  </a:lnTo>
                  <a:lnTo>
                    <a:pt x="42" y="2"/>
                  </a:lnTo>
                  <a:lnTo>
                    <a:pt x="33" y="0"/>
                  </a:lnTo>
                  <a:lnTo>
                    <a:pt x="25" y="2"/>
                  </a:lnTo>
                  <a:lnTo>
                    <a:pt x="16" y="5"/>
                  </a:lnTo>
                  <a:lnTo>
                    <a:pt x="11" y="10"/>
                  </a:lnTo>
                  <a:lnTo>
                    <a:pt x="6" y="16"/>
                  </a:lnTo>
                  <a:lnTo>
                    <a:pt x="2" y="24"/>
                  </a:lnTo>
                  <a:lnTo>
                    <a:pt x="0" y="33"/>
                  </a:lnTo>
                  <a:lnTo>
                    <a:pt x="2" y="42"/>
                  </a:lnTo>
                  <a:lnTo>
                    <a:pt x="6" y="49"/>
                  </a:lnTo>
                  <a:lnTo>
                    <a:pt x="11" y="55"/>
                  </a:lnTo>
                  <a:lnTo>
                    <a:pt x="16" y="61"/>
                  </a:lnTo>
                  <a:lnTo>
                    <a:pt x="25" y="64"/>
                  </a:lnTo>
                  <a:lnTo>
                    <a:pt x="33" y="64"/>
                  </a:lnTo>
                  <a:lnTo>
                    <a:pt x="42" y="64"/>
                  </a:lnTo>
                  <a:lnTo>
                    <a:pt x="49" y="61"/>
                  </a:lnTo>
                  <a:lnTo>
                    <a:pt x="56" y="55"/>
                  </a:lnTo>
                  <a:lnTo>
                    <a:pt x="61" y="49"/>
                  </a:lnTo>
                  <a:lnTo>
                    <a:pt x="65" y="42"/>
                  </a:lnTo>
                  <a:lnTo>
                    <a:pt x="65" y="33"/>
                  </a:lnTo>
                  <a:lnTo>
                    <a:pt x="65" y="24"/>
                  </a:lnTo>
                  <a:lnTo>
                    <a:pt x="61" y="16"/>
                  </a:lnTo>
                  <a:lnTo>
                    <a:pt x="56" y="10"/>
                  </a:lnTo>
                  <a:close/>
                </a:path>
              </a:pathLst>
            </a:custGeom>
            <a:solidFill>
              <a:srgbClr val="FBB040"/>
            </a:solidFill>
            <a:ln w="0">
              <a:solidFill>
                <a:srgbClr val="FBB04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600">
                <a:solidFill>
                  <a:srgbClr val="000066"/>
                </a:solidFill>
              </a:endParaRPr>
            </a:p>
          </p:txBody>
        </p:sp>
        <p:sp>
          <p:nvSpPr>
            <p:cNvPr id="1050" name="ZoneTexte 1049"/>
            <p:cNvSpPr txBox="1"/>
            <p:nvPr/>
          </p:nvSpPr>
          <p:spPr>
            <a:xfrm>
              <a:off x="329199" y="5230297"/>
              <a:ext cx="48122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600" dirty="0">
                  <a:solidFill>
                    <a:srgbClr val="000066"/>
                  </a:solidFill>
                </a:rPr>
                <a:t>-15</a:t>
              </a:r>
            </a:p>
          </p:txBody>
        </p:sp>
        <p:sp>
          <p:nvSpPr>
            <p:cNvPr id="223" name="ZoneTexte 222"/>
            <p:cNvSpPr txBox="1"/>
            <p:nvPr/>
          </p:nvSpPr>
          <p:spPr>
            <a:xfrm>
              <a:off x="697704" y="5443837"/>
              <a:ext cx="29878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600" dirty="0">
                  <a:solidFill>
                    <a:srgbClr val="000066"/>
                  </a:solidFill>
                </a:rPr>
                <a:t>0</a:t>
              </a:r>
            </a:p>
          </p:txBody>
        </p:sp>
        <p:sp>
          <p:nvSpPr>
            <p:cNvPr id="224" name="ZoneTexte 223"/>
            <p:cNvSpPr txBox="1"/>
            <p:nvPr/>
          </p:nvSpPr>
          <p:spPr>
            <a:xfrm>
              <a:off x="1271423" y="5443837"/>
              <a:ext cx="29878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600" dirty="0">
                  <a:solidFill>
                    <a:srgbClr val="000066"/>
                  </a:solidFill>
                </a:rPr>
                <a:t>4</a:t>
              </a:r>
            </a:p>
          </p:txBody>
        </p:sp>
        <p:sp>
          <p:nvSpPr>
            <p:cNvPr id="225" name="ZoneTexte 224"/>
            <p:cNvSpPr txBox="1"/>
            <p:nvPr/>
          </p:nvSpPr>
          <p:spPr>
            <a:xfrm>
              <a:off x="1785867" y="5443837"/>
              <a:ext cx="41289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600" dirty="0">
                  <a:solidFill>
                    <a:srgbClr val="000066"/>
                  </a:solidFill>
                </a:rPr>
                <a:t>12</a:t>
              </a:r>
            </a:p>
          </p:txBody>
        </p:sp>
        <p:sp>
          <p:nvSpPr>
            <p:cNvPr id="226" name="ZoneTexte 225"/>
            <p:cNvSpPr txBox="1"/>
            <p:nvPr/>
          </p:nvSpPr>
          <p:spPr>
            <a:xfrm>
              <a:off x="2354192" y="5443837"/>
              <a:ext cx="41289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600" dirty="0">
                  <a:solidFill>
                    <a:srgbClr val="000066"/>
                  </a:solidFill>
                </a:rPr>
                <a:t>24</a:t>
              </a:r>
            </a:p>
          </p:txBody>
        </p:sp>
        <p:sp>
          <p:nvSpPr>
            <p:cNvPr id="227" name="ZoneTexte 226"/>
            <p:cNvSpPr txBox="1"/>
            <p:nvPr/>
          </p:nvSpPr>
          <p:spPr>
            <a:xfrm>
              <a:off x="2925692" y="5443837"/>
              <a:ext cx="41289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600" dirty="0">
                  <a:solidFill>
                    <a:srgbClr val="000066"/>
                  </a:solidFill>
                </a:rPr>
                <a:t>36</a:t>
              </a:r>
            </a:p>
          </p:txBody>
        </p:sp>
        <p:sp>
          <p:nvSpPr>
            <p:cNvPr id="228" name="ZoneTexte 227"/>
            <p:cNvSpPr txBox="1"/>
            <p:nvPr/>
          </p:nvSpPr>
          <p:spPr>
            <a:xfrm>
              <a:off x="3495605" y="5443837"/>
              <a:ext cx="41289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600" dirty="0">
                  <a:solidFill>
                    <a:srgbClr val="000066"/>
                  </a:solidFill>
                </a:rPr>
                <a:t>48</a:t>
              </a:r>
            </a:p>
          </p:txBody>
        </p:sp>
        <p:sp>
          <p:nvSpPr>
            <p:cNvPr id="229" name="ZoneTexte 228"/>
            <p:cNvSpPr txBox="1"/>
            <p:nvPr/>
          </p:nvSpPr>
          <p:spPr>
            <a:xfrm>
              <a:off x="329199" y="4832915"/>
              <a:ext cx="48122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600" dirty="0">
                  <a:solidFill>
                    <a:srgbClr val="000066"/>
                  </a:solidFill>
                </a:rPr>
                <a:t>-10</a:t>
              </a:r>
            </a:p>
          </p:txBody>
        </p:sp>
        <p:sp>
          <p:nvSpPr>
            <p:cNvPr id="230" name="ZoneTexte 229"/>
            <p:cNvSpPr txBox="1"/>
            <p:nvPr/>
          </p:nvSpPr>
          <p:spPr>
            <a:xfrm>
              <a:off x="443312" y="4435532"/>
              <a:ext cx="36710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600" dirty="0">
                  <a:solidFill>
                    <a:srgbClr val="000066"/>
                  </a:solidFill>
                </a:rPr>
                <a:t>-5</a:t>
              </a:r>
            </a:p>
          </p:txBody>
        </p:sp>
        <p:sp>
          <p:nvSpPr>
            <p:cNvPr id="231" name="ZoneTexte 230"/>
            <p:cNvSpPr txBox="1"/>
            <p:nvPr/>
          </p:nvSpPr>
          <p:spPr>
            <a:xfrm>
              <a:off x="511640" y="4038149"/>
              <a:ext cx="29878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600" dirty="0">
                  <a:solidFill>
                    <a:srgbClr val="000066"/>
                  </a:solidFill>
                </a:rPr>
                <a:t>0</a:t>
              </a:r>
            </a:p>
          </p:txBody>
        </p:sp>
        <p:sp>
          <p:nvSpPr>
            <p:cNvPr id="232" name="ZoneTexte 231"/>
            <p:cNvSpPr txBox="1"/>
            <p:nvPr/>
          </p:nvSpPr>
          <p:spPr>
            <a:xfrm>
              <a:off x="511640" y="3640766"/>
              <a:ext cx="29878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600" dirty="0">
                  <a:solidFill>
                    <a:srgbClr val="000066"/>
                  </a:solidFill>
                </a:rPr>
                <a:t>5</a:t>
              </a:r>
            </a:p>
          </p:txBody>
        </p:sp>
        <p:sp>
          <p:nvSpPr>
            <p:cNvPr id="233" name="ZoneTexte 232"/>
            <p:cNvSpPr txBox="1"/>
            <p:nvPr/>
          </p:nvSpPr>
          <p:spPr>
            <a:xfrm>
              <a:off x="397527" y="3243383"/>
              <a:ext cx="41289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600" dirty="0">
                  <a:solidFill>
                    <a:srgbClr val="000066"/>
                  </a:solidFill>
                </a:rPr>
                <a:t>10</a:t>
              </a:r>
            </a:p>
          </p:txBody>
        </p:sp>
        <p:sp>
          <p:nvSpPr>
            <p:cNvPr id="234" name="ZoneTexte 233"/>
            <p:cNvSpPr txBox="1"/>
            <p:nvPr/>
          </p:nvSpPr>
          <p:spPr>
            <a:xfrm>
              <a:off x="397527" y="2846000"/>
              <a:ext cx="41289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600" dirty="0">
                  <a:solidFill>
                    <a:srgbClr val="000066"/>
                  </a:solidFill>
                </a:rPr>
                <a:t>15</a:t>
              </a:r>
            </a:p>
          </p:txBody>
        </p:sp>
        <p:sp>
          <p:nvSpPr>
            <p:cNvPr id="235" name="TextBox 42"/>
            <p:cNvSpPr txBox="1">
              <a:spLocks noChangeArrowheads="1"/>
            </p:cNvSpPr>
            <p:nvPr/>
          </p:nvSpPr>
          <p:spPr bwMode="auto">
            <a:xfrm>
              <a:off x="2233178" y="5801346"/>
              <a:ext cx="575542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8288" rIns="18288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600" b="1" dirty="0">
                  <a:solidFill>
                    <a:srgbClr val="000066"/>
                  </a:solidFill>
                </a:rPr>
                <a:t>Week</a:t>
              </a:r>
            </a:p>
          </p:txBody>
        </p:sp>
        <p:sp>
          <p:nvSpPr>
            <p:cNvPr id="237" name="TextBox 13"/>
            <p:cNvSpPr txBox="1">
              <a:spLocks noChangeArrowheads="1"/>
            </p:cNvSpPr>
            <p:nvPr/>
          </p:nvSpPr>
          <p:spPr bwMode="auto">
            <a:xfrm>
              <a:off x="3816351" y="3664744"/>
              <a:ext cx="500062" cy="246062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fontAlgn="base" hangingPunct="1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b="1" dirty="0">
                  <a:solidFill>
                    <a:srgbClr val="333399"/>
                  </a:solidFill>
                  <a:latin typeface="+mj-lt"/>
                </a:rPr>
                <a:t>4.5</a:t>
              </a:r>
            </a:p>
          </p:txBody>
        </p:sp>
        <p:sp>
          <p:nvSpPr>
            <p:cNvPr id="238" name="TextBox 1"/>
            <p:cNvSpPr txBox="1">
              <a:spLocks noChangeArrowheads="1"/>
            </p:cNvSpPr>
            <p:nvPr/>
          </p:nvSpPr>
          <p:spPr bwMode="auto">
            <a:xfrm>
              <a:off x="3763964" y="2900420"/>
              <a:ext cx="1015894" cy="2603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 anchorCtr="0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fontAlgn="base" hangingPunct="1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200" dirty="0">
                  <a:solidFill>
                    <a:srgbClr val="000066"/>
                  </a:solidFill>
                </a:rPr>
                <a:t>p = 0.002</a:t>
              </a:r>
            </a:p>
          </p:txBody>
        </p:sp>
        <p:sp>
          <p:nvSpPr>
            <p:cNvPr id="239" name="TextBox 13"/>
            <p:cNvSpPr txBox="1">
              <a:spLocks noChangeArrowheads="1"/>
            </p:cNvSpPr>
            <p:nvPr/>
          </p:nvSpPr>
          <p:spPr bwMode="auto">
            <a:xfrm>
              <a:off x="3816351" y="3905472"/>
              <a:ext cx="563020" cy="364682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fontAlgn="base" hangingPunct="1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b="1" dirty="0">
                  <a:solidFill>
                    <a:srgbClr val="333399"/>
                  </a:solidFill>
                  <a:latin typeface="+mj-lt"/>
                </a:rPr>
                <a:t>0.7</a:t>
              </a:r>
            </a:p>
          </p:txBody>
        </p:sp>
        <p:grpSp>
          <p:nvGrpSpPr>
            <p:cNvPr id="240" name="Group 9"/>
            <p:cNvGrpSpPr/>
            <p:nvPr/>
          </p:nvGrpSpPr>
          <p:grpSpPr>
            <a:xfrm>
              <a:off x="4444829" y="3163185"/>
              <a:ext cx="91346" cy="994230"/>
              <a:chOff x="4529908" y="2719971"/>
              <a:chExt cx="91346" cy="994230"/>
            </a:xfrm>
          </p:grpSpPr>
          <p:cxnSp>
            <p:nvCxnSpPr>
              <p:cNvPr id="241" name="Straight Connector 3"/>
              <p:cNvCxnSpPr/>
              <p:nvPr/>
            </p:nvCxnSpPr>
            <p:spPr>
              <a:xfrm>
                <a:off x="4621254" y="2719971"/>
                <a:ext cx="0" cy="994230"/>
              </a:xfrm>
              <a:prstGeom prst="line">
                <a:avLst/>
              </a:prstGeom>
              <a:ln w="12700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2" name="Straight Connector 6"/>
              <p:cNvCxnSpPr/>
              <p:nvPr/>
            </p:nvCxnSpPr>
            <p:spPr>
              <a:xfrm>
                <a:off x="4529908" y="3363160"/>
                <a:ext cx="91346" cy="0"/>
              </a:xfrm>
              <a:prstGeom prst="line">
                <a:avLst/>
              </a:prstGeom>
              <a:ln w="12700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3" name="Straight Connector 58"/>
              <p:cNvCxnSpPr/>
              <p:nvPr/>
            </p:nvCxnSpPr>
            <p:spPr>
              <a:xfrm>
                <a:off x="4529908" y="3706000"/>
                <a:ext cx="91346" cy="0"/>
              </a:xfrm>
              <a:prstGeom prst="line">
                <a:avLst/>
              </a:prstGeom>
              <a:ln w="12700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8" name="Grouper 4"/>
            <p:cNvGrpSpPr/>
            <p:nvPr/>
          </p:nvGrpSpPr>
          <p:grpSpPr>
            <a:xfrm>
              <a:off x="1714509" y="2240379"/>
              <a:ext cx="1830168" cy="672609"/>
              <a:chOff x="-64184" y="1830185"/>
              <a:chExt cx="1830168" cy="672609"/>
            </a:xfrm>
          </p:grpSpPr>
          <p:sp>
            <p:nvSpPr>
              <p:cNvPr id="266" name="AutoShape 165"/>
              <p:cNvSpPr>
                <a:spLocks noChangeArrowheads="1"/>
              </p:cNvSpPr>
              <p:nvPr/>
            </p:nvSpPr>
            <p:spPr bwMode="auto">
              <a:xfrm>
                <a:off x="-64184" y="1830185"/>
                <a:ext cx="1830168" cy="635962"/>
              </a:xfrm>
              <a:prstGeom prst="roundRect">
                <a:avLst>
                  <a:gd name="adj" fmla="val 16667"/>
                </a:avLst>
              </a:prstGeom>
              <a:solidFill>
                <a:schemeClr val="bg1"/>
              </a:solidFill>
              <a:ln w="9525">
                <a:solidFill>
                  <a:srgbClr val="D0D0F0"/>
                </a:solidFill>
                <a:round/>
                <a:headEnd/>
                <a:tailEnd/>
              </a:ln>
              <a:effectLst>
                <a:prstShdw prst="shdw17" dist="17961" dir="2700000">
                  <a:srgbClr val="7D7D90">
                    <a:alpha val="74997"/>
                  </a:srgbClr>
                </a:prstShdw>
              </a:effectLst>
            </p:spPr>
            <p:txBody>
              <a:bodyPr wrap="none" anchor="ctr"/>
              <a:lstStyle/>
              <a:p>
                <a:pPr defTabSz="914400"/>
                <a:endParaRPr lang="en-US" sz="1600">
                  <a:solidFill>
                    <a:srgbClr val="000066"/>
                  </a:solidFill>
                </a:endParaRPr>
              </a:p>
            </p:txBody>
          </p:sp>
          <p:sp>
            <p:nvSpPr>
              <p:cNvPr id="269" name="TextBox 51"/>
              <p:cNvSpPr txBox="1"/>
              <p:nvPr/>
            </p:nvSpPr>
            <p:spPr>
              <a:xfrm>
                <a:off x="436855" y="1888887"/>
                <a:ext cx="1329127" cy="61390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noAutofit/>
              </a:bodyPr>
              <a:lstStyle/>
              <a:p>
                <a:r>
                  <a:rPr lang="en-US" sz="1600" b="1" dirty="0">
                    <a:solidFill>
                      <a:srgbClr val="333399"/>
                    </a:solidFill>
                    <a:latin typeface="+mj-lt"/>
                  </a:rPr>
                  <a:t>RPV/FTC/TAF</a:t>
                </a:r>
              </a:p>
              <a:p>
                <a:r>
                  <a:rPr lang="en-US" sz="1600" b="1" dirty="0">
                    <a:solidFill>
                      <a:srgbClr val="333399"/>
                    </a:solidFill>
                    <a:latin typeface="+mj-lt"/>
                  </a:rPr>
                  <a:t>RPV/FTC/TDF</a:t>
                </a:r>
              </a:p>
            </p:txBody>
          </p:sp>
          <p:grpSp>
            <p:nvGrpSpPr>
              <p:cNvPr id="270" name="Group 52"/>
              <p:cNvGrpSpPr/>
              <p:nvPr/>
            </p:nvGrpSpPr>
            <p:grpSpPr>
              <a:xfrm>
                <a:off x="56916" y="1937251"/>
                <a:ext cx="319443" cy="130001"/>
                <a:chOff x="449176" y="1743654"/>
                <a:chExt cx="262965" cy="91440"/>
              </a:xfrm>
            </p:grpSpPr>
            <p:sp>
              <p:nvSpPr>
                <p:cNvPr id="274" name="Oval 56"/>
                <p:cNvSpPr/>
                <p:nvPr/>
              </p:nvSpPr>
              <p:spPr>
                <a:xfrm>
                  <a:off x="534938" y="1743654"/>
                  <a:ext cx="91440" cy="91440"/>
                </a:xfrm>
                <a:prstGeom prst="ellipse">
                  <a:avLst/>
                </a:prstGeom>
                <a:solidFill>
                  <a:srgbClr val="00B0F0"/>
                </a:solidFill>
                <a:ln w="19050">
                  <a:noFill/>
                  <a:miter lim="800000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90000"/>
                    </a:lnSpc>
                  </a:pPr>
                  <a:endParaRPr lang="en-US" sz="1600" b="1" dirty="0">
                    <a:solidFill>
                      <a:srgbClr val="333399"/>
                    </a:solidFill>
                    <a:latin typeface="+mj-lt"/>
                  </a:endParaRPr>
                </a:p>
              </p:txBody>
            </p:sp>
            <p:sp>
              <p:nvSpPr>
                <p:cNvPr id="275" name="Freeform 57"/>
                <p:cNvSpPr/>
                <p:nvPr/>
              </p:nvSpPr>
              <p:spPr>
                <a:xfrm>
                  <a:off x="449176" y="1789374"/>
                  <a:ext cx="262965" cy="0"/>
                </a:xfrm>
                <a:custGeom>
                  <a:avLst/>
                  <a:gdLst>
                    <a:gd name="connsiteX0" fmla="*/ 0 w 262965"/>
                    <a:gd name="connsiteY0" fmla="*/ 0 h 0"/>
                    <a:gd name="connsiteX1" fmla="*/ 262965 w 262965"/>
                    <a:gd name="connsiteY1" fmla="*/ 0 h 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262965">
                      <a:moveTo>
                        <a:pt x="0" y="0"/>
                      </a:moveTo>
                      <a:lnTo>
                        <a:pt x="262965" y="0"/>
                      </a:lnTo>
                    </a:path>
                  </a:pathLst>
                </a:custGeom>
                <a:noFill/>
                <a:ln w="25400" cap="rnd">
                  <a:solidFill>
                    <a:srgbClr val="00B0F0"/>
                  </a:solidFill>
                  <a:round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600" b="1">
                    <a:solidFill>
                      <a:srgbClr val="333399"/>
                    </a:solidFill>
                    <a:latin typeface="+mj-lt"/>
                  </a:endParaRPr>
                </a:p>
              </p:txBody>
            </p:sp>
          </p:grpSp>
          <p:grpSp>
            <p:nvGrpSpPr>
              <p:cNvPr id="271" name="Group 53"/>
              <p:cNvGrpSpPr/>
              <p:nvPr/>
            </p:nvGrpSpPr>
            <p:grpSpPr>
              <a:xfrm>
                <a:off x="56916" y="2213299"/>
                <a:ext cx="319443" cy="130001"/>
                <a:chOff x="449176" y="1655703"/>
                <a:chExt cx="262965" cy="91440"/>
              </a:xfrm>
              <a:solidFill>
                <a:srgbClr val="296004"/>
              </a:solidFill>
            </p:grpSpPr>
            <p:sp>
              <p:nvSpPr>
                <p:cNvPr id="272" name="Oval 54"/>
                <p:cNvSpPr/>
                <p:nvPr/>
              </p:nvSpPr>
              <p:spPr>
                <a:xfrm>
                  <a:off x="534938" y="1655703"/>
                  <a:ext cx="91440" cy="91440"/>
                </a:xfrm>
                <a:prstGeom prst="ellipse">
                  <a:avLst/>
                </a:prstGeom>
                <a:solidFill>
                  <a:srgbClr val="E7A614"/>
                </a:solidFill>
                <a:ln w="19050">
                  <a:noFill/>
                  <a:miter lim="800000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90000"/>
                    </a:lnSpc>
                  </a:pPr>
                  <a:endParaRPr lang="en-US" sz="1600" b="1" dirty="0">
                    <a:solidFill>
                      <a:srgbClr val="000066"/>
                    </a:solidFill>
                    <a:latin typeface="+mj-lt"/>
                  </a:endParaRPr>
                </a:p>
              </p:txBody>
            </p:sp>
            <p:sp>
              <p:nvSpPr>
                <p:cNvPr id="273" name="Freeform 55"/>
                <p:cNvSpPr/>
                <p:nvPr/>
              </p:nvSpPr>
              <p:spPr>
                <a:xfrm>
                  <a:off x="449176" y="1701423"/>
                  <a:ext cx="262965" cy="0"/>
                </a:xfrm>
                <a:custGeom>
                  <a:avLst/>
                  <a:gdLst>
                    <a:gd name="connsiteX0" fmla="*/ 0 w 262965"/>
                    <a:gd name="connsiteY0" fmla="*/ 0 h 0"/>
                    <a:gd name="connsiteX1" fmla="*/ 262965 w 262965"/>
                    <a:gd name="connsiteY1" fmla="*/ 0 h 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262965">
                      <a:moveTo>
                        <a:pt x="0" y="0"/>
                      </a:moveTo>
                      <a:lnTo>
                        <a:pt x="262965" y="0"/>
                      </a:lnTo>
                    </a:path>
                  </a:pathLst>
                </a:custGeom>
                <a:grpFill/>
                <a:ln w="25400" cap="rnd">
                  <a:solidFill>
                    <a:srgbClr val="E7A614"/>
                  </a:solidFill>
                  <a:round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600" b="1">
                    <a:solidFill>
                      <a:srgbClr val="000066"/>
                    </a:solidFill>
                    <a:latin typeface="+mj-lt"/>
                  </a:endParaRPr>
                </a:p>
              </p:txBody>
            </p:sp>
          </p:grpSp>
        </p:grpSp>
      </p:grpSp>
      <p:grpSp>
        <p:nvGrpSpPr>
          <p:cNvPr id="6" name="Groupe 5"/>
          <p:cNvGrpSpPr/>
          <p:nvPr/>
        </p:nvGrpSpPr>
        <p:grpSpPr>
          <a:xfrm>
            <a:off x="4847223" y="1827483"/>
            <a:ext cx="4204051" cy="4312417"/>
            <a:chOff x="4847223" y="1827483"/>
            <a:chExt cx="4204051" cy="4312417"/>
          </a:xfrm>
        </p:grpSpPr>
        <p:sp>
          <p:nvSpPr>
            <p:cNvPr id="74" name="Text Placeholder 9"/>
            <p:cNvSpPr>
              <a:spLocks/>
            </p:cNvSpPr>
            <p:nvPr/>
          </p:nvSpPr>
          <p:spPr bwMode="auto">
            <a:xfrm>
              <a:off x="5201139" y="1827483"/>
              <a:ext cx="3291840" cy="342538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>
                <a:lnSpc>
                  <a:spcPct val="90000"/>
                </a:lnSpc>
                <a:buClr>
                  <a:srgbClr val="A9A9A9"/>
                </a:buClr>
                <a:buSzPct val="90000"/>
                <a:buFont typeface="Wingdings" pitchFamily="2" charset="2"/>
                <a:buNone/>
              </a:pPr>
              <a:r>
                <a:rPr lang="en-US" altLang="en-US" sz="2000" b="1" dirty="0">
                  <a:solidFill>
                    <a:srgbClr val="333399"/>
                  </a:solidFill>
                  <a:latin typeface="+mj-lt"/>
                </a:rPr>
                <a:t>Study 1160</a:t>
              </a:r>
            </a:p>
          </p:txBody>
        </p:sp>
        <p:grpSp>
          <p:nvGrpSpPr>
            <p:cNvPr id="1052" name="Groupe 1051"/>
            <p:cNvGrpSpPr/>
            <p:nvPr/>
          </p:nvGrpSpPr>
          <p:grpSpPr>
            <a:xfrm>
              <a:off x="5273675" y="2994025"/>
              <a:ext cx="3194051" cy="2487613"/>
              <a:chOff x="5273675" y="2994025"/>
              <a:chExt cx="3194051" cy="2487613"/>
            </a:xfrm>
          </p:grpSpPr>
          <p:sp>
            <p:nvSpPr>
              <p:cNvPr id="13" name="Line 34"/>
              <p:cNvSpPr>
                <a:spLocks noChangeShapeType="1"/>
              </p:cNvSpPr>
              <p:nvPr/>
            </p:nvSpPr>
            <p:spPr bwMode="auto">
              <a:xfrm flipH="1">
                <a:off x="5364163" y="4186238"/>
                <a:ext cx="3103563" cy="0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600">
                  <a:solidFill>
                    <a:srgbClr val="000066"/>
                  </a:solidFill>
                </a:endParaRPr>
              </a:p>
            </p:txBody>
          </p:sp>
          <p:sp>
            <p:nvSpPr>
              <p:cNvPr id="14" name="Freeform 35"/>
              <p:cNvSpPr>
                <a:spLocks/>
              </p:cNvSpPr>
              <p:nvPr/>
            </p:nvSpPr>
            <p:spPr bwMode="auto">
              <a:xfrm>
                <a:off x="5364163" y="4186238"/>
                <a:ext cx="3103563" cy="1190625"/>
              </a:xfrm>
              <a:custGeom>
                <a:avLst/>
                <a:gdLst>
                  <a:gd name="T0" fmla="*/ 1955 w 1955"/>
                  <a:gd name="T1" fmla="*/ 750 h 750"/>
                  <a:gd name="T2" fmla="*/ 0 w 1955"/>
                  <a:gd name="T3" fmla="*/ 750 h 750"/>
                  <a:gd name="T4" fmla="*/ 0 w 1955"/>
                  <a:gd name="T5" fmla="*/ 0 h 7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955" h="750">
                    <a:moveTo>
                      <a:pt x="1955" y="750"/>
                    </a:moveTo>
                    <a:lnTo>
                      <a:pt x="0" y="750"/>
                    </a:lnTo>
                    <a:lnTo>
                      <a:pt x="0" y="0"/>
                    </a:lnTo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600">
                  <a:solidFill>
                    <a:srgbClr val="000066"/>
                  </a:solidFill>
                </a:endParaRPr>
              </a:p>
            </p:txBody>
          </p:sp>
          <p:sp>
            <p:nvSpPr>
              <p:cNvPr id="18" name="Line 39"/>
              <p:cNvSpPr>
                <a:spLocks noChangeShapeType="1"/>
              </p:cNvSpPr>
              <p:nvPr/>
            </p:nvSpPr>
            <p:spPr bwMode="auto">
              <a:xfrm flipV="1">
                <a:off x="5364163" y="2994025"/>
                <a:ext cx="0" cy="1192213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600">
                  <a:solidFill>
                    <a:srgbClr val="000066"/>
                  </a:solidFill>
                </a:endParaRPr>
              </a:p>
            </p:txBody>
          </p:sp>
          <p:sp>
            <p:nvSpPr>
              <p:cNvPr id="19" name="Line 40"/>
              <p:cNvSpPr>
                <a:spLocks noChangeShapeType="1"/>
              </p:cNvSpPr>
              <p:nvPr/>
            </p:nvSpPr>
            <p:spPr bwMode="auto">
              <a:xfrm flipH="1">
                <a:off x="5273675" y="3392488"/>
                <a:ext cx="90488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600">
                  <a:solidFill>
                    <a:srgbClr val="000066"/>
                  </a:solidFill>
                </a:endParaRPr>
              </a:p>
            </p:txBody>
          </p:sp>
          <p:sp>
            <p:nvSpPr>
              <p:cNvPr id="20" name="Line 41"/>
              <p:cNvSpPr>
                <a:spLocks noChangeShapeType="1"/>
              </p:cNvSpPr>
              <p:nvPr/>
            </p:nvSpPr>
            <p:spPr bwMode="auto">
              <a:xfrm flipH="1">
                <a:off x="5273675" y="2994025"/>
                <a:ext cx="90488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600">
                  <a:solidFill>
                    <a:srgbClr val="000066"/>
                  </a:solidFill>
                </a:endParaRPr>
              </a:p>
            </p:txBody>
          </p:sp>
          <p:sp>
            <p:nvSpPr>
              <p:cNvPr id="21" name="Line 42"/>
              <p:cNvSpPr>
                <a:spLocks noChangeShapeType="1"/>
              </p:cNvSpPr>
              <p:nvPr/>
            </p:nvSpPr>
            <p:spPr bwMode="auto">
              <a:xfrm flipH="1">
                <a:off x="5273675" y="3787775"/>
                <a:ext cx="90488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600">
                  <a:solidFill>
                    <a:srgbClr val="000066"/>
                  </a:solidFill>
                </a:endParaRPr>
              </a:p>
            </p:txBody>
          </p:sp>
          <p:sp>
            <p:nvSpPr>
              <p:cNvPr id="22" name="Line 43"/>
              <p:cNvSpPr>
                <a:spLocks noChangeShapeType="1"/>
              </p:cNvSpPr>
              <p:nvPr/>
            </p:nvSpPr>
            <p:spPr bwMode="auto">
              <a:xfrm flipH="1">
                <a:off x="5273675" y="4186238"/>
                <a:ext cx="90488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600">
                  <a:solidFill>
                    <a:srgbClr val="000066"/>
                  </a:solidFill>
                </a:endParaRPr>
              </a:p>
            </p:txBody>
          </p:sp>
          <p:sp>
            <p:nvSpPr>
              <p:cNvPr id="23" name="Line 44"/>
              <p:cNvSpPr>
                <a:spLocks noChangeShapeType="1"/>
              </p:cNvSpPr>
              <p:nvPr/>
            </p:nvSpPr>
            <p:spPr bwMode="auto">
              <a:xfrm flipH="1">
                <a:off x="5273675" y="4583113"/>
                <a:ext cx="90488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600">
                  <a:solidFill>
                    <a:srgbClr val="000066"/>
                  </a:solidFill>
                </a:endParaRPr>
              </a:p>
            </p:txBody>
          </p:sp>
          <p:sp>
            <p:nvSpPr>
              <p:cNvPr id="24" name="Line 45"/>
              <p:cNvSpPr>
                <a:spLocks noChangeShapeType="1"/>
              </p:cNvSpPr>
              <p:nvPr/>
            </p:nvSpPr>
            <p:spPr bwMode="auto">
              <a:xfrm flipH="1">
                <a:off x="5273675" y="5376863"/>
                <a:ext cx="90488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600">
                  <a:solidFill>
                    <a:srgbClr val="000066"/>
                  </a:solidFill>
                </a:endParaRPr>
              </a:p>
            </p:txBody>
          </p:sp>
          <p:sp>
            <p:nvSpPr>
              <p:cNvPr id="25" name="Line 46"/>
              <p:cNvSpPr>
                <a:spLocks noChangeShapeType="1"/>
              </p:cNvSpPr>
              <p:nvPr/>
            </p:nvSpPr>
            <p:spPr bwMode="auto">
              <a:xfrm flipH="1">
                <a:off x="5273675" y="4978400"/>
                <a:ext cx="90488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600">
                  <a:solidFill>
                    <a:srgbClr val="000066"/>
                  </a:solidFill>
                </a:endParaRPr>
              </a:p>
            </p:txBody>
          </p:sp>
          <p:sp>
            <p:nvSpPr>
              <p:cNvPr id="55329" name="Line 54"/>
              <p:cNvSpPr>
                <a:spLocks noChangeShapeType="1"/>
              </p:cNvSpPr>
              <p:nvPr/>
            </p:nvSpPr>
            <p:spPr bwMode="auto">
              <a:xfrm flipV="1">
                <a:off x="5934075" y="5376863"/>
                <a:ext cx="0" cy="104775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600">
                  <a:solidFill>
                    <a:srgbClr val="000066"/>
                  </a:solidFill>
                </a:endParaRPr>
              </a:p>
            </p:txBody>
          </p:sp>
          <p:sp>
            <p:nvSpPr>
              <p:cNvPr id="55330" name="Line 55"/>
              <p:cNvSpPr>
                <a:spLocks noChangeShapeType="1"/>
              </p:cNvSpPr>
              <p:nvPr/>
            </p:nvSpPr>
            <p:spPr bwMode="auto">
              <a:xfrm flipV="1">
                <a:off x="6505575" y="5376863"/>
                <a:ext cx="0" cy="104775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600">
                  <a:solidFill>
                    <a:srgbClr val="000066"/>
                  </a:solidFill>
                </a:endParaRPr>
              </a:p>
            </p:txBody>
          </p:sp>
          <p:sp>
            <p:nvSpPr>
              <p:cNvPr id="55332" name="Line 56"/>
              <p:cNvSpPr>
                <a:spLocks noChangeShapeType="1"/>
              </p:cNvSpPr>
              <p:nvPr/>
            </p:nvSpPr>
            <p:spPr bwMode="auto">
              <a:xfrm flipV="1">
                <a:off x="5364163" y="5376863"/>
                <a:ext cx="0" cy="104775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600">
                  <a:solidFill>
                    <a:srgbClr val="000066"/>
                  </a:solidFill>
                </a:endParaRPr>
              </a:p>
            </p:txBody>
          </p:sp>
          <p:sp>
            <p:nvSpPr>
              <p:cNvPr id="55333" name="Line 57"/>
              <p:cNvSpPr>
                <a:spLocks noChangeShapeType="1"/>
              </p:cNvSpPr>
              <p:nvPr/>
            </p:nvSpPr>
            <p:spPr bwMode="auto">
              <a:xfrm flipV="1">
                <a:off x="7643813" y="5376863"/>
                <a:ext cx="0" cy="104775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600">
                  <a:solidFill>
                    <a:srgbClr val="000066"/>
                  </a:solidFill>
                </a:endParaRPr>
              </a:p>
            </p:txBody>
          </p:sp>
          <p:sp>
            <p:nvSpPr>
              <p:cNvPr id="55335" name="Line 58"/>
              <p:cNvSpPr>
                <a:spLocks noChangeShapeType="1"/>
              </p:cNvSpPr>
              <p:nvPr/>
            </p:nvSpPr>
            <p:spPr bwMode="auto">
              <a:xfrm flipV="1">
                <a:off x="8215313" y="5376863"/>
                <a:ext cx="0" cy="104775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600">
                  <a:solidFill>
                    <a:srgbClr val="000066"/>
                  </a:solidFill>
                </a:endParaRPr>
              </a:p>
            </p:txBody>
          </p:sp>
          <p:sp>
            <p:nvSpPr>
              <p:cNvPr id="55336" name="Line 59"/>
              <p:cNvSpPr>
                <a:spLocks noChangeShapeType="1"/>
              </p:cNvSpPr>
              <p:nvPr/>
            </p:nvSpPr>
            <p:spPr bwMode="auto">
              <a:xfrm flipV="1">
                <a:off x="7073900" y="5376863"/>
                <a:ext cx="0" cy="104775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600">
                  <a:solidFill>
                    <a:srgbClr val="000066"/>
                  </a:solidFill>
                </a:endParaRPr>
              </a:p>
            </p:txBody>
          </p:sp>
          <p:sp>
            <p:nvSpPr>
              <p:cNvPr id="55344" name="Line 66"/>
              <p:cNvSpPr>
                <a:spLocks noChangeShapeType="1"/>
              </p:cNvSpPr>
              <p:nvPr/>
            </p:nvSpPr>
            <p:spPr bwMode="auto">
              <a:xfrm flipH="1">
                <a:off x="7077075" y="3978275"/>
                <a:ext cx="30163" cy="0"/>
              </a:xfrm>
              <a:prstGeom prst="line">
                <a:avLst/>
              </a:prstGeom>
              <a:noFill/>
              <a:ln w="14288">
                <a:solidFill>
                  <a:srgbClr val="0CB5EA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600">
                  <a:solidFill>
                    <a:srgbClr val="000066"/>
                  </a:solidFill>
                </a:endParaRPr>
              </a:p>
            </p:txBody>
          </p:sp>
          <p:sp>
            <p:nvSpPr>
              <p:cNvPr id="55345" name="Line 67"/>
              <p:cNvSpPr>
                <a:spLocks noChangeShapeType="1"/>
              </p:cNvSpPr>
              <p:nvPr/>
            </p:nvSpPr>
            <p:spPr bwMode="auto">
              <a:xfrm flipH="1">
                <a:off x="7046913" y="3978275"/>
                <a:ext cx="30163" cy="0"/>
              </a:xfrm>
              <a:prstGeom prst="line">
                <a:avLst/>
              </a:prstGeom>
              <a:noFill/>
              <a:ln w="14288">
                <a:solidFill>
                  <a:srgbClr val="0CB5EA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600">
                  <a:solidFill>
                    <a:srgbClr val="000066"/>
                  </a:solidFill>
                </a:endParaRPr>
              </a:p>
            </p:txBody>
          </p:sp>
          <p:sp>
            <p:nvSpPr>
              <p:cNvPr id="55346" name="Line 68"/>
              <p:cNvSpPr>
                <a:spLocks noChangeShapeType="1"/>
              </p:cNvSpPr>
              <p:nvPr/>
            </p:nvSpPr>
            <p:spPr bwMode="auto">
              <a:xfrm flipH="1">
                <a:off x="7648575" y="3892550"/>
                <a:ext cx="30163" cy="0"/>
              </a:xfrm>
              <a:prstGeom prst="line">
                <a:avLst/>
              </a:prstGeom>
              <a:noFill/>
              <a:ln w="14288">
                <a:solidFill>
                  <a:srgbClr val="0CB5EA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600">
                  <a:solidFill>
                    <a:srgbClr val="000066"/>
                  </a:solidFill>
                </a:endParaRPr>
              </a:p>
            </p:txBody>
          </p:sp>
          <p:sp>
            <p:nvSpPr>
              <p:cNvPr id="55347" name="Line 69"/>
              <p:cNvSpPr>
                <a:spLocks noChangeShapeType="1"/>
              </p:cNvSpPr>
              <p:nvPr/>
            </p:nvSpPr>
            <p:spPr bwMode="auto">
              <a:xfrm flipH="1">
                <a:off x="7618413" y="3892550"/>
                <a:ext cx="30163" cy="0"/>
              </a:xfrm>
              <a:prstGeom prst="line">
                <a:avLst/>
              </a:prstGeom>
              <a:noFill/>
              <a:ln w="14288">
                <a:solidFill>
                  <a:srgbClr val="0CB5EA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600">
                  <a:solidFill>
                    <a:srgbClr val="000066"/>
                  </a:solidFill>
                </a:endParaRPr>
              </a:p>
            </p:txBody>
          </p:sp>
          <p:sp>
            <p:nvSpPr>
              <p:cNvPr id="55348" name="Line 70"/>
              <p:cNvSpPr>
                <a:spLocks noChangeShapeType="1"/>
              </p:cNvSpPr>
              <p:nvPr/>
            </p:nvSpPr>
            <p:spPr bwMode="auto">
              <a:xfrm flipH="1">
                <a:off x="8218488" y="3821113"/>
                <a:ext cx="30163" cy="0"/>
              </a:xfrm>
              <a:prstGeom prst="line">
                <a:avLst/>
              </a:prstGeom>
              <a:noFill/>
              <a:ln w="14288">
                <a:solidFill>
                  <a:srgbClr val="0CB5EA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600">
                  <a:solidFill>
                    <a:srgbClr val="000066"/>
                  </a:solidFill>
                </a:endParaRPr>
              </a:p>
            </p:txBody>
          </p:sp>
          <p:sp>
            <p:nvSpPr>
              <p:cNvPr id="55349" name="Line 71"/>
              <p:cNvSpPr>
                <a:spLocks noChangeShapeType="1"/>
              </p:cNvSpPr>
              <p:nvPr/>
            </p:nvSpPr>
            <p:spPr bwMode="auto">
              <a:xfrm flipH="1">
                <a:off x="8188325" y="3821113"/>
                <a:ext cx="30163" cy="0"/>
              </a:xfrm>
              <a:prstGeom prst="line">
                <a:avLst/>
              </a:prstGeom>
              <a:noFill/>
              <a:ln w="14288">
                <a:solidFill>
                  <a:srgbClr val="0CB5EA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600">
                  <a:solidFill>
                    <a:srgbClr val="000066"/>
                  </a:solidFill>
                </a:endParaRPr>
              </a:p>
            </p:txBody>
          </p:sp>
          <p:sp>
            <p:nvSpPr>
              <p:cNvPr id="55350" name="Line 72"/>
              <p:cNvSpPr>
                <a:spLocks noChangeShapeType="1"/>
              </p:cNvSpPr>
              <p:nvPr/>
            </p:nvSpPr>
            <p:spPr bwMode="auto">
              <a:xfrm flipH="1">
                <a:off x="5927725" y="3989388"/>
                <a:ext cx="30163" cy="0"/>
              </a:xfrm>
              <a:prstGeom prst="line">
                <a:avLst/>
              </a:prstGeom>
              <a:noFill/>
              <a:ln w="14288">
                <a:solidFill>
                  <a:srgbClr val="0CB5EA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600">
                  <a:solidFill>
                    <a:srgbClr val="000066"/>
                  </a:solidFill>
                </a:endParaRPr>
              </a:p>
            </p:txBody>
          </p:sp>
          <p:sp>
            <p:nvSpPr>
              <p:cNvPr id="55351" name="Line 73"/>
              <p:cNvSpPr>
                <a:spLocks noChangeShapeType="1"/>
              </p:cNvSpPr>
              <p:nvPr/>
            </p:nvSpPr>
            <p:spPr bwMode="auto">
              <a:xfrm flipH="1">
                <a:off x="5900738" y="3989388"/>
                <a:ext cx="26988" cy="0"/>
              </a:xfrm>
              <a:prstGeom prst="line">
                <a:avLst/>
              </a:prstGeom>
              <a:noFill/>
              <a:ln w="14288">
                <a:solidFill>
                  <a:srgbClr val="0CB5EA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600">
                  <a:solidFill>
                    <a:srgbClr val="000066"/>
                  </a:solidFill>
                </a:endParaRPr>
              </a:p>
            </p:txBody>
          </p:sp>
          <p:sp>
            <p:nvSpPr>
              <p:cNvPr id="55352" name="Line 74"/>
              <p:cNvSpPr>
                <a:spLocks noChangeShapeType="1"/>
              </p:cNvSpPr>
              <p:nvPr/>
            </p:nvSpPr>
            <p:spPr bwMode="auto">
              <a:xfrm flipH="1">
                <a:off x="6502400" y="4090988"/>
                <a:ext cx="28575" cy="0"/>
              </a:xfrm>
              <a:prstGeom prst="line">
                <a:avLst/>
              </a:prstGeom>
              <a:noFill/>
              <a:ln w="14288">
                <a:solidFill>
                  <a:srgbClr val="0CB5EA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600">
                  <a:solidFill>
                    <a:srgbClr val="000066"/>
                  </a:solidFill>
                </a:endParaRPr>
              </a:p>
            </p:txBody>
          </p:sp>
          <p:sp>
            <p:nvSpPr>
              <p:cNvPr id="55353" name="Line 75"/>
              <p:cNvSpPr>
                <a:spLocks noChangeShapeType="1"/>
              </p:cNvSpPr>
              <p:nvPr/>
            </p:nvSpPr>
            <p:spPr bwMode="auto">
              <a:xfrm flipH="1">
                <a:off x="6472238" y="4090988"/>
                <a:ext cx="30163" cy="0"/>
              </a:xfrm>
              <a:prstGeom prst="line">
                <a:avLst/>
              </a:prstGeom>
              <a:noFill/>
              <a:ln w="14288">
                <a:solidFill>
                  <a:srgbClr val="0CB5EA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600">
                  <a:solidFill>
                    <a:srgbClr val="000066"/>
                  </a:solidFill>
                </a:endParaRPr>
              </a:p>
            </p:txBody>
          </p:sp>
          <p:sp>
            <p:nvSpPr>
              <p:cNvPr id="55354" name="Line 76"/>
              <p:cNvSpPr>
                <a:spLocks noChangeShapeType="1"/>
              </p:cNvSpPr>
              <p:nvPr/>
            </p:nvSpPr>
            <p:spPr bwMode="auto">
              <a:xfrm flipH="1">
                <a:off x="5927725" y="5064125"/>
                <a:ext cx="30163" cy="0"/>
              </a:xfrm>
              <a:prstGeom prst="line">
                <a:avLst/>
              </a:prstGeom>
              <a:noFill/>
              <a:ln w="14288">
                <a:solidFill>
                  <a:srgbClr val="0CB5EA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600">
                  <a:solidFill>
                    <a:srgbClr val="000066"/>
                  </a:solidFill>
                </a:endParaRPr>
              </a:p>
            </p:txBody>
          </p:sp>
          <p:sp>
            <p:nvSpPr>
              <p:cNvPr id="55355" name="Line 77"/>
              <p:cNvSpPr>
                <a:spLocks noChangeShapeType="1"/>
              </p:cNvSpPr>
              <p:nvPr/>
            </p:nvSpPr>
            <p:spPr bwMode="auto">
              <a:xfrm flipH="1">
                <a:off x="5900738" y="5064125"/>
                <a:ext cx="26988" cy="0"/>
              </a:xfrm>
              <a:prstGeom prst="line">
                <a:avLst/>
              </a:prstGeom>
              <a:noFill/>
              <a:ln w="14288">
                <a:solidFill>
                  <a:srgbClr val="0CB5EA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600">
                  <a:solidFill>
                    <a:srgbClr val="000066"/>
                  </a:solidFill>
                </a:endParaRPr>
              </a:p>
            </p:txBody>
          </p:sp>
          <p:sp>
            <p:nvSpPr>
              <p:cNvPr id="55356" name="Line 78"/>
              <p:cNvSpPr>
                <a:spLocks noChangeShapeType="1"/>
              </p:cNvSpPr>
              <p:nvPr/>
            </p:nvSpPr>
            <p:spPr bwMode="auto">
              <a:xfrm flipH="1">
                <a:off x="6502400" y="5291138"/>
                <a:ext cx="28575" cy="0"/>
              </a:xfrm>
              <a:prstGeom prst="line">
                <a:avLst/>
              </a:prstGeom>
              <a:noFill/>
              <a:ln w="14288">
                <a:solidFill>
                  <a:srgbClr val="0CB5EA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600">
                  <a:solidFill>
                    <a:srgbClr val="000066"/>
                  </a:solidFill>
                </a:endParaRPr>
              </a:p>
            </p:txBody>
          </p:sp>
          <p:sp>
            <p:nvSpPr>
              <p:cNvPr id="55357" name="Line 79"/>
              <p:cNvSpPr>
                <a:spLocks noChangeShapeType="1"/>
              </p:cNvSpPr>
              <p:nvPr/>
            </p:nvSpPr>
            <p:spPr bwMode="auto">
              <a:xfrm flipH="1">
                <a:off x="6472238" y="5291138"/>
                <a:ext cx="30163" cy="0"/>
              </a:xfrm>
              <a:prstGeom prst="line">
                <a:avLst/>
              </a:prstGeom>
              <a:noFill/>
              <a:ln w="14288">
                <a:solidFill>
                  <a:srgbClr val="0CB5EA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600">
                  <a:solidFill>
                    <a:srgbClr val="000066"/>
                  </a:solidFill>
                </a:endParaRPr>
              </a:p>
            </p:txBody>
          </p:sp>
          <p:sp>
            <p:nvSpPr>
              <p:cNvPr id="55358" name="Line 80"/>
              <p:cNvSpPr>
                <a:spLocks noChangeShapeType="1"/>
              </p:cNvSpPr>
              <p:nvPr/>
            </p:nvSpPr>
            <p:spPr bwMode="auto">
              <a:xfrm flipV="1">
                <a:off x="6502400" y="4090988"/>
                <a:ext cx="0" cy="1200150"/>
              </a:xfrm>
              <a:prstGeom prst="line">
                <a:avLst/>
              </a:prstGeom>
              <a:noFill/>
              <a:ln w="14288">
                <a:solidFill>
                  <a:srgbClr val="0CB5EA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600">
                  <a:solidFill>
                    <a:srgbClr val="000066"/>
                  </a:solidFill>
                </a:endParaRPr>
              </a:p>
            </p:txBody>
          </p:sp>
          <p:sp>
            <p:nvSpPr>
              <p:cNvPr id="55359" name="Line 81"/>
              <p:cNvSpPr>
                <a:spLocks noChangeShapeType="1"/>
              </p:cNvSpPr>
              <p:nvPr/>
            </p:nvSpPr>
            <p:spPr bwMode="auto">
              <a:xfrm flipV="1">
                <a:off x="5927725" y="3989388"/>
                <a:ext cx="0" cy="1074738"/>
              </a:xfrm>
              <a:prstGeom prst="line">
                <a:avLst/>
              </a:prstGeom>
              <a:noFill/>
              <a:ln w="14288">
                <a:solidFill>
                  <a:srgbClr val="0CB5EA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600">
                  <a:solidFill>
                    <a:srgbClr val="000066"/>
                  </a:solidFill>
                </a:endParaRPr>
              </a:p>
            </p:txBody>
          </p:sp>
          <p:sp>
            <p:nvSpPr>
              <p:cNvPr id="55361" name="Line 83"/>
              <p:cNvSpPr>
                <a:spLocks noChangeShapeType="1"/>
              </p:cNvSpPr>
              <p:nvPr/>
            </p:nvSpPr>
            <p:spPr bwMode="auto">
              <a:xfrm flipH="1">
                <a:off x="7648575" y="5238750"/>
                <a:ext cx="30163" cy="0"/>
              </a:xfrm>
              <a:prstGeom prst="line">
                <a:avLst/>
              </a:prstGeom>
              <a:noFill/>
              <a:ln w="14288">
                <a:solidFill>
                  <a:srgbClr val="0CB5EA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600">
                  <a:solidFill>
                    <a:srgbClr val="000066"/>
                  </a:solidFill>
                </a:endParaRPr>
              </a:p>
            </p:txBody>
          </p:sp>
          <p:sp>
            <p:nvSpPr>
              <p:cNvPr id="55362" name="Line 84"/>
              <p:cNvSpPr>
                <a:spLocks noChangeShapeType="1"/>
              </p:cNvSpPr>
              <p:nvPr/>
            </p:nvSpPr>
            <p:spPr bwMode="auto">
              <a:xfrm flipH="1">
                <a:off x="7618413" y="5238750"/>
                <a:ext cx="30163" cy="0"/>
              </a:xfrm>
              <a:prstGeom prst="line">
                <a:avLst/>
              </a:prstGeom>
              <a:noFill/>
              <a:ln w="14288">
                <a:solidFill>
                  <a:srgbClr val="0CB5EA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600">
                  <a:solidFill>
                    <a:srgbClr val="000066"/>
                  </a:solidFill>
                </a:endParaRPr>
              </a:p>
            </p:txBody>
          </p:sp>
          <p:sp>
            <p:nvSpPr>
              <p:cNvPr id="55363" name="Line 85"/>
              <p:cNvSpPr>
                <a:spLocks noChangeShapeType="1"/>
              </p:cNvSpPr>
              <p:nvPr/>
            </p:nvSpPr>
            <p:spPr bwMode="auto">
              <a:xfrm flipH="1">
                <a:off x="8218488" y="5203825"/>
                <a:ext cx="30163" cy="0"/>
              </a:xfrm>
              <a:prstGeom prst="line">
                <a:avLst/>
              </a:prstGeom>
              <a:noFill/>
              <a:ln w="14288">
                <a:solidFill>
                  <a:srgbClr val="0CB5EA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600">
                  <a:solidFill>
                    <a:srgbClr val="000066"/>
                  </a:solidFill>
                </a:endParaRPr>
              </a:p>
            </p:txBody>
          </p:sp>
          <p:sp>
            <p:nvSpPr>
              <p:cNvPr id="55364" name="Line 86"/>
              <p:cNvSpPr>
                <a:spLocks noChangeShapeType="1"/>
              </p:cNvSpPr>
              <p:nvPr/>
            </p:nvSpPr>
            <p:spPr bwMode="auto">
              <a:xfrm flipH="1">
                <a:off x="8188325" y="5203825"/>
                <a:ext cx="30163" cy="0"/>
              </a:xfrm>
              <a:prstGeom prst="line">
                <a:avLst/>
              </a:prstGeom>
              <a:noFill/>
              <a:ln w="14288">
                <a:solidFill>
                  <a:srgbClr val="0CB5EA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600">
                  <a:solidFill>
                    <a:srgbClr val="000066"/>
                  </a:solidFill>
                </a:endParaRPr>
              </a:p>
            </p:txBody>
          </p:sp>
          <p:sp>
            <p:nvSpPr>
              <p:cNvPr id="55365" name="Line 87"/>
              <p:cNvSpPr>
                <a:spLocks noChangeShapeType="1"/>
              </p:cNvSpPr>
              <p:nvPr/>
            </p:nvSpPr>
            <p:spPr bwMode="auto">
              <a:xfrm flipV="1">
                <a:off x="8218488" y="3821113"/>
                <a:ext cx="0" cy="1382713"/>
              </a:xfrm>
              <a:prstGeom prst="line">
                <a:avLst/>
              </a:prstGeom>
              <a:noFill/>
              <a:ln w="14288">
                <a:solidFill>
                  <a:srgbClr val="0CB5EA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600">
                  <a:solidFill>
                    <a:srgbClr val="000066"/>
                  </a:solidFill>
                </a:endParaRPr>
              </a:p>
            </p:txBody>
          </p:sp>
          <p:sp>
            <p:nvSpPr>
              <p:cNvPr id="55366" name="Line 88"/>
              <p:cNvSpPr>
                <a:spLocks noChangeShapeType="1"/>
              </p:cNvSpPr>
              <p:nvPr/>
            </p:nvSpPr>
            <p:spPr bwMode="auto">
              <a:xfrm flipV="1">
                <a:off x="7648575" y="3892550"/>
                <a:ext cx="0" cy="1346200"/>
              </a:xfrm>
              <a:prstGeom prst="line">
                <a:avLst/>
              </a:prstGeom>
              <a:noFill/>
              <a:ln w="14288">
                <a:solidFill>
                  <a:srgbClr val="0CB5EA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600">
                  <a:solidFill>
                    <a:srgbClr val="000066"/>
                  </a:solidFill>
                </a:endParaRPr>
              </a:p>
            </p:txBody>
          </p:sp>
          <p:sp>
            <p:nvSpPr>
              <p:cNvPr id="55367" name="Line 89"/>
              <p:cNvSpPr>
                <a:spLocks noChangeShapeType="1"/>
              </p:cNvSpPr>
              <p:nvPr/>
            </p:nvSpPr>
            <p:spPr bwMode="auto">
              <a:xfrm flipH="1">
                <a:off x="7077075" y="5291138"/>
                <a:ext cx="30163" cy="0"/>
              </a:xfrm>
              <a:prstGeom prst="line">
                <a:avLst/>
              </a:prstGeom>
              <a:noFill/>
              <a:ln w="14288">
                <a:solidFill>
                  <a:srgbClr val="0CB5EA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600">
                  <a:solidFill>
                    <a:srgbClr val="000066"/>
                  </a:solidFill>
                </a:endParaRPr>
              </a:p>
            </p:txBody>
          </p:sp>
          <p:sp>
            <p:nvSpPr>
              <p:cNvPr id="55368" name="Line 90"/>
              <p:cNvSpPr>
                <a:spLocks noChangeShapeType="1"/>
              </p:cNvSpPr>
              <p:nvPr/>
            </p:nvSpPr>
            <p:spPr bwMode="auto">
              <a:xfrm flipH="1">
                <a:off x="7046913" y="5291138"/>
                <a:ext cx="30163" cy="0"/>
              </a:xfrm>
              <a:prstGeom prst="line">
                <a:avLst/>
              </a:prstGeom>
              <a:noFill/>
              <a:ln w="14288">
                <a:solidFill>
                  <a:srgbClr val="0CB5EA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600">
                  <a:solidFill>
                    <a:srgbClr val="000066"/>
                  </a:solidFill>
                </a:endParaRPr>
              </a:p>
            </p:txBody>
          </p:sp>
          <p:sp>
            <p:nvSpPr>
              <p:cNvPr id="55369" name="Line 91"/>
              <p:cNvSpPr>
                <a:spLocks noChangeShapeType="1"/>
              </p:cNvSpPr>
              <p:nvPr/>
            </p:nvSpPr>
            <p:spPr bwMode="auto">
              <a:xfrm flipV="1">
                <a:off x="7077075" y="3978275"/>
                <a:ext cx="0" cy="1312863"/>
              </a:xfrm>
              <a:prstGeom prst="line">
                <a:avLst/>
              </a:prstGeom>
              <a:noFill/>
              <a:ln w="14288">
                <a:solidFill>
                  <a:srgbClr val="0CB5EA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600">
                  <a:solidFill>
                    <a:srgbClr val="000066"/>
                  </a:solidFill>
                </a:endParaRPr>
              </a:p>
            </p:txBody>
          </p:sp>
          <p:sp>
            <p:nvSpPr>
              <p:cNvPr id="34" name="Freeform 114"/>
              <p:cNvSpPr>
                <a:spLocks/>
              </p:cNvSpPr>
              <p:nvPr/>
            </p:nvSpPr>
            <p:spPr bwMode="auto">
              <a:xfrm>
                <a:off x="5364163" y="4186238"/>
                <a:ext cx="2855913" cy="476250"/>
              </a:xfrm>
              <a:custGeom>
                <a:avLst/>
                <a:gdLst>
                  <a:gd name="T0" fmla="*/ 1799 w 1799"/>
                  <a:gd name="T1" fmla="*/ 205 h 300"/>
                  <a:gd name="T2" fmla="*/ 1798 w 1799"/>
                  <a:gd name="T3" fmla="*/ 205 h 300"/>
                  <a:gd name="T4" fmla="*/ 1439 w 1799"/>
                  <a:gd name="T5" fmla="*/ 232 h 300"/>
                  <a:gd name="T6" fmla="*/ 1079 w 1799"/>
                  <a:gd name="T7" fmla="*/ 279 h 300"/>
                  <a:gd name="T8" fmla="*/ 717 w 1799"/>
                  <a:gd name="T9" fmla="*/ 300 h 300"/>
                  <a:gd name="T10" fmla="*/ 355 w 1799"/>
                  <a:gd name="T11" fmla="*/ 177 h 300"/>
                  <a:gd name="T12" fmla="*/ 0 w 1799"/>
                  <a:gd name="T13" fmla="*/ 0 h 3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799" h="300">
                    <a:moveTo>
                      <a:pt x="1799" y="205"/>
                    </a:moveTo>
                    <a:lnTo>
                      <a:pt x="1798" y="205"/>
                    </a:lnTo>
                    <a:lnTo>
                      <a:pt x="1439" y="232"/>
                    </a:lnTo>
                    <a:lnTo>
                      <a:pt x="1079" y="279"/>
                    </a:lnTo>
                    <a:lnTo>
                      <a:pt x="717" y="300"/>
                    </a:lnTo>
                    <a:lnTo>
                      <a:pt x="355" y="177"/>
                    </a:lnTo>
                    <a:lnTo>
                      <a:pt x="0" y="0"/>
                    </a:lnTo>
                  </a:path>
                </a:pathLst>
              </a:custGeom>
              <a:noFill/>
              <a:ln w="38100">
                <a:solidFill>
                  <a:srgbClr val="0CB5EA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600">
                  <a:solidFill>
                    <a:srgbClr val="000066"/>
                  </a:solidFill>
                </a:endParaRPr>
              </a:p>
            </p:txBody>
          </p:sp>
          <p:sp>
            <p:nvSpPr>
              <p:cNvPr id="78" name="Freeform 123"/>
              <p:cNvSpPr>
                <a:spLocks/>
              </p:cNvSpPr>
              <p:nvPr/>
            </p:nvSpPr>
            <p:spPr bwMode="auto">
              <a:xfrm>
                <a:off x="5313363" y="4133850"/>
                <a:ext cx="101600" cy="103188"/>
              </a:xfrm>
              <a:custGeom>
                <a:avLst/>
                <a:gdLst>
                  <a:gd name="T0" fmla="*/ 32 w 64"/>
                  <a:gd name="T1" fmla="*/ 0 h 65"/>
                  <a:gd name="T2" fmla="*/ 24 w 64"/>
                  <a:gd name="T3" fmla="*/ 2 h 65"/>
                  <a:gd name="T4" fmla="*/ 15 w 64"/>
                  <a:gd name="T5" fmla="*/ 4 h 65"/>
                  <a:gd name="T6" fmla="*/ 8 w 64"/>
                  <a:gd name="T7" fmla="*/ 9 h 65"/>
                  <a:gd name="T8" fmla="*/ 5 w 64"/>
                  <a:gd name="T9" fmla="*/ 16 h 65"/>
                  <a:gd name="T10" fmla="*/ 1 w 64"/>
                  <a:gd name="T11" fmla="*/ 25 h 65"/>
                  <a:gd name="T12" fmla="*/ 0 w 64"/>
                  <a:gd name="T13" fmla="*/ 33 h 65"/>
                  <a:gd name="T14" fmla="*/ 1 w 64"/>
                  <a:gd name="T15" fmla="*/ 42 h 65"/>
                  <a:gd name="T16" fmla="*/ 5 w 64"/>
                  <a:gd name="T17" fmla="*/ 49 h 65"/>
                  <a:gd name="T18" fmla="*/ 8 w 64"/>
                  <a:gd name="T19" fmla="*/ 56 h 65"/>
                  <a:gd name="T20" fmla="*/ 15 w 64"/>
                  <a:gd name="T21" fmla="*/ 61 h 65"/>
                  <a:gd name="T22" fmla="*/ 24 w 64"/>
                  <a:gd name="T23" fmla="*/ 63 h 65"/>
                  <a:gd name="T24" fmla="*/ 32 w 64"/>
                  <a:gd name="T25" fmla="*/ 65 h 65"/>
                  <a:gd name="T26" fmla="*/ 41 w 64"/>
                  <a:gd name="T27" fmla="*/ 63 h 65"/>
                  <a:gd name="T28" fmla="*/ 48 w 64"/>
                  <a:gd name="T29" fmla="*/ 61 h 65"/>
                  <a:gd name="T30" fmla="*/ 55 w 64"/>
                  <a:gd name="T31" fmla="*/ 56 h 65"/>
                  <a:gd name="T32" fmla="*/ 60 w 64"/>
                  <a:gd name="T33" fmla="*/ 49 h 65"/>
                  <a:gd name="T34" fmla="*/ 64 w 64"/>
                  <a:gd name="T35" fmla="*/ 42 h 65"/>
                  <a:gd name="T36" fmla="*/ 64 w 64"/>
                  <a:gd name="T37" fmla="*/ 33 h 65"/>
                  <a:gd name="T38" fmla="*/ 64 w 64"/>
                  <a:gd name="T39" fmla="*/ 25 h 65"/>
                  <a:gd name="T40" fmla="*/ 60 w 64"/>
                  <a:gd name="T41" fmla="*/ 16 h 65"/>
                  <a:gd name="T42" fmla="*/ 55 w 64"/>
                  <a:gd name="T43" fmla="*/ 9 h 65"/>
                  <a:gd name="T44" fmla="*/ 48 w 64"/>
                  <a:gd name="T45" fmla="*/ 4 h 65"/>
                  <a:gd name="T46" fmla="*/ 41 w 64"/>
                  <a:gd name="T47" fmla="*/ 2 h 65"/>
                  <a:gd name="T48" fmla="*/ 32 w 64"/>
                  <a:gd name="T49" fmla="*/ 0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64" h="65">
                    <a:moveTo>
                      <a:pt x="32" y="0"/>
                    </a:moveTo>
                    <a:lnTo>
                      <a:pt x="24" y="2"/>
                    </a:lnTo>
                    <a:lnTo>
                      <a:pt x="15" y="4"/>
                    </a:lnTo>
                    <a:lnTo>
                      <a:pt x="8" y="9"/>
                    </a:lnTo>
                    <a:lnTo>
                      <a:pt x="5" y="16"/>
                    </a:lnTo>
                    <a:lnTo>
                      <a:pt x="1" y="25"/>
                    </a:lnTo>
                    <a:lnTo>
                      <a:pt x="0" y="33"/>
                    </a:lnTo>
                    <a:lnTo>
                      <a:pt x="1" y="42"/>
                    </a:lnTo>
                    <a:lnTo>
                      <a:pt x="5" y="49"/>
                    </a:lnTo>
                    <a:lnTo>
                      <a:pt x="8" y="56"/>
                    </a:lnTo>
                    <a:lnTo>
                      <a:pt x="15" y="61"/>
                    </a:lnTo>
                    <a:lnTo>
                      <a:pt x="24" y="63"/>
                    </a:lnTo>
                    <a:lnTo>
                      <a:pt x="32" y="65"/>
                    </a:lnTo>
                    <a:lnTo>
                      <a:pt x="41" y="63"/>
                    </a:lnTo>
                    <a:lnTo>
                      <a:pt x="48" y="61"/>
                    </a:lnTo>
                    <a:lnTo>
                      <a:pt x="55" y="56"/>
                    </a:lnTo>
                    <a:lnTo>
                      <a:pt x="60" y="49"/>
                    </a:lnTo>
                    <a:lnTo>
                      <a:pt x="64" y="42"/>
                    </a:lnTo>
                    <a:lnTo>
                      <a:pt x="64" y="33"/>
                    </a:lnTo>
                    <a:lnTo>
                      <a:pt x="64" y="25"/>
                    </a:lnTo>
                    <a:lnTo>
                      <a:pt x="60" y="16"/>
                    </a:lnTo>
                    <a:lnTo>
                      <a:pt x="55" y="9"/>
                    </a:lnTo>
                    <a:lnTo>
                      <a:pt x="48" y="4"/>
                    </a:lnTo>
                    <a:lnTo>
                      <a:pt x="41" y="2"/>
                    </a:lnTo>
                    <a:lnTo>
                      <a:pt x="32" y="0"/>
                    </a:lnTo>
                    <a:close/>
                  </a:path>
                </a:pathLst>
              </a:custGeom>
              <a:solidFill>
                <a:srgbClr val="0CB5EA"/>
              </a:solidFill>
              <a:ln w="0">
                <a:solidFill>
                  <a:srgbClr val="0CB5EA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600">
                  <a:solidFill>
                    <a:srgbClr val="000066"/>
                  </a:solidFill>
                </a:endParaRPr>
              </a:p>
            </p:txBody>
          </p:sp>
          <p:sp>
            <p:nvSpPr>
              <p:cNvPr id="79" name="Freeform 124"/>
              <p:cNvSpPr>
                <a:spLocks/>
              </p:cNvSpPr>
              <p:nvPr/>
            </p:nvSpPr>
            <p:spPr bwMode="auto">
              <a:xfrm>
                <a:off x="5878513" y="4418013"/>
                <a:ext cx="101600" cy="101600"/>
              </a:xfrm>
              <a:custGeom>
                <a:avLst/>
                <a:gdLst>
                  <a:gd name="T0" fmla="*/ 31 w 64"/>
                  <a:gd name="T1" fmla="*/ 0 h 64"/>
                  <a:gd name="T2" fmla="*/ 23 w 64"/>
                  <a:gd name="T3" fmla="*/ 0 h 64"/>
                  <a:gd name="T4" fmla="*/ 16 w 64"/>
                  <a:gd name="T5" fmla="*/ 3 h 64"/>
                  <a:gd name="T6" fmla="*/ 9 w 64"/>
                  <a:gd name="T7" fmla="*/ 8 h 64"/>
                  <a:gd name="T8" fmla="*/ 4 w 64"/>
                  <a:gd name="T9" fmla="*/ 15 h 64"/>
                  <a:gd name="T10" fmla="*/ 2 w 64"/>
                  <a:gd name="T11" fmla="*/ 22 h 64"/>
                  <a:gd name="T12" fmla="*/ 0 w 64"/>
                  <a:gd name="T13" fmla="*/ 31 h 64"/>
                  <a:gd name="T14" fmla="*/ 2 w 64"/>
                  <a:gd name="T15" fmla="*/ 40 h 64"/>
                  <a:gd name="T16" fmla="*/ 4 w 64"/>
                  <a:gd name="T17" fmla="*/ 48 h 64"/>
                  <a:gd name="T18" fmla="*/ 9 w 64"/>
                  <a:gd name="T19" fmla="*/ 53 h 64"/>
                  <a:gd name="T20" fmla="*/ 16 w 64"/>
                  <a:gd name="T21" fmla="*/ 59 h 64"/>
                  <a:gd name="T22" fmla="*/ 23 w 64"/>
                  <a:gd name="T23" fmla="*/ 62 h 64"/>
                  <a:gd name="T24" fmla="*/ 31 w 64"/>
                  <a:gd name="T25" fmla="*/ 64 h 64"/>
                  <a:gd name="T26" fmla="*/ 40 w 64"/>
                  <a:gd name="T27" fmla="*/ 62 h 64"/>
                  <a:gd name="T28" fmla="*/ 49 w 64"/>
                  <a:gd name="T29" fmla="*/ 59 h 64"/>
                  <a:gd name="T30" fmla="*/ 56 w 64"/>
                  <a:gd name="T31" fmla="*/ 53 h 64"/>
                  <a:gd name="T32" fmla="*/ 61 w 64"/>
                  <a:gd name="T33" fmla="*/ 48 h 64"/>
                  <a:gd name="T34" fmla="*/ 63 w 64"/>
                  <a:gd name="T35" fmla="*/ 40 h 64"/>
                  <a:gd name="T36" fmla="*/ 64 w 64"/>
                  <a:gd name="T37" fmla="*/ 31 h 64"/>
                  <a:gd name="T38" fmla="*/ 63 w 64"/>
                  <a:gd name="T39" fmla="*/ 22 h 64"/>
                  <a:gd name="T40" fmla="*/ 61 w 64"/>
                  <a:gd name="T41" fmla="*/ 15 h 64"/>
                  <a:gd name="T42" fmla="*/ 56 w 64"/>
                  <a:gd name="T43" fmla="*/ 8 h 64"/>
                  <a:gd name="T44" fmla="*/ 49 w 64"/>
                  <a:gd name="T45" fmla="*/ 3 h 64"/>
                  <a:gd name="T46" fmla="*/ 40 w 64"/>
                  <a:gd name="T47" fmla="*/ 0 h 64"/>
                  <a:gd name="T48" fmla="*/ 31 w 64"/>
                  <a:gd name="T49" fmla="*/ 0 h 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64" h="64">
                    <a:moveTo>
                      <a:pt x="31" y="0"/>
                    </a:moveTo>
                    <a:lnTo>
                      <a:pt x="23" y="0"/>
                    </a:lnTo>
                    <a:lnTo>
                      <a:pt x="16" y="3"/>
                    </a:lnTo>
                    <a:lnTo>
                      <a:pt x="9" y="8"/>
                    </a:lnTo>
                    <a:lnTo>
                      <a:pt x="4" y="15"/>
                    </a:lnTo>
                    <a:lnTo>
                      <a:pt x="2" y="22"/>
                    </a:lnTo>
                    <a:lnTo>
                      <a:pt x="0" y="31"/>
                    </a:lnTo>
                    <a:lnTo>
                      <a:pt x="2" y="40"/>
                    </a:lnTo>
                    <a:lnTo>
                      <a:pt x="4" y="48"/>
                    </a:lnTo>
                    <a:lnTo>
                      <a:pt x="9" y="53"/>
                    </a:lnTo>
                    <a:lnTo>
                      <a:pt x="16" y="59"/>
                    </a:lnTo>
                    <a:lnTo>
                      <a:pt x="23" y="62"/>
                    </a:lnTo>
                    <a:lnTo>
                      <a:pt x="31" y="64"/>
                    </a:lnTo>
                    <a:lnTo>
                      <a:pt x="40" y="62"/>
                    </a:lnTo>
                    <a:lnTo>
                      <a:pt x="49" y="59"/>
                    </a:lnTo>
                    <a:lnTo>
                      <a:pt x="56" y="53"/>
                    </a:lnTo>
                    <a:lnTo>
                      <a:pt x="61" y="48"/>
                    </a:lnTo>
                    <a:lnTo>
                      <a:pt x="63" y="40"/>
                    </a:lnTo>
                    <a:lnTo>
                      <a:pt x="64" y="31"/>
                    </a:lnTo>
                    <a:lnTo>
                      <a:pt x="63" y="22"/>
                    </a:lnTo>
                    <a:lnTo>
                      <a:pt x="61" y="15"/>
                    </a:lnTo>
                    <a:lnTo>
                      <a:pt x="56" y="8"/>
                    </a:lnTo>
                    <a:lnTo>
                      <a:pt x="49" y="3"/>
                    </a:lnTo>
                    <a:lnTo>
                      <a:pt x="40" y="0"/>
                    </a:lnTo>
                    <a:lnTo>
                      <a:pt x="31" y="0"/>
                    </a:lnTo>
                    <a:close/>
                  </a:path>
                </a:pathLst>
              </a:custGeom>
              <a:solidFill>
                <a:srgbClr val="0CB5EA"/>
              </a:solidFill>
              <a:ln w="0">
                <a:solidFill>
                  <a:srgbClr val="0CB5EA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600">
                  <a:solidFill>
                    <a:srgbClr val="000066"/>
                  </a:solidFill>
                </a:endParaRPr>
              </a:p>
            </p:txBody>
          </p:sp>
          <p:sp>
            <p:nvSpPr>
              <p:cNvPr id="80" name="Freeform 125"/>
              <p:cNvSpPr>
                <a:spLocks/>
              </p:cNvSpPr>
              <p:nvPr/>
            </p:nvSpPr>
            <p:spPr bwMode="auto">
              <a:xfrm>
                <a:off x="6450013" y="4610100"/>
                <a:ext cx="101600" cy="101600"/>
              </a:xfrm>
              <a:custGeom>
                <a:avLst/>
                <a:gdLst>
                  <a:gd name="T0" fmla="*/ 33 w 64"/>
                  <a:gd name="T1" fmla="*/ 0 h 64"/>
                  <a:gd name="T2" fmla="*/ 25 w 64"/>
                  <a:gd name="T3" fmla="*/ 2 h 64"/>
                  <a:gd name="T4" fmla="*/ 16 w 64"/>
                  <a:gd name="T5" fmla="*/ 5 h 64"/>
                  <a:gd name="T6" fmla="*/ 9 w 64"/>
                  <a:gd name="T7" fmla="*/ 10 h 64"/>
                  <a:gd name="T8" fmla="*/ 6 w 64"/>
                  <a:gd name="T9" fmla="*/ 16 h 64"/>
                  <a:gd name="T10" fmla="*/ 2 w 64"/>
                  <a:gd name="T11" fmla="*/ 24 h 64"/>
                  <a:gd name="T12" fmla="*/ 0 w 64"/>
                  <a:gd name="T13" fmla="*/ 33 h 64"/>
                  <a:gd name="T14" fmla="*/ 2 w 64"/>
                  <a:gd name="T15" fmla="*/ 42 h 64"/>
                  <a:gd name="T16" fmla="*/ 6 w 64"/>
                  <a:gd name="T17" fmla="*/ 48 h 64"/>
                  <a:gd name="T18" fmla="*/ 9 w 64"/>
                  <a:gd name="T19" fmla="*/ 55 h 64"/>
                  <a:gd name="T20" fmla="*/ 16 w 64"/>
                  <a:gd name="T21" fmla="*/ 61 h 64"/>
                  <a:gd name="T22" fmla="*/ 25 w 64"/>
                  <a:gd name="T23" fmla="*/ 64 h 64"/>
                  <a:gd name="T24" fmla="*/ 33 w 64"/>
                  <a:gd name="T25" fmla="*/ 64 h 64"/>
                  <a:gd name="T26" fmla="*/ 42 w 64"/>
                  <a:gd name="T27" fmla="*/ 64 h 64"/>
                  <a:gd name="T28" fmla="*/ 49 w 64"/>
                  <a:gd name="T29" fmla="*/ 61 h 64"/>
                  <a:gd name="T30" fmla="*/ 56 w 64"/>
                  <a:gd name="T31" fmla="*/ 55 h 64"/>
                  <a:gd name="T32" fmla="*/ 61 w 64"/>
                  <a:gd name="T33" fmla="*/ 48 h 64"/>
                  <a:gd name="T34" fmla="*/ 63 w 64"/>
                  <a:gd name="T35" fmla="*/ 42 h 64"/>
                  <a:gd name="T36" fmla="*/ 64 w 64"/>
                  <a:gd name="T37" fmla="*/ 33 h 64"/>
                  <a:gd name="T38" fmla="*/ 63 w 64"/>
                  <a:gd name="T39" fmla="*/ 24 h 64"/>
                  <a:gd name="T40" fmla="*/ 61 w 64"/>
                  <a:gd name="T41" fmla="*/ 16 h 64"/>
                  <a:gd name="T42" fmla="*/ 56 w 64"/>
                  <a:gd name="T43" fmla="*/ 10 h 64"/>
                  <a:gd name="T44" fmla="*/ 49 w 64"/>
                  <a:gd name="T45" fmla="*/ 5 h 64"/>
                  <a:gd name="T46" fmla="*/ 42 w 64"/>
                  <a:gd name="T47" fmla="*/ 2 h 64"/>
                  <a:gd name="T48" fmla="*/ 33 w 64"/>
                  <a:gd name="T49" fmla="*/ 0 h 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64" h="64">
                    <a:moveTo>
                      <a:pt x="33" y="0"/>
                    </a:moveTo>
                    <a:lnTo>
                      <a:pt x="25" y="2"/>
                    </a:lnTo>
                    <a:lnTo>
                      <a:pt x="16" y="5"/>
                    </a:lnTo>
                    <a:lnTo>
                      <a:pt x="9" y="10"/>
                    </a:lnTo>
                    <a:lnTo>
                      <a:pt x="6" y="16"/>
                    </a:lnTo>
                    <a:lnTo>
                      <a:pt x="2" y="24"/>
                    </a:lnTo>
                    <a:lnTo>
                      <a:pt x="0" y="33"/>
                    </a:lnTo>
                    <a:lnTo>
                      <a:pt x="2" y="42"/>
                    </a:lnTo>
                    <a:lnTo>
                      <a:pt x="6" y="48"/>
                    </a:lnTo>
                    <a:lnTo>
                      <a:pt x="9" y="55"/>
                    </a:lnTo>
                    <a:lnTo>
                      <a:pt x="16" y="61"/>
                    </a:lnTo>
                    <a:lnTo>
                      <a:pt x="25" y="64"/>
                    </a:lnTo>
                    <a:lnTo>
                      <a:pt x="33" y="64"/>
                    </a:lnTo>
                    <a:lnTo>
                      <a:pt x="42" y="64"/>
                    </a:lnTo>
                    <a:lnTo>
                      <a:pt x="49" y="61"/>
                    </a:lnTo>
                    <a:lnTo>
                      <a:pt x="56" y="55"/>
                    </a:lnTo>
                    <a:lnTo>
                      <a:pt x="61" y="48"/>
                    </a:lnTo>
                    <a:lnTo>
                      <a:pt x="63" y="42"/>
                    </a:lnTo>
                    <a:lnTo>
                      <a:pt x="64" y="33"/>
                    </a:lnTo>
                    <a:lnTo>
                      <a:pt x="63" y="24"/>
                    </a:lnTo>
                    <a:lnTo>
                      <a:pt x="61" y="16"/>
                    </a:lnTo>
                    <a:lnTo>
                      <a:pt x="56" y="10"/>
                    </a:lnTo>
                    <a:lnTo>
                      <a:pt x="49" y="5"/>
                    </a:lnTo>
                    <a:lnTo>
                      <a:pt x="42" y="2"/>
                    </a:lnTo>
                    <a:lnTo>
                      <a:pt x="33" y="0"/>
                    </a:lnTo>
                    <a:close/>
                  </a:path>
                </a:pathLst>
              </a:custGeom>
              <a:solidFill>
                <a:srgbClr val="0CB5EA"/>
              </a:solidFill>
              <a:ln w="0">
                <a:solidFill>
                  <a:srgbClr val="0CB5EA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600">
                  <a:solidFill>
                    <a:srgbClr val="000066"/>
                  </a:solidFill>
                </a:endParaRPr>
              </a:p>
            </p:txBody>
          </p:sp>
          <p:sp>
            <p:nvSpPr>
              <p:cNvPr id="81" name="Freeform 126"/>
              <p:cNvSpPr>
                <a:spLocks/>
              </p:cNvSpPr>
              <p:nvPr/>
            </p:nvSpPr>
            <p:spPr bwMode="auto">
              <a:xfrm>
                <a:off x="7024688" y="4576763"/>
                <a:ext cx="101600" cy="101600"/>
              </a:xfrm>
              <a:custGeom>
                <a:avLst/>
                <a:gdLst>
                  <a:gd name="T0" fmla="*/ 33 w 64"/>
                  <a:gd name="T1" fmla="*/ 0 h 64"/>
                  <a:gd name="T2" fmla="*/ 25 w 64"/>
                  <a:gd name="T3" fmla="*/ 2 h 64"/>
                  <a:gd name="T4" fmla="*/ 16 w 64"/>
                  <a:gd name="T5" fmla="*/ 5 h 64"/>
                  <a:gd name="T6" fmla="*/ 11 w 64"/>
                  <a:gd name="T7" fmla="*/ 11 h 64"/>
                  <a:gd name="T8" fmla="*/ 5 w 64"/>
                  <a:gd name="T9" fmla="*/ 16 h 64"/>
                  <a:gd name="T10" fmla="*/ 2 w 64"/>
                  <a:gd name="T11" fmla="*/ 24 h 64"/>
                  <a:gd name="T12" fmla="*/ 0 w 64"/>
                  <a:gd name="T13" fmla="*/ 33 h 64"/>
                  <a:gd name="T14" fmla="*/ 2 w 64"/>
                  <a:gd name="T15" fmla="*/ 42 h 64"/>
                  <a:gd name="T16" fmla="*/ 5 w 64"/>
                  <a:gd name="T17" fmla="*/ 49 h 64"/>
                  <a:gd name="T18" fmla="*/ 11 w 64"/>
                  <a:gd name="T19" fmla="*/ 56 h 64"/>
                  <a:gd name="T20" fmla="*/ 16 w 64"/>
                  <a:gd name="T21" fmla="*/ 61 h 64"/>
                  <a:gd name="T22" fmla="*/ 25 w 64"/>
                  <a:gd name="T23" fmla="*/ 64 h 64"/>
                  <a:gd name="T24" fmla="*/ 33 w 64"/>
                  <a:gd name="T25" fmla="*/ 64 h 64"/>
                  <a:gd name="T26" fmla="*/ 42 w 64"/>
                  <a:gd name="T27" fmla="*/ 64 h 64"/>
                  <a:gd name="T28" fmla="*/ 49 w 64"/>
                  <a:gd name="T29" fmla="*/ 61 h 64"/>
                  <a:gd name="T30" fmla="*/ 56 w 64"/>
                  <a:gd name="T31" fmla="*/ 56 h 64"/>
                  <a:gd name="T32" fmla="*/ 61 w 64"/>
                  <a:gd name="T33" fmla="*/ 49 h 64"/>
                  <a:gd name="T34" fmla="*/ 64 w 64"/>
                  <a:gd name="T35" fmla="*/ 42 h 64"/>
                  <a:gd name="T36" fmla="*/ 64 w 64"/>
                  <a:gd name="T37" fmla="*/ 33 h 64"/>
                  <a:gd name="T38" fmla="*/ 64 w 64"/>
                  <a:gd name="T39" fmla="*/ 24 h 64"/>
                  <a:gd name="T40" fmla="*/ 61 w 64"/>
                  <a:gd name="T41" fmla="*/ 16 h 64"/>
                  <a:gd name="T42" fmla="*/ 56 w 64"/>
                  <a:gd name="T43" fmla="*/ 11 h 64"/>
                  <a:gd name="T44" fmla="*/ 49 w 64"/>
                  <a:gd name="T45" fmla="*/ 5 h 64"/>
                  <a:gd name="T46" fmla="*/ 42 w 64"/>
                  <a:gd name="T47" fmla="*/ 2 h 64"/>
                  <a:gd name="T48" fmla="*/ 33 w 64"/>
                  <a:gd name="T49" fmla="*/ 0 h 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64" h="64">
                    <a:moveTo>
                      <a:pt x="33" y="0"/>
                    </a:moveTo>
                    <a:lnTo>
                      <a:pt x="25" y="2"/>
                    </a:lnTo>
                    <a:lnTo>
                      <a:pt x="16" y="5"/>
                    </a:lnTo>
                    <a:lnTo>
                      <a:pt x="11" y="11"/>
                    </a:lnTo>
                    <a:lnTo>
                      <a:pt x="5" y="16"/>
                    </a:lnTo>
                    <a:lnTo>
                      <a:pt x="2" y="24"/>
                    </a:lnTo>
                    <a:lnTo>
                      <a:pt x="0" y="33"/>
                    </a:lnTo>
                    <a:lnTo>
                      <a:pt x="2" y="42"/>
                    </a:lnTo>
                    <a:lnTo>
                      <a:pt x="5" y="49"/>
                    </a:lnTo>
                    <a:lnTo>
                      <a:pt x="11" y="56"/>
                    </a:lnTo>
                    <a:lnTo>
                      <a:pt x="16" y="61"/>
                    </a:lnTo>
                    <a:lnTo>
                      <a:pt x="25" y="64"/>
                    </a:lnTo>
                    <a:lnTo>
                      <a:pt x="33" y="64"/>
                    </a:lnTo>
                    <a:lnTo>
                      <a:pt x="42" y="64"/>
                    </a:lnTo>
                    <a:lnTo>
                      <a:pt x="49" y="61"/>
                    </a:lnTo>
                    <a:lnTo>
                      <a:pt x="56" y="56"/>
                    </a:lnTo>
                    <a:lnTo>
                      <a:pt x="61" y="49"/>
                    </a:lnTo>
                    <a:lnTo>
                      <a:pt x="64" y="42"/>
                    </a:lnTo>
                    <a:lnTo>
                      <a:pt x="64" y="33"/>
                    </a:lnTo>
                    <a:lnTo>
                      <a:pt x="64" y="24"/>
                    </a:lnTo>
                    <a:lnTo>
                      <a:pt x="61" y="16"/>
                    </a:lnTo>
                    <a:lnTo>
                      <a:pt x="56" y="11"/>
                    </a:lnTo>
                    <a:lnTo>
                      <a:pt x="49" y="5"/>
                    </a:lnTo>
                    <a:lnTo>
                      <a:pt x="42" y="2"/>
                    </a:lnTo>
                    <a:lnTo>
                      <a:pt x="33" y="0"/>
                    </a:lnTo>
                    <a:close/>
                  </a:path>
                </a:pathLst>
              </a:custGeom>
              <a:solidFill>
                <a:srgbClr val="0CB5EA"/>
              </a:solidFill>
              <a:ln w="0">
                <a:solidFill>
                  <a:srgbClr val="0CB5EA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600">
                  <a:solidFill>
                    <a:srgbClr val="000066"/>
                  </a:solidFill>
                </a:endParaRPr>
              </a:p>
            </p:txBody>
          </p:sp>
          <p:sp>
            <p:nvSpPr>
              <p:cNvPr id="82" name="Freeform 127"/>
              <p:cNvSpPr>
                <a:spLocks/>
              </p:cNvSpPr>
              <p:nvPr/>
            </p:nvSpPr>
            <p:spPr bwMode="auto">
              <a:xfrm>
                <a:off x="7596188" y="4505325"/>
                <a:ext cx="101600" cy="101600"/>
              </a:xfrm>
              <a:custGeom>
                <a:avLst/>
                <a:gdLst>
                  <a:gd name="T0" fmla="*/ 33 w 64"/>
                  <a:gd name="T1" fmla="*/ 0 h 64"/>
                  <a:gd name="T2" fmla="*/ 25 w 64"/>
                  <a:gd name="T3" fmla="*/ 2 h 64"/>
                  <a:gd name="T4" fmla="*/ 16 w 64"/>
                  <a:gd name="T5" fmla="*/ 4 h 64"/>
                  <a:gd name="T6" fmla="*/ 11 w 64"/>
                  <a:gd name="T7" fmla="*/ 9 h 64"/>
                  <a:gd name="T8" fmla="*/ 6 w 64"/>
                  <a:gd name="T9" fmla="*/ 16 h 64"/>
                  <a:gd name="T10" fmla="*/ 2 w 64"/>
                  <a:gd name="T11" fmla="*/ 23 h 64"/>
                  <a:gd name="T12" fmla="*/ 0 w 64"/>
                  <a:gd name="T13" fmla="*/ 31 h 64"/>
                  <a:gd name="T14" fmla="*/ 2 w 64"/>
                  <a:gd name="T15" fmla="*/ 40 h 64"/>
                  <a:gd name="T16" fmla="*/ 6 w 64"/>
                  <a:gd name="T17" fmla="*/ 49 h 64"/>
                  <a:gd name="T18" fmla="*/ 11 w 64"/>
                  <a:gd name="T19" fmla="*/ 56 h 64"/>
                  <a:gd name="T20" fmla="*/ 16 w 64"/>
                  <a:gd name="T21" fmla="*/ 61 h 64"/>
                  <a:gd name="T22" fmla="*/ 25 w 64"/>
                  <a:gd name="T23" fmla="*/ 63 h 64"/>
                  <a:gd name="T24" fmla="*/ 33 w 64"/>
                  <a:gd name="T25" fmla="*/ 64 h 64"/>
                  <a:gd name="T26" fmla="*/ 42 w 64"/>
                  <a:gd name="T27" fmla="*/ 63 h 64"/>
                  <a:gd name="T28" fmla="*/ 49 w 64"/>
                  <a:gd name="T29" fmla="*/ 61 h 64"/>
                  <a:gd name="T30" fmla="*/ 56 w 64"/>
                  <a:gd name="T31" fmla="*/ 56 h 64"/>
                  <a:gd name="T32" fmla="*/ 61 w 64"/>
                  <a:gd name="T33" fmla="*/ 49 h 64"/>
                  <a:gd name="T34" fmla="*/ 64 w 64"/>
                  <a:gd name="T35" fmla="*/ 40 h 64"/>
                  <a:gd name="T36" fmla="*/ 64 w 64"/>
                  <a:gd name="T37" fmla="*/ 31 h 64"/>
                  <a:gd name="T38" fmla="*/ 64 w 64"/>
                  <a:gd name="T39" fmla="*/ 23 h 64"/>
                  <a:gd name="T40" fmla="*/ 61 w 64"/>
                  <a:gd name="T41" fmla="*/ 16 h 64"/>
                  <a:gd name="T42" fmla="*/ 56 w 64"/>
                  <a:gd name="T43" fmla="*/ 9 h 64"/>
                  <a:gd name="T44" fmla="*/ 49 w 64"/>
                  <a:gd name="T45" fmla="*/ 4 h 64"/>
                  <a:gd name="T46" fmla="*/ 42 w 64"/>
                  <a:gd name="T47" fmla="*/ 2 h 64"/>
                  <a:gd name="T48" fmla="*/ 33 w 64"/>
                  <a:gd name="T49" fmla="*/ 0 h 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64" h="64">
                    <a:moveTo>
                      <a:pt x="33" y="0"/>
                    </a:moveTo>
                    <a:lnTo>
                      <a:pt x="25" y="2"/>
                    </a:lnTo>
                    <a:lnTo>
                      <a:pt x="16" y="4"/>
                    </a:lnTo>
                    <a:lnTo>
                      <a:pt x="11" y="9"/>
                    </a:lnTo>
                    <a:lnTo>
                      <a:pt x="6" y="16"/>
                    </a:lnTo>
                    <a:lnTo>
                      <a:pt x="2" y="23"/>
                    </a:lnTo>
                    <a:lnTo>
                      <a:pt x="0" y="31"/>
                    </a:lnTo>
                    <a:lnTo>
                      <a:pt x="2" y="40"/>
                    </a:lnTo>
                    <a:lnTo>
                      <a:pt x="6" y="49"/>
                    </a:lnTo>
                    <a:lnTo>
                      <a:pt x="11" y="56"/>
                    </a:lnTo>
                    <a:lnTo>
                      <a:pt x="16" y="61"/>
                    </a:lnTo>
                    <a:lnTo>
                      <a:pt x="25" y="63"/>
                    </a:lnTo>
                    <a:lnTo>
                      <a:pt x="33" y="64"/>
                    </a:lnTo>
                    <a:lnTo>
                      <a:pt x="42" y="63"/>
                    </a:lnTo>
                    <a:lnTo>
                      <a:pt x="49" y="61"/>
                    </a:lnTo>
                    <a:lnTo>
                      <a:pt x="56" y="56"/>
                    </a:lnTo>
                    <a:lnTo>
                      <a:pt x="61" y="49"/>
                    </a:lnTo>
                    <a:lnTo>
                      <a:pt x="64" y="40"/>
                    </a:lnTo>
                    <a:lnTo>
                      <a:pt x="64" y="31"/>
                    </a:lnTo>
                    <a:lnTo>
                      <a:pt x="64" y="23"/>
                    </a:lnTo>
                    <a:lnTo>
                      <a:pt x="61" y="16"/>
                    </a:lnTo>
                    <a:lnTo>
                      <a:pt x="56" y="9"/>
                    </a:lnTo>
                    <a:lnTo>
                      <a:pt x="49" y="4"/>
                    </a:lnTo>
                    <a:lnTo>
                      <a:pt x="42" y="2"/>
                    </a:lnTo>
                    <a:lnTo>
                      <a:pt x="33" y="0"/>
                    </a:lnTo>
                    <a:close/>
                  </a:path>
                </a:pathLst>
              </a:custGeom>
              <a:solidFill>
                <a:srgbClr val="0CB5EA"/>
              </a:solidFill>
              <a:ln w="0">
                <a:solidFill>
                  <a:srgbClr val="0CB5EA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600">
                  <a:solidFill>
                    <a:srgbClr val="000066"/>
                  </a:solidFill>
                </a:endParaRPr>
              </a:p>
            </p:txBody>
          </p:sp>
          <p:sp>
            <p:nvSpPr>
              <p:cNvPr id="83" name="Freeform 128"/>
              <p:cNvSpPr>
                <a:spLocks/>
              </p:cNvSpPr>
              <p:nvPr/>
            </p:nvSpPr>
            <p:spPr bwMode="auto">
              <a:xfrm>
                <a:off x="8166100" y="4460875"/>
                <a:ext cx="101600" cy="103188"/>
              </a:xfrm>
              <a:custGeom>
                <a:avLst/>
                <a:gdLst>
                  <a:gd name="T0" fmla="*/ 33 w 64"/>
                  <a:gd name="T1" fmla="*/ 0 h 65"/>
                  <a:gd name="T2" fmla="*/ 24 w 64"/>
                  <a:gd name="T3" fmla="*/ 0 h 65"/>
                  <a:gd name="T4" fmla="*/ 15 w 64"/>
                  <a:gd name="T5" fmla="*/ 4 h 65"/>
                  <a:gd name="T6" fmla="*/ 10 w 64"/>
                  <a:gd name="T7" fmla="*/ 9 h 65"/>
                  <a:gd name="T8" fmla="*/ 5 w 64"/>
                  <a:gd name="T9" fmla="*/ 16 h 65"/>
                  <a:gd name="T10" fmla="*/ 2 w 64"/>
                  <a:gd name="T11" fmla="*/ 23 h 65"/>
                  <a:gd name="T12" fmla="*/ 0 w 64"/>
                  <a:gd name="T13" fmla="*/ 32 h 65"/>
                  <a:gd name="T14" fmla="*/ 2 w 64"/>
                  <a:gd name="T15" fmla="*/ 40 h 65"/>
                  <a:gd name="T16" fmla="*/ 5 w 64"/>
                  <a:gd name="T17" fmla="*/ 47 h 65"/>
                  <a:gd name="T18" fmla="*/ 10 w 64"/>
                  <a:gd name="T19" fmla="*/ 54 h 65"/>
                  <a:gd name="T20" fmla="*/ 15 w 64"/>
                  <a:gd name="T21" fmla="*/ 59 h 65"/>
                  <a:gd name="T22" fmla="*/ 24 w 64"/>
                  <a:gd name="T23" fmla="*/ 63 h 65"/>
                  <a:gd name="T24" fmla="*/ 33 w 64"/>
                  <a:gd name="T25" fmla="*/ 65 h 65"/>
                  <a:gd name="T26" fmla="*/ 41 w 64"/>
                  <a:gd name="T27" fmla="*/ 63 h 65"/>
                  <a:gd name="T28" fmla="*/ 48 w 64"/>
                  <a:gd name="T29" fmla="*/ 59 h 65"/>
                  <a:gd name="T30" fmla="*/ 55 w 64"/>
                  <a:gd name="T31" fmla="*/ 54 h 65"/>
                  <a:gd name="T32" fmla="*/ 60 w 64"/>
                  <a:gd name="T33" fmla="*/ 47 h 65"/>
                  <a:gd name="T34" fmla="*/ 64 w 64"/>
                  <a:gd name="T35" fmla="*/ 40 h 65"/>
                  <a:gd name="T36" fmla="*/ 64 w 64"/>
                  <a:gd name="T37" fmla="*/ 32 h 65"/>
                  <a:gd name="T38" fmla="*/ 64 w 64"/>
                  <a:gd name="T39" fmla="*/ 23 h 65"/>
                  <a:gd name="T40" fmla="*/ 60 w 64"/>
                  <a:gd name="T41" fmla="*/ 16 h 65"/>
                  <a:gd name="T42" fmla="*/ 55 w 64"/>
                  <a:gd name="T43" fmla="*/ 9 h 65"/>
                  <a:gd name="T44" fmla="*/ 48 w 64"/>
                  <a:gd name="T45" fmla="*/ 4 h 65"/>
                  <a:gd name="T46" fmla="*/ 41 w 64"/>
                  <a:gd name="T47" fmla="*/ 0 h 65"/>
                  <a:gd name="T48" fmla="*/ 33 w 64"/>
                  <a:gd name="T49" fmla="*/ 0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64" h="65">
                    <a:moveTo>
                      <a:pt x="33" y="0"/>
                    </a:moveTo>
                    <a:lnTo>
                      <a:pt x="24" y="0"/>
                    </a:lnTo>
                    <a:lnTo>
                      <a:pt x="15" y="4"/>
                    </a:lnTo>
                    <a:lnTo>
                      <a:pt x="10" y="9"/>
                    </a:lnTo>
                    <a:lnTo>
                      <a:pt x="5" y="16"/>
                    </a:lnTo>
                    <a:lnTo>
                      <a:pt x="2" y="23"/>
                    </a:lnTo>
                    <a:lnTo>
                      <a:pt x="0" y="32"/>
                    </a:lnTo>
                    <a:lnTo>
                      <a:pt x="2" y="40"/>
                    </a:lnTo>
                    <a:lnTo>
                      <a:pt x="5" y="47"/>
                    </a:lnTo>
                    <a:lnTo>
                      <a:pt x="10" y="54"/>
                    </a:lnTo>
                    <a:lnTo>
                      <a:pt x="15" y="59"/>
                    </a:lnTo>
                    <a:lnTo>
                      <a:pt x="24" y="63"/>
                    </a:lnTo>
                    <a:lnTo>
                      <a:pt x="33" y="65"/>
                    </a:lnTo>
                    <a:lnTo>
                      <a:pt x="41" y="63"/>
                    </a:lnTo>
                    <a:lnTo>
                      <a:pt x="48" y="59"/>
                    </a:lnTo>
                    <a:lnTo>
                      <a:pt x="55" y="54"/>
                    </a:lnTo>
                    <a:lnTo>
                      <a:pt x="60" y="47"/>
                    </a:lnTo>
                    <a:lnTo>
                      <a:pt x="64" y="40"/>
                    </a:lnTo>
                    <a:lnTo>
                      <a:pt x="64" y="32"/>
                    </a:lnTo>
                    <a:lnTo>
                      <a:pt x="64" y="23"/>
                    </a:lnTo>
                    <a:lnTo>
                      <a:pt x="60" y="16"/>
                    </a:lnTo>
                    <a:lnTo>
                      <a:pt x="55" y="9"/>
                    </a:lnTo>
                    <a:lnTo>
                      <a:pt x="48" y="4"/>
                    </a:lnTo>
                    <a:lnTo>
                      <a:pt x="41" y="0"/>
                    </a:lnTo>
                    <a:lnTo>
                      <a:pt x="33" y="0"/>
                    </a:lnTo>
                    <a:close/>
                  </a:path>
                </a:pathLst>
              </a:custGeom>
              <a:solidFill>
                <a:srgbClr val="0CB5EA"/>
              </a:solidFill>
              <a:ln w="0">
                <a:solidFill>
                  <a:srgbClr val="0CB5EA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600">
                  <a:solidFill>
                    <a:srgbClr val="000066"/>
                  </a:solidFill>
                </a:endParaRPr>
              </a:p>
            </p:txBody>
          </p:sp>
          <p:sp>
            <p:nvSpPr>
              <p:cNvPr id="84" name="Line 129"/>
              <p:cNvSpPr>
                <a:spLocks noChangeShapeType="1"/>
              </p:cNvSpPr>
              <p:nvPr/>
            </p:nvSpPr>
            <p:spPr bwMode="auto">
              <a:xfrm flipH="1">
                <a:off x="6621463" y="3667125"/>
                <a:ext cx="26988" cy="0"/>
              </a:xfrm>
              <a:prstGeom prst="line">
                <a:avLst/>
              </a:prstGeom>
              <a:noFill/>
              <a:ln w="14288">
                <a:solidFill>
                  <a:srgbClr val="71707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600">
                  <a:solidFill>
                    <a:srgbClr val="000066"/>
                  </a:solidFill>
                </a:endParaRPr>
              </a:p>
            </p:txBody>
          </p:sp>
          <p:sp>
            <p:nvSpPr>
              <p:cNvPr id="85" name="Line 130"/>
              <p:cNvSpPr>
                <a:spLocks noChangeShapeType="1"/>
              </p:cNvSpPr>
              <p:nvPr/>
            </p:nvSpPr>
            <p:spPr bwMode="auto">
              <a:xfrm flipH="1">
                <a:off x="6591300" y="3667125"/>
                <a:ext cx="30163" cy="0"/>
              </a:xfrm>
              <a:prstGeom prst="line">
                <a:avLst/>
              </a:prstGeom>
              <a:noFill/>
              <a:ln w="14288">
                <a:solidFill>
                  <a:srgbClr val="71707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600">
                  <a:solidFill>
                    <a:srgbClr val="000066"/>
                  </a:solidFill>
                </a:endParaRPr>
              </a:p>
            </p:txBody>
          </p:sp>
          <p:sp>
            <p:nvSpPr>
              <p:cNvPr id="86" name="Line 131"/>
              <p:cNvSpPr>
                <a:spLocks noChangeShapeType="1"/>
              </p:cNvSpPr>
              <p:nvPr/>
            </p:nvSpPr>
            <p:spPr bwMode="auto">
              <a:xfrm flipH="1">
                <a:off x="7189788" y="3606800"/>
                <a:ext cx="30163" cy="0"/>
              </a:xfrm>
              <a:prstGeom prst="line">
                <a:avLst/>
              </a:prstGeom>
              <a:noFill/>
              <a:ln w="14288">
                <a:solidFill>
                  <a:srgbClr val="71707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600">
                  <a:solidFill>
                    <a:srgbClr val="000066"/>
                  </a:solidFill>
                </a:endParaRPr>
              </a:p>
            </p:txBody>
          </p:sp>
          <p:sp>
            <p:nvSpPr>
              <p:cNvPr id="87" name="Line 132"/>
              <p:cNvSpPr>
                <a:spLocks noChangeShapeType="1"/>
              </p:cNvSpPr>
              <p:nvPr/>
            </p:nvSpPr>
            <p:spPr bwMode="auto">
              <a:xfrm flipH="1">
                <a:off x="7162800" y="3606800"/>
                <a:ext cx="26988" cy="0"/>
              </a:xfrm>
              <a:prstGeom prst="line">
                <a:avLst/>
              </a:prstGeom>
              <a:noFill/>
              <a:ln w="14288">
                <a:solidFill>
                  <a:srgbClr val="71707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600">
                  <a:solidFill>
                    <a:srgbClr val="000066"/>
                  </a:solidFill>
                </a:endParaRPr>
              </a:p>
            </p:txBody>
          </p:sp>
          <p:sp>
            <p:nvSpPr>
              <p:cNvPr id="88" name="Line 133"/>
              <p:cNvSpPr>
                <a:spLocks noChangeShapeType="1"/>
              </p:cNvSpPr>
              <p:nvPr/>
            </p:nvSpPr>
            <p:spPr bwMode="auto">
              <a:xfrm flipH="1">
                <a:off x="7764463" y="3568700"/>
                <a:ext cx="26988" cy="0"/>
              </a:xfrm>
              <a:prstGeom prst="line">
                <a:avLst/>
              </a:prstGeom>
              <a:noFill/>
              <a:ln w="14288">
                <a:solidFill>
                  <a:srgbClr val="71707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600">
                  <a:solidFill>
                    <a:srgbClr val="000066"/>
                  </a:solidFill>
                </a:endParaRPr>
              </a:p>
            </p:txBody>
          </p:sp>
          <p:sp>
            <p:nvSpPr>
              <p:cNvPr id="89" name="Line 134"/>
              <p:cNvSpPr>
                <a:spLocks noChangeShapeType="1"/>
              </p:cNvSpPr>
              <p:nvPr/>
            </p:nvSpPr>
            <p:spPr bwMode="auto">
              <a:xfrm flipH="1">
                <a:off x="7734300" y="3568700"/>
                <a:ext cx="30163" cy="0"/>
              </a:xfrm>
              <a:prstGeom prst="line">
                <a:avLst/>
              </a:prstGeom>
              <a:noFill/>
              <a:ln w="14288">
                <a:solidFill>
                  <a:srgbClr val="71707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600">
                  <a:solidFill>
                    <a:srgbClr val="000066"/>
                  </a:solidFill>
                </a:endParaRPr>
              </a:p>
            </p:txBody>
          </p:sp>
          <p:sp>
            <p:nvSpPr>
              <p:cNvPr id="90" name="Line 135"/>
              <p:cNvSpPr>
                <a:spLocks noChangeShapeType="1"/>
              </p:cNvSpPr>
              <p:nvPr/>
            </p:nvSpPr>
            <p:spPr bwMode="auto">
              <a:xfrm flipH="1">
                <a:off x="6591300" y="4851400"/>
                <a:ext cx="30163" cy="0"/>
              </a:xfrm>
              <a:prstGeom prst="line">
                <a:avLst/>
              </a:prstGeom>
              <a:noFill/>
              <a:ln w="14288">
                <a:solidFill>
                  <a:srgbClr val="71707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600">
                  <a:solidFill>
                    <a:srgbClr val="000066"/>
                  </a:solidFill>
                </a:endParaRPr>
              </a:p>
            </p:txBody>
          </p:sp>
          <p:sp>
            <p:nvSpPr>
              <p:cNvPr id="91" name="Line 136"/>
              <p:cNvSpPr>
                <a:spLocks noChangeShapeType="1"/>
              </p:cNvSpPr>
              <p:nvPr/>
            </p:nvSpPr>
            <p:spPr bwMode="auto">
              <a:xfrm flipH="1">
                <a:off x="8335963" y="3656013"/>
                <a:ext cx="30163" cy="0"/>
              </a:xfrm>
              <a:prstGeom prst="line">
                <a:avLst/>
              </a:prstGeom>
              <a:noFill/>
              <a:ln w="14288">
                <a:solidFill>
                  <a:srgbClr val="71707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600">
                  <a:solidFill>
                    <a:srgbClr val="000066"/>
                  </a:solidFill>
                </a:endParaRPr>
              </a:p>
            </p:txBody>
          </p:sp>
          <p:sp>
            <p:nvSpPr>
              <p:cNvPr id="92" name="Line 137"/>
              <p:cNvSpPr>
                <a:spLocks noChangeShapeType="1"/>
              </p:cNvSpPr>
              <p:nvPr/>
            </p:nvSpPr>
            <p:spPr bwMode="auto">
              <a:xfrm flipH="1">
                <a:off x="8305800" y="3656013"/>
                <a:ext cx="30163" cy="0"/>
              </a:xfrm>
              <a:prstGeom prst="line">
                <a:avLst/>
              </a:prstGeom>
              <a:noFill/>
              <a:ln w="14288">
                <a:solidFill>
                  <a:srgbClr val="71707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600">
                  <a:solidFill>
                    <a:srgbClr val="000066"/>
                  </a:solidFill>
                </a:endParaRPr>
              </a:p>
            </p:txBody>
          </p:sp>
          <p:sp>
            <p:nvSpPr>
              <p:cNvPr id="93" name="Line 138"/>
              <p:cNvSpPr>
                <a:spLocks noChangeShapeType="1"/>
              </p:cNvSpPr>
              <p:nvPr/>
            </p:nvSpPr>
            <p:spPr bwMode="auto">
              <a:xfrm flipV="1">
                <a:off x="7764463" y="3568700"/>
                <a:ext cx="0" cy="1258888"/>
              </a:xfrm>
              <a:prstGeom prst="line">
                <a:avLst/>
              </a:prstGeom>
              <a:noFill/>
              <a:ln w="14288">
                <a:solidFill>
                  <a:srgbClr val="71707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600">
                  <a:solidFill>
                    <a:srgbClr val="000066"/>
                  </a:solidFill>
                </a:endParaRPr>
              </a:p>
            </p:txBody>
          </p:sp>
          <p:sp>
            <p:nvSpPr>
              <p:cNvPr id="94" name="Line 139"/>
              <p:cNvSpPr>
                <a:spLocks noChangeShapeType="1"/>
              </p:cNvSpPr>
              <p:nvPr/>
            </p:nvSpPr>
            <p:spPr bwMode="auto">
              <a:xfrm flipH="1">
                <a:off x="6043613" y="3838575"/>
                <a:ext cx="30163" cy="0"/>
              </a:xfrm>
              <a:prstGeom prst="line">
                <a:avLst/>
              </a:prstGeom>
              <a:noFill/>
              <a:ln w="14288">
                <a:solidFill>
                  <a:srgbClr val="71707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600">
                  <a:solidFill>
                    <a:srgbClr val="000066"/>
                  </a:solidFill>
                </a:endParaRPr>
              </a:p>
            </p:txBody>
          </p:sp>
          <p:sp>
            <p:nvSpPr>
              <p:cNvPr id="95" name="Line 140"/>
              <p:cNvSpPr>
                <a:spLocks noChangeShapeType="1"/>
              </p:cNvSpPr>
              <p:nvPr/>
            </p:nvSpPr>
            <p:spPr bwMode="auto">
              <a:xfrm flipH="1">
                <a:off x="6016625" y="3838575"/>
                <a:ext cx="26988" cy="0"/>
              </a:xfrm>
              <a:prstGeom prst="line">
                <a:avLst/>
              </a:prstGeom>
              <a:noFill/>
              <a:ln w="14288">
                <a:solidFill>
                  <a:srgbClr val="71707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600">
                  <a:solidFill>
                    <a:srgbClr val="000066"/>
                  </a:solidFill>
                </a:endParaRPr>
              </a:p>
            </p:txBody>
          </p:sp>
          <p:sp>
            <p:nvSpPr>
              <p:cNvPr id="96" name="Line 141"/>
              <p:cNvSpPr>
                <a:spLocks noChangeShapeType="1"/>
              </p:cNvSpPr>
              <p:nvPr/>
            </p:nvSpPr>
            <p:spPr bwMode="auto">
              <a:xfrm flipH="1">
                <a:off x="6043613" y="4779963"/>
                <a:ext cx="30163" cy="0"/>
              </a:xfrm>
              <a:prstGeom prst="line">
                <a:avLst/>
              </a:prstGeom>
              <a:noFill/>
              <a:ln w="14288">
                <a:solidFill>
                  <a:srgbClr val="71707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600">
                  <a:solidFill>
                    <a:srgbClr val="000066"/>
                  </a:solidFill>
                </a:endParaRPr>
              </a:p>
            </p:txBody>
          </p:sp>
          <p:sp>
            <p:nvSpPr>
              <p:cNvPr id="97" name="Line 142"/>
              <p:cNvSpPr>
                <a:spLocks noChangeShapeType="1"/>
              </p:cNvSpPr>
              <p:nvPr/>
            </p:nvSpPr>
            <p:spPr bwMode="auto">
              <a:xfrm flipV="1">
                <a:off x="6043613" y="3838575"/>
                <a:ext cx="0" cy="941388"/>
              </a:xfrm>
              <a:prstGeom prst="line">
                <a:avLst/>
              </a:prstGeom>
              <a:noFill/>
              <a:ln w="14288">
                <a:solidFill>
                  <a:srgbClr val="71707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600">
                  <a:solidFill>
                    <a:srgbClr val="000066"/>
                  </a:solidFill>
                </a:endParaRPr>
              </a:p>
            </p:txBody>
          </p:sp>
          <p:sp>
            <p:nvSpPr>
              <p:cNvPr id="98" name="Line 143"/>
              <p:cNvSpPr>
                <a:spLocks noChangeShapeType="1"/>
              </p:cNvSpPr>
              <p:nvPr/>
            </p:nvSpPr>
            <p:spPr bwMode="auto">
              <a:xfrm flipH="1">
                <a:off x="6016625" y="4779963"/>
                <a:ext cx="26988" cy="0"/>
              </a:xfrm>
              <a:prstGeom prst="line">
                <a:avLst/>
              </a:prstGeom>
              <a:noFill/>
              <a:ln w="14288">
                <a:solidFill>
                  <a:srgbClr val="71707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600">
                  <a:solidFill>
                    <a:srgbClr val="000066"/>
                  </a:solidFill>
                </a:endParaRPr>
              </a:p>
            </p:txBody>
          </p:sp>
          <p:sp>
            <p:nvSpPr>
              <p:cNvPr id="99" name="Line 144"/>
              <p:cNvSpPr>
                <a:spLocks noChangeShapeType="1"/>
              </p:cNvSpPr>
              <p:nvPr/>
            </p:nvSpPr>
            <p:spPr bwMode="auto">
              <a:xfrm flipH="1">
                <a:off x="8335963" y="4821238"/>
                <a:ext cx="30163" cy="0"/>
              </a:xfrm>
              <a:prstGeom prst="line">
                <a:avLst/>
              </a:prstGeom>
              <a:noFill/>
              <a:ln w="14288">
                <a:solidFill>
                  <a:srgbClr val="71707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600">
                  <a:solidFill>
                    <a:srgbClr val="000066"/>
                  </a:solidFill>
                </a:endParaRPr>
              </a:p>
            </p:txBody>
          </p:sp>
          <p:sp>
            <p:nvSpPr>
              <p:cNvPr id="100" name="Line 145"/>
              <p:cNvSpPr>
                <a:spLocks noChangeShapeType="1"/>
              </p:cNvSpPr>
              <p:nvPr/>
            </p:nvSpPr>
            <p:spPr bwMode="auto">
              <a:xfrm flipH="1">
                <a:off x="8305800" y="4821238"/>
                <a:ext cx="30163" cy="0"/>
              </a:xfrm>
              <a:prstGeom prst="line">
                <a:avLst/>
              </a:prstGeom>
              <a:noFill/>
              <a:ln w="14288">
                <a:solidFill>
                  <a:srgbClr val="71707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600">
                  <a:solidFill>
                    <a:srgbClr val="000066"/>
                  </a:solidFill>
                </a:endParaRPr>
              </a:p>
            </p:txBody>
          </p:sp>
          <p:sp>
            <p:nvSpPr>
              <p:cNvPr id="101" name="Line 146"/>
              <p:cNvSpPr>
                <a:spLocks noChangeShapeType="1"/>
              </p:cNvSpPr>
              <p:nvPr/>
            </p:nvSpPr>
            <p:spPr bwMode="auto">
              <a:xfrm flipV="1">
                <a:off x="8335963" y="3656013"/>
                <a:ext cx="0" cy="1165225"/>
              </a:xfrm>
              <a:prstGeom prst="line">
                <a:avLst/>
              </a:prstGeom>
              <a:noFill/>
              <a:ln w="14288">
                <a:solidFill>
                  <a:srgbClr val="71707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600">
                  <a:solidFill>
                    <a:srgbClr val="000066"/>
                  </a:solidFill>
                </a:endParaRPr>
              </a:p>
            </p:txBody>
          </p:sp>
          <p:sp>
            <p:nvSpPr>
              <p:cNvPr id="102" name="Line 147"/>
              <p:cNvSpPr>
                <a:spLocks noChangeShapeType="1"/>
              </p:cNvSpPr>
              <p:nvPr/>
            </p:nvSpPr>
            <p:spPr bwMode="auto">
              <a:xfrm flipH="1">
                <a:off x="7764463" y="4827588"/>
                <a:ext cx="26988" cy="0"/>
              </a:xfrm>
              <a:prstGeom prst="line">
                <a:avLst/>
              </a:prstGeom>
              <a:noFill/>
              <a:ln w="14288">
                <a:solidFill>
                  <a:srgbClr val="71707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600">
                  <a:solidFill>
                    <a:srgbClr val="000066"/>
                  </a:solidFill>
                </a:endParaRPr>
              </a:p>
            </p:txBody>
          </p:sp>
          <p:sp>
            <p:nvSpPr>
              <p:cNvPr id="103" name="Line 148"/>
              <p:cNvSpPr>
                <a:spLocks noChangeShapeType="1"/>
              </p:cNvSpPr>
              <p:nvPr/>
            </p:nvSpPr>
            <p:spPr bwMode="auto">
              <a:xfrm flipH="1">
                <a:off x="7734300" y="4827588"/>
                <a:ext cx="30163" cy="0"/>
              </a:xfrm>
              <a:prstGeom prst="line">
                <a:avLst/>
              </a:prstGeom>
              <a:noFill/>
              <a:ln w="14288">
                <a:solidFill>
                  <a:srgbClr val="71707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600">
                  <a:solidFill>
                    <a:srgbClr val="000066"/>
                  </a:solidFill>
                </a:endParaRPr>
              </a:p>
            </p:txBody>
          </p:sp>
          <p:sp>
            <p:nvSpPr>
              <p:cNvPr id="104" name="Line 149"/>
              <p:cNvSpPr>
                <a:spLocks noChangeShapeType="1"/>
              </p:cNvSpPr>
              <p:nvPr/>
            </p:nvSpPr>
            <p:spPr bwMode="auto">
              <a:xfrm flipH="1">
                <a:off x="7189788" y="4843463"/>
                <a:ext cx="30163" cy="0"/>
              </a:xfrm>
              <a:prstGeom prst="line">
                <a:avLst/>
              </a:prstGeom>
              <a:noFill/>
              <a:ln w="14288">
                <a:solidFill>
                  <a:srgbClr val="71707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600">
                  <a:solidFill>
                    <a:srgbClr val="000066"/>
                  </a:solidFill>
                </a:endParaRPr>
              </a:p>
            </p:txBody>
          </p:sp>
          <p:sp>
            <p:nvSpPr>
              <p:cNvPr id="105" name="Line 150"/>
              <p:cNvSpPr>
                <a:spLocks noChangeShapeType="1"/>
              </p:cNvSpPr>
              <p:nvPr/>
            </p:nvSpPr>
            <p:spPr bwMode="auto">
              <a:xfrm flipH="1">
                <a:off x="7162800" y="4843463"/>
                <a:ext cx="26988" cy="0"/>
              </a:xfrm>
              <a:prstGeom prst="line">
                <a:avLst/>
              </a:prstGeom>
              <a:noFill/>
              <a:ln w="14288">
                <a:solidFill>
                  <a:srgbClr val="71707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600">
                  <a:solidFill>
                    <a:srgbClr val="000066"/>
                  </a:solidFill>
                </a:endParaRPr>
              </a:p>
            </p:txBody>
          </p:sp>
          <p:sp>
            <p:nvSpPr>
              <p:cNvPr id="106" name="Line 151"/>
              <p:cNvSpPr>
                <a:spLocks noChangeShapeType="1"/>
              </p:cNvSpPr>
              <p:nvPr/>
            </p:nvSpPr>
            <p:spPr bwMode="auto">
              <a:xfrm flipV="1">
                <a:off x="7189788" y="3606800"/>
                <a:ext cx="0" cy="1236663"/>
              </a:xfrm>
              <a:prstGeom prst="line">
                <a:avLst/>
              </a:prstGeom>
              <a:noFill/>
              <a:ln w="14288">
                <a:solidFill>
                  <a:srgbClr val="71707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600">
                  <a:solidFill>
                    <a:srgbClr val="000066"/>
                  </a:solidFill>
                </a:endParaRPr>
              </a:p>
            </p:txBody>
          </p:sp>
          <p:sp>
            <p:nvSpPr>
              <p:cNvPr id="107" name="Line 152"/>
              <p:cNvSpPr>
                <a:spLocks noChangeShapeType="1"/>
              </p:cNvSpPr>
              <p:nvPr/>
            </p:nvSpPr>
            <p:spPr bwMode="auto">
              <a:xfrm flipH="1">
                <a:off x="6621463" y="4851400"/>
                <a:ext cx="26988" cy="0"/>
              </a:xfrm>
              <a:prstGeom prst="line">
                <a:avLst/>
              </a:prstGeom>
              <a:noFill/>
              <a:ln w="14288">
                <a:solidFill>
                  <a:srgbClr val="71707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600">
                  <a:solidFill>
                    <a:srgbClr val="000066"/>
                  </a:solidFill>
                </a:endParaRPr>
              </a:p>
            </p:txBody>
          </p:sp>
          <p:sp>
            <p:nvSpPr>
              <p:cNvPr id="108" name="Line 153"/>
              <p:cNvSpPr>
                <a:spLocks noChangeShapeType="1"/>
              </p:cNvSpPr>
              <p:nvPr/>
            </p:nvSpPr>
            <p:spPr bwMode="auto">
              <a:xfrm flipV="1">
                <a:off x="6621463" y="3667125"/>
                <a:ext cx="0" cy="1184275"/>
              </a:xfrm>
              <a:prstGeom prst="line">
                <a:avLst/>
              </a:prstGeom>
              <a:noFill/>
              <a:ln w="14288">
                <a:solidFill>
                  <a:srgbClr val="71707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600">
                  <a:solidFill>
                    <a:srgbClr val="000066"/>
                  </a:solidFill>
                </a:endParaRPr>
              </a:p>
            </p:txBody>
          </p:sp>
          <p:sp>
            <p:nvSpPr>
              <p:cNvPr id="1035" name="Freeform 179"/>
              <p:cNvSpPr>
                <a:spLocks/>
              </p:cNvSpPr>
              <p:nvPr/>
            </p:nvSpPr>
            <p:spPr bwMode="auto">
              <a:xfrm>
                <a:off x="5476875" y="4137025"/>
                <a:ext cx="2859088" cy="187325"/>
              </a:xfrm>
              <a:custGeom>
                <a:avLst/>
                <a:gdLst>
                  <a:gd name="T0" fmla="*/ 1801 w 1801"/>
                  <a:gd name="T1" fmla="*/ 68 h 118"/>
                  <a:gd name="T2" fmla="*/ 1443 w 1801"/>
                  <a:gd name="T3" fmla="*/ 0 h 118"/>
                  <a:gd name="T4" fmla="*/ 1441 w 1801"/>
                  <a:gd name="T5" fmla="*/ 0 h 118"/>
                  <a:gd name="T6" fmla="*/ 1079 w 1801"/>
                  <a:gd name="T7" fmla="*/ 73 h 118"/>
                  <a:gd name="T8" fmla="*/ 724 w 1801"/>
                  <a:gd name="T9" fmla="*/ 118 h 118"/>
                  <a:gd name="T10" fmla="*/ 362 w 1801"/>
                  <a:gd name="T11" fmla="*/ 118 h 118"/>
                  <a:gd name="T12" fmla="*/ 357 w 1801"/>
                  <a:gd name="T13" fmla="*/ 116 h 118"/>
                  <a:gd name="T14" fmla="*/ 0 w 1801"/>
                  <a:gd name="T15" fmla="*/ 31 h 1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801" h="118">
                    <a:moveTo>
                      <a:pt x="1801" y="68"/>
                    </a:moveTo>
                    <a:lnTo>
                      <a:pt x="1443" y="0"/>
                    </a:lnTo>
                    <a:lnTo>
                      <a:pt x="1441" y="0"/>
                    </a:lnTo>
                    <a:lnTo>
                      <a:pt x="1079" y="73"/>
                    </a:lnTo>
                    <a:lnTo>
                      <a:pt x="724" y="118"/>
                    </a:lnTo>
                    <a:lnTo>
                      <a:pt x="362" y="118"/>
                    </a:lnTo>
                    <a:lnTo>
                      <a:pt x="357" y="116"/>
                    </a:lnTo>
                    <a:lnTo>
                      <a:pt x="0" y="31"/>
                    </a:lnTo>
                  </a:path>
                </a:pathLst>
              </a:custGeom>
              <a:noFill/>
              <a:ln w="38100">
                <a:solidFill>
                  <a:srgbClr val="71707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600">
                  <a:solidFill>
                    <a:srgbClr val="000066"/>
                  </a:solidFill>
                </a:endParaRPr>
              </a:p>
            </p:txBody>
          </p:sp>
          <p:sp>
            <p:nvSpPr>
              <p:cNvPr id="1042" name="Freeform 186"/>
              <p:cNvSpPr>
                <a:spLocks/>
              </p:cNvSpPr>
              <p:nvPr/>
            </p:nvSpPr>
            <p:spPr bwMode="auto">
              <a:xfrm>
                <a:off x="5426075" y="4133850"/>
                <a:ext cx="101600" cy="103188"/>
              </a:xfrm>
              <a:custGeom>
                <a:avLst/>
                <a:gdLst>
                  <a:gd name="T0" fmla="*/ 32 w 64"/>
                  <a:gd name="T1" fmla="*/ 0 h 65"/>
                  <a:gd name="T2" fmla="*/ 24 w 64"/>
                  <a:gd name="T3" fmla="*/ 2 h 65"/>
                  <a:gd name="T4" fmla="*/ 15 w 64"/>
                  <a:gd name="T5" fmla="*/ 4 h 65"/>
                  <a:gd name="T6" fmla="*/ 8 w 64"/>
                  <a:gd name="T7" fmla="*/ 9 h 65"/>
                  <a:gd name="T8" fmla="*/ 3 w 64"/>
                  <a:gd name="T9" fmla="*/ 16 h 65"/>
                  <a:gd name="T10" fmla="*/ 1 w 64"/>
                  <a:gd name="T11" fmla="*/ 25 h 65"/>
                  <a:gd name="T12" fmla="*/ 0 w 64"/>
                  <a:gd name="T13" fmla="*/ 33 h 65"/>
                  <a:gd name="T14" fmla="*/ 1 w 64"/>
                  <a:gd name="T15" fmla="*/ 42 h 65"/>
                  <a:gd name="T16" fmla="*/ 3 w 64"/>
                  <a:gd name="T17" fmla="*/ 49 h 65"/>
                  <a:gd name="T18" fmla="*/ 8 w 64"/>
                  <a:gd name="T19" fmla="*/ 56 h 65"/>
                  <a:gd name="T20" fmla="*/ 15 w 64"/>
                  <a:gd name="T21" fmla="*/ 61 h 65"/>
                  <a:gd name="T22" fmla="*/ 24 w 64"/>
                  <a:gd name="T23" fmla="*/ 63 h 65"/>
                  <a:gd name="T24" fmla="*/ 32 w 64"/>
                  <a:gd name="T25" fmla="*/ 65 h 65"/>
                  <a:gd name="T26" fmla="*/ 41 w 64"/>
                  <a:gd name="T27" fmla="*/ 63 h 65"/>
                  <a:gd name="T28" fmla="*/ 48 w 64"/>
                  <a:gd name="T29" fmla="*/ 61 h 65"/>
                  <a:gd name="T30" fmla="*/ 55 w 64"/>
                  <a:gd name="T31" fmla="*/ 56 h 65"/>
                  <a:gd name="T32" fmla="*/ 60 w 64"/>
                  <a:gd name="T33" fmla="*/ 49 h 65"/>
                  <a:gd name="T34" fmla="*/ 62 w 64"/>
                  <a:gd name="T35" fmla="*/ 42 h 65"/>
                  <a:gd name="T36" fmla="*/ 64 w 64"/>
                  <a:gd name="T37" fmla="*/ 33 h 65"/>
                  <a:gd name="T38" fmla="*/ 62 w 64"/>
                  <a:gd name="T39" fmla="*/ 25 h 65"/>
                  <a:gd name="T40" fmla="*/ 60 w 64"/>
                  <a:gd name="T41" fmla="*/ 16 h 65"/>
                  <a:gd name="T42" fmla="*/ 55 w 64"/>
                  <a:gd name="T43" fmla="*/ 9 h 65"/>
                  <a:gd name="T44" fmla="*/ 48 w 64"/>
                  <a:gd name="T45" fmla="*/ 4 h 65"/>
                  <a:gd name="T46" fmla="*/ 41 w 64"/>
                  <a:gd name="T47" fmla="*/ 2 h 65"/>
                  <a:gd name="T48" fmla="*/ 32 w 64"/>
                  <a:gd name="T49" fmla="*/ 0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64" h="65">
                    <a:moveTo>
                      <a:pt x="32" y="0"/>
                    </a:moveTo>
                    <a:lnTo>
                      <a:pt x="24" y="2"/>
                    </a:lnTo>
                    <a:lnTo>
                      <a:pt x="15" y="4"/>
                    </a:lnTo>
                    <a:lnTo>
                      <a:pt x="8" y="9"/>
                    </a:lnTo>
                    <a:lnTo>
                      <a:pt x="3" y="16"/>
                    </a:lnTo>
                    <a:lnTo>
                      <a:pt x="1" y="25"/>
                    </a:lnTo>
                    <a:lnTo>
                      <a:pt x="0" y="33"/>
                    </a:lnTo>
                    <a:lnTo>
                      <a:pt x="1" y="42"/>
                    </a:lnTo>
                    <a:lnTo>
                      <a:pt x="3" y="49"/>
                    </a:lnTo>
                    <a:lnTo>
                      <a:pt x="8" y="56"/>
                    </a:lnTo>
                    <a:lnTo>
                      <a:pt x="15" y="61"/>
                    </a:lnTo>
                    <a:lnTo>
                      <a:pt x="24" y="63"/>
                    </a:lnTo>
                    <a:lnTo>
                      <a:pt x="32" y="65"/>
                    </a:lnTo>
                    <a:lnTo>
                      <a:pt x="41" y="63"/>
                    </a:lnTo>
                    <a:lnTo>
                      <a:pt x="48" y="61"/>
                    </a:lnTo>
                    <a:lnTo>
                      <a:pt x="55" y="56"/>
                    </a:lnTo>
                    <a:lnTo>
                      <a:pt x="60" y="49"/>
                    </a:lnTo>
                    <a:lnTo>
                      <a:pt x="62" y="42"/>
                    </a:lnTo>
                    <a:lnTo>
                      <a:pt x="64" y="33"/>
                    </a:lnTo>
                    <a:lnTo>
                      <a:pt x="62" y="25"/>
                    </a:lnTo>
                    <a:lnTo>
                      <a:pt x="60" y="16"/>
                    </a:lnTo>
                    <a:lnTo>
                      <a:pt x="55" y="9"/>
                    </a:lnTo>
                    <a:lnTo>
                      <a:pt x="48" y="4"/>
                    </a:lnTo>
                    <a:lnTo>
                      <a:pt x="41" y="2"/>
                    </a:lnTo>
                    <a:lnTo>
                      <a:pt x="32" y="0"/>
                    </a:lnTo>
                    <a:close/>
                  </a:path>
                </a:pathLst>
              </a:custGeom>
              <a:solidFill>
                <a:srgbClr val="717074"/>
              </a:solidFill>
              <a:ln w="0">
                <a:solidFill>
                  <a:srgbClr val="717074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600">
                  <a:solidFill>
                    <a:srgbClr val="000066"/>
                  </a:solidFill>
                </a:endParaRPr>
              </a:p>
            </p:txBody>
          </p:sp>
          <p:sp>
            <p:nvSpPr>
              <p:cNvPr id="1043" name="Freeform 187"/>
              <p:cNvSpPr>
                <a:spLocks/>
              </p:cNvSpPr>
              <p:nvPr/>
            </p:nvSpPr>
            <p:spPr bwMode="auto">
              <a:xfrm>
                <a:off x="5994400" y="4271963"/>
                <a:ext cx="101600" cy="101600"/>
              </a:xfrm>
              <a:custGeom>
                <a:avLst/>
                <a:gdLst>
                  <a:gd name="T0" fmla="*/ 31 w 64"/>
                  <a:gd name="T1" fmla="*/ 0 h 64"/>
                  <a:gd name="T2" fmla="*/ 22 w 64"/>
                  <a:gd name="T3" fmla="*/ 0 h 64"/>
                  <a:gd name="T4" fmla="*/ 16 w 64"/>
                  <a:gd name="T5" fmla="*/ 4 h 64"/>
                  <a:gd name="T6" fmla="*/ 9 w 64"/>
                  <a:gd name="T7" fmla="*/ 9 h 64"/>
                  <a:gd name="T8" fmla="*/ 3 w 64"/>
                  <a:gd name="T9" fmla="*/ 16 h 64"/>
                  <a:gd name="T10" fmla="*/ 0 w 64"/>
                  <a:gd name="T11" fmla="*/ 23 h 64"/>
                  <a:gd name="T12" fmla="*/ 0 w 64"/>
                  <a:gd name="T13" fmla="*/ 31 h 64"/>
                  <a:gd name="T14" fmla="*/ 0 w 64"/>
                  <a:gd name="T15" fmla="*/ 40 h 64"/>
                  <a:gd name="T16" fmla="*/ 3 w 64"/>
                  <a:gd name="T17" fmla="*/ 49 h 64"/>
                  <a:gd name="T18" fmla="*/ 9 w 64"/>
                  <a:gd name="T19" fmla="*/ 54 h 64"/>
                  <a:gd name="T20" fmla="*/ 16 w 64"/>
                  <a:gd name="T21" fmla="*/ 59 h 64"/>
                  <a:gd name="T22" fmla="*/ 22 w 64"/>
                  <a:gd name="T23" fmla="*/ 62 h 64"/>
                  <a:gd name="T24" fmla="*/ 31 w 64"/>
                  <a:gd name="T25" fmla="*/ 64 h 64"/>
                  <a:gd name="T26" fmla="*/ 40 w 64"/>
                  <a:gd name="T27" fmla="*/ 62 h 64"/>
                  <a:gd name="T28" fmla="*/ 48 w 64"/>
                  <a:gd name="T29" fmla="*/ 59 h 64"/>
                  <a:gd name="T30" fmla="*/ 54 w 64"/>
                  <a:gd name="T31" fmla="*/ 54 h 64"/>
                  <a:gd name="T32" fmla="*/ 59 w 64"/>
                  <a:gd name="T33" fmla="*/ 49 h 64"/>
                  <a:gd name="T34" fmla="*/ 62 w 64"/>
                  <a:gd name="T35" fmla="*/ 40 h 64"/>
                  <a:gd name="T36" fmla="*/ 64 w 64"/>
                  <a:gd name="T37" fmla="*/ 31 h 64"/>
                  <a:gd name="T38" fmla="*/ 62 w 64"/>
                  <a:gd name="T39" fmla="*/ 23 h 64"/>
                  <a:gd name="T40" fmla="*/ 59 w 64"/>
                  <a:gd name="T41" fmla="*/ 16 h 64"/>
                  <a:gd name="T42" fmla="*/ 54 w 64"/>
                  <a:gd name="T43" fmla="*/ 9 h 64"/>
                  <a:gd name="T44" fmla="*/ 48 w 64"/>
                  <a:gd name="T45" fmla="*/ 4 h 64"/>
                  <a:gd name="T46" fmla="*/ 40 w 64"/>
                  <a:gd name="T47" fmla="*/ 0 h 64"/>
                  <a:gd name="T48" fmla="*/ 31 w 64"/>
                  <a:gd name="T49" fmla="*/ 0 h 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64" h="64">
                    <a:moveTo>
                      <a:pt x="31" y="0"/>
                    </a:moveTo>
                    <a:lnTo>
                      <a:pt x="22" y="0"/>
                    </a:lnTo>
                    <a:lnTo>
                      <a:pt x="16" y="4"/>
                    </a:lnTo>
                    <a:lnTo>
                      <a:pt x="9" y="9"/>
                    </a:lnTo>
                    <a:lnTo>
                      <a:pt x="3" y="16"/>
                    </a:lnTo>
                    <a:lnTo>
                      <a:pt x="0" y="23"/>
                    </a:lnTo>
                    <a:lnTo>
                      <a:pt x="0" y="31"/>
                    </a:lnTo>
                    <a:lnTo>
                      <a:pt x="0" y="40"/>
                    </a:lnTo>
                    <a:lnTo>
                      <a:pt x="3" y="49"/>
                    </a:lnTo>
                    <a:lnTo>
                      <a:pt x="9" y="54"/>
                    </a:lnTo>
                    <a:lnTo>
                      <a:pt x="16" y="59"/>
                    </a:lnTo>
                    <a:lnTo>
                      <a:pt x="22" y="62"/>
                    </a:lnTo>
                    <a:lnTo>
                      <a:pt x="31" y="64"/>
                    </a:lnTo>
                    <a:lnTo>
                      <a:pt x="40" y="62"/>
                    </a:lnTo>
                    <a:lnTo>
                      <a:pt x="48" y="59"/>
                    </a:lnTo>
                    <a:lnTo>
                      <a:pt x="54" y="54"/>
                    </a:lnTo>
                    <a:lnTo>
                      <a:pt x="59" y="49"/>
                    </a:lnTo>
                    <a:lnTo>
                      <a:pt x="62" y="40"/>
                    </a:lnTo>
                    <a:lnTo>
                      <a:pt x="64" y="31"/>
                    </a:lnTo>
                    <a:lnTo>
                      <a:pt x="62" y="23"/>
                    </a:lnTo>
                    <a:lnTo>
                      <a:pt x="59" y="16"/>
                    </a:lnTo>
                    <a:lnTo>
                      <a:pt x="54" y="9"/>
                    </a:lnTo>
                    <a:lnTo>
                      <a:pt x="48" y="4"/>
                    </a:lnTo>
                    <a:lnTo>
                      <a:pt x="40" y="0"/>
                    </a:lnTo>
                    <a:lnTo>
                      <a:pt x="31" y="0"/>
                    </a:lnTo>
                    <a:close/>
                  </a:path>
                </a:pathLst>
              </a:custGeom>
              <a:solidFill>
                <a:srgbClr val="717074"/>
              </a:solidFill>
              <a:ln w="0">
                <a:solidFill>
                  <a:srgbClr val="717074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600">
                  <a:solidFill>
                    <a:srgbClr val="000066"/>
                  </a:solidFill>
                </a:endParaRPr>
              </a:p>
            </p:txBody>
          </p:sp>
          <p:sp>
            <p:nvSpPr>
              <p:cNvPr id="1044" name="Freeform 188"/>
              <p:cNvSpPr>
                <a:spLocks/>
              </p:cNvSpPr>
              <p:nvPr/>
            </p:nvSpPr>
            <p:spPr bwMode="auto">
              <a:xfrm>
                <a:off x="6569075" y="4271963"/>
                <a:ext cx="101600" cy="101600"/>
              </a:xfrm>
              <a:custGeom>
                <a:avLst/>
                <a:gdLst>
                  <a:gd name="T0" fmla="*/ 33 w 64"/>
                  <a:gd name="T1" fmla="*/ 0 h 64"/>
                  <a:gd name="T2" fmla="*/ 24 w 64"/>
                  <a:gd name="T3" fmla="*/ 2 h 64"/>
                  <a:gd name="T4" fmla="*/ 15 w 64"/>
                  <a:gd name="T5" fmla="*/ 5 h 64"/>
                  <a:gd name="T6" fmla="*/ 9 w 64"/>
                  <a:gd name="T7" fmla="*/ 9 h 64"/>
                  <a:gd name="T8" fmla="*/ 3 w 64"/>
                  <a:gd name="T9" fmla="*/ 16 h 64"/>
                  <a:gd name="T10" fmla="*/ 2 w 64"/>
                  <a:gd name="T11" fmla="*/ 24 h 64"/>
                  <a:gd name="T12" fmla="*/ 0 w 64"/>
                  <a:gd name="T13" fmla="*/ 33 h 64"/>
                  <a:gd name="T14" fmla="*/ 2 w 64"/>
                  <a:gd name="T15" fmla="*/ 42 h 64"/>
                  <a:gd name="T16" fmla="*/ 3 w 64"/>
                  <a:gd name="T17" fmla="*/ 49 h 64"/>
                  <a:gd name="T18" fmla="*/ 9 w 64"/>
                  <a:gd name="T19" fmla="*/ 55 h 64"/>
                  <a:gd name="T20" fmla="*/ 15 w 64"/>
                  <a:gd name="T21" fmla="*/ 61 h 64"/>
                  <a:gd name="T22" fmla="*/ 24 w 64"/>
                  <a:gd name="T23" fmla="*/ 64 h 64"/>
                  <a:gd name="T24" fmla="*/ 33 w 64"/>
                  <a:gd name="T25" fmla="*/ 64 h 64"/>
                  <a:gd name="T26" fmla="*/ 41 w 64"/>
                  <a:gd name="T27" fmla="*/ 64 h 64"/>
                  <a:gd name="T28" fmla="*/ 48 w 64"/>
                  <a:gd name="T29" fmla="*/ 61 h 64"/>
                  <a:gd name="T30" fmla="*/ 55 w 64"/>
                  <a:gd name="T31" fmla="*/ 55 h 64"/>
                  <a:gd name="T32" fmla="*/ 60 w 64"/>
                  <a:gd name="T33" fmla="*/ 49 h 64"/>
                  <a:gd name="T34" fmla="*/ 62 w 64"/>
                  <a:gd name="T35" fmla="*/ 42 h 64"/>
                  <a:gd name="T36" fmla="*/ 64 w 64"/>
                  <a:gd name="T37" fmla="*/ 33 h 64"/>
                  <a:gd name="T38" fmla="*/ 62 w 64"/>
                  <a:gd name="T39" fmla="*/ 24 h 64"/>
                  <a:gd name="T40" fmla="*/ 60 w 64"/>
                  <a:gd name="T41" fmla="*/ 16 h 64"/>
                  <a:gd name="T42" fmla="*/ 55 w 64"/>
                  <a:gd name="T43" fmla="*/ 9 h 64"/>
                  <a:gd name="T44" fmla="*/ 48 w 64"/>
                  <a:gd name="T45" fmla="*/ 5 h 64"/>
                  <a:gd name="T46" fmla="*/ 41 w 64"/>
                  <a:gd name="T47" fmla="*/ 2 h 64"/>
                  <a:gd name="T48" fmla="*/ 33 w 64"/>
                  <a:gd name="T49" fmla="*/ 0 h 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64" h="64">
                    <a:moveTo>
                      <a:pt x="33" y="0"/>
                    </a:moveTo>
                    <a:lnTo>
                      <a:pt x="24" y="2"/>
                    </a:lnTo>
                    <a:lnTo>
                      <a:pt x="15" y="5"/>
                    </a:lnTo>
                    <a:lnTo>
                      <a:pt x="9" y="9"/>
                    </a:lnTo>
                    <a:lnTo>
                      <a:pt x="3" y="16"/>
                    </a:lnTo>
                    <a:lnTo>
                      <a:pt x="2" y="24"/>
                    </a:lnTo>
                    <a:lnTo>
                      <a:pt x="0" y="33"/>
                    </a:lnTo>
                    <a:lnTo>
                      <a:pt x="2" y="42"/>
                    </a:lnTo>
                    <a:lnTo>
                      <a:pt x="3" y="49"/>
                    </a:lnTo>
                    <a:lnTo>
                      <a:pt x="9" y="55"/>
                    </a:lnTo>
                    <a:lnTo>
                      <a:pt x="15" y="61"/>
                    </a:lnTo>
                    <a:lnTo>
                      <a:pt x="24" y="64"/>
                    </a:lnTo>
                    <a:lnTo>
                      <a:pt x="33" y="64"/>
                    </a:lnTo>
                    <a:lnTo>
                      <a:pt x="41" y="64"/>
                    </a:lnTo>
                    <a:lnTo>
                      <a:pt x="48" y="61"/>
                    </a:lnTo>
                    <a:lnTo>
                      <a:pt x="55" y="55"/>
                    </a:lnTo>
                    <a:lnTo>
                      <a:pt x="60" y="49"/>
                    </a:lnTo>
                    <a:lnTo>
                      <a:pt x="62" y="42"/>
                    </a:lnTo>
                    <a:lnTo>
                      <a:pt x="64" y="33"/>
                    </a:lnTo>
                    <a:lnTo>
                      <a:pt x="62" y="24"/>
                    </a:lnTo>
                    <a:lnTo>
                      <a:pt x="60" y="16"/>
                    </a:lnTo>
                    <a:lnTo>
                      <a:pt x="55" y="9"/>
                    </a:lnTo>
                    <a:lnTo>
                      <a:pt x="48" y="5"/>
                    </a:lnTo>
                    <a:lnTo>
                      <a:pt x="41" y="2"/>
                    </a:lnTo>
                    <a:lnTo>
                      <a:pt x="33" y="0"/>
                    </a:lnTo>
                    <a:close/>
                  </a:path>
                </a:pathLst>
              </a:custGeom>
              <a:solidFill>
                <a:srgbClr val="717074"/>
              </a:solidFill>
              <a:ln w="0">
                <a:solidFill>
                  <a:srgbClr val="717074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600">
                  <a:solidFill>
                    <a:srgbClr val="000066"/>
                  </a:solidFill>
                </a:endParaRPr>
              </a:p>
            </p:txBody>
          </p:sp>
          <p:sp>
            <p:nvSpPr>
              <p:cNvPr id="1045" name="Freeform 189"/>
              <p:cNvSpPr>
                <a:spLocks/>
              </p:cNvSpPr>
              <p:nvPr/>
            </p:nvSpPr>
            <p:spPr bwMode="auto">
              <a:xfrm>
                <a:off x="7140575" y="4200525"/>
                <a:ext cx="101600" cy="101600"/>
              </a:xfrm>
              <a:custGeom>
                <a:avLst/>
                <a:gdLst>
                  <a:gd name="T0" fmla="*/ 31 w 64"/>
                  <a:gd name="T1" fmla="*/ 0 h 64"/>
                  <a:gd name="T2" fmla="*/ 22 w 64"/>
                  <a:gd name="T3" fmla="*/ 2 h 64"/>
                  <a:gd name="T4" fmla="*/ 16 w 64"/>
                  <a:gd name="T5" fmla="*/ 3 h 64"/>
                  <a:gd name="T6" fmla="*/ 9 w 64"/>
                  <a:gd name="T7" fmla="*/ 9 h 64"/>
                  <a:gd name="T8" fmla="*/ 3 w 64"/>
                  <a:gd name="T9" fmla="*/ 16 h 64"/>
                  <a:gd name="T10" fmla="*/ 2 w 64"/>
                  <a:gd name="T11" fmla="*/ 24 h 64"/>
                  <a:gd name="T12" fmla="*/ 0 w 64"/>
                  <a:gd name="T13" fmla="*/ 33 h 64"/>
                  <a:gd name="T14" fmla="*/ 2 w 64"/>
                  <a:gd name="T15" fmla="*/ 42 h 64"/>
                  <a:gd name="T16" fmla="*/ 3 w 64"/>
                  <a:gd name="T17" fmla="*/ 49 h 64"/>
                  <a:gd name="T18" fmla="*/ 9 w 64"/>
                  <a:gd name="T19" fmla="*/ 55 h 64"/>
                  <a:gd name="T20" fmla="*/ 16 w 64"/>
                  <a:gd name="T21" fmla="*/ 61 h 64"/>
                  <a:gd name="T22" fmla="*/ 22 w 64"/>
                  <a:gd name="T23" fmla="*/ 62 h 64"/>
                  <a:gd name="T24" fmla="*/ 31 w 64"/>
                  <a:gd name="T25" fmla="*/ 64 h 64"/>
                  <a:gd name="T26" fmla="*/ 40 w 64"/>
                  <a:gd name="T27" fmla="*/ 62 h 64"/>
                  <a:gd name="T28" fmla="*/ 48 w 64"/>
                  <a:gd name="T29" fmla="*/ 61 h 64"/>
                  <a:gd name="T30" fmla="*/ 55 w 64"/>
                  <a:gd name="T31" fmla="*/ 55 h 64"/>
                  <a:gd name="T32" fmla="*/ 61 w 64"/>
                  <a:gd name="T33" fmla="*/ 49 h 64"/>
                  <a:gd name="T34" fmla="*/ 62 w 64"/>
                  <a:gd name="T35" fmla="*/ 42 h 64"/>
                  <a:gd name="T36" fmla="*/ 64 w 64"/>
                  <a:gd name="T37" fmla="*/ 33 h 64"/>
                  <a:gd name="T38" fmla="*/ 62 w 64"/>
                  <a:gd name="T39" fmla="*/ 24 h 64"/>
                  <a:gd name="T40" fmla="*/ 61 w 64"/>
                  <a:gd name="T41" fmla="*/ 16 h 64"/>
                  <a:gd name="T42" fmla="*/ 55 w 64"/>
                  <a:gd name="T43" fmla="*/ 9 h 64"/>
                  <a:gd name="T44" fmla="*/ 48 w 64"/>
                  <a:gd name="T45" fmla="*/ 3 h 64"/>
                  <a:gd name="T46" fmla="*/ 40 w 64"/>
                  <a:gd name="T47" fmla="*/ 2 h 64"/>
                  <a:gd name="T48" fmla="*/ 31 w 64"/>
                  <a:gd name="T49" fmla="*/ 0 h 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64" h="64">
                    <a:moveTo>
                      <a:pt x="31" y="0"/>
                    </a:moveTo>
                    <a:lnTo>
                      <a:pt x="22" y="2"/>
                    </a:lnTo>
                    <a:lnTo>
                      <a:pt x="16" y="3"/>
                    </a:lnTo>
                    <a:lnTo>
                      <a:pt x="9" y="9"/>
                    </a:lnTo>
                    <a:lnTo>
                      <a:pt x="3" y="16"/>
                    </a:lnTo>
                    <a:lnTo>
                      <a:pt x="2" y="24"/>
                    </a:lnTo>
                    <a:lnTo>
                      <a:pt x="0" y="33"/>
                    </a:lnTo>
                    <a:lnTo>
                      <a:pt x="2" y="42"/>
                    </a:lnTo>
                    <a:lnTo>
                      <a:pt x="3" y="49"/>
                    </a:lnTo>
                    <a:lnTo>
                      <a:pt x="9" y="55"/>
                    </a:lnTo>
                    <a:lnTo>
                      <a:pt x="16" y="61"/>
                    </a:lnTo>
                    <a:lnTo>
                      <a:pt x="22" y="62"/>
                    </a:lnTo>
                    <a:lnTo>
                      <a:pt x="31" y="64"/>
                    </a:lnTo>
                    <a:lnTo>
                      <a:pt x="40" y="62"/>
                    </a:lnTo>
                    <a:lnTo>
                      <a:pt x="48" y="61"/>
                    </a:lnTo>
                    <a:lnTo>
                      <a:pt x="55" y="55"/>
                    </a:lnTo>
                    <a:lnTo>
                      <a:pt x="61" y="49"/>
                    </a:lnTo>
                    <a:lnTo>
                      <a:pt x="62" y="42"/>
                    </a:lnTo>
                    <a:lnTo>
                      <a:pt x="64" y="33"/>
                    </a:lnTo>
                    <a:lnTo>
                      <a:pt x="62" y="24"/>
                    </a:lnTo>
                    <a:lnTo>
                      <a:pt x="61" y="16"/>
                    </a:lnTo>
                    <a:lnTo>
                      <a:pt x="55" y="9"/>
                    </a:lnTo>
                    <a:lnTo>
                      <a:pt x="48" y="3"/>
                    </a:lnTo>
                    <a:lnTo>
                      <a:pt x="40" y="2"/>
                    </a:lnTo>
                    <a:lnTo>
                      <a:pt x="31" y="0"/>
                    </a:lnTo>
                    <a:close/>
                  </a:path>
                </a:pathLst>
              </a:custGeom>
              <a:solidFill>
                <a:srgbClr val="717074"/>
              </a:solidFill>
              <a:ln w="0">
                <a:solidFill>
                  <a:srgbClr val="717074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600">
                  <a:solidFill>
                    <a:srgbClr val="000066"/>
                  </a:solidFill>
                </a:endParaRPr>
              </a:p>
            </p:txBody>
          </p:sp>
          <p:sp>
            <p:nvSpPr>
              <p:cNvPr id="1046" name="Freeform 190"/>
              <p:cNvSpPr>
                <a:spLocks/>
              </p:cNvSpPr>
              <p:nvPr/>
            </p:nvSpPr>
            <p:spPr bwMode="auto">
              <a:xfrm>
                <a:off x="7718425" y="4084638"/>
                <a:ext cx="98425" cy="101600"/>
              </a:xfrm>
              <a:custGeom>
                <a:avLst/>
                <a:gdLst>
                  <a:gd name="T0" fmla="*/ 31 w 62"/>
                  <a:gd name="T1" fmla="*/ 0 h 64"/>
                  <a:gd name="T2" fmla="*/ 22 w 62"/>
                  <a:gd name="T3" fmla="*/ 2 h 64"/>
                  <a:gd name="T4" fmla="*/ 15 w 62"/>
                  <a:gd name="T5" fmla="*/ 4 h 64"/>
                  <a:gd name="T6" fmla="*/ 8 w 62"/>
                  <a:gd name="T7" fmla="*/ 9 h 64"/>
                  <a:gd name="T8" fmla="*/ 3 w 62"/>
                  <a:gd name="T9" fmla="*/ 16 h 64"/>
                  <a:gd name="T10" fmla="*/ 0 w 62"/>
                  <a:gd name="T11" fmla="*/ 25 h 64"/>
                  <a:gd name="T12" fmla="*/ 0 w 62"/>
                  <a:gd name="T13" fmla="*/ 33 h 64"/>
                  <a:gd name="T14" fmla="*/ 0 w 62"/>
                  <a:gd name="T15" fmla="*/ 42 h 64"/>
                  <a:gd name="T16" fmla="*/ 3 w 62"/>
                  <a:gd name="T17" fmla="*/ 49 h 64"/>
                  <a:gd name="T18" fmla="*/ 8 w 62"/>
                  <a:gd name="T19" fmla="*/ 56 h 64"/>
                  <a:gd name="T20" fmla="*/ 15 w 62"/>
                  <a:gd name="T21" fmla="*/ 61 h 64"/>
                  <a:gd name="T22" fmla="*/ 22 w 62"/>
                  <a:gd name="T23" fmla="*/ 63 h 64"/>
                  <a:gd name="T24" fmla="*/ 31 w 62"/>
                  <a:gd name="T25" fmla="*/ 64 h 64"/>
                  <a:gd name="T26" fmla="*/ 39 w 62"/>
                  <a:gd name="T27" fmla="*/ 63 h 64"/>
                  <a:gd name="T28" fmla="*/ 46 w 62"/>
                  <a:gd name="T29" fmla="*/ 61 h 64"/>
                  <a:gd name="T30" fmla="*/ 53 w 62"/>
                  <a:gd name="T31" fmla="*/ 56 h 64"/>
                  <a:gd name="T32" fmla="*/ 58 w 62"/>
                  <a:gd name="T33" fmla="*/ 49 h 64"/>
                  <a:gd name="T34" fmla="*/ 62 w 62"/>
                  <a:gd name="T35" fmla="*/ 42 h 64"/>
                  <a:gd name="T36" fmla="*/ 62 w 62"/>
                  <a:gd name="T37" fmla="*/ 33 h 64"/>
                  <a:gd name="T38" fmla="*/ 62 w 62"/>
                  <a:gd name="T39" fmla="*/ 25 h 64"/>
                  <a:gd name="T40" fmla="*/ 58 w 62"/>
                  <a:gd name="T41" fmla="*/ 16 h 64"/>
                  <a:gd name="T42" fmla="*/ 53 w 62"/>
                  <a:gd name="T43" fmla="*/ 9 h 64"/>
                  <a:gd name="T44" fmla="*/ 46 w 62"/>
                  <a:gd name="T45" fmla="*/ 4 h 64"/>
                  <a:gd name="T46" fmla="*/ 39 w 62"/>
                  <a:gd name="T47" fmla="*/ 2 h 64"/>
                  <a:gd name="T48" fmla="*/ 31 w 62"/>
                  <a:gd name="T49" fmla="*/ 0 h 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62" h="64">
                    <a:moveTo>
                      <a:pt x="31" y="0"/>
                    </a:moveTo>
                    <a:lnTo>
                      <a:pt x="22" y="2"/>
                    </a:lnTo>
                    <a:lnTo>
                      <a:pt x="15" y="4"/>
                    </a:lnTo>
                    <a:lnTo>
                      <a:pt x="8" y="9"/>
                    </a:lnTo>
                    <a:lnTo>
                      <a:pt x="3" y="16"/>
                    </a:lnTo>
                    <a:lnTo>
                      <a:pt x="0" y="25"/>
                    </a:lnTo>
                    <a:lnTo>
                      <a:pt x="0" y="33"/>
                    </a:lnTo>
                    <a:lnTo>
                      <a:pt x="0" y="42"/>
                    </a:lnTo>
                    <a:lnTo>
                      <a:pt x="3" y="49"/>
                    </a:lnTo>
                    <a:lnTo>
                      <a:pt x="8" y="56"/>
                    </a:lnTo>
                    <a:lnTo>
                      <a:pt x="15" y="61"/>
                    </a:lnTo>
                    <a:lnTo>
                      <a:pt x="22" y="63"/>
                    </a:lnTo>
                    <a:lnTo>
                      <a:pt x="31" y="64"/>
                    </a:lnTo>
                    <a:lnTo>
                      <a:pt x="39" y="63"/>
                    </a:lnTo>
                    <a:lnTo>
                      <a:pt x="46" y="61"/>
                    </a:lnTo>
                    <a:lnTo>
                      <a:pt x="53" y="56"/>
                    </a:lnTo>
                    <a:lnTo>
                      <a:pt x="58" y="49"/>
                    </a:lnTo>
                    <a:lnTo>
                      <a:pt x="62" y="42"/>
                    </a:lnTo>
                    <a:lnTo>
                      <a:pt x="62" y="33"/>
                    </a:lnTo>
                    <a:lnTo>
                      <a:pt x="62" y="25"/>
                    </a:lnTo>
                    <a:lnTo>
                      <a:pt x="58" y="16"/>
                    </a:lnTo>
                    <a:lnTo>
                      <a:pt x="53" y="9"/>
                    </a:lnTo>
                    <a:lnTo>
                      <a:pt x="46" y="4"/>
                    </a:lnTo>
                    <a:lnTo>
                      <a:pt x="39" y="2"/>
                    </a:lnTo>
                    <a:lnTo>
                      <a:pt x="31" y="0"/>
                    </a:lnTo>
                    <a:close/>
                  </a:path>
                </a:pathLst>
              </a:custGeom>
              <a:solidFill>
                <a:srgbClr val="717074"/>
              </a:solidFill>
              <a:ln w="0">
                <a:solidFill>
                  <a:srgbClr val="717074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600">
                  <a:solidFill>
                    <a:srgbClr val="000066"/>
                  </a:solidFill>
                </a:endParaRPr>
              </a:p>
            </p:txBody>
          </p:sp>
          <p:sp>
            <p:nvSpPr>
              <p:cNvPr id="1047" name="Freeform 191"/>
              <p:cNvSpPr>
                <a:spLocks/>
              </p:cNvSpPr>
              <p:nvPr/>
            </p:nvSpPr>
            <p:spPr bwMode="auto">
              <a:xfrm>
                <a:off x="8283575" y="4195763"/>
                <a:ext cx="101600" cy="98425"/>
              </a:xfrm>
              <a:custGeom>
                <a:avLst/>
                <a:gdLst>
                  <a:gd name="T0" fmla="*/ 33 w 64"/>
                  <a:gd name="T1" fmla="*/ 0 h 62"/>
                  <a:gd name="T2" fmla="*/ 25 w 64"/>
                  <a:gd name="T3" fmla="*/ 0 h 62"/>
                  <a:gd name="T4" fmla="*/ 16 w 64"/>
                  <a:gd name="T5" fmla="*/ 3 h 62"/>
                  <a:gd name="T6" fmla="*/ 11 w 64"/>
                  <a:gd name="T7" fmla="*/ 8 h 62"/>
                  <a:gd name="T8" fmla="*/ 5 w 64"/>
                  <a:gd name="T9" fmla="*/ 15 h 62"/>
                  <a:gd name="T10" fmla="*/ 2 w 64"/>
                  <a:gd name="T11" fmla="*/ 22 h 62"/>
                  <a:gd name="T12" fmla="*/ 0 w 64"/>
                  <a:gd name="T13" fmla="*/ 31 h 62"/>
                  <a:gd name="T14" fmla="*/ 2 w 64"/>
                  <a:gd name="T15" fmla="*/ 39 h 62"/>
                  <a:gd name="T16" fmla="*/ 5 w 64"/>
                  <a:gd name="T17" fmla="*/ 46 h 62"/>
                  <a:gd name="T18" fmla="*/ 11 w 64"/>
                  <a:gd name="T19" fmla="*/ 53 h 62"/>
                  <a:gd name="T20" fmla="*/ 16 w 64"/>
                  <a:gd name="T21" fmla="*/ 58 h 62"/>
                  <a:gd name="T22" fmla="*/ 25 w 64"/>
                  <a:gd name="T23" fmla="*/ 62 h 62"/>
                  <a:gd name="T24" fmla="*/ 33 w 64"/>
                  <a:gd name="T25" fmla="*/ 62 h 62"/>
                  <a:gd name="T26" fmla="*/ 42 w 64"/>
                  <a:gd name="T27" fmla="*/ 62 h 62"/>
                  <a:gd name="T28" fmla="*/ 49 w 64"/>
                  <a:gd name="T29" fmla="*/ 58 h 62"/>
                  <a:gd name="T30" fmla="*/ 56 w 64"/>
                  <a:gd name="T31" fmla="*/ 53 h 62"/>
                  <a:gd name="T32" fmla="*/ 61 w 64"/>
                  <a:gd name="T33" fmla="*/ 46 h 62"/>
                  <a:gd name="T34" fmla="*/ 64 w 64"/>
                  <a:gd name="T35" fmla="*/ 39 h 62"/>
                  <a:gd name="T36" fmla="*/ 64 w 64"/>
                  <a:gd name="T37" fmla="*/ 31 h 62"/>
                  <a:gd name="T38" fmla="*/ 64 w 64"/>
                  <a:gd name="T39" fmla="*/ 22 h 62"/>
                  <a:gd name="T40" fmla="*/ 61 w 64"/>
                  <a:gd name="T41" fmla="*/ 15 h 62"/>
                  <a:gd name="T42" fmla="*/ 56 w 64"/>
                  <a:gd name="T43" fmla="*/ 8 h 62"/>
                  <a:gd name="T44" fmla="*/ 49 w 64"/>
                  <a:gd name="T45" fmla="*/ 3 h 62"/>
                  <a:gd name="T46" fmla="*/ 42 w 64"/>
                  <a:gd name="T47" fmla="*/ 0 h 62"/>
                  <a:gd name="T48" fmla="*/ 33 w 64"/>
                  <a:gd name="T49" fmla="*/ 0 h 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64" h="62">
                    <a:moveTo>
                      <a:pt x="33" y="0"/>
                    </a:moveTo>
                    <a:lnTo>
                      <a:pt x="25" y="0"/>
                    </a:lnTo>
                    <a:lnTo>
                      <a:pt x="16" y="3"/>
                    </a:lnTo>
                    <a:lnTo>
                      <a:pt x="11" y="8"/>
                    </a:lnTo>
                    <a:lnTo>
                      <a:pt x="5" y="15"/>
                    </a:lnTo>
                    <a:lnTo>
                      <a:pt x="2" y="22"/>
                    </a:lnTo>
                    <a:lnTo>
                      <a:pt x="0" y="31"/>
                    </a:lnTo>
                    <a:lnTo>
                      <a:pt x="2" y="39"/>
                    </a:lnTo>
                    <a:lnTo>
                      <a:pt x="5" y="46"/>
                    </a:lnTo>
                    <a:lnTo>
                      <a:pt x="11" y="53"/>
                    </a:lnTo>
                    <a:lnTo>
                      <a:pt x="16" y="58"/>
                    </a:lnTo>
                    <a:lnTo>
                      <a:pt x="25" y="62"/>
                    </a:lnTo>
                    <a:lnTo>
                      <a:pt x="33" y="62"/>
                    </a:lnTo>
                    <a:lnTo>
                      <a:pt x="42" y="62"/>
                    </a:lnTo>
                    <a:lnTo>
                      <a:pt x="49" y="58"/>
                    </a:lnTo>
                    <a:lnTo>
                      <a:pt x="56" y="53"/>
                    </a:lnTo>
                    <a:lnTo>
                      <a:pt x="61" y="46"/>
                    </a:lnTo>
                    <a:lnTo>
                      <a:pt x="64" y="39"/>
                    </a:lnTo>
                    <a:lnTo>
                      <a:pt x="64" y="31"/>
                    </a:lnTo>
                    <a:lnTo>
                      <a:pt x="64" y="22"/>
                    </a:lnTo>
                    <a:lnTo>
                      <a:pt x="61" y="15"/>
                    </a:lnTo>
                    <a:lnTo>
                      <a:pt x="56" y="8"/>
                    </a:lnTo>
                    <a:lnTo>
                      <a:pt x="49" y="3"/>
                    </a:lnTo>
                    <a:lnTo>
                      <a:pt x="42" y="0"/>
                    </a:lnTo>
                    <a:lnTo>
                      <a:pt x="33" y="0"/>
                    </a:lnTo>
                    <a:close/>
                  </a:path>
                </a:pathLst>
              </a:custGeom>
              <a:solidFill>
                <a:srgbClr val="717074"/>
              </a:solidFill>
              <a:ln w="0">
                <a:solidFill>
                  <a:srgbClr val="717074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600">
                  <a:solidFill>
                    <a:srgbClr val="000066"/>
                  </a:solidFill>
                </a:endParaRPr>
              </a:p>
            </p:txBody>
          </p:sp>
        </p:grpSp>
        <p:sp>
          <p:nvSpPr>
            <p:cNvPr id="244" name="ZoneTexte 243"/>
            <p:cNvSpPr txBox="1"/>
            <p:nvPr/>
          </p:nvSpPr>
          <p:spPr>
            <a:xfrm>
              <a:off x="4847223" y="5230297"/>
              <a:ext cx="48122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600" dirty="0">
                  <a:solidFill>
                    <a:srgbClr val="000066"/>
                  </a:solidFill>
                </a:rPr>
                <a:t>-15</a:t>
              </a:r>
            </a:p>
          </p:txBody>
        </p:sp>
        <p:sp>
          <p:nvSpPr>
            <p:cNvPr id="245" name="ZoneTexte 244"/>
            <p:cNvSpPr txBox="1"/>
            <p:nvPr/>
          </p:nvSpPr>
          <p:spPr>
            <a:xfrm>
              <a:off x="5215728" y="5443837"/>
              <a:ext cx="29878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600" dirty="0">
                  <a:solidFill>
                    <a:srgbClr val="000066"/>
                  </a:solidFill>
                </a:rPr>
                <a:t>0</a:t>
              </a:r>
            </a:p>
          </p:txBody>
        </p:sp>
        <p:sp>
          <p:nvSpPr>
            <p:cNvPr id="246" name="ZoneTexte 245"/>
            <p:cNvSpPr txBox="1"/>
            <p:nvPr/>
          </p:nvSpPr>
          <p:spPr>
            <a:xfrm>
              <a:off x="5789447" y="5443837"/>
              <a:ext cx="29878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600" dirty="0">
                  <a:solidFill>
                    <a:srgbClr val="000066"/>
                  </a:solidFill>
                </a:rPr>
                <a:t>4</a:t>
              </a:r>
            </a:p>
          </p:txBody>
        </p:sp>
        <p:sp>
          <p:nvSpPr>
            <p:cNvPr id="247" name="ZoneTexte 246"/>
            <p:cNvSpPr txBox="1"/>
            <p:nvPr/>
          </p:nvSpPr>
          <p:spPr>
            <a:xfrm>
              <a:off x="6303891" y="5443837"/>
              <a:ext cx="41289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600" dirty="0">
                  <a:solidFill>
                    <a:srgbClr val="000066"/>
                  </a:solidFill>
                </a:rPr>
                <a:t>12</a:t>
              </a:r>
            </a:p>
          </p:txBody>
        </p:sp>
        <p:sp>
          <p:nvSpPr>
            <p:cNvPr id="248" name="ZoneTexte 247"/>
            <p:cNvSpPr txBox="1"/>
            <p:nvPr/>
          </p:nvSpPr>
          <p:spPr>
            <a:xfrm>
              <a:off x="6872216" y="5443837"/>
              <a:ext cx="41289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600" dirty="0">
                  <a:solidFill>
                    <a:srgbClr val="000066"/>
                  </a:solidFill>
                </a:rPr>
                <a:t>24</a:t>
              </a:r>
            </a:p>
          </p:txBody>
        </p:sp>
        <p:sp>
          <p:nvSpPr>
            <p:cNvPr id="249" name="ZoneTexte 248"/>
            <p:cNvSpPr txBox="1"/>
            <p:nvPr/>
          </p:nvSpPr>
          <p:spPr>
            <a:xfrm>
              <a:off x="7443716" y="5443837"/>
              <a:ext cx="41289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600" dirty="0">
                  <a:solidFill>
                    <a:srgbClr val="000066"/>
                  </a:solidFill>
                </a:rPr>
                <a:t>36</a:t>
              </a:r>
            </a:p>
          </p:txBody>
        </p:sp>
        <p:sp>
          <p:nvSpPr>
            <p:cNvPr id="250" name="ZoneTexte 249"/>
            <p:cNvSpPr txBox="1"/>
            <p:nvPr/>
          </p:nvSpPr>
          <p:spPr>
            <a:xfrm>
              <a:off x="8013629" y="5443837"/>
              <a:ext cx="41289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600" dirty="0">
                  <a:solidFill>
                    <a:srgbClr val="000066"/>
                  </a:solidFill>
                </a:rPr>
                <a:t>48</a:t>
              </a:r>
            </a:p>
          </p:txBody>
        </p:sp>
        <p:sp>
          <p:nvSpPr>
            <p:cNvPr id="251" name="ZoneTexte 250"/>
            <p:cNvSpPr txBox="1"/>
            <p:nvPr/>
          </p:nvSpPr>
          <p:spPr>
            <a:xfrm>
              <a:off x="4847223" y="4832915"/>
              <a:ext cx="48122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600" dirty="0">
                  <a:solidFill>
                    <a:srgbClr val="000066"/>
                  </a:solidFill>
                </a:rPr>
                <a:t>-10</a:t>
              </a:r>
            </a:p>
          </p:txBody>
        </p:sp>
        <p:sp>
          <p:nvSpPr>
            <p:cNvPr id="252" name="ZoneTexte 251"/>
            <p:cNvSpPr txBox="1"/>
            <p:nvPr/>
          </p:nvSpPr>
          <p:spPr>
            <a:xfrm>
              <a:off x="4961336" y="4435532"/>
              <a:ext cx="36710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600" dirty="0">
                  <a:solidFill>
                    <a:srgbClr val="000066"/>
                  </a:solidFill>
                </a:rPr>
                <a:t>-5</a:t>
              </a:r>
            </a:p>
          </p:txBody>
        </p:sp>
        <p:sp>
          <p:nvSpPr>
            <p:cNvPr id="253" name="ZoneTexte 252"/>
            <p:cNvSpPr txBox="1"/>
            <p:nvPr/>
          </p:nvSpPr>
          <p:spPr>
            <a:xfrm>
              <a:off x="5029664" y="4038149"/>
              <a:ext cx="29878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600" dirty="0">
                  <a:solidFill>
                    <a:srgbClr val="000066"/>
                  </a:solidFill>
                </a:rPr>
                <a:t>0</a:t>
              </a:r>
            </a:p>
          </p:txBody>
        </p:sp>
        <p:sp>
          <p:nvSpPr>
            <p:cNvPr id="254" name="ZoneTexte 253"/>
            <p:cNvSpPr txBox="1"/>
            <p:nvPr/>
          </p:nvSpPr>
          <p:spPr>
            <a:xfrm>
              <a:off x="5029664" y="3640766"/>
              <a:ext cx="29878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600" dirty="0">
                  <a:solidFill>
                    <a:srgbClr val="000066"/>
                  </a:solidFill>
                </a:rPr>
                <a:t>5</a:t>
              </a:r>
            </a:p>
          </p:txBody>
        </p:sp>
        <p:sp>
          <p:nvSpPr>
            <p:cNvPr id="255" name="ZoneTexte 254"/>
            <p:cNvSpPr txBox="1"/>
            <p:nvPr/>
          </p:nvSpPr>
          <p:spPr>
            <a:xfrm>
              <a:off x="4915551" y="3243383"/>
              <a:ext cx="41289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600" dirty="0">
                  <a:solidFill>
                    <a:srgbClr val="000066"/>
                  </a:solidFill>
                </a:rPr>
                <a:t>10</a:t>
              </a:r>
            </a:p>
          </p:txBody>
        </p:sp>
        <p:sp>
          <p:nvSpPr>
            <p:cNvPr id="256" name="ZoneTexte 255"/>
            <p:cNvSpPr txBox="1"/>
            <p:nvPr/>
          </p:nvSpPr>
          <p:spPr>
            <a:xfrm>
              <a:off x="4915551" y="2846000"/>
              <a:ext cx="41289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600" dirty="0">
                  <a:solidFill>
                    <a:srgbClr val="000066"/>
                  </a:solidFill>
                </a:rPr>
                <a:t>15</a:t>
              </a:r>
            </a:p>
          </p:txBody>
        </p:sp>
        <p:sp>
          <p:nvSpPr>
            <p:cNvPr id="257" name="TextBox 42"/>
            <p:cNvSpPr txBox="1">
              <a:spLocks noChangeArrowheads="1"/>
            </p:cNvSpPr>
            <p:nvPr/>
          </p:nvSpPr>
          <p:spPr bwMode="auto">
            <a:xfrm>
              <a:off x="6751202" y="5801346"/>
              <a:ext cx="575542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8288" rIns="18288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600" b="1" dirty="0">
                  <a:solidFill>
                    <a:srgbClr val="000066"/>
                  </a:solidFill>
                </a:rPr>
                <a:t>Week</a:t>
              </a:r>
            </a:p>
          </p:txBody>
        </p:sp>
        <p:sp>
          <p:nvSpPr>
            <p:cNvPr id="259" name="TextBox 12"/>
            <p:cNvSpPr txBox="1">
              <a:spLocks noChangeArrowheads="1"/>
            </p:cNvSpPr>
            <p:nvPr/>
          </p:nvSpPr>
          <p:spPr bwMode="auto">
            <a:xfrm>
              <a:off x="8341485" y="4039692"/>
              <a:ext cx="550780" cy="441454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fontAlgn="base" hangingPunct="1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b="1" dirty="0">
                  <a:solidFill>
                    <a:srgbClr val="333399"/>
                  </a:solidFill>
                  <a:latin typeface="+mj-lt"/>
                </a:rPr>
                <a:t>- 0.6</a:t>
              </a:r>
            </a:p>
          </p:txBody>
        </p:sp>
        <p:sp>
          <p:nvSpPr>
            <p:cNvPr id="260" name="TextBox 13"/>
            <p:cNvSpPr txBox="1">
              <a:spLocks noChangeArrowheads="1"/>
            </p:cNvSpPr>
            <p:nvPr/>
          </p:nvSpPr>
          <p:spPr bwMode="auto">
            <a:xfrm>
              <a:off x="8341485" y="4392635"/>
              <a:ext cx="476250" cy="300652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fontAlgn="base" hangingPunct="1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b="1" dirty="0">
                  <a:solidFill>
                    <a:srgbClr val="333399"/>
                  </a:solidFill>
                  <a:latin typeface="+mj-lt"/>
                </a:rPr>
                <a:t>- 4.1</a:t>
              </a:r>
            </a:p>
          </p:txBody>
        </p:sp>
        <p:sp>
          <p:nvSpPr>
            <p:cNvPr id="261" name="TextBox 1"/>
            <p:cNvSpPr txBox="1">
              <a:spLocks noChangeArrowheads="1"/>
            </p:cNvSpPr>
            <p:nvPr/>
          </p:nvSpPr>
          <p:spPr bwMode="auto">
            <a:xfrm>
              <a:off x="8179594" y="2859994"/>
              <a:ext cx="871680" cy="262933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lIns="0" tIns="0" rIns="0" bIns="0" anchor="ctr" anchorCtr="0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fontAlgn="base" hangingPunct="1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200" dirty="0">
                  <a:solidFill>
                    <a:srgbClr val="000066"/>
                  </a:solidFill>
                </a:rPr>
                <a:t>p &lt; 0.001</a:t>
              </a:r>
            </a:p>
          </p:txBody>
        </p:sp>
        <p:grpSp>
          <p:nvGrpSpPr>
            <p:cNvPr id="262" name="Group 59"/>
            <p:cNvGrpSpPr/>
            <p:nvPr/>
          </p:nvGrpSpPr>
          <p:grpSpPr>
            <a:xfrm>
              <a:off x="8863898" y="3079365"/>
              <a:ext cx="91346" cy="1457442"/>
              <a:chOff x="4529908" y="2256759"/>
              <a:chExt cx="91346" cy="1457442"/>
            </a:xfrm>
          </p:grpSpPr>
          <p:cxnSp>
            <p:nvCxnSpPr>
              <p:cNvPr id="263" name="Straight Connector 60"/>
              <p:cNvCxnSpPr/>
              <p:nvPr/>
            </p:nvCxnSpPr>
            <p:spPr>
              <a:xfrm>
                <a:off x="4621254" y="2256759"/>
                <a:ext cx="0" cy="1457442"/>
              </a:xfrm>
              <a:prstGeom prst="line">
                <a:avLst/>
              </a:prstGeom>
              <a:ln w="12700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4" name="Straight Connector 61"/>
              <p:cNvCxnSpPr/>
              <p:nvPr/>
            </p:nvCxnSpPr>
            <p:spPr>
              <a:xfrm>
                <a:off x="4529908" y="3373175"/>
                <a:ext cx="91346" cy="0"/>
              </a:xfrm>
              <a:prstGeom prst="line">
                <a:avLst/>
              </a:prstGeom>
              <a:ln w="12700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5" name="Straight Connector 62"/>
              <p:cNvCxnSpPr/>
              <p:nvPr/>
            </p:nvCxnSpPr>
            <p:spPr>
              <a:xfrm>
                <a:off x="4529908" y="3706000"/>
                <a:ext cx="91346" cy="0"/>
              </a:xfrm>
              <a:prstGeom prst="line">
                <a:avLst/>
              </a:prstGeom>
              <a:ln w="12700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76" name="Groupe 275"/>
            <p:cNvGrpSpPr/>
            <p:nvPr/>
          </p:nvGrpSpPr>
          <p:grpSpPr>
            <a:xfrm>
              <a:off x="5949485" y="2248837"/>
              <a:ext cx="1882615" cy="627400"/>
              <a:chOff x="5088169" y="2232243"/>
              <a:chExt cx="1529397" cy="466390"/>
            </a:xfrm>
          </p:grpSpPr>
          <p:sp>
            <p:nvSpPr>
              <p:cNvPr id="277" name="AutoShape 165"/>
              <p:cNvSpPr>
                <a:spLocks noChangeArrowheads="1"/>
              </p:cNvSpPr>
              <p:nvPr/>
            </p:nvSpPr>
            <p:spPr bwMode="auto">
              <a:xfrm>
                <a:off x="5088169" y="2232243"/>
                <a:ext cx="1506592" cy="461904"/>
              </a:xfrm>
              <a:prstGeom prst="roundRect">
                <a:avLst>
                  <a:gd name="adj" fmla="val 16667"/>
                </a:avLst>
              </a:prstGeom>
              <a:solidFill>
                <a:schemeClr val="bg1"/>
              </a:solidFill>
              <a:ln w="9525">
                <a:solidFill>
                  <a:srgbClr val="D0D0F0"/>
                </a:solidFill>
                <a:round/>
                <a:headEnd/>
                <a:tailEnd/>
              </a:ln>
              <a:effectLst>
                <a:prstShdw prst="shdw17" dist="17961" dir="2700000">
                  <a:srgbClr val="7D7D90">
                    <a:alpha val="74997"/>
                  </a:srgbClr>
                </a:prstShdw>
              </a:effectLst>
            </p:spPr>
            <p:txBody>
              <a:bodyPr wrap="none" anchor="ctr"/>
              <a:lstStyle/>
              <a:p>
                <a:pPr defTabSz="914400"/>
                <a:endParaRPr lang="en-US" sz="1600">
                  <a:solidFill>
                    <a:srgbClr val="000066"/>
                  </a:solidFill>
                </a:endParaRPr>
              </a:p>
            </p:txBody>
          </p:sp>
          <p:sp>
            <p:nvSpPr>
              <p:cNvPr id="278" name="TextBox 43"/>
              <p:cNvSpPr txBox="1"/>
              <p:nvPr/>
            </p:nvSpPr>
            <p:spPr>
              <a:xfrm>
                <a:off x="5523430" y="2266823"/>
                <a:ext cx="1094136" cy="43181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noAutofit/>
              </a:bodyPr>
              <a:lstStyle/>
              <a:p>
                <a:r>
                  <a:rPr lang="en-US" sz="1600" b="1" dirty="0">
                    <a:solidFill>
                      <a:srgbClr val="333399"/>
                    </a:solidFill>
                    <a:latin typeface="+mj-lt"/>
                  </a:rPr>
                  <a:t>RPV/FTC/TAF</a:t>
                </a:r>
              </a:p>
              <a:p>
                <a:r>
                  <a:rPr lang="en-US" sz="1600" b="1" dirty="0">
                    <a:solidFill>
                      <a:srgbClr val="333399"/>
                    </a:solidFill>
                    <a:latin typeface="+mj-lt"/>
                  </a:rPr>
                  <a:t>EFV/FTC/TDF</a:t>
                </a:r>
              </a:p>
            </p:txBody>
          </p:sp>
          <p:grpSp>
            <p:nvGrpSpPr>
              <p:cNvPr id="279" name="Group 44"/>
              <p:cNvGrpSpPr/>
              <p:nvPr/>
            </p:nvGrpSpPr>
            <p:grpSpPr>
              <a:xfrm>
                <a:off x="5201139" y="2288916"/>
                <a:ext cx="262965" cy="91440"/>
                <a:chOff x="449176" y="1743654"/>
                <a:chExt cx="262965" cy="91440"/>
              </a:xfrm>
            </p:grpSpPr>
            <p:sp>
              <p:nvSpPr>
                <p:cNvPr id="283" name="Oval 48"/>
                <p:cNvSpPr/>
                <p:nvPr/>
              </p:nvSpPr>
              <p:spPr>
                <a:xfrm>
                  <a:off x="534938" y="1743654"/>
                  <a:ext cx="91440" cy="91440"/>
                </a:xfrm>
                <a:prstGeom prst="ellipse">
                  <a:avLst/>
                </a:prstGeom>
                <a:solidFill>
                  <a:srgbClr val="00B0F0"/>
                </a:solidFill>
                <a:ln w="19050">
                  <a:noFill/>
                  <a:miter lim="800000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90000"/>
                    </a:lnSpc>
                  </a:pPr>
                  <a:endParaRPr lang="en-US" sz="1600" b="1" dirty="0">
                    <a:solidFill>
                      <a:srgbClr val="333399"/>
                    </a:solidFill>
                    <a:latin typeface="+mj-lt"/>
                  </a:endParaRPr>
                </a:p>
              </p:txBody>
            </p:sp>
            <p:sp>
              <p:nvSpPr>
                <p:cNvPr id="284" name="Freeform 49"/>
                <p:cNvSpPr/>
                <p:nvPr/>
              </p:nvSpPr>
              <p:spPr>
                <a:xfrm>
                  <a:off x="449176" y="1789374"/>
                  <a:ext cx="262965" cy="0"/>
                </a:xfrm>
                <a:custGeom>
                  <a:avLst/>
                  <a:gdLst>
                    <a:gd name="connsiteX0" fmla="*/ 0 w 262965"/>
                    <a:gd name="connsiteY0" fmla="*/ 0 h 0"/>
                    <a:gd name="connsiteX1" fmla="*/ 262965 w 262965"/>
                    <a:gd name="connsiteY1" fmla="*/ 0 h 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262965">
                      <a:moveTo>
                        <a:pt x="0" y="0"/>
                      </a:moveTo>
                      <a:lnTo>
                        <a:pt x="262965" y="0"/>
                      </a:lnTo>
                    </a:path>
                  </a:pathLst>
                </a:custGeom>
                <a:noFill/>
                <a:ln w="25400" cap="rnd">
                  <a:solidFill>
                    <a:srgbClr val="00B0F0"/>
                  </a:solidFill>
                  <a:round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600" b="1">
                    <a:solidFill>
                      <a:srgbClr val="333399"/>
                    </a:solidFill>
                    <a:latin typeface="+mj-lt"/>
                  </a:endParaRPr>
                </a:p>
              </p:txBody>
            </p:sp>
          </p:grpSp>
          <p:grpSp>
            <p:nvGrpSpPr>
              <p:cNvPr id="280" name="Group 45"/>
              <p:cNvGrpSpPr/>
              <p:nvPr/>
            </p:nvGrpSpPr>
            <p:grpSpPr>
              <a:xfrm>
                <a:off x="5201139" y="2523229"/>
                <a:ext cx="262965" cy="91440"/>
                <a:chOff x="449176" y="1655703"/>
                <a:chExt cx="262965" cy="91440"/>
              </a:xfrm>
              <a:solidFill>
                <a:schemeClr val="bg1">
                  <a:lumMod val="50000"/>
                </a:schemeClr>
              </a:solidFill>
            </p:grpSpPr>
            <p:sp>
              <p:nvSpPr>
                <p:cNvPr id="281" name="Oval 46"/>
                <p:cNvSpPr/>
                <p:nvPr/>
              </p:nvSpPr>
              <p:spPr>
                <a:xfrm>
                  <a:off x="534938" y="1655703"/>
                  <a:ext cx="91440" cy="91440"/>
                </a:xfrm>
                <a:prstGeom prst="ellipse">
                  <a:avLst/>
                </a:prstGeom>
                <a:grpFill/>
                <a:ln w="19050">
                  <a:solidFill>
                    <a:schemeClr val="bg1">
                      <a:lumMod val="50000"/>
                    </a:schemeClr>
                  </a:solidFill>
                  <a:miter lim="800000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90000"/>
                    </a:lnSpc>
                  </a:pPr>
                  <a:endParaRPr lang="en-US" sz="1600" b="1" dirty="0">
                    <a:solidFill>
                      <a:srgbClr val="000066"/>
                    </a:solidFill>
                    <a:latin typeface="+mj-lt"/>
                  </a:endParaRPr>
                </a:p>
              </p:txBody>
            </p:sp>
            <p:sp>
              <p:nvSpPr>
                <p:cNvPr id="282" name="Freeform 47"/>
                <p:cNvSpPr/>
                <p:nvPr/>
              </p:nvSpPr>
              <p:spPr>
                <a:xfrm>
                  <a:off x="449176" y="1701423"/>
                  <a:ext cx="262965" cy="0"/>
                </a:xfrm>
                <a:custGeom>
                  <a:avLst/>
                  <a:gdLst>
                    <a:gd name="connsiteX0" fmla="*/ 0 w 262965"/>
                    <a:gd name="connsiteY0" fmla="*/ 0 h 0"/>
                    <a:gd name="connsiteX1" fmla="*/ 262965 w 262965"/>
                    <a:gd name="connsiteY1" fmla="*/ 0 h 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262965">
                      <a:moveTo>
                        <a:pt x="0" y="0"/>
                      </a:moveTo>
                      <a:lnTo>
                        <a:pt x="262965" y="0"/>
                      </a:lnTo>
                    </a:path>
                  </a:pathLst>
                </a:custGeom>
                <a:grpFill/>
                <a:ln w="25400" cap="rnd">
                  <a:solidFill>
                    <a:schemeClr val="bg1">
                      <a:lumMod val="50000"/>
                    </a:schemeClr>
                  </a:solidFill>
                  <a:round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600" b="1">
                    <a:solidFill>
                      <a:srgbClr val="000066"/>
                    </a:solidFill>
                    <a:latin typeface="+mj-lt"/>
                  </a:endParaRPr>
                </a:p>
              </p:txBody>
            </p:sp>
          </p:grpSp>
        </p:grpSp>
      </p:grpSp>
    </p:spTree>
    <p:custDataLst>
      <p:tags r:id="rId1"/>
    </p:custDataLst>
    <p:extLst>
      <p:ext uri="{BB962C8B-B14F-4D97-AF65-F5344CB8AC3E}">
        <p14:creationId xmlns:p14="http://schemas.microsoft.com/office/powerpoint/2010/main" val="40535251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itre 2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Studies 1216 and 1160: switch to RPV/FTC/TAF</a:t>
            </a:r>
            <a:endParaRPr lang="fr-FR" dirty="0"/>
          </a:p>
        </p:txBody>
      </p:sp>
      <p:sp>
        <p:nvSpPr>
          <p:cNvPr id="31" name="Espace réservé du contenu 30"/>
          <p:cNvSpPr>
            <a:spLocks noGrp="1"/>
          </p:cNvSpPr>
          <p:nvPr>
            <p:ph idx="1"/>
          </p:nvPr>
        </p:nvSpPr>
        <p:spPr>
          <a:xfrm>
            <a:off x="50800" y="5971626"/>
            <a:ext cx="9024938" cy="305958"/>
          </a:xfrm>
        </p:spPr>
        <p:txBody>
          <a:bodyPr/>
          <a:lstStyle/>
          <a:p>
            <a:r>
              <a:rPr lang="en-US" altLang="en-US" sz="1800" dirty="0">
                <a:solidFill>
                  <a:srgbClr val="000066"/>
                </a:solidFill>
              </a:rPr>
              <a:t>All differences (RPV/F/TAF vs RPV/F/TDF or EFV/F/TDF) : p &lt; 0.001 ; no reported cases of tubulopathy</a:t>
            </a:r>
            <a:endParaRPr lang="en-US" sz="1800" dirty="0">
              <a:solidFill>
                <a:srgbClr val="000066"/>
              </a:solidFill>
            </a:endParaRPr>
          </a:p>
        </p:txBody>
      </p:sp>
      <p:sp>
        <p:nvSpPr>
          <p:cNvPr id="22" name="AutoShape 162"/>
          <p:cNvSpPr>
            <a:spLocks noChangeArrowheads="1"/>
          </p:cNvSpPr>
          <p:nvPr/>
        </p:nvSpPr>
        <p:spPr bwMode="auto">
          <a:xfrm>
            <a:off x="-1" y="6565238"/>
            <a:ext cx="1908000" cy="324000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200" b="1" i="1" dirty="0">
                <a:solidFill>
                  <a:srgbClr val="333399"/>
                </a:solidFill>
                <a:latin typeface="Cambria" pitchFamily="18" charset="0"/>
              </a:rPr>
              <a:t>SWITCH TO RPV/FTC/TAF</a:t>
            </a:r>
          </a:p>
        </p:txBody>
      </p:sp>
      <p:graphicFrame>
        <p:nvGraphicFramePr>
          <p:cNvPr id="7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4942605"/>
              </p:ext>
            </p:extLst>
          </p:nvPr>
        </p:nvGraphicFramePr>
        <p:xfrm>
          <a:off x="1622313" y="1803804"/>
          <a:ext cx="7315200" cy="9017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9059569"/>
              </p:ext>
            </p:extLst>
          </p:nvPr>
        </p:nvGraphicFramePr>
        <p:xfrm>
          <a:off x="1691188" y="2705548"/>
          <a:ext cx="7315200" cy="8910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498295" y="1997254"/>
            <a:ext cx="1564090" cy="258762"/>
          </a:xfrm>
          <a:prstGeom prst="rect">
            <a:avLst/>
          </a:prstGeom>
          <a:noFill/>
          <a:ln>
            <a:noFill/>
          </a:ln>
          <a:extLst/>
        </p:spPr>
        <p:txBody>
          <a:bodyPr tIns="91440" bIns="91440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>
              <a:lnSpc>
                <a:spcPct val="90000"/>
              </a:lnSpc>
            </a:pPr>
            <a:r>
              <a:rPr lang="en-GB" altLang="en-US" sz="2000" b="1" dirty="0">
                <a:solidFill>
                  <a:srgbClr val="333399"/>
                </a:solidFill>
                <a:latin typeface="+mj-lt"/>
                <a:ea typeface="ＭＳ Ｐゴシック" pitchFamily="34" charset="-128"/>
              </a:rPr>
              <a:t>Protein: Cr</a:t>
            </a:r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498295" y="3026474"/>
            <a:ext cx="1564090" cy="258762"/>
          </a:xfrm>
          <a:prstGeom prst="rect">
            <a:avLst/>
          </a:prstGeom>
          <a:noFill/>
          <a:ln>
            <a:noFill/>
          </a:ln>
          <a:extLst/>
        </p:spPr>
        <p:txBody>
          <a:bodyPr tIns="91440" bIns="91440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>
              <a:lnSpc>
                <a:spcPct val="90000"/>
              </a:lnSpc>
            </a:pPr>
            <a:r>
              <a:rPr lang="en-GB" altLang="en-US" sz="2000" b="1" dirty="0">
                <a:solidFill>
                  <a:srgbClr val="333399"/>
                </a:solidFill>
                <a:latin typeface="+mj-lt"/>
                <a:ea typeface="ＭＳ Ｐゴシック" pitchFamily="34" charset="-128"/>
              </a:rPr>
              <a:t>Albumin: Cr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2989961" y="1197297"/>
            <a:ext cx="5640019" cy="641535"/>
            <a:chOff x="2498767" y="1443271"/>
            <a:chExt cx="5640019" cy="641535"/>
          </a:xfrm>
        </p:grpSpPr>
        <p:sp>
          <p:nvSpPr>
            <p:cNvPr id="11" name="Text Placeholder 7"/>
            <p:cNvSpPr>
              <a:spLocks/>
            </p:cNvSpPr>
            <p:nvPr/>
          </p:nvSpPr>
          <p:spPr bwMode="auto">
            <a:xfrm>
              <a:off x="2498767" y="1443271"/>
              <a:ext cx="2487168" cy="365760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>
                <a:lnSpc>
                  <a:spcPct val="90000"/>
                </a:lnSpc>
                <a:buClr>
                  <a:srgbClr val="A9A9A9"/>
                </a:buClr>
                <a:buSzPct val="90000"/>
                <a:buFont typeface="Wingdings" pitchFamily="2" charset="2"/>
                <a:buNone/>
              </a:pPr>
              <a:r>
                <a:rPr lang="en-US" altLang="en-US" b="1" dirty="0">
                  <a:solidFill>
                    <a:srgbClr val="333399"/>
                  </a:solidFill>
                  <a:latin typeface="+mj-lt"/>
                </a:rPr>
                <a:t>Study 1216</a:t>
              </a:r>
            </a:p>
          </p:txBody>
        </p:sp>
        <p:sp>
          <p:nvSpPr>
            <p:cNvPr id="12" name="Text Placeholder 9"/>
            <p:cNvSpPr>
              <a:spLocks/>
            </p:cNvSpPr>
            <p:nvPr/>
          </p:nvSpPr>
          <p:spPr bwMode="auto">
            <a:xfrm>
              <a:off x="5651618" y="1447622"/>
              <a:ext cx="2487168" cy="365760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>
                <a:lnSpc>
                  <a:spcPct val="90000"/>
                </a:lnSpc>
                <a:buClr>
                  <a:srgbClr val="A9A9A9"/>
                </a:buClr>
                <a:buSzPct val="90000"/>
                <a:buFont typeface="Wingdings" pitchFamily="2" charset="2"/>
                <a:buNone/>
              </a:pPr>
              <a:r>
                <a:rPr lang="en-US" altLang="en-US" b="1" dirty="0">
                  <a:solidFill>
                    <a:srgbClr val="333399"/>
                  </a:solidFill>
                  <a:latin typeface="+mj-lt"/>
                </a:rPr>
                <a:t>Study 1160</a:t>
              </a:r>
            </a:p>
          </p:txBody>
        </p:sp>
        <p:sp>
          <p:nvSpPr>
            <p:cNvPr id="28" name="Rectangle 52"/>
            <p:cNvSpPr>
              <a:spLocks noChangeArrowheads="1"/>
            </p:cNvSpPr>
            <p:nvPr/>
          </p:nvSpPr>
          <p:spPr bwMode="auto">
            <a:xfrm>
              <a:off x="2498767" y="1810169"/>
              <a:ext cx="1280160" cy="274637"/>
            </a:xfrm>
            <a:prstGeom prst="rect">
              <a:avLst/>
            </a:prstGeom>
            <a:solidFill>
              <a:srgbClr val="0CB5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200"/>
                </a:spcBef>
                <a:buClr>
                  <a:srgbClr val="A9A9A9"/>
                </a:buClr>
                <a:buSzPct val="9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800"/>
                </a:spcBef>
                <a:buClr>
                  <a:srgbClr val="A9A9A9"/>
                </a:buClr>
                <a:buSzPct val="90000"/>
                <a:buFont typeface="Arial" charset="0"/>
                <a:buChar char="–"/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600"/>
                </a:spcBef>
                <a:buClr>
                  <a:srgbClr val="A9A9A9"/>
                </a:buClr>
                <a:buSzPct val="90000"/>
                <a:buFont typeface="Wingdings" charset="2"/>
                <a:buChar char="§"/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600"/>
                </a:spcBef>
                <a:buClr>
                  <a:srgbClr val="A9A9A9"/>
                </a:buClr>
                <a:buSzPct val="90000"/>
                <a:buFont typeface="Arial" charset="0"/>
                <a:buChar char="–"/>
                <a:defRPr sz="1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600"/>
                </a:spcBef>
                <a:buClr>
                  <a:srgbClr val="A9A9A9"/>
                </a:buClr>
                <a:buSzPct val="90000"/>
                <a:buFont typeface="Wingdings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lvl="0" algn="ctr">
                <a:lnSpc>
                  <a:spcPct val="100000"/>
                </a:lnSpc>
                <a:spcBef>
                  <a:spcPct val="0"/>
                </a:spcBef>
                <a:buClr>
                  <a:schemeClr val="tx2"/>
                </a:buClr>
                <a:buSzTx/>
                <a:buNone/>
              </a:pPr>
              <a:r>
                <a:rPr lang="en-US" sz="1200" b="1" dirty="0">
                  <a:solidFill>
                    <a:schemeClr val="bg1"/>
                  </a:solidFill>
                  <a:latin typeface="Arial" pitchFamily="34" charset="0"/>
                  <a:ea typeface="MS PGothic" pitchFamily="34" charset="-128"/>
                </a:rPr>
                <a:t>RPV/FTC/TAF</a:t>
              </a:r>
            </a:p>
          </p:txBody>
        </p:sp>
        <p:sp>
          <p:nvSpPr>
            <p:cNvPr id="27" name="Rectangle 52"/>
            <p:cNvSpPr>
              <a:spLocks noChangeArrowheads="1"/>
            </p:cNvSpPr>
            <p:nvPr/>
          </p:nvSpPr>
          <p:spPr bwMode="auto">
            <a:xfrm>
              <a:off x="3705775" y="1810169"/>
              <a:ext cx="1280160" cy="274637"/>
            </a:xfrm>
            <a:prstGeom prst="rect">
              <a:avLst/>
            </a:prstGeom>
            <a:solidFill>
              <a:srgbClr val="FBB040"/>
            </a:solidFill>
            <a:ln>
              <a:noFill/>
            </a:ln>
            <a:extLst/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200"/>
                </a:spcBef>
                <a:buClr>
                  <a:srgbClr val="A9A9A9"/>
                </a:buClr>
                <a:buSzPct val="9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800"/>
                </a:spcBef>
                <a:buClr>
                  <a:srgbClr val="A9A9A9"/>
                </a:buClr>
                <a:buSzPct val="90000"/>
                <a:buFont typeface="Arial" charset="0"/>
                <a:buChar char="–"/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600"/>
                </a:spcBef>
                <a:buClr>
                  <a:srgbClr val="A9A9A9"/>
                </a:buClr>
                <a:buSzPct val="90000"/>
                <a:buFont typeface="Wingdings" charset="2"/>
                <a:buChar char="§"/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600"/>
                </a:spcBef>
                <a:buClr>
                  <a:srgbClr val="A9A9A9"/>
                </a:buClr>
                <a:buSzPct val="90000"/>
                <a:buFont typeface="Arial" charset="0"/>
                <a:buChar char="–"/>
                <a:defRPr sz="1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600"/>
                </a:spcBef>
                <a:buClr>
                  <a:srgbClr val="A9A9A9"/>
                </a:buClr>
                <a:buSzPct val="90000"/>
                <a:buFont typeface="Wingdings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lvl="0" algn="ctr">
                <a:lnSpc>
                  <a:spcPct val="100000"/>
                </a:lnSpc>
                <a:spcBef>
                  <a:spcPct val="0"/>
                </a:spcBef>
                <a:buClr>
                  <a:schemeClr val="tx2"/>
                </a:buClr>
                <a:buSzTx/>
                <a:buNone/>
              </a:pPr>
              <a:r>
                <a:rPr lang="en-US" sz="1200" b="1" dirty="0">
                  <a:latin typeface="Arial" pitchFamily="34" charset="0"/>
                  <a:ea typeface="MS PGothic" pitchFamily="34" charset="-128"/>
                </a:rPr>
                <a:t>RPV/FTC/TDF</a:t>
              </a:r>
            </a:p>
          </p:txBody>
        </p:sp>
        <p:sp>
          <p:nvSpPr>
            <p:cNvPr id="32" name="Rectangle 52"/>
            <p:cNvSpPr>
              <a:spLocks noChangeArrowheads="1"/>
            </p:cNvSpPr>
            <p:nvPr/>
          </p:nvSpPr>
          <p:spPr bwMode="auto">
            <a:xfrm>
              <a:off x="5651618" y="1810169"/>
              <a:ext cx="1280160" cy="274637"/>
            </a:xfrm>
            <a:prstGeom prst="rect">
              <a:avLst/>
            </a:prstGeom>
            <a:solidFill>
              <a:srgbClr val="0CB5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200"/>
                </a:spcBef>
                <a:buClr>
                  <a:srgbClr val="A9A9A9"/>
                </a:buClr>
                <a:buSzPct val="9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800"/>
                </a:spcBef>
                <a:buClr>
                  <a:srgbClr val="A9A9A9"/>
                </a:buClr>
                <a:buSzPct val="90000"/>
                <a:buFont typeface="Arial" charset="0"/>
                <a:buChar char="–"/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600"/>
                </a:spcBef>
                <a:buClr>
                  <a:srgbClr val="A9A9A9"/>
                </a:buClr>
                <a:buSzPct val="90000"/>
                <a:buFont typeface="Wingdings" charset="2"/>
                <a:buChar char="§"/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600"/>
                </a:spcBef>
                <a:buClr>
                  <a:srgbClr val="A9A9A9"/>
                </a:buClr>
                <a:buSzPct val="90000"/>
                <a:buFont typeface="Arial" charset="0"/>
                <a:buChar char="–"/>
                <a:defRPr sz="1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600"/>
                </a:spcBef>
                <a:buClr>
                  <a:srgbClr val="A9A9A9"/>
                </a:buClr>
                <a:buSzPct val="90000"/>
                <a:buFont typeface="Wingdings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lvl="0" algn="ctr">
                <a:lnSpc>
                  <a:spcPct val="100000"/>
                </a:lnSpc>
                <a:spcBef>
                  <a:spcPct val="0"/>
                </a:spcBef>
                <a:buClr>
                  <a:schemeClr val="tx2"/>
                </a:buClr>
                <a:buSzTx/>
                <a:buNone/>
              </a:pPr>
              <a:r>
                <a:rPr lang="en-US" sz="1200" b="1" dirty="0">
                  <a:solidFill>
                    <a:schemeClr val="bg1"/>
                  </a:solidFill>
                  <a:latin typeface="Arial" pitchFamily="34" charset="0"/>
                  <a:ea typeface="MS PGothic" pitchFamily="34" charset="-128"/>
                </a:rPr>
                <a:t>RPV/FTC/TAF</a:t>
              </a:r>
            </a:p>
          </p:txBody>
        </p:sp>
        <p:sp>
          <p:nvSpPr>
            <p:cNvPr id="33" name="Rectangle 52"/>
            <p:cNvSpPr>
              <a:spLocks noChangeArrowheads="1"/>
            </p:cNvSpPr>
            <p:nvPr/>
          </p:nvSpPr>
          <p:spPr bwMode="auto">
            <a:xfrm>
              <a:off x="6858626" y="1810169"/>
              <a:ext cx="1280160" cy="274637"/>
            </a:xfrm>
            <a:prstGeom prst="rect">
              <a:avLst/>
            </a:prstGeom>
            <a:solidFill>
              <a:srgbClr val="717074"/>
            </a:solidFill>
            <a:ln>
              <a:noFill/>
            </a:ln>
            <a:extLst/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200"/>
                </a:spcBef>
                <a:buClr>
                  <a:srgbClr val="A9A9A9"/>
                </a:buClr>
                <a:buSzPct val="9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800"/>
                </a:spcBef>
                <a:buClr>
                  <a:srgbClr val="A9A9A9"/>
                </a:buClr>
                <a:buSzPct val="90000"/>
                <a:buFont typeface="Arial" charset="0"/>
                <a:buChar char="–"/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600"/>
                </a:spcBef>
                <a:buClr>
                  <a:srgbClr val="A9A9A9"/>
                </a:buClr>
                <a:buSzPct val="90000"/>
                <a:buFont typeface="Wingdings" charset="2"/>
                <a:buChar char="§"/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600"/>
                </a:spcBef>
                <a:buClr>
                  <a:srgbClr val="A9A9A9"/>
                </a:buClr>
                <a:buSzPct val="90000"/>
                <a:buFont typeface="Arial" charset="0"/>
                <a:buChar char="–"/>
                <a:defRPr sz="1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600"/>
                </a:spcBef>
                <a:buClr>
                  <a:srgbClr val="A9A9A9"/>
                </a:buClr>
                <a:buSzPct val="90000"/>
                <a:buFont typeface="Wingdings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lvl="0" algn="ctr">
                <a:lnSpc>
                  <a:spcPct val="100000"/>
                </a:lnSpc>
                <a:spcBef>
                  <a:spcPct val="0"/>
                </a:spcBef>
                <a:buClr>
                  <a:schemeClr val="tx2"/>
                </a:buClr>
                <a:buSzTx/>
                <a:buNone/>
              </a:pPr>
              <a:r>
                <a:rPr lang="en-US" sz="1200" b="1" dirty="0">
                  <a:solidFill>
                    <a:schemeClr val="bg1"/>
                  </a:solidFill>
                  <a:latin typeface="Arial" pitchFamily="34" charset="0"/>
                  <a:ea typeface="MS PGothic" pitchFamily="34" charset="-128"/>
                </a:rPr>
                <a:t>EFV/FTC/TDF</a:t>
              </a:r>
            </a:p>
          </p:txBody>
        </p:sp>
      </p:grpSp>
      <p:graphicFrame>
        <p:nvGraphicFramePr>
          <p:cNvPr id="26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65981972"/>
              </p:ext>
            </p:extLst>
          </p:nvPr>
        </p:nvGraphicFramePr>
        <p:xfrm>
          <a:off x="1684866" y="3668694"/>
          <a:ext cx="7315379" cy="1160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29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58759509"/>
              </p:ext>
            </p:extLst>
          </p:nvPr>
        </p:nvGraphicFramePr>
        <p:xfrm>
          <a:off x="1700031" y="4886203"/>
          <a:ext cx="7266072" cy="10437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34" name="Rectangle 33"/>
          <p:cNvSpPr>
            <a:spLocks noChangeArrowheads="1"/>
          </p:cNvSpPr>
          <p:nvPr/>
        </p:nvSpPr>
        <p:spPr bwMode="auto">
          <a:xfrm>
            <a:off x="873665" y="4105053"/>
            <a:ext cx="1188720" cy="258762"/>
          </a:xfrm>
          <a:prstGeom prst="rect">
            <a:avLst/>
          </a:prstGeom>
          <a:noFill/>
          <a:ln>
            <a:noFill/>
          </a:ln>
          <a:extLst/>
        </p:spPr>
        <p:txBody>
          <a:bodyPr tIns="91440" bIns="91440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>
              <a:lnSpc>
                <a:spcPct val="90000"/>
              </a:lnSpc>
            </a:pPr>
            <a:r>
              <a:rPr lang="en-GB" altLang="en-US" sz="2000" b="1" dirty="0" err="1">
                <a:solidFill>
                  <a:srgbClr val="333399"/>
                </a:solidFill>
                <a:latin typeface="+mj-lt"/>
                <a:ea typeface="ＭＳ Ｐゴシック" pitchFamily="34" charset="-128"/>
              </a:rPr>
              <a:t>RBP:Cr</a:t>
            </a:r>
            <a:endParaRPr lang="en-GB" altLang="en-US" sz="2000" b="1" dirty="0">
              <a:solidFill>
                <a:srgbClr val="333399"/>
              </a:solidFill>
              <a:latin typeface="+mj-lt"/>
              <a:ea typeface="ＭＳ Ｐゴシック" pitchFamily="34" charset="-128"/>
            </a:endParaRPr>
          </a:p>
        </p:txBody>
      </p:sp>
      <p:sp>
        <p:nvSpPr>
          <p:cNvPr id="38" name="Rectangle 6"/>
          <p:cNvSpPr>
            <a:spLocks noChangeArrowheads="1"/>
          </p:cNvSpPr>
          <p:nvPr/>
        </p:nvSpPr>
        <p:spPr bwMode="auto">
          <a:xfrm>
            <a:off x="873665" y="5168302"/>
            <a:ext cx="1188720" cy="258762"/>
          </a:xfrm>
          <a:prstGeom prst="rect">
            <a:avLst/>
          </a:prstGeom>
          <a:noFill/>
          <a:ln>
            <a:noFill/>
          </a:ln>
          <a:extLst/>
        </p:spPr>
        <p:txBody>
          <a:bodyPr tIns="91440" bIns="91440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>
              <a:lnSpc>
                <a:spcPct val="90000"/>
              </a:lnSpc>
            </a:pPr>
            <a:r>
              <a:rPr lang="el-GR" altLang="en-US" sz="2000" b="1" dirty="0">
                <a:solidFill>
                  <a:srgbClr val="333399"/>
                </a:solidFill>
                <a:latin typeface="+mj-lt"/>
                <a:ea typeface="ＭＳ Ｐゴシック" pitchFamily="34" charset="-128"/>
              </a:rPr>
              <a:t>β</a:t>
            </a:r>
            <a:r>
              <a:rPr lang="en-US" altLang="en-US" sz="2000" b="1" dirty="0">
                <a:solidFill>
                  <a:srgbClr val="333399"/>
                </a:solidFill>
                <a:latin typeface="+mj-lt"/>
                <a:ea typeface="ＭＳ Ｐゴシック" pitchFamily="34" charset="-128"/>
              </a:rPr>
              <a:t>2M</a:t>
            </a:r>
            <a:r>
              <a:rPr lang="en-GB" altLang="en-US" sz="2000" b="1" dirty="0">
                <a:solidFill>
                  <a:srgbClr val="333399"/>
                </a:solidFill>
                <a:latin typeface="+mj-lt"/>
                <a:ea typeface="ＭＳ Ｐゴシック" pitchFamily="34" charset="-128"/>
              </a:rPr>
              <a:t>:Cr</a:t>
            </a:r>
          </a:p>
        </p:txBody>
      </p:sp>
      <p:sp>
        <p:nvSpPr>
          <p:cNvPr id="19" name="Rectangle 18"/>
          <p:cNvSpPr/>
          <p:nvPr/>
        </p:nvSpPr>
        <p:spPr>
          <a:xfrm>
            <a:off x="228336" y="1074551"/>
            <a:ext cx="252592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CC3300"/>
                </a:solidFill>
                <a:latin typeface="+mj-lt"/>
              </a:rPr>
              <a:t>Change in Proteinuria at W48 (median % change)</a:t>
            </a:r>
            <a:endParaRPr lang="fr-FR" b="1" dirty="0">
              <a:solidFill>
                <a:srgbClr val="CC3300"/>
              </a:solidFill>
              <a:latin typeface="+mj-lt"/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7680213" y="2114768"/>
            <a:ext cx="4695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>
                <a:solidFill>
                  <a:srgbClr val="333399"/>
                </a:solidFill>
                <a:latin typeface="+mj-lt"/>
              </a:rPr>
              <a:t>-2.0</a:t>
            </a:r>
          </a:p>
        </p:txBody>
      </p:sp>
      <p:sp>
        <p:nvSpPr>
          <p:cNvPr id="25" name="ZoneTexte 24"/>
          <p:cNvSpPr txBox="1"/>
          <p:nvPr/>
        </p:nvSpPr>
        <p:spPr>
          <a:xfrm>
            <a:off x="6575015" y="2452361"/>
            <a:ext cx="5605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>
                <a:solidFill>
                  <a:srgbClr val="333399"/>
                </a:solidFill>
                <a:latin typeface="+mj-lt"/>
              </a:rPr>
              <a:t>-30.0</a:t>
            </a:r>
          </a:p>
        </p:txBody>
      </p:sp>
      <p:sp>
        <p:nvSpPr>
          <p:cNvPr id="30" name="ZoneTexte 29"/>
          <p:cNvSpPr txBox="1"/>
          <p:nvPr/>
        </p:nvSpPr>
        <p:spPr>
          <a:xfrm>
            <a:off x="4563269" y="1796831"/>
            <a:ext cx="41549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>
                <a:solidFill>
                  <a:srgbClr val="333399"/>
                </a:solidFill>
                <a:latin typeface="+mj-lt"/>
              </a:rPr>
              <a:t>7.3</a:t>
            </a:r>
          </a:p>
        </p:txBody>
      </p:sp>
      <p:sp>
        <p:nvSpPr>
          <p:cNvPr id="35" name="ZoneTexte 34"/>
          <p:cNvSpPr txBox="1"/>
          <p:nvPr/>
        </p:nvSpPr>
        <p:spPr>
          <a:xfrm>
            <a:off x="3386049" y="2330186"/>
            <a:ext cx="5605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>
                <a:solidFill>
                  <a:srgbClr val="333399"/>
                </a:solidFill>
                <a:latin typeface="+mj-lt"/>
              </a:rPr>
              <a:t>-18.8</a:t>
            </a:r>
          </a:p>
        </p:txBody>
      </p:sp>
      <p:sp>
        <p:nvSpPr>
          <p:cNvPr id="36" name="ZoneTexte 35"/>
          <p:cNvSpPr txBox="1"/>
          <p:nvPr/>
        </p:nvSpPr>
        <p:spPr>
          <a:xfrm>
            <a:off x="7747124" y="2678739"/>
            <a:ext cx="5056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>
                <a:solidFill>
                  <a:srgbClr val="333399"/>
                </a:solidFill>
                <a:latin typeface="+mj-lt"/>
              </a:rPr>
              <a:t>12.2</a:t>
            </a:r>
          </a:p>
        </p:txBody>
      </p:sp>
      <p:sp>
        <p:nvSpPr>
          <p:cNvPr id="37" name="ZoneTexte 36"/>
          <p:cNvSpPr txBox="1"/>
          <p:nvPr/>
        </p:nvSpPr>
        <p:spPr>
          <a:xfrm>
            <a:off x="6576618" y="3356984"/>
            <a:ext cx="5605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>
                <a:solidFill>
                  <a:srgbClr val="333399"/>
                </a:solidFill>
                <a:latin typeface="+mj-lt"/>
              </a:rPr>
              <a:t>-13.5</a:t>
            </a:r>
          </a:p>
        </p:txBody>
      </p:sp>
      <p:sp>
        <p:nvSpPr>
          <p:cNvPr id="39" name="ZoneTexte 38"/>
          <p:cNvSpPr txBox="1"/>
          <p:nvPr/>
        </p:nvSpPr>
        <p:spPr>
          <a:xfrm>
            <a:off x="4563269" y="2615767"/>
            <a:ext cx="5056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>
                <a:solidFill>
                  <a:srgbClr val="333399"/>
                </a:solidFill>
                <a:latin typeface="+mj-lt"/>
              </a:rPr>
              <a:t>16.8</a:t>
            </a:r>
          </a:p>
        </p:txBody>
      </p:sp>
      <p:sp>
        <p:nvSpPr>
          <p:cNvPr id="40" name="ZoneTexte 39"/>
          <p:cNvSpPr txBox="1"/>
          <p:nvPr/>
        </p:nvSpPr>
        <p:spPr>
          <a:xfrm>
            <a:off x="3464596" y="3274224"/>
            <a:ext cx="4695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>
                <a:solidFill>
                  <a:srgbClr val="333399"/>
                </a:solidFill>
                <a:latin typeface="+mj-lt"/>
              </a:rPr>
              <a:t>-7.8</a:t>
            </a:r>
          </a:p>
        </p:txBody>
      </p:sp>
      <p:sp>
        <p:nvSpPr>
          <p:cNvPr id="41" name="ZoneTexte 40"/>
          <p:cNvSpPr txBox="1"/>
          <p:nvPr/>
        </p:nvSpPr>
        <p:spPr>
          <a:xfrm>
            <a:off x="7719343" y="3633364"/>
            <a:ext cx="5056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>
                <a:solidFill>
                  <a:srgbClr val="333399"/>
                </a:solidFill>
                <a:latin typeface="+mj-lt"/>
              </a:rPr>
              <a:t>29.1</a:t>
            </a:r>
          </a:p>
        </p:txBody>
      </p:sp>
      <p:sp>
        <p:nvSpPr>
          <p:cNvPr id="42" name="ZoneTexte 41"/>
          <p:cNvSpPr txBox="1"/>
          <p:nvPr/>
        </p:nvSpPr>
        <p:spPr>
          <a:xfrm>
            <a:off x="6578221" y="4576232"/>
            <a:ext cx="5605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>
                <a:solidFill>
                  <a:srgbClr val="333399"/>
                </a:solidFill>
                <a:latin typeface="+mj-lt"/>
              </a:rPr>
              <a:t>-27.6</a:t>
            </a:r>
          </a:p>
        </p:txBody>
      </p:sp>
      <p:sp>
        <p:nvSpPr>
          <p:cNvPr id="43" name="ZoneTexte 42"/>
          <p:cNvSpPr txBox="1"/>
          <p:nvPr/>
        </p:nvSpPr>
        <p:spPr>
          <a:xfrm>
            <a:off x="4606056" y="3722607"/>
            <a:ext cx="5056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>
                <a:solidFill>
                  <a:srgbClr val="333399"/>
                </a:solidFill>
                <a:latin typeface="+mj-lt"/>
              </a:rPr>
              <a:t>21.5</a:t>
            </a:r>
          </a:p>
        </p:txBody>
      </p:sp>
      <p:sp>
        <p:nvSpPr>
          <p:cNvPr id="44" name="ZoneTexte 43"/>
          <p:cNvSpPr txBox="1"/>
          <p:nvPr/>
        </p:nvSpPr>
        <p:spPr>
          <a:xfrm>
            <a:off x="3425322" y="4450048"/>
            <a:ext cx="5605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>
                <a:solidFill>
                  <a:srgbClr val="333399"/>
                </a:solidFill>
                <a:latin typeface="+mj-lt"/>
              </a:rPr>
              <a:t>-18.0</a:t>
            </a:r>
          </a:p>
        </p:txBody>
      </p:sp>
      <p:sp>
        <p:nvSpPr>
          <p:cNvPr id="45" name="ZoneTexte 44"/>
          <p:cNvSpPr txBox="1"/>
          <p:nvPr/>
        </p:nvSpPr>
        <p:spPr>
          <a:xfrm>
            <a:off x="7607811" y="4770929"/>
            <a:ext cx="5056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>
                <a:solidFill>
                  <a:srgbClr val="333399"/>
                </a:solidFill>
                <a:latin typeface="+mj-lt"/>
              </a:rPr>
              <a:t>17.1</a:t>
            </a:r>
          </a:p>
        </p:txBody>
      </p:sp>
      <p:sp>
        <p:nvSpPr>
          <p:cNvPr id="46" name="ZoneTexte 45"/>
          <p:cNvSpPr txBox="1"/>
          <p:nvPr/>
        </p:nvSpPr>
        <p:spPr>
          <a:xfrm>
            <a:off x="6528655" y="5781007"/>
            <a:ext cx="5605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>
                <a:solidFill>
                  <a:srgbClr val="333399"/>
                </a:solidFill>
                <a:latin typeface="+mj-lt"/>
              </a:rPr>
              <a:t>-41.1</a:t>
            </a:r>
          </a:p>
        </p:txBody>
      </p:sp>
      <p:sp>
        <p:nvSpPr>
          <p:cNvPr id="47" name="ZoneTexte 46"/>
          <p:cNvSpPr txBox="1"/>
          <p:nvPr/>
        </p:nvSpPr>
        <p:spPr>
          <a:xfrm>
            <a:off x="4501399" y="4834799"/>
            <a:ext cx="5056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>
                <a:solidFill>
                  <a:srgbClr val="333399"/>
                </a:solidFill>
                <a:latin typeface="+mj-lt"/>
              </a:rPr>
              <a:t>12.0</a:t>
            </a:r>
          </a:p>
        </p:txBody>
      </p:sp>
      <p:sp>
        <p:nvSpPr>
          <p:cNvPr id="48" name="ZoneTexte 47"/>
          <p:cNvSpPr txBox="1"/>
          <p:nvPr/>
        </p:nvSpPr>
        <p:spPr>
          <a:xfrm>
            <a:off x="3386049" y="5676797"/>
            <a:ext cx="5605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>
                <a:solidFill>
                  <a:srgbClr val="333399"/>
                </a:solidFill>
                <a:latin typeface="+mj-lt"/>
              </a:rPr>
              <a:t>-29.0</a:t>
            </a:r>
          </a:p>
        </p:txBody>
      </p:sp>
      <p:sp>
        <p:nvSpPr>
          <p:cNvPr id="49" name="ZoneTexte 69"/>
          <p:cNvSpPr txBox="1">
            <a:spLocks noChangeArrowheads="1"/>
          </p:cNvSpPr>
          <p:nvPr/>
        </p:nvSpPr>
        <p:spPr bwMode="auto">
          <a:xfrm>
            <a:off x="5007778" y="6567793"/>
            <a:ext cx="412808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defTabSz="914400"/>
            <a:r>
              <a:rPr lang="fr-FR" sz="1200" i="1" dirty="0" err="1">
                <a:solidFill>
                  <a:srgbClr val="CC3300"/>
                </a:solidFill>
                <a:ea typeface="ＭＳ Ｐゴシック" pitchFamily="34" charset="-128"/>
              </a:rPr>
              <a:t>Orkin</a:t>
            </a:r>
            <a:r>
              <a:rPr lang="fr-FR" sz="1200" i="1" dirty="0">
                <a:solidFill>
                  <a:srgbClr val="CC3300"/>
                </a:solidFill>
                <a:ea typeface="ＭＳ Ｐゴシック" pitchFamily="34" charset="-128"/>
              </a:rPr>
              <a:t> C. HIV Drug </a:t>
            </a:r>
            <a:r>
              <a:rPr lang="fr-FR" sz="1200" i="1" dirty="0" err="1">
                <a:solidFill>
                  <a:srgbClr val="CC3300"/>
                </a:solidFill>
                <a:ea typeface="ＭＳ Ｐゴシック" pitchFamily="34" charset="-128"/>
              </a:rPr>
              <a:t>Therapy</a:t>
            </a:r>
            <a:r>
              <a:rPr lang="fr-FR" sz="1200" i="1" dirty="0">
                <a:solidFill>
                  <a:srgbClr val="CC3300"/>
                </a:solidFill>
                <a:ea typeface="ＭＳ Ｐゴシック" pitchFamily="34" charset="-128"/>
              </a:rPr>
              <a:t> 2016, Glasgow, Abs. O124</a:t>
            </a:r>
            <a:endParaRPr lang="en-GB" sz="1200" i="1" dirty="0">
              <a:solidFill>
                <a:srgbClr val="CC3300"/>
              </a:solidFill>
              <a:ea typeface="ＭＳ Ｐゴシック" pitchFamily="34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411046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ARTICULATE_SLIDE_COUNT" val="14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ARV_trials_2016">
  <a:themeElements>
    <a:clrScheme name="ARV_trials_2010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RV_trials_2010">
      <a:majorFont>
        <a:latin typeface="Calibri"/>
        <a:ea typeface=""/>
        <a:cs typeface=""/>
      </a:majorFont>
      <a:minorFont>
        <a:latin typeface="Arial"/>
        <a:ea typeface=""/>
        <a:cs typeface="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lnDef>
  </a:objectDefaults>
  <a:extraClrSchemeLst>
    <a:extraClrScheme>
      <a:clrScheme name="ARV_trials_201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Gilead Medical Affairs">
    <a:dk1>
      <a:sysClr val="windowText" lastClr="000000"/>
    </a:dk1>
    <a:lt1>
      <a:sysClr val="window" lastClr="FFFFFF"/>
    </a:lt1>
    <a:dk2>
      <a:srgbClr val="CC0000"/>
    </a:dk2>
    <a:lt2>
      <a:srgbClr val="E2E2E2"/>
    </a:lt2>
    <a:accent1>
      <a:srgbClr val="CC0000"/>
    </a:accent1>
    <a:accent2>
      <a:srgbClr val="717074"/>
    </a:accent2>
    <a:accent3>
      <a:srgbClr val="E7A614"/>
    </a:accent3>
    <a:accent4>
      <a:srgbClr val="E96D1F"/>
    </a:accent4>
    <a:accent5>
      <a:srgbClr val="949C51"/>
    </a:accent5>
    <a:accent6>
      <a:srgbClr val="996699"/>
    </a:accent6>
    <a:hlink>
      <a:srgbClr val="E96D1F"/>
    </a:hlink>
    <a:folHlink>
      <a:srgbClr val="969696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Gilead Medical Affairs">
    <a:dk1>
      <a:sysClr val="windowText" lastClr="000000"/>
    </a:dk1>
    <a:lt1>
      <a:sysClr val="window" lastClr="FFFFFF"/>
    </a:lt1>
    <a:dk2>
      <a:srgbClr val="CC0000"/>
    </a:dk2>
    <a:lt2>
      <a:srgbClr val="E2E2E2"/>
    </a:lt2>
    <a:accent1>
      <a:srgbClr val="CC0000"/>
    </a:accent1>
    <a:accent2>
      <a:srgbClr val="717074"/>
    </a:accent2>
    <a:accent3>
      <a:srgbClr val="E7A614"/>
    </a:accent3>
    <a:accent4>
      <a:srgbClr val="E96D1F"/>
    </a:accent4>
    <a:accent5>
      <a:srgbClr val="949C51"/>
    </a:accent5>
    <a:accent6>
      <a:srgbClr val="996699"/>
    </a:accent6>
    <a:hlink>
      <a:srgbClr val="E96D1F"/>
    </a:hlink>
    <a:folHlink>
      <a:srgbClr val="969696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6003</TotalTime>
  <Words>1753</Words>
  <Application>Microsoft Office PowerPoint</Application>
  <PresentationFormat>Affichage à l'écran (4:3)</PresentationFormat>
  <Paragraphs>606</Paragraphs>
  <Slides>14</Slides>
  <Notes>6</Notes>
  <HiddenSlides>0</HiddenSlides>
  <MMClips>0</MMClips>
  <ScaleCrop>false</ScaleCrop>
  <HeadingPairs>
    <vt:vector size="6" baseType="variant">
      <vt:variant>
        <vt:lpstr>Polices utilisées</vt:lpstr>
      </vt:variant>
      <vt:variant>
        <vt:i4>8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14</vt:i4>
      </vt:variant>
    </vt:vector>
  </HeadingPairs>
  <TitlesOfParts>
    <vt:vector size="23" baseType="lpstr">
      <vt:lpstr>MS PGothic</vt:lpstr>
      <vt:lpstr>MS PGothic</vt:lpstr>
      <vt:lpstr>Arial</vt:lpstr>
      <vt:lpstr>Calibri</vt:lpstr>
      <vt:lpstr>Cambria</vt:lpstr>
      <vt:lpstr>Times New Roman</vt:lpstr>
      <vt:lpstr>Trebuchet MS</vt:lpstr>
      <vt:lpstr>Wingdings</vt:lpstr>
      <vt:lpstr>ARV_trials_2016</vt:lpstr>
      <vt:lpstr>Switch to RPV/FTC/TAF</vt:lpstr>
      <vt:lpstr>Studies 1216 and 1160: switch to RPV/FTC/TAF</vt:lpstr>
      <vt:lpstr>Studies 1216 and 1160: switch to RPV/FTC/TAF</vt:lpstr>
      <vt:lpstr>Studies 1216 and 1160: switch to RPV/FTC/TAF</vt:lpstr>
      <vt:lpstr>Studies 1216 and 1160: switch to RPV/FTC/TAF</vt:lpstr>
      <vt:lpstr>Studies 1216 and 1160: switch to RPV/FTC/TAF</vt:lpstr>
      <vt:lpstr>Studies 1216 and 1160: switch to RPV/FTC/TAF</vt:lpstr>
      <vt:lpstr>Studies 1216 and 1160: switch to RPV/FTC/TAF</vt:lpstr>
      <vt:lpstr>Studies 1216 and 1160: switch to RPV/FTC/TAF</vt:lpstr>
      <vt:lpstr>Studies 1216 and 1160: switch to RPV/FTC/TAF</vt:lpstr>
      <vt:lpstr>Studies 1216 and 1160: switch to RPV/FTC/TAF</vt:lpstr>
      <vt:lpstr>Studies 1216 and 1160: switch to RPV/FTC/TAF</vt:lpstr>
      <vt:lpstr>Studies 1216 and 1160: switch to RPV/FTC/TAF</vt:lpstr>
      <vt:lpstr>Studies 1216 and 1160: switch to RPV/FTC/TAF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ARV-trials 2016</dc:title>
  <dc:subject>AEI - www.aei.fr</dc:subject>
  <dc:creator>www.arv-trial.com</dc:creator>
  <cp:lastModifiedBy>Pilar</cp:lastModifiedBy>
  <cp:revision>128</cp:revision>
  <dcterms:created xsi:type="dcterms:W3CDTF">2015-05-20T10:06:58Z</dcterms:created>
  <dcterms:modified xsi:type="dcterms:W3CDTF">2017-01-01T18:41:50Z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52AD5EE3-41B8-430B-8C62-30132C434730</vt:lpwstr>
  </property>
  <property fmtid="{D5CDD505-2E9C-101B-9397-08002B2CF9AE}" pid="3" name="ArticulatePath">
    <vt:lpwstr>RPV-F-TAF switch-ENGLISH-OK</vt:lpwstr>
  </property>
</Properties>
</file>