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4" r:id="rId2"/>
    <p:sldId id="257" r:id="rId3"/>
    <p:sldId id="258" r:id="rId4"/>
    <p:sldId id="259" r:id="rId5"/>
    <p:sldId id="268" r:id="rId6"/>
    <p:sldId id="266" r:id="rId7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7C80"/>
    <a:srgbClr val="FF0066"/>
    <a:srgbClr val="000066"/>
    <a:srgbClr val="DDDDDD"/>
    <a:srgbClr val="333399"/>
    <a:srgbClr val="CC3300"/>
    <a:srgbClr val="10EB00"/>
    <a:srgbClr val="3A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7347" autoAdjust="0"/>
  </p:normalViewPr>
  <p:slideViewPr>
    <p:cSldViewPr snapToGrid="0" snapToObjects="1">
      <p:cViewPr varScale="1">
        <p:scale>
          <a:sx n="110" d="100"/>
          <a:sy n="110" d="100"/>
        </p:scale>
        <p:origin x="-24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03/01/2017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B87528F-3C34-418C-B37E-B3F1FFDBC226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Switch to ATV/</a:t>
            </a:r>
            <a:r>
              <a:rPr lang="en-GB" sz="3200" dirty="0" err="1">
                <a:ea typeface="ＭＳ Ｐゴシック" pitchFamily="34" charset="-128"/>
              </a:rPr>
              <a:t>r</a:t>
            </a:r>
            <a:r>
              <a:rPr lang="en-GB" sz="3200" dirty="0">
                <a:ea typeface="ＭＳ Ｐゴシック" pitchFamily="34" charset="-128"/>
              </a:rPr>
              <a:t> + 3TC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>
                <a:latin typeface="Calibri" pitchFamily="34" charset="0"/>
                <a:ea typeface="ＭＳ Ｐゴシック" pitchFamily="34" charset="-128"/>
              </a:rPr>
              <a:t>SALT Study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9" name="Line 172"/>
          <p:cNvSpPr>
            <a:spLocks noChangeShapeType="1"/>
          </p:cNvSpPr>
          <p:nvPr/>
        </p:nvSpPr>
        <p:spPr bwMode="auto">
          <a:xfrm>
            <a:off x="6662875" y="193794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514679" y="3213100"/>
            <a:ext cx="510924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4029608" y="2689225"/>
            <a:ext cx="0" cy="9906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4013733" y="2698750"/>
            <a:ext cx="6508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4021670" y="3679825"/>
            <a:ext cx="6223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641085" y="2219979"/>
            <a:ext cx="4111624" cy="824400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  <a:ea typeface="Times New Roman" pitchFamily="-65" charset="0"/>
                <a:cs typeface="ＭＳ Ｐゴシック" pitchFamily="-65" charset="-128"/>
              </a:rPr>
              <a:t>ATV/r  300/100 mg QD + 2 NRTI </a:t>
            </a:r>
          </a:p>
          <a:p>
            <a:pPr algn="ctr">
              <a:defRPr/>
            </a:pPr>
            <a:r>
              <a:rPr lang="en-US" sz="1600" b="1" dirty="0">
                <a:latin typeface="+mj-lt"/>
                <a:ea typeface="Times New Roman" pitchFamily="-65" charset="0"/>
                <a:cs typeface="ＭＳ Ｐゴシック" pitchFamily="-65" charset="-128"/>
              </a:rPr>
              <a:t>(investigator-selected)</a:t>
            </a:r>
            <a:endParaRPr lang="en-US" sz="1600" b="1" dirty="0">
              <a:ln>
                <a:solidFill>
                  <a:srgbClr val="FF6600"/>
                </a:solidFill>
              </a:ln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9232" name="Text Box 36"/>
          <p:cNvSpPr txBox="1">
            <a:spLocks noChangeArrowheads="1"/>
          </p:cNvSpPr>
          <p:nvPr/>
        </p:nvSpPr>
        <p:spPr bwMode="auto">
          <a:xfrm>
            <a:off x="3878589" y="2324100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143</a:t>
            </a:r>
          </a:p>
        </p:txBody>
      </p:sp>
      <p:sp>
        <p:nvSpPr>
          <p:cNvPr id="9233" name="Text Box 37"/>
          <p:cNvSpPr txBox="1">
            <a:spLocks noChangeArrowheads="1"/>
          </p:cNvSpPr>
          <p:nvPr/>
        </p:nvSpPr>
        <p:spPr bwMode="auto">
          <a:xfrm>
            <a:off x="3865889" y="3717925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143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641084" y="3231198"/>
            <a:ext cx="4111625" cy="823912"/>
          </a:xfrm>
          <a:prstGeom prst="rect">
            <a:avLst/>
          </a:prstGeom>
          <a:solidFill>
            <a:srgbClr val="FF7C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  <a:ea typeface="Times New Roman" pitchFamily="-65" charset="0"/>
                <a:cs typeface="Times New Roman" pitchFamily="-65" charset="0"/>
              </a:rPr>
              <a:t>ATV/r 300/100 mg + 3TC 300 mg QD</a:t>
            </a: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9238" name="Connecteur droit 66"/>
          <p:cNvCxnSpPr>
            <a:cxnSpLocks noChangeShapeType="1"/>
          </p:cNvCxnSpPr>
          <p:nvPr/>
        </p:nvCxnSpPr>
        <p:spPr bwMode="auto">
          <a:xfrm rot="5400000">
            <a:off x="3560107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39" name="Oval 170"/>
          <p:cNvSpPr>
            <a:spLocks noChangeArrowheads="1"/>
          </p:cNvSpPr>
          <p:nvPr/>
        </p:nvSpPr>
        <p:spPr bwMode="auto">
          <a:xfrm>
            <a:off x="3001270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Randomisation*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sp>
        <p:nvSpPr>
          <p:cNvPr id="9242" name="Espace réservé du contenu 2"/>
          <p:cNvSpPr>
            <a:spLocks/>
          </p:cNvSpPr>
          <p:nvPr/>
        </p:nvSpPr>
        <p:spPr bwMode="auto">
          <a:xfrm>
            <a:off x="34925" y="4780563"/>
            <a:ext cx="9066213" cy="1786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dirty="0">
                <a:solidFill>
                  <a:srgbClr val="000066"/>
                </a:solidFill>
              </a:rPr>
              <a:t>Primary Endpoint: proportion with treatment success at W48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Treatment failure: treatment discontinuation or modification for any cause or confirmed virologic rebound (2 consecutive HIV RNA &gt; 50 c/mL)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Non-inferiority of ATV/r + 3TC (per protocol) ; lower limit of the 95% CI for the difference = -12%</a:t>
            </a:r>
          </a:p>
        </p:txBody>
      </p:sp>
      <p:sp>
        <p:nvSpPr>
          <p:cNvPr id="9244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Perez-Molina JA. Lancet Infect Dis 2015;15:775-84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9245" name="AutoShape 162"/>
          <p:cNvSpPr>
            <a:spLocks noChangeArrowheads="1"/>
          </p:cNvSpPr>
          <p:nvPr/>
        </p:nvSpPr>
        <p:spPr bwMode="auto">
          <a:xfrm>
            <a:off x="86409" y="2081695"/>
            <a:ext cx="3416400" cy="2160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≥ 18 years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Stable 3-drug regimen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No previous treatment failure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HIV RNA &lt; 50 c/</a:t>
            </a:r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mL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</a:t>
            </a:r>
            <a:r>
              <a:rPr lang="en-US" sz="1600" b="1" u="sng" dirty="0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6 months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Switch for toxicity, intolerance </a:t>
            </a:r>
            <a:br>
              <a:rPr lang="en-US" sz="1600" b="1" dirty="0">
                <a:solidFill>
                  <a:srgbClr val="000066"/>
                </a:solidFill>
                <a:latin typeface="Calibri" pitchFamily="34" charset="0"/>
              </a:rPr>
            </a:b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or simplification</a:t>
            </a:r>
            <a:endParaRPr lang="en-US" sz="1600" b="1" baseline="30000" dirty="0">
              <a:solidFill>
                <a:srgbClr val="000066"/>
              </a:solidFill>
              <a:latin typeface="Calibri" pitchFamily="34" charset="0"/>
            </a:endParaRP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No resistance to study medications</a:t>
            </a:r>
          </a:p>
          <a:p>
            <a:pPr algn="ctr" defTabSz="914400"/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HBs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Ag negative</a:t>
            </a:r>
          </a:p>
        </p:txBody>
      </p:sp>
      <p:sp>
        <p:nvSpPr>
          <p:cNvPr id="33" name="Oval 109"/>
          <p:cNvSpPr>
            <a:spLocks noChangeArrowheads="1"/>
          </p:cNvSpPr>
          <p:nvPr/>
        </p:nvSpPr>
        <p:spPr bwMode="auto">
          <a:xfrm>
            <a:off x="6343788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8467863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48" name="Line 172"/>
          <p:cNvSpPr>
            <a:spLocks noChangeShapeType="1"/>
          </p:cNvSpPr>
          <p:nvPr/>
        </p:nvSpPr>
        <p:spPr bwMode="auto">
          <a:xfrm>
            <a:off x="8766313" y="193794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SALT Study: switch to ATV/r + 3TC</a:t>
            </a:r>
          </a:p>
        </p:txBody>
      </p:sp>
      <p:sp>
        <p:nvSpPr>
          <p:cNvPr id="22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SALT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86409" y="4248871"/>
            <a:ext cx="6405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</a:t>
            </a:r>
            <a:r>
              <a:rPr lang="en-US" sz="1400" dirty="0" err="1">
                <a:solidFill>
                  <a:srgbClr val="000066"/>
                </a:solidFill>
              </a:rPr>
              <a:t>Randomisation</a:t>
            </a:r>
            <a:r>
              <a:rPr lang="en-US" sz="1400" dirty="0">
                <a:solidFill>
                  <a:srgbClr val="000066"/>
                </a:solidFill>
              </a:rPr>
              <a:t> was stratified on active HCV infection and previous treatment </a:t>
            </a:r>
            <a:br>
              <a:rPr lang="en-US" sz="1400" dirty="0">
                <a:solidFill>
                  <a:srgbClr val="000066"/>
                </a:solidFill>
              </a:rPr>
            </a:br>
            <a:r>
              <a:rPr lang="en-US" sz="1400" dirty="0">
                <a:solidFill>
                  <a:srgbClr val="000066"/>
                </a:solidFill>
              </a:rPr>
              <a:t>(NNRTI, PI/r, CCR5 antagonist, integrase inhibitor)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1443037" y="1238250"/>
            <a:ext cx="6285053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 at W48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572652"/>
              </p:ext>
            </p:extLst>
          </p:nvPr>
        </p:nvGraphicFramePr>
        <p:xfrm>
          <a:off x="383371" y="1571860"/>
          <a:ext cx="8278421" cy="4998720"/>
        </p:xfrm>
        <a:graphic>
          <a:graphicData uri="http://schemas.openxmlformats.org/drawingml/2006/table">
            <a:tbl>
              <a:tblPr/>
              <a:tblGrid>
                <a:gridCol w="363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39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74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931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91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Baseline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Nadir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Duration of HIV RNA &lt; 50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(months),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Duration of ART prior to study entry,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HCV co-infection (RNA positive)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4488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Reason for switching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Simplification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Toxicity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Intolerance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315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Switched treatment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NNRTI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PI/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r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Discontinued at W48, N 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29 (20%)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21 (15%)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Adverse event / confirmed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failure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 /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 / 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Withdrew consent / lost to follow-up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 /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 /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9" name="Titre 1"/>
          <p:cNvSpPr txBox="1">
            <a:spLocks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SALT Study: switch to ATV/r + 3TC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SALT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Perez-Molina JA. Lancet Infect Dis 2015;15:775-84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0"/>
          <p:cNvSpPr>
            <a:spLocks noChangeArrowheads="1"/>
          </p:cNvSpPr>
          <p:nvPr/>
        </p:nvSpPr>
        <p:spPr bwMode="auto">
          <a:xfrm>
            <a:off x="136546" y="1552575"/>
            <a:ext cx="35369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HIV RNA &lt; 50 </a:t>
            </a:r>
            <a:r>
              <a:rPr lang="en-US" sz="2000" b="1" dirty="0" err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c/mL</a:t>
            </a:r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at W48</a:t>
            </a:r>
          </a:p>
          <a:p>
            <a:pPr algn="ctr"/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(Per protocol, TLOVR)</a:t>
            </a:r>
          </a:p>
        </p:txBody>
      </p:sp>
      <p:sp>
        <p:nvSpPr>
          <p:cNvPr id="11276" name="Freeform 25"/>
          <p:cNvSpPr>
            <a:spLocks noEditPoints="1"/>
          </p:cNvSpPr>
          <p:nvPr/>
        </p:nvSpPr>
        <p:spPr bwMode="auto">
          <a:xfrm>
            <a:off x="681038" y="5828748"/>
            <a:ext cx="2706687" cy="58737"/>
          </a:xfrm>
          <a:custGeom>
            <a:avLst/>
            <a:gdLst>
              <a:gd name="T0" fmla="*/ 2147483647 w 1705"/>
              <a:gd name="T1" fmla="*/ 0 h 37"/>
              <a:gd name="T2" fmla="*/ 2147483647 w 1705"/>
              <a:gd name="T3" fmla="*/ 2147483647 h 37"/>
              <a:gd name="T4" fmla="*/ 0 w 1705"/>
              <a:gd name="T5" fmla="*/ 2147483647 h 37"/>
              <a:gd name="T6" fmla="*/ 0 w 1705"/>
              <a:gd name="T7" fmla="*/ 0 h 37"/>
              <a:gd name="T8" fmla="*/ 2147483647 w 1705"/>
              <a:gd name="T9" fmla="*/ 0 h 37"/>
              <a:gd name="T10" fmla="*/ 2147483647 w 1705"/>
              <a:gd name="T11" fmla="*/ 0 h 37"/>
              <a:gd name="T12" fmla="*/ 2147483647 w 1705"/>
              <a:gd name="T13" fmla="*/ 2147483647 h 37"/>
              <a:gd name="T14" fmla="*/ 2147483647 w 1705"/>
              <a:gd name="T15" fmla="*/ 2147483647 h 37"/>
              <a:gd name="T16" fmla="*/ 2147483647 w 1705"/>
              <a:gd name="T17" fmla="*/ 0 h 37"/>
              <a:gd name="T18" fmla="*/ 2147483647 w 1705"/>
              <a:gd name="T19" fmla="*/ 0 h 37"/>
              <a:gd name="T20" fmla="*/ 2147483647 w 1705"/>
              <a:gd name="T21" fmla="*/ 0 h 37"/>
              <a:gd name="T22" fmla="*/ 2147483647 w 1705"/>
              <a:gd name="T23" fmla="*/ 2147483647 h 37"/>
              <a:gd name="T24" fmla="*/ 2147483647 w 1705"/>
              <a:gd name="T25" fmla="*/ 2147483647 h 37"/>
              <a:gd name="T26" fmla="*/ 2147483647 w 1705"/>
              <a:gd name="T27" fmla="*/ 0 h 37"/>
              <a:gd name="T28" fmla="*/ 2147483647 w 1705"/>
              <a:gd name="T29" fmla="*/ 0 h 3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705"/>
              <a:gd name="T46" fmla="*/ 0 h 37"/>
              <a:gd name="T47" fmla="*/ 1705 w 1705"/>
              <a:gd name="T48" fmla="*/ 37 h 3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705" h="37">
                <a:moveTo>
                  <a:pt x="5" y="0"/>
                </a:moveTo>
                <a:lnTo>
                  <a:pt x="5" y="37"/>
                </a:lnTo>
                <a:lnTo>
                  <a:pt x="0" y="37"/>
                </a:lnTo>
                <a:lnTo>
                  <a:pt x="0" y="0"/>
                </a:lnTo>
                <a:lnTo>
                  <a:pt x="5" y="0"/>
                </a:lnTo>
                <a:close/>
                <a:moveTo>
                  <a:pt x="855" y="0"/>
                </a:moveTo>
                <a:lnTo>
                  <a:pt x="855" y="37"/>
                </a:lnTo>
                <a:lnTo>
                  <a:pt x="850" y="37"/>
                </a:lnTo>
                <a:lnTo>
                  <a:pt x="850" y="0"/>
                </a:lnTo>
                <a:lnTo>
                  <a:pt x="855" y="0"/>
                </a:lnTo>
                <a:close/>
                <a:moveTo>
                  <a:pt x="1705" y="0"/>
                </a:moveTo>
                <a:lnTo>
                  <a:pt x="1705" y="37"/>
                </a:lnTo>
                <a:lnTo>
                  <a:pt x="1700" y="37"/>
                </a:lnTo>
                <a:lnTo>
                  <a:pt x="1700" y="0"/>
                </a:lnTo>
                <a:lnTo>
                  <a:pt x="1705" y="0"/>
                </a:lnTo>
                <a:close/>
              </a:path>
            </a:pathLst>
          </a:custGeom>
          <a:solidFill>
            <a:srgbClr val="FFFFFF"/>
          </a:solidFill>
          <a:ln w="7938">
            <a:solidFill>
              <a:srgbClr val="FFFFFF"/>
            </a:solidFill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290" name="Freeform 41"/>
          <p:cNvSpPr>
            <a:spLocks noEditPoints="1"/>
          </p:cNvSpPr>
          <p:nvPr/>
        </p:nvSpPr>
        <p:spPr bwMode="auto">
          <a:xfrm>
            <a:off x="4221163" y="4843463"/>
            <a:ext cx="4332287" cy="28575"/>
          </a:xfrm>
          <a:custGeom>
            <a:avLst/>
            <a:gdLst>
              <a:gd name="T0" fmla="*/ 2147483647 w 2729"/>
              <a:gd name="T1" fmla="*/ 0 h 18"/>
              <a:gd name="T2" fmla="*/ 2147483647 w 2729"/>
              <a:gd name="T3" fmla="*/ 2147483647 h 18"/>
              <a:gd name="T4" fmla="*/ 0 w 2729"/>
              <a:gd name="T5" fmla="*/ 2147483647 h 18"/>
              <a:gd name="T6" fmla="*/ 0 w 2729"/>
              <a:gd name="T7" fmla="*/ 0 h 18"/>
              <a:gd name="T8" fmla="*/ 2147483647 w 2729"/>
              <a:gd name="T9" fmla="*/ 0 h 18"/>
              <a:gd name="T10" fmla="*/ 2147483647 w 2729"/>
              <a:gd name="T11" fmla="*/ 0 h 18"/>
              <a:gd name="T12" fmla="*/ 2147483647 w 2729"/>
              <a:gd name="T13" fmla="*/ 2147483647 h 18"/>
              <a:gd name="T14" fmla="*/ 2147483647 w 2729"/>
              <a:gd name="T15" fmla="*/ 2147483647 h 18"/>
              <a:gd name="T16" fmla="*/ 2147483647 w 2729"/>
              <a:gd name="T17" fmla="*/ 0 h 18"/>
              <a:gd name="T18" fmla="*/ 2147483647 w 2729"/>
              <a:gd name="T19" fmla="*/ 0 h 18"/>
              <a:gd name="T20" fmla="*/ 2147483647 w 2729"/>
              <a:gd name="T21" fmla="*/ 0 h 18"/>
              <a:gd name="T22" fmla="*/ 2147483647 w 2729"/>
              <a:gd name="T23" fmla="*/ 2147483647 h 18"/>
              <a:gd name="T24" fmla="*/ 2147483647 w 2729"/>
              <a:gd name="T25" fmla="*/ 2147483647 h 18"/>
              <a:gd name="T26" fmla="*/ 2147483647 w 2729"/>
              <a:gd name="T27" fmla="*/ 0 h 18"/>
              <a:gd name="T28" fmla="*/ 2147483647 w 2729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29"/>
              <a:gd name="T46" fmla="*/ 0 h 18"/>
              <a:gd name="T47" fmla="*/ 2729 w 2729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29" h="18">
                <a:moveTo>
                  <a:pt x="6" y="0"/>
                </a:moveTo>
                <a:lnTo>
                  <a:pt x="6" y="18"/>
                </a:lnTo>
                <a:lnTo>
                  <a:pt x="0" y="18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1371" y="0"/>
                </a:moveTo>
                <a:lnTo>
                  <a:pt x="1371" y="18"/>
                </a:lnTo>
                <a:lnTo>
                  <a:pt x="1365" y="18"/>
                </a:lnTo>
                <a:lnTo>
                  <a:pt x="1365" y="0"/>
                </a:lnTo>
                <a:lnTo>
                  <a:pt x="1371" y="0"/>
                </a:lnTo>
                <a:close/>
                <a:moveTo>
                  <a:pt x="2729" y="0"/>
                </a:moveTo>
                <a:lnTo>
                  <a:pt x="2729" y="18"/>
                </a:lnTo>
                <a:lnTo>
                  <a:pt x="2723" y="18"/>
                </a:lnTo>
                <a:lnTo>
                  <a:pt x="2723" y="0"/>
                </a:lnTo>
                <a:lnTo>
                  <a:pt x="2729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" name="Rectangle 10"/>
          <p:cNvSpPr>
            <a:spLocks noChangeArrowheads="1"/>
          </p:cNvSpPr>
          <p:nvPr/>
        </p:nvSpPr>
        <p:spPr bwMode="auto">
          <a:xfrm>
            <a:off x="4457364" y="1565266"/>
            <a:ext cx="40960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Confirmed </a:t>
            </a:r>
            <a:r>
              <a:rPr lang="en-US" sz="2000" b="1" dirty="0" err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virologic</a:t>
            </a:r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rebound</a:t>
            </a:r>
          </a:p>
        </p:txBody>
      </p:sp>
      <p:sp>
        <p:nvSpPr>
          <p:cNvPr id="99" name="Rectangle 8"/>
          <p:cNvSpPr>
            <a:spLocks noChangeArrowheads="1"/>
          </p:cNvSpPr>
          <p:nvPr/>
        </p:nvSpPr>
        <p:spPr bwMode="auto">
          <a:xfrm>
            <a:off x="1637348" y="1238250"/>
            <a:ext cx="59055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Efficacy and Safety Results (W48)</a:t>
            </a:r>
          </a:p>
        </p:txBody>
      </p:sp>
      <p:graphicFrame>
        <p:nvGraphicFramePr>
          <p:cNvPr id="100" name="Tableau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01386"/>
              </p:ext>
            </p:extLst>
          </p:nvPr>
        </p:nvGraphicFramePr>
        <p:xfrm>
          <a:off x="3673497" y="2030794"/>
          <a:ext cx="533682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37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97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ATV/r + 2 NRTI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ATV/r</a:t>
                      </a:r>
                      <a:r>
                        <a:rPr lang="en-US" sz="1600" b="1" baseline="0" noProof="0" dirty="0">
                          <a:solidFill>
                            <a:srgbClr val="000000"/>
                          </a:solidFill>
                          <a:latin typeface="+mj-lt"/>
                        </a:rPr>
                        <a:t> + 3TC</a:t>
                      </a:r>
                      <a:endParaRPr lang="en-US" sz="1600" b="1" noProof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200" b="1" baseline="0" noProof="0">
                          <a:solidFill>
                            <a:srgbClr val="000066"/>
                          </a:solidFill>
                        </a:rPr>
                        <a:t>Emergence of resistance mutations</a:t>
                      </a:r>
                      <a:endParaRPr lang="en-US" sz="1200" b="1" baseline="30000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1</a:t>
                      </a:r>
                      <a:r>
                        <a:rPr lang="en-US" sz="1200" b="1" baseline="0" noProof="0">
                          <a:solidFill>
                            <a:srgbClr val="000066"/>
                          </a:solidFill>
                        </a:rPr>
                        <a:t> (M184V)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6" name="Titre 1"/>
          <p:cNvSpPr txBox="1">
            <a:spLocks/>
          </p:cNvSpPr>
          <p:nvPr/>
        </p:nvSpPr>
        <p:spPr bwMode="auto">
          <a:xfrm>
            <a:off x="203200" y="1968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graphicFrame>
        <p:nvGraphicFramePr>
          <p:cNvPr id="50" name="Tableau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7706"/>
              </p:ext>
            </p:extLst>
          </p:nvPr>
        </p:nvGraphicFramePr>
        <p:xfrm>
          <a:off x="3673498" y="3744103"/>
          <a:ext cx="5336821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82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599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86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ATV/r + 2 NRTI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N = 141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ATV/r</a:t>
                      </a:r>
                      <a:r>
                        <a:rPr lang="en-US" sz="1400" b="1" baseline="0" noProof="0" dirty="0">
                          <a:solidFill>
                            <a:srgbClr val="000000"/>
                          </a:solidFill>
                          <a:latin typeface="+mj-lt"/>
                        </a:rPr>
                        <a:t> + 3TC</a:t>
                      </a:r>
                    </a:p>
                    <a:p>
                      <a:pPr algn="ctr"/>
                      <a:r>
                        <a:rPr lang="en-US" sz="1400" b="1" baseline="0" noProof="0" dirty="0">
                          <a:solidFill>
                            <a:srgbClr val="000000"/>
                          </a:solidFill>
                          <a:latin typeface="+mj-lt"/>
                        </a:rPr>
                        <a:t>N = 140</a:t>
                      </a:r>
                      <a:endParaRPr lang="en-US" sz="1400" b="1" noProof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AEs leading to discontinuation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10</a:t>
                      </a:r>
                      <a:r>
                        <a:rPr lang="en-US" sz="1200" b="1" baseline="0" noProof="0">
                          <a:solidFill>
                            <a:srgbClr val="000066"/>
                          </a:solidFill>
                        </a:rPr>
                        <a:t> (7.2%)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3 (2.2%)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Grade 3-4 AEs</a:t>
                      </a:r>
                    </a:p>
                    <a:p>
                      <a:pPr lvl="1"/>
                      <a:r>
                        <a:rPr lang="en-US" sz="1200" b="1" noProof="0" dirty="0" err="1">
                          <a:solidFill>
                            <a:srgbClr val="000066"/>
                          </a:solidFill>
                        </a:rPr>
                        <a:t>Hyperbilirubinemia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lvl="1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Icterus</a:t>
                      </a:r>
                    </a:p>
                    <a:p>
                      <a:pPr lvl="1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Liver function test</a:t>
                      </a:r>
                    </a:p>
                    <a:p>
                      <a:pPr lvl="1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Hyperlipidemia</a:t>
                      </a:r>
                    </a:p>
                    <a:p>
                      <a:pPr lvl="1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Thrombocytopenia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78 (55%)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71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77 (55%)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72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Severe</a:t>
                      </a:r>
                      <a:r>
                        <a:rPr lang="en-US" sz="1200" b="1" baseline="0" noProof="0">
                          <a:solidFill>
                            <a:srgbClr val="000066"/>
                          </a:solidFill>
                        </a:rPr>
                        <a:t> adverse events (none related to study medication)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5220650" y="3385562"/>
            <a:ext cx="2142002" cy="31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rm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Safety, N (%)</a:t>
            </a:r>
          </a:p>
        </p:txBody>
      </p:sp>
      <p:sp>
        <p:nvSpPr>
          <p:cNvPr id="4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SALT Study: switch to ATV/r + 3TC</a:t>
            </a:r>
          </a:p>
        </p:txBody>
      </p:sp>
      <p:sp>
        <p:nvSpPr>
          <p:cNvPr id="39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SALT</a:t>
            </a:r>
          </a:p>
        </p:txBody>
      </p:sp>
      <p:sp>
        <p:nvSpPr>
          <p:cNvPr id="41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Perez-Molina JA. Lancet Infect Dis 2015;15:775-84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grpSp>
        <p:nvGrpSpPr>
          <p:cNvPr id="45" name="Groupe 44"/>
          <p:cNvGrpSpPr/>
          <p:nvPr/>
        </p:nvGrpSpPr>
        <p:grpSpPr>
          <a:xfrm>
            <a:off x="164341" y="2294751"/>
            <a:ext cx="3250754" cy="403229"/>
            <a:chOff x="164341" y="2294751"/>
            <a:chExt cx="3250754" cy="403229"/>
          </a:xfrm>
        </p:grpSpPr>
        <p:sp>
          <p:nvSpPr>
            <p:cNvPr id="48" name="AutoShape 165"/>
            <p:cNvSpPr>
              <a:spLocks noChangeArrowheads="1"/>
            </p:cNvSpPr>
            <p:nvPr/>
          </p:nvSpPr>
          <p:spPr bwMode="auto">
            <a:xfrm>
              <a:off x="164341" y="2294751"/>
              <a:ext cx="3250754" cy="40322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fr-FR" sz="2800">
                <a:solidFill>
                  <a:srgbClr val="000066"/>
                </a:solidFill>
              </a:endParaRPr>
            </a:p>
          </p:txBody>
        </p:sp>
        <p:sp>
          <p:nvSpPr>
            <p:cNvPr id="49" name="Rectangle 36"/>
            <p:cNvSpPr>
              <a:spLocks noChangeArrowheads="1"/>
            </p:cNvSpPr>
            <p:nvPr/>
          </p:nvSpPr>
          <p:spPr bwMode="auto">
            <a:xfrm>
              <a:off x="2063687" y="2419413"/>
              <a:ext cx="207963" cy="206375"/>
            </a:xfrm>
            <a:prstGeom prst="rect">
              <a:avLst/>
            </a:prstGeom>
            <a:solidFill>
              <a:srgbClr val="FF7C80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2" name="Rectangle 37"/>
            <p:cNvSpPr>
              <a:spLocks noChangeArrowheads="1"/>
            </p:cNvSpPr>
            <p:nvPr/>
          </p:nvSpPr>
          <p:spPr bwMode="auto">
            <a:xfrm>
              <a:off x="323512" y="2405126"/>
              <a:ext cx="209550" cy="209550"/>
            </a:xfrm>
            <a:prstGeom prst="rect">
              <a:avLst/>
            </a:prstGeom>
            <a:solidFill>
              <a:srgbClr val="FF0066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3" name="ZoneTexte 56"/>
            <p:cNvSpPr txBox="1">
              <a:spLocks noChangeArrowheads="1"/>
            </p:cNvSpPr>
            <p:nvPr/>
          </p:nvSpPr>
          <p:spPr bwMode="auto">
            <a:xfrm>
              <a:off x="2311281" y="2355913"/>
              <a:ext cx="106952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ATV/r + 3TC</a:t>
              </a:r>
            </a:p>
          </p:txBody>
        </p:sp>
        <p:sp>
          <p:nvSpPr>
            <p:cNvPr id="54" name="ZoneTexte 56"/>
            <p:cNvSpPr txBox="1">
              <a:spLocks noChangeArrowheads="1"/>
            </p:cNvSpPr>
            <p:nvPr/>
          </p:nvSpPr>
          <p:spPr bwMode="auto">
            <a:xfrm>
              <a:off x="551716" y="2355913"/>
              <a:ext cx="124735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ATV/r + 2 INTI</a:t>
              </a:r>
            </a:p>
          </p:txBody>
        </p:sp>
      </p:grpSp>
      <p:grpSp>
        <p:nvGrpSpPr>
          <p:cNvPr id="55" name="Groupe 54"/>
          <p:cNvGrpSpPr/>
          <p:nvPr/>
        </p:nvGrpSpPr>
        <p:grpSpPr>
          <a:xfrm>
            <a:off x="367861" y="2928386"/>
            <a:ext cx="3019864" cy="3452157"/>
            <a:chOff x="367861" y="2928386"/>
            <a:chExt cx="3019864" cy="3452157"/>
          </a:xfrm>
        </p:grpSpPr>
        <p:sp>
          <p:nvSpPr>
            <p:cNvPr id="56" name="Freeform 25"/>
            <p:cNvSpPr>
              <a:spLocks noEditPoints="1"/>
            </p:cNvSpPr>
            <p:nvPr/>
          </p:nvSpPr>
          <p:spPr bwMode="auto">
            <a:xfrm>
              <a:off x="681038" y="5828748"/>
              <a:ext cx="2706687" cy="58737"/>
            </a:xfrm>
            <a:custGeom>
              <a:avLst/>
              <a:gdLst>
                <a:gd name="T0" fmla="*/ 2147483647 w 1705"/>
                <a:gd name="T1" fmla="*/ 0 h 37"/>
                <a:gd name="T2" fmla="*/ 2147483647 w 1705"/>
                <a:gd name="T3" fmla="*/ 2147483647 h 37"/>
                <a:gd name="T4" fmla="*/ 0 w 1705"/>
                <a:gd name="T5" fmla="*/ 2147483647 h 37"/>
                <a:gd name="T6" fmla="*/ 0 w 1705"/>
                <a:gd name="T7" fmla="*/ 0 h 37"/>
                <a:gd name="T8" fmla="*/ 2147483647 w 1705"/>
                <a:gd name="T9" fmla="*/ 0 h 37"/>
                <a:gd name="T10" fmla="*/ 2147483647 w 1705"/>
                <a:gd name="T11" fmla="*/ 0 h 37"/>
                <a:gd name="T12" fmla="*/ 2147483647 w 1705"/>
                <a:gd name="T13" fmla="*/ 2147483647 h 37"/>
                <a:gd name="T14" fmla="*/ 2147483647 w 1705"/>
                <a:gd name="T15" fmla="*/ 2147483647 h 37"/>
                <a:gd name="T16" fmla="*/ 2147483647 w 1705"/>
                <a:gd name="T17" fmla="*/ 0 h 37"/>
                <a:gd name="T18" fmla="*/ 2147483647 w 1705"/>
                <a:gd name="T19" fmla="*/ 0 h 37"/>
                <a:gd name="T20" fmla="*/ 2147483647 w 1705"/>
                <a:gd name="T21" fmla="*/ 0 h 37"/>
                <a:gd name="T22" fmla="*/ 2147483647 w 1705"/>
                <a:gd name="T23" fmla="*/ 2147483647 h 37"/>
                <a:gd name="T24" fmla="*/ 2147483647 w 1705"/>
                <a:gd name="T25" fmla="*/ 2147483647 h 37"/>
                <a:gd name="T26" fmla="*/ 2147483647 w 1705"/>
                <a:gd name="T27" fmla="*/ 0 h 37"/>
                <a:gd name="T28" fmla="*/ 2147483647 w 1705"/>
                <a:gd name="T29" fmla="*/ 0 h 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05"/>
                <a:gd name="T46" fmla="*/ 0 h 37"/>
                <a:gd name="T47" fmla="*/ 1705 w 1705"/>
                <a:gd name="T48" fmla="*/ 37 h 3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05" h="37">
                  <a:moveTo>
                    <a:pt x="5" y="0"/>
                  </a:moveTo>
                  <a:lnTo>
                    <a:pt x="5" y="37"/>
                  </a:lnTo>
                  <a:lnTo>
                    <a:pt x="0" y="37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855" y="0"/>
                  </a:moveTo>
                  <a:lnTo>
                    <a:pt x="855" y="37"/>
                  </a:lnTo>
                  <a:lnTo>
                    <a:pt x="850" y="37"/>
                  </a:lnTo>
                  <a:lnTo>
                    <a:pt x="850" y="0"/>
                  </a:lnTo>
                  <a:lnTo>
                    <a:pt x="855" y="0"/>
                  </a:lnTo>
                  <a:close/>
                  <a:moveTo>
                    <a:pt x="1705" y="0"/>
                  </a:moveTo>
                  <a:lnTo>
                    <a:pt x="1705" y="37"/>
                  </a:lnTo>
                  <a:lnTo>
                    <a:pt x="1700" y="37"/>
                  </a:lnTo>
                  <a:lnTo>
                    <a:pt x="1700" y="0"/>
                  </a:lnTo>
                  <a:lnTo>
                    <a:pt x="1705" y="0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57" name="Groupe 56"/>
            <p:cNvGrpSpPr/>
            <p:nvPr/>
          </p:nvGrpSpPr>
          <p:grpSpPr>
            <a:xfrm>
              <a:off x="367861" y="2928386"/>
              <a:ext cx="2418596" cy="3275012"/>
              <a:chOff x="367861" y="2928386"/>
              <a:chExt cx="2418596" cy="3275012"/>
            </a:xfrm>
          </p:grpSpPr>
          <p:sp>
            <p:nvSpPr>
              <p:cNvPr id="61" name="Rectangle 8"/>
              <p:cNvSpPr>
                <a:spLocks noChangeArrowheads="1"/>
              </p:cNvSpPr>
              <p:nvPr/>
            </p:nvSpPr>
            <p:spPr bwMode="auto">
              <a:xfrm>
                <a:off x="2220913" y="5865260"/>
                <a:ext cx="185737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lang="fr-FR" sz="16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2" name="Rectangle 46"/>
              <p:cNvSpPr>
                <a:spLocks noChangeArrowheads="1"/>
              </p:cNvSpPr>
              <p:nvPr/>
            </p:nvSpPr>
            <p:spPr bwMode="auto">
              <a:xfrm>
                <a:off x="552039" y="5736673"/>
                <a:ext cx="84960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fr-FR" sz="1200">
                    <a:solidFill>
                      <a:srgbClr val="000066"/>
                    </a:solidFill>
                    <a:ea typeface="ＭＳ Ｐゴシック" pitchFamily="34" charset="-128"/>
                  </a:rPr>
                  <a:t>0</a:t>
                </a:r>
              </a:p>
            </p:txBody>
          </p:sp>
          <p:sp>
            <p:nvSpPr>
              <p:cNvPr id="63" name="Rectangle 51"/>
              <p:cNvSpPr>
                <a:spLocks noChangeArrowheads="1"/>
              </p:cNvSpPr>
              <p:nvPr/>
            </p:nvSpPr>
            <p:spPr bwMode="auto">
              <a:xfrm>
                <a:off x="367861" y="3109361"/>
                <a:ext cx="254878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fr-FR" sz="1200" dirty="0">
                    <a:solidFill>
                      <a:srgbClr val="000066"/>
                    </a:solidFill>
                    <a:ea typeface="ＭＳ Ｐゴシック" pitchFamily="34" charset="-128"/>
                  </a:rPr>
                  <a:t>100</a:t>
                </a:r>
              </a:p>
            </p:txBody>
          </p:sp>
          <p:sp>
            <p:nvSpPr>
              <p:cNvPr id="64" name="Rectangle 42"/>
              <p:cNvSpPr>
                <a:spLocks noChangeArrowheads="1"/>
              </p:cNvSpPr>
              <p:nvPr/>
            </p:nvSpPr>
            <p:spPr bwMode="auto">
              <a:xfrm>
                <a:off x="1148837" y="3709378"/>
                <a:ext cx="254878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fr-FR" sz="1600" b="1" dirty="0">
                    <a:solidFill>
                      <a:srgbClr val="333399"/>
                    </a:solidFill>
                    <a:latin typeface="+mj-lt"/>
                    <a:ea typeface="ＭＳ Ｐゴシック" pitchFamily="34" charset="-128"/>
                  </a:rPr>
                  <a:t>78 </a:t>
                </a:r>
              </a:p>
            </p:txBody>
          </p:sp>
          <p:sp>
            <p:nvSpPr>
              <p:cNvPr id="65" name="Rectangle 44"/>
              <p:cNvSpPr>
                <a:spLocks noChangeArrowheads="1"/>
              </p:cNvSpPr>
              <p:nvPr/>
            </p:nvSpPr>
            <p:spPr bwMode="auto">
              <a:xfrm>
                <a:off x="1939486" y="3480360"/>
                <a:ext cx="208391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fr-FR" sz="1600" b="1">
                    <a:solidFill>
                      <a:srgbClr val="333399"/>
                    </a:solidFill>
                    <a:latin typeface="+mj-lt"/>
                    <a:ea typeface="ＭＳ Ｐゴシック" pitchFamily="34" charset="-128"/>
                  </a:rPr>
                  <a:t>83</a:t>
                </a:r>
              </a:p>
            </p:txBody>
          </p:sp>
          <p:sp>
            <p:nvSpPr>
              <p:cNvPr id="66" name="Rectangle 47"/>
              <p:cNvSpPr>
                <a:spLocks noChangeArrowheads="1"/>
              </p:cNvSpPr>
              <p:nvPr/>
            </p:nvSpPr>
            <p:spPr bwMode="auto">
              <a:xfrm>
                <a:off x="460347" y="5220736"/>
                <a:ext cx="169919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fr-FR" sz="1200">
                    <a:solidFill>
                      <a:srgbClr val="000066"/>
                    </a:solidFill>
                    <a:ea typeface="ＭＳ Ｐゴシック" pitchFamily="34" charset="-128"/>
                  </a:rPr>
                  <a:t>20</a:t>
                </a:r>
              </a:p>
            </p:txBody>
          </p:sp>
          <p:sp>
            <p:nvSpPr>
              <p:cNvPr id="67" name="Rectangle 48"/>
              <p:cNvSpPr>
                <a:spLocks noChangeArrowheads="1"/>
              </p:cNvSpPr>
              <p:nvPr/>
            </p:nvSpPr>
            <p:spPr bwMode="auto">
              <a:xfrm>
                <a:off x="460347" y="4693686"/>
                <a:ext cx="169919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fr-FR" sz="1200">
                    <a:solidFill>
                      <a:srgbClr val="000066"/>
                    </a:solidFill>
                    <a:ea typeface="ＭＳ Ｐゴシック" pitchFamily="34" charset="-128"/>
                  </a:rPr>
                  <a:t>40</a:t>
                </a:r>
              </a:p>
            </p:txBody>
          </p:sp>
          <p:sp>
            <p:nvSpPr>
              <p:cNvPr id="68" name="Rectangle 49"/>
              <p:cNvSpPr>
                <a:spLocks noChangeArrowheads="1"/>
              </p:cNvSpPr>
              <p:nvPr/>
            </p:nvSpPr>
            <p:spPr bwMode="auto">
              <a:xfrm>
                <a:off x="460347" y="4165048"/>
                <a:ext cx="169919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fr-FR" sz="1200">
                    <a:solidFill>
                      <a:srgbClr val="000066"/>
                    </a:solidFill>
                    <a:ea typeface="ＭＳ Ｐゴシック" pitchFamily="34" charset="-128"/>
                  </a:rPr>
                  <a:t>60</a:t>
                </a:r>
              </a:p>
            </p:txBody>
          </p:sp>
          <p:sp>
            <p:nvSpPr>
              <p:cNvPr id="69" name="Rectangle 50"/>
              <p:cNvSpPr>
                <a:spLocks noChangeArrowheads="1"/>
              </p:cNvSpPr>
              <p:nvPr/>
            </p:nvSpPr>
            <p:spPr bwMode="auto">
              <a:xfrm>
                <a:off x="460347" y="3637998"/>
                <a:ext cx="169919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fr-FR" sz="1200" dirty="0">
                    <a:solidFill>
                      <a:srgbClr val="000066"/>
                    </a:solidFill>
                    <a:ea typeface="ＭＳ Ｐゴシック" pitchFamily="34" charset="-128"/>
                  </a:rPr>
                  <a:t>80</a:t>
                </a:r>
              </a:p>
            </p:txBody>
          </p:sp>
          <p:sp>
            <p:nvSpPr>
              <p:cNvPr id="70" name="ZoneTexte 52"/>
              <p:cNvSpPr txBox="1">
                <a:spLocks noChangeArrowheads="1"/>
              </p:cNvSpPr>
              <p:nvPr/>
            </p:nvSpPr>
            <p:spPr bwMode="auto">
              <a:xfrm>
                <a:off x="576933" y="2928386"/>
                <a:ext cx="320922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sz="1200">
                    <a:solidFill>
                      <a:srgbClr val="000066"/>
                    </a:solidFill>
                    <a:ea typeface="ＭＳ Ｐゴシック" pitchFamily="34" charset="-128"/>
                  </a:rPr>
                  <a:t>%</a:t>
                </a:r>
              </a:p>
            </p:txBody>
          </p:sp>
          <p:cxnSp>
            <p:nvCxnSpPr>
              <p:cNvPr id="71" name="Connecteur droit 70"/>
              <p:cNvCxnSpPr/>
              <p:nvPr/>
            </p:nvCxnSpPr>
            <p:spPr bwMode="auto">
              <a:xfrm>
                <a:off x="692150" y="5823986"/>
                <a:ext cx="2094307" cy="1588"/>
              </a:xfrm>
              <a:prstGeom prst="line">
                <a:avLst/>
              </a:prstGeom>
              <a:ln>
                <a:solidFill>
                  <a:srgbClr val="000066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Connecteur droit 71"/>
              <p:cNvCxnSpPr/>
              <p:nvPr/>
            </p:nvCxnSpPr>
            <p:spPr bwMode="auto">
              <a:xfrm>
                <a:off x="720725" y="3176036"/>
                <a:ext cx="0" cy="2640012"/>
              </a:xfrm>
              <a:prstGeom prst="line">
                <a:avLst/>
              </a:prstGeom>
              <a:ln>
                <a:solidFill>
                  <a:srgbClr val="000066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Connecteur droit 72"/>
              <p:cNvCxnSpPr/>
              <p:nvPr/>
            </p:nvCxnSpPr>
            <p:spPr bwMode="auto">
              <a:xfrm>
                <a:off x="650875" y="3761823"/>
                <a:ext cx="73025" cy="0"/>
              </a:xfrm>
              <a:prstGeom prst="line">
                <a:avLst/>
              </a:prstGeom>
              <a:ln>
                <a:solidFill>
                  <a:srgbClr val="000066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Connecteur droit 73"/>
              <p:cNvCxnSpPr/>
              <p:nvPr/>
            </p:nvCxnSpPr>
            <p:spPr bwMode="auto">
              <a:xfrm>
                <a:off x="652463" y="4272998"/>
                <a:ext cx="73025" cy="0"/>
              </a:xfrm>
              <a:prstGeom prst="line">
                <a:avLst/>
              </a:prstGeom>
              <a:ln>
                <a:solidFill>
                  <a:srgbClr val="000066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Connecteur droit 75"/>
              <p:cNvCxnSpPr/>
              <p:nvPr/>
            </p:nvCxnSpPr>
            <p:spPr bwMode="auto">
              <a:xfrm>
                <a:off x="654050" y="4780998"/>
                <a:ext cx="73025" cy="0"/>
              </a:xfrm>
              <a:prstGeom prst="line">
                <a:avLst/>
              </a:prstGeom>
              <a:ln>
                <a:solidFill>
                  <a:srgbClr val="000066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Connecteur droit 76"/>
              <p:cNvCxnSpPr/>
              <p:nvPr/>
            </p:nvCxnSpPr>
            <p:spPr bwMode="auto">
              <a:xfrm>
                <a:off x="641350" y="5314398"/>
                <a:ext cx="73025" cy="0"/>
              </a:xfrm>
              <a:prstGeom prst="line">
                <a:avLst/>
              </a:prstGeom>
              <a:ln>
                <a:solidFill>
                  <a:srgbClr val="000066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8" name="Rectangle 20"/>
              <p:cNvSpPr>
                <a:spLocks noChangeArrowheads="1"/>
              </p:cNvSpPr>
              <p:nvPr/>
            </p:nvSpPr>
            <p:spPr bwMode="auto">
              <a:xfrm>
                <a:off x="990600" y="3933055"/>
                <a:ext cx="576000" cy="1884699"/>
              </a:xfrm>
              <a:prstGeom prst="rect">
                <a:avLst/>
              </a:prstGeom>
              <a:solidFill>
                <a:srgbClr val="FF00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fr-FR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79" name="Rectangle 21"/>
              <p:cNvSpPr>
                <a:spLocks noChangeArrowheads="1"/>
              </p:cNvSpPr>
              <p:nvPr/>
            </p:nvSpPr>
            <p:spPr bwMode="auto">
              <a:xfrm>
                <a:off x="1777992" y="3717031"/>
                <a:ext cx="576000" cy="2100723"/>
              </a:xfrm>
              <a:prstGeom prst="rect">
                <a:avLst/>
              </a:prstGeom>
              <a:solidFill>
                <a:srgbClr val="FF7C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fr-FR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cxnSp>
            <p:nvCxnSpPr>
              <p:cNvPr id="80" name="Connecteur droit 79"/>
              <p:cNvCxnSpPr/>
              <p:nvPr/>
            </p:nvCxnSpPr>
            <p:spPr bwMode="auto">
              <a:xfrm>
                <a:off x="643255" y="3194133"/>
                <a:ext cx="73025" cy="0"/>
              </a:xfrm>
              <a:prstGeom prst="line">
                <a:avLst/>
              </a:prstGeom>
              <a:ln>
                <a:solidFill>
                  <a:srgbClr val="000066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8" name="ZoneTexte 9"/>
            <p:cNvSpPr txBox="1">
              <a:spLocks noChangeArrowheads="1"/>
            </p:cNvSpPr>
            <p:nvPr/>
          </p:nvSpPr>
          <p:spPr bwMode="auto">
            <a:xfrm>
              <a:off x="1151103" y="5857323"/>
              <a:ext cx="100860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≠ (95%CI)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6 (- 5 ; 16)</a:t>
              </a:r>
              <a:endParaRPr lang="fr-FR" sz="1400" b="1" dirty="0">
                <a:solidFill>
                  <a:srgbClr val="333399"/>
                </a:solidFill>
                <a:ea typeface="ＭＳ Ｐゴシック" pitchFamily="34" charset="-128"/>
              </a:endParaRPr>
            </a:p>
          </p:txBody>
        </p:sp>
        <p:sp>
          <p:nvSpPr>
            <p:cNvPr id="59" name="ZoneTexte 49"/>
            <p:cNvSpPr txBox="1">
              <a:spLocks noChangeArrowheads="1"/>
            </p:cNvSpPr>
            <p:nvPr/>
          </p:nvSpPr>
          <p:spPr bwMode="auto">
            <a:xfrm>
              <a:off x="1853271" y="5354086"/>
              <a:ext cx="447558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000" b="1">
                  <a:latin typeface="+mn-lt"/>
                  <a:ea typeface="ＭＳ Ｐゴシック" pitchFamily="-65" charset="-128"/>
                  <a:cs typeface="ＭＳ Ｐゴシック" pitchFamily="-65" charset="-128"/>
                </a:rPr>
                <a:t>111/</a:t>
              </a:r>
              <a:br>
                <a:rPr lang="fr-FR" sz="1000" b="1">
                  <a:latin typeface="+mn-lt"/>
                  <a:ea typeface="ＭＳ Ｐゴシック" pitchFamily="-65" charset="-128"/>
                  <a:cs typeface="ＭＳ Ｐゴシック" pitchFamily="-65" charset="-128"/>
                </a:rPr>
              </a:br>
              <a:r>
                <a:rPr lang="fr-FR" sz="1000" b="1">
                  <a:latin typeface="+mn-lt"/>
                  <a:ea typeface="ＭＳ Ｐゴシック" pitchFamily="-65" charset="-128"/>
                  <a:cs typeface="ＭＳ Ｐゴシック" pitchFamily="-65" charset="-128"/>
                </a:rPr>
                <a:t>113</a:t>
              </a:r>
            </a:p>
          </p:txBody>
        </p:sp>
        <p:sp>
          <p:nvSpPr>
            <p:cNvPr id="60" name="ZoneTexte 46"/>
            <p:cNvSpPr txBox="1">
              <a:spLocks noChangeArrowheads="1"/>
            </p:cNvSpPr>
            <p:nvPr/>
          </p:nvSpPr>
          <p:spPr bwMode="auto">
            <a:xfrm>
              <a:off x="1075351" y="5354086"/>
              <a:ext cx="4315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000" b="1" dirty="0">
                  <a:latin typeface="+mn-lt"/>
                  <a:ea typeface="ＭＳ Ｐゴシック" pitchFamily="-65" charset="-128"/>
                  <a:cs typeface="ＭＳ Ｐゴシック" pitchFamily="-65" charset="-128"/>
                </a:rPr>
                <a:t>105/</a:t>
              </a:r>
            </a:p>
            <a:p>
              <a:pPr algn="ctr">
                <a:defRPr/>
              </a:pPr>
              <a:r>
                <a:rPr lang="fr-FR" sz="1000" b="1" dirty="0">
                  <a:latin typeface="+mn-lt"/>
                  <a:ea typeface="ＭＳ Ｐゴシック" pitchFamily="-65" charset="-128"/>
                  <a:cs typeface="ＭＳ Ｐゴシック" pitchFamily="-65" charset="-128"/>
                </a:rPr>
                <a:t>135</a:t>
              </a:r>
            </a:p>
          </p:txBody>
        </p: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0"/>
          <p:cNvSpPr>
            <a:spLocks noChangeArrowheads="1"/>
          </p:cNvSpPr>
          <p:nvPr/>
        </p:nvSpPr>
        <p:spPr bwMode="auto">
          <a:xfrm>
            <a:off x="136546" y="1549884"/>
            <a:ext cx="35369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HIV RNA &lt; 50 c/mL at W96</a:t>
            </a:r>
          </a:p>
          <a:p>
            <a:pPr algn="ctr"/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(Per protocol, TLOVR)</a:t>
            </a:r>
          </a:p>
        </p:txBody>
      </p:sp>
      <p:sp>
        <p:nvSpPr>
          <p:cNvPr id="97" name="Rectangle 10"/>
          <p:cNvSpPr>
            <a:spLocks noChangeArrowheads="1"/>
          </p:cNvSpPr>
          <p:nvPr/>
        </p:nvSpPr>
        <p:spPr bwMode="auto">
          <a:xfrm>
            <a:off x="4457364" y="1565266"/>
            <a:ext cx="40960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Confirmed </a:t>
            </a:r>
            <a:r>
              <a:rPr lang="en-US" sz="2000" b="1" dirty="0" err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virologic</a:t>
            </a:r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rebound</a:t>
            </a:r>
          </a:p>
        </p:txBody>
      </p:sp>
      <p:sp>
        <p:nvSpPr>
          <p:cNvPr id="99" name="Rectangle 8"/>
          <p:cNvSpPr>
            <a:spLocks noChangeArrowheads="1"/>
          </p:cNvSpPr>
          <p:nvPr/>
        </p:nvSpPr>
        <p:spPr bwMode="auto">
          <a:xfrm>
            <a:off x="1637348" y="1238250"/>
            <a:ext cx="5905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Efficacy and Safety Results (W96)</a:t>
            </a:r>
          </a:p>
        </p:txBody>
      </p:sp>
      <p:graphicFrame>
        <p:nvGraphicFramePr>
          <p:cNvPr id="100" name="Tableau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510854"/>
              </p:ext>
            </p:extLst>
          </p:nvPr>
        </p:nvGraphicFramePr>
        <p:xfrm>
          <a:off x="3673497" y="2030794"/>
          <a:ext cx="5336823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37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97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ATV/r + 2 NRTI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ATV/r</a:t>
                      </a:r>
                      <a:r>
                        <a:rPr lang="en-US" sz="1600" b="1" baseline="0" noProof="0" dirty="0">
                          <a:solidFill>
                            <a:srgbClr val="000000"/>
                          </a:solidFill>
                          <a:latin typeface="+mj-lt"/>
                        </a:rPr>
                        <a:t> + 3TC</a:t>
                      </a:r>
                      <a:endParaRPr lang="en-US" sz="1600" b="1" noProof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Samples amplified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2/5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3/9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Emergence of resistance mutations</a:t>
                      </a:r>
                      <a:endParaRPr lang="en-US" sz="1200" b="1" baseline="3000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1</a:t>
                      </a:r>
                      <a:r>
                        <a:rPr lang="en-US" sz="1200" b="1" baseline="0" noProof="0">
                          <a:solidFill>
                            <a:srgbClr val="000066"/>
                          </a:solidFill>
                        </a:rPr>
                        <a:t> (M184V)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6" name="Titre 1"/>
          <p:cNvSpPr txBox="1">
            <a:spLocks/>
          </p:cNvSpPr>
          <p:nvPr/>
        </p:nvSpPr>
        <p:spPr bwMode="auto">
          <a:xfrm>
            <a:off x="203200" y="1968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graphicFrame>
        <p:nvGraphicFramePr>
          <p:cNvPr id="50" name="Tableau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829067"/>
              </p:ext>
            </p:extLst>
          </p:nvPr>
        </p:nvGraphicFramePr>
        <p:xfrm>
          <a:off x="3133909" y="3966867"/>
          <a:ext cx="5876411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40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90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33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ATV/r + 2 NRTI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N = 141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ATV/r</a:t>
                      </a:r>
                      <a:r>
                        <a:rPr lang="en-US" sz="1400" b="1" baseline="0" noProof="0" dirty="0">
                          <a:solidFill>
                            <a:srgbClr val="000000"/>
                          </a:solidFill>
                          <a:latin typeface="+mj-lt"/>
                        </a:rPr>
                        <a:t> + 3TC</a:t>
                      </a:r>
                    </a:p>
                    <a:p>
                      <a:pPr algn="ctr"/>
                      <a:r>
                        <a:rPr lang="en-US" sz="1400" b="1" baseline="0" noProof="0" dirty="0">
                          <a:solidFill>
                            <a:srgbClr val="000000"/>
                          </a:solidFill>
                          <a:latin typeface="+mj-lt"/>
                        </a:rPr>
                        <a:t>N = 140</a:t>
                      </a:r>
                      <a:endParaRPr lang="en-US" sz="1400" b="1" noProof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AEs leading to discontinuation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10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(7.1%)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7 (5.0%)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Grade 3-4 AEs</a:t>
                      </a:r>
                    </a:p>
                    <a:p>
                      <a:pPr lvl="1"/>
                      <a:r>
                        <a:rPr lang="en-US" sz="1200" b="1" noProof="0" dirty="0" err="1">
                          <a:solidFill>
                            <a:srgbClr val="000066"/>
                          </a:solidFill>
                        </a:rPr>
                        <a:t>Hyperbilirubinemia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lvl="1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Jaundice</a:t>
                      </a:r>
                    </a:p>
                    <a:p>
                      <a:pPr lvl="1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Liver function test</a:t>
                      </a:r>
                    </a:p>
                    <a:p>
                      <a:pPr lvl="1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Hyperlipidemia</a:t>
                      </a:r>
                    </a:p>
                    <a:p>
                      <a:pPr lvl="1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Thrombocytopenia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99 (70%)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66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1.4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0.7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2.1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99 (71%)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65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2.1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2.1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Changes at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W96 in triglycerides</a:t>
                      </a:r>
                    </a:p>
                    <a:p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Changes at W96 in total cholesterol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- 6.2%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- 1.9%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+ 12.1% (p &lt; 0.003)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+ 5.1% (p &lt; 0.001)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5220650" y="3654500"/>
            <a:ext cx="2142002" cy="31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rm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Safety, N (%)</a:t>
            </a:r>
          </a:p>
        </p:txBody>
      </p:sp>
      <p:sp>
        <p:nvSpPr>
          <p:cNvPr id="4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SALT Study: switch to ATV/r + 3TC</a:t>
            </a:r>
          </a:p>
        </p:txBody>
      </p:sp>
      <p:sp>
        <p:nvSpPr>
          <p:cNvPr id="39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SALT</a:t>
            </a:r>
          </a:p>
        </p:txBody>
      </p:sp>
      <p:sp>
        <p:nvSpPr>
          <p:cNvPr id="45" name="ZoneTexte 69"/>
          <p:cNvSpPr txBox="1">
            <a:spLocks noChangeArrowheads="1"/>
          </p:cNvSpPr>
          <p:nvPr/>
        </p:nvSpPr>
        <p:spPr bwMode="auto">
          <a:xfrm>
            <a:off x="956667" y="6565238"/>
            <a:ext cx="81791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Perez-Molina JA, 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JAC </a:t>
            </a:r>
            <a:r>
              <a:rPr lang="fr-FR" sz="1200" i="1" dirty="0" smtClean="0">
                <a:solidFill>
                  <a:srgbClr val="CC0000"/>
                </a:solidFill>
                <a:ea typeface="ＭＳ Ｐゴシック" pitchFamily="34" charset="-128"/>
              </a:rPr>
              <a:t>2017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; 72:246-53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grpSp>
        <p:nvGrpSpPr>
          <p:cNvPr id="41" name="Groupe 40"/>
          <p:cNvGrpSpPr/>
          <p:nvPr/>
        </p:nvGrpSpPr>
        <p:grpSpPr>
          <a:xfrm>
            <a:off x="164341" y="2294751"/>
            <a:ext cx="3250754" cy="403229"/>
            <a:chOff x="164341" y="2294751"/>
            <a:chExt cx="3250754" cy="403229"/>
          </a:xfrm>
        </p:grpSpPr>
        <p:sp>
          <p:nvSpPr>
            <p:cNvPr id="44" name="AutoShape 165"/>
            <p:cNvSpPr>
              <a:spLocks noChangeArrowheads="1"/>
            </p:cNvSpPr>
            <p:nvPr/>
          </p:nvSpPr>
          <p:spPr bwMode="auto">
            <a:xfrm>
              <a:off x="164341" y="2294751"/>
              <a:ext cx="3250754" cy="40322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fr-FR" sz="2800">
                <a:solidFill>
                  <a:srgbClr val="000066"/>
                </a:solidFill>
              </a:endParaRPr>
            </a:p>
          </p:txBody>
        </p:sp>
        <p:sp>
          <p:nvSpPr>
            <p:cNvPr id="48" name="Rectangle 36"/>
            <p:cNvSpPr>
              <a:spLocks noChangeArrowheads="1"/>
            </p:cNvSpPr>
            <p:nvPr/>
          </p:nvSpPr>
          <p:spPr bwMode="auto">
            <a:xfrm>
              <a:off x="2063687" y="2419413"/>
              <a:ext cx="207963" cy="206375"/>
            </a:xfrm>
            <a:prstGeom prst="rect">
              <a:avLst/>
            </a:prstGeom>
            <a:solidFill>
              <a:srgbClr val="FF7C80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49" name="Rectangle 37"/>
            <p:cNvSpPr>
              <a:spLocks noChangeArrowheads="1"/>
            </p:cNvSpPr>
            <p:nvPr/>
          </p:nvSpPr>
          <p:spPr bwMode="auto">
            <a:xfrm>
              <a:off x="323512" y="2405126"/>
              <a:ext cx="209550" cy="209550"/>
            </a:xfrm>
            <a:prstGeom prst="rect">
              <a:avLst/>
            </a:prstGeom>
            <a:solidFill>
              <a:srgbClr val="FF0066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2" name="ZoneTexte 56"/>
            <p:cNvSpPr txBox="1">
              <a:spLocks noChangeArrowheads="1"/>
            </p:cNvSpPr>
            <p:nvPr/>
          </p:nvSpPr>
          <p:spPr bwMode="auto">
            <a:xfrm>
              <a:off x="2311281" y="2355913"/>
              <a:ext cx="106952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ATV/r + 3TC</a:t>
              </a:r>
            </a:p>
          </p:txBody>
        </p:sp>
        <p:sp>
          <p:nvSpPr>
            <p:cNvPr id="53" name="ZoneTexte 56"/>
            <p:cNvSpPr txBox="1">
              <a:spLocks noChangeArrowheads="1"/>
            </p:cNvSpPr>
            <p:nvPr/>
          </p:nvSpPr>
          <p:spPr bwMode="auto">
            <a:xfrm>
              <a:off x="551716" y="2355913"/>
              <a:ext cx="124735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ATV/r + 2 INTI</a:t>
              </a:r>
            </a:p>
          </p:txBody>
        </p:sp>
      </p:grpSp>
      <p:grpSp>
        <p:nvGrpSpPr>
          <p:cNvPr id="55" name="Groupe 54"/>
          <p:cNvGrpSpPr/>
          <p:nvPr/>
        </p:nvGrpSpPr>
        <p:grpSpPr>
          <a:xfrm>
            <a:off x="333533" y="2928386"/>
            <a:ext cx="2406624" cy="3275012"/>
            <a:chOff x="333533" y="2928386"/>
            <a:chExt cx="2406624" cy="3275012"/>
          </a:xfrm>
        </p:grpSpPr>
        <p:sp>
          <p:nvSpPr>
            <p:cNvPr id="56" name="Rectangle 8"/>
            <p:cNvSpPr>
              <a:spLocks noChangeArrowheads="1"/>
            </p:cNvSpPr>
            <p:nvPr/>
          </p:nvSpPr>
          <p:spPr bwMode="auto">
            <a:xfrm>
              <a:off x="2220913" y="5865260"/>
              <a:ext cx="185737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fr-FR" sz="16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7" name="Rectangle 46"/>
            <p:cNvSpPr>
              <a:spLocks noChangeArrowheads="1"/>
            </p:cNvSpPr>
            <p:nvPr/>
          </p:nvSpPr>
          <p:spPr bwMode="auto">
            <a:xfrm>
              <a:off x="517711" y="5668029"/>
              <a:ext cx="8495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58" name="Rectangle 51"/>
            <p:cNvSpPr>
              <a:spLocks noChangeArrowheads="1"/>
            </p:cNvSpPr>
            <p:nvPr/>
          </p:nvSpPr>
          <p:spPr bwMode="auto">
            <a:xfrm>
              <a:off x="333533" y="3040717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ea typeface="ＭＳ Ｐゴシック" pitchFamily="34" charset="-128"/>
                </a:rPr>
                <a:t>100</a:t>
              </a:r>
            </a:p>
          </p:txBody>
        </p:sp>
        <p:sp>
          <p:nvSpPr>
            <p:cNvPr id="59" name="Rectangle 42"/>
            <p:cNvSpPr>
              <a:spLocks noChangeArrowheads="1"/>
            </p:cNvSpPr>
            <p:nvPr/>
          </p:nvSpPr>
          <p:spPr bwMode="auto">
            <a:xfrm>
              <a:off x="1069487" y="3780713"/>
              <a:ext cx="41357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73.9 </a:t>
              </a:r>
            </a:p>
          </p:txBody>
        </p:sp>
        <p:sp>
          <p:nvSpPr>
            <p:cNvPr id="60" name="Rectangle 44"/>
            <p:cNvSpPr>
              <a:spLocks noChangeArrowheads="1"/>
            </p:cNvSpPr>
            <p:nvPr/>
          </p:nvSpPr>
          <p:spPr bwMode="auto">
            <a:xfrm>
              <a:off x="1860137" y="3722838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74.4</a:t>
              </a: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26020" y="5152092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20</a:t>
              </a:r>
            </a:p>
          </p:txBody>
        </p:sp>
        <p:sp>
          <p:nvSpPr>
            <p:cNvPr id="62" name="Rectangle 48"/>
            <p:cNvSpPr>
              <a:spLocks noChangeArrowheads="1"/>
            </p:cNvSpPr>
            <p:nvPr/>
          </p:nvSpPr>
          <p:spPr bwMode="auto">
            <a:xfrm>
              <a:off x="426020" y="4625042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40</a:t>
              </a:r>
            </a:p>
          </p:txBody>
        </p:sp>
        <p:sp>
          <p:nvSpPr>
            <p:cNvPr id="63" name="Rectangle 49"/>
            <p:cNvSpPr>
              <a:spLocks noChangeArrowheads="1"/>
            </p:cNvSpPr>
            <p:nvPr/>
          </p:nvSpPr>
          <p:spPr bwMode="auto">
            <a:xfrm>
              <a:off x="426020" y="4096404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60</a:t>
              </a:r>
            </a:p>
          </p:txBody>
        </p:sp>
        <p:sp>
          <p:nvSpPr>
            <p:cNvPr id="64" name="Rectangle 50"/>
            <p:cNvSpPr>
              <a:spLocks noChangeArrowheads="1"/>
            </p:cNvSpPr>
            <p:nvPr/>
          </p:nvSpPr>
          <p:spPr bwMode="auto">
            <a:xfrm>
              <a:off x="426020" y="3569354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80</a:t>
              </a:r>
            </a:p>
          </p:txBody>
        </p:sp>
        <p:sp>
          <p:nvSpPr>
            <p:cNvPr id="65" name="ZoneTexte 52"/>
            <p:cNvSpPr txBox="1">
              <a:spLocks noChangeArrowheads="1"/>
            </p:cNvSpPr>
            <p:nvPr/>
          </p:nvSpPr>
          <p:spPr bwMode="auto">
            <a:xfrm>
              <a:off x="576933" y="2928386"/>
              <a:ext cx="32092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cxnSp>
          <p:nvCxnSpPr>
            <p:cNvPr id="66" name="Connecteur droit 65"/>
            <p:cNvCxnSpPr/>
            <p:nvPr/>
          </p:nvCxnSpPr>
          <p:spPr bwMode="auto">
            <a:xfrm>
              <a:off x="645850" y="5800836"/>
              <a:ext cx="2094307" cy="1588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Connecteur droit 66"/>
            <p:cNvCxnSpPr/>
            <p:nvPr/>
          </p:nvCxnSpPr>
          <p:spPr bwMode="auto">
            <a:xfrm>
              <a:off x="720725" y="3176036"/>
              <a:ext cx="0" cy="2640012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/>
            <p:nvPr/>
          </p:nvCxnSpPr>
          <p:spPr bwMode="auto">
            <a:xfrm>
              <a:off x="650875" y="3761823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Connecteur droit 68"/>
            <p:cNvCxnSpPr/>
            <p:nvPr/>
          </p:nvCxnSpPr>
          <p:spPr bwMode="auto">
            <a:xfrm>
              <a:off x="652463" y="427299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Connecteur droit 69"/>
            <p:cNvCxnSpPr/>
            <p:nvPr/>
          </p:nvCxnSpPr>
          <p:spPr bwMode="auto">
            <a:xfrm>
              <a:off x="654050" y="478099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Connecteur droit 70"/>
            <p:cNvCxnSpPr/>
            <p:nvPr/>
          </p:nvCxnSpPr>
          <p:spPr bwMode="auto">
            <a:xfrm>
              <a:off x="641350" y="531439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Rectangle 20"/>
            <p:cNvSpPr>
              <a:spLocks noChangeArrowheads="1"/>
            </p:cNvSpPr>
            <p:nvPr/>
          </p:nvSpPr>
          <p:spPr bwMode="auto">
            <a:xfrm>
              <a:off x="990600" y="4002635"/>
              <a:ext cx="576000" cy="1800000"/>
            </a:xfrm>
            <a:prstGeom prst="rect">
              <a:avLst/>
            </a:prstGeom>
            <a:solidFill>
              <a:srgbClr val="FF00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73" name="Rectangle 21"/>
            <p:cNvSpPr>
              <a:spLocks noChangeArrowheads="1"/>
            </p:cNvSpPr>
            <p:nvPr/>
          </p:nvSpPr>
          <p:spPr bwMode="auto">
            <a:xfrm>
              <a:off x="1777992" y="3953661"/>
              <a:ext cx="576000" cy="1847175"/>
            </a:xfrm>
            <a:prstGeom prst="rect">
              <a:avLst/>
            </a:prstGeom>
            <a:solidFill>
              <a:srgbClr val="FF7C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cxnSp>
          <p:nvCxnSpPr>
            <p:cNvPr id="74" name="Connecteur droit 73"/>
            <p:cNvCxnSpPr/>
            <p:nvPr/>
          </p:nvCxnSpPr>
          <p:spPr bwMode="auto">
            <a:xfrm>
              <a:off x="643255" y="3194133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ZoneTexte 9"/>
          <p:cNvSpPr txBox="1">
            <a:spLocks noChangeArrowheads="1"/>
          </p:cNvSpPr>
          <p:nvPr/>
        </p:nvSpPr>
        <p:spPr bwMode="auto">
          <a:xfrm>
            <a:off x="1008694" y="5857323"/>
            <a:ext cx="12934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≠ (95%CI)</a:t>
            </a:r>
          </a:p>
          <a:p>
            <a:pPr algn="ctr"/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0.5 (- 9.9 ; 11)</a:t>
            </a:r>
            <a:endParaRPr lang="fr-FR" sz="1400" b="1" dirty="0">
              <a:solidFill>
                <a:srgbClr val="333399"/>
              </a:solidFill>
              <a:ea typeface="ＭＳ Ｐゴシック" pitchFamily="34" charset="-128"/>
            </a:endParaRPr>
          </a:p>
        </p:txBody>
      </p:sp>
      <p:sp>
        <p:nvSpPr>
          <p:cNvPr id="77" name="ZoneTexte 49"/>
          <p:cNvSpPr txBox="1">
            <a:spLocks noChangeArrowheads="1"/>
          </p:cNvSpPr>
          <p:nvPr/>
        </p:nvSpPr>
        <p:spPr bwMode="auto">
          <a:xfrm>
            <a:off x="1878919" y="5354086"/>
            <a:ext cx="3962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000" b="1" dirty="0">
                <a:latin typeface="+mn-lt"/>
                <a:ea typeface="ＭＳ Ｐゴシック" pitchFamily="-65" charset="-128"/>
                <a:cs typeface="ＭＳ Ｐゴシック" pitchFamily="-65" charset="-128"/>
              </a:rPr>
              <a:t>99/</a:t>
            </a:r>
            <a:br>
              <a:rPr lang="fr-FR" sz="1000" b="1" dirty="0">
                <a:latin typeface="+mn-lt"/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1000" b="1" dirty="0">
                <a:latin typeface="+mn-lt"/>
                <a:ea typeface="ＭＳ Ｐゴシック" pitchFamily="-65" charset="-128"/>
                <a:cs typeface="ＭＳ Ｐゴシック" pitchFamily="-65" charset="-128"/>
              </a:rPr>
              <a:t>133</a:t>
            </a:r>
          </a:p>
        </p:txBody>
      </p:sp>
      <p:sp>
        <p:nvSpPr>
          <p:cNvPr id="78" name="ZoneTexte 46"/>
          <p:cNvSpPr txBox="1">
            <a:spLocks noChangeArrowheads="1"/>
          </p:cNvSpPr>
          <p:nvPr/>
        </p:nvSpPr>
        <p:spPr bwMode="auto">
          <a:xfrm>
            <a:off x="1092982" y="5354086"/>
            <a:ext cx="3962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000" b="1" dirty="0">
                <a:latin typeface="+mn-lt"/>
                <a:ea typeface="ＭＳ Ｐゴシック" pitchFamily="-65" charset="-128"/>
                <a:cs typeface="ＭＳ Ｐゴシック" pitchFamily="-65" charset="-128"/>
              </a:rPr>
              <a:t>99/</a:t>
            </a:r>
          </a:p>
          <a:p>
            <a:pPr algn="ctr">
              <a:defRPr/>
            </a:pPr>
            <a:r>
              <a:rPr lang="fr-FR" sz="1000" b="1" dirty="0">
                <a:latin typeface="+mn-lt"/>
                <a:ea typeface="ＭＳ Ｐゴシック" pitchFamily="-65" charset="-128"/>
                <a:cs typeface="ＭＳ Ｐゴシック" pitchFamily="-65" charset="-128"/>
              </a:rPr>
              <a:t>134</a:t>
            </a:r>
          </a:p>
        </p:txBody>
      </p:sp>
    </p:spTree>
    <p:extLst>
      <p:ext uri="{BB962C8B-B14F-4D97-AF65-F5344CB8AC3E}">
        <p14:creationId xmlns:p14="http://schemas.microsoft.com/office/powerpoint/2010/main" val="141280098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168400"/>
            <a:ext cx="8991600" cy="5303838"/>
          </a:xfrm>
        </p:spPr>
        <p:txBody>
          <a:bodyPr/>
          <a:lstStyle/>
          <a:p>
            <a:r>
              <a:rPr lang="en-US" sz="2800" b="1" dirty="0">
                <a:latin typeface="+mj-lt"/>
              </a:rPr>
              <a:t>Conclusion</a:t>
            </a:r>
            <a:br>
              <a:rPr lang="en-US" sz="2800" b="1" dirty="0">
                <a:latin typeface="+mj-lt"/>
              </a:rPr>
            </a:br>
            <a:endParaRPr lang="en-US" dirty="0"/>
          </a:p>
          <a:p>
            <a:pPr lvl="1"/>
            <a:r>
              <a:rPr lang="en-US" sz="2000" dirty="0">
                <a:latin typeface=""/>
              </a:rPr>
              <a:t>Switching to ATV/r + 3TC is effective, safe, and non-inferior to ATV/r </a:t>
            </a:r>
            <a:br>
              <a:rPr lang="en-US" sz="2000" dirty="0">
                <a:latin typeface=""/>
              </a:rPr>
            </a:br>
            <a:r>
              <a:rPr lang="en-US" sz="2000" dirty="0">
                <a:latin typeface=""/>
              </a:rPr>
              <a:t>+ 2 NRTI in </a:t>
            </a:r>
            <a:r>
              <a:rPr lang="en-US" sz="2000" dirty="0" err="1">
                <a:latin typeface=""/>
              </a:rPr>
              <a:t>virologically</a:t>
            </a:r>
            <a:r>
              <a:rPr lang="en-US" sz="2000" dirty="0">
                <a:latin typeface=""/>
              </a:rPr>
              <a:t> suppressed HIV+ patients, who need change any antiretroviral previous triple therapy because of toxicity, intolerance or simplification</a:t>
            </a:r>
          </a:p>
          <a:p>
            <a:pPr lvl="2"/>
            <a:r>
              <a:rPr lang="en-US" dirty="0">
                <a:latin typeface=""/>
              </a:rPr>
              <a:t>Switching from a triple to a dual ATV-based regimen is not associated with an increased risk of </a:t>
            </a:r>
            <a:r>
              <a:rPr lang="en-US" dirty="0" err="1">
                <a:latin typeface=""/>
              </a:rPr>
              <a:t>virological</a:t>
            </a:r>
            <a:r>
              <a:rPr lang="en-US" dirty="0">
                <a:latin typeface=""/>
              </a:rPr>
              <a:t> failure, which was low in both groups, with most patients with </a:t>
            </a:r>
            <a:r>
              <a:rPr lang="en-US" dirty="0" err="1">
                <a:latin typeface=""/>
              </a:rPr>
              <a:t>virological</a:t>
            </a:r>
            <a:r>
              <a:rPr lang="en-US" dirty="0">
                <a:latin typeface=""/>
              </a:rPr>
              <a:t> failure with HIV RNA &lt; 200 c/ml</a:t>
            </a:r>
          </a:p>
          <a:p>
            <a:pPr lvl="2"/>
            <a:r>
              <a:rPr lang="en-US" dirty="0">
                <a:latin typeface=""/>
              </a:rPr>
              <a:t>Frequency of blips throughout the 48 weeks was equivalent in both groups</a:t>
            </a:r>
          </a:p>
          <a:p>
            <a:pPr lvl="2"/>
            <a:r>
              <a:rPr lang="en-US" dirty="0">
                <a:latin typeface=""/>
              </a:rPr>
              <a:t>Only 1 patient (triple-treatment group) developed resistance mutation (M184V)</a:t>
            </a:r>
          </a:p>
          <a:p>
            <a:pPr lvl="2"/>
            <a:r>
              <a:rPr lang="en-US" dirty="0">
                <a:latin typeface=""/>
              </a:rPr>
              <a:t>Few patients discontinued the study in the 2 groups because of toxic effects, with treatment interruptions being significantly more frequent in the triple-treatment group</a:t>
            </a:r>
          </a:p>
          <a:p>
            <a:pPr lvl="2"/>
            <a:r>
              <a:rPr lang="en-US" dirty="0">
                <a:latin typeface=""/>
              </a:rPr>
              <a:t>No significant differences in change from baseline in neurocognitive function, neither renal function, bone mineral density, or fat gain or distribution between groups at week 96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SALT</a:t>
            </a: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SALT Study: switch to ATV/r + 3TC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956667" y="6565238"/>
            <a:ext cx="8179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Perez-Molina JA. Lancet Infect Dis 2015;15:775-84, 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Perez-Molina JA, JAC 2017; 72:246-53</a:t>
            </a:r>
            <a:endParaRPr lang="en-GB" sz="1200" i="1">
              <a:solidFill>
                <a:srgbClr val="CC0000"/>
              </a:solidFill>
              <a:ea typeface="ＭＳ Ｐゴシック" pitchFamily="34" charset="-128"/>
            </a:endParaRPr>
          </a:p>
          <a:p>
            <a:pPr algn="r" defTabSz="914400"/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671</Words>
  <Application>Microsoft Office PowerPoint</Application>
  <PresentationFormat>Affichage à l'écran (4:3)</PresentationFormat>
  <Paragraphs>222</Paragraphs>
  <Slides>6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ARV_trials_2015</vt:lpstr>
      <vt:lpstr>Switch to ATV/r + 3TC</vt:lpstr>
      <vt:lpstr>SALT Study: switch to ATV/r + 3TC</vt:lpstr>
      <vt:lpstr>Présentation PowerPoint</vt:lpstr>
      <vt:lpstr>SALT Study: switch to ATV/r + 3TC</vt:lpstr>
      <vt:lpstr>SALT Study: switch to ATV/r + 3TC</vt:lpstr>
      <vt:lpstr>SALT Study: switch to ATV/r + 3TC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subject>AEI - www.aei.fr</dc:subject>
  <dc:creator>www.arv-trial.com</dc:creator>
  <cp:lastModifiedBy>Utilisateur</cp:lastModifiedBy>
  <cp:revision>70</cp:revision>
  <dcterms:created xsi:type="dcterms:W3CDTF">2015-05-20T10:06:58Z</dcterms:created>
  <dcterms:modified xsi:type="dcterms:W3CDTF">2017-01-03T20:22:06Z</dcterms:modified>
</cp:coreProperties>
</file>