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91" r:id="rId2"/>
    <p:sldId id="382" r:id="rId3"/>
    <p:sldId id="383" r:id="rId4"/>
    <p:sldId id="384" r:id="rId5"/>
    <p:sldId id="385" r:id="rId6"/>
    <p:sldId id="386" r:id="rId7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614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16B00076-BF94-4C4B-B4D4-7470014BC9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3399155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8B30AAD2-1520-48D4-8674-7BE1E25C9FC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3029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prstClr val="black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695FB45-6D0F-4119-9758-CD2A160B3942}" type="slidenum">
              <a:rPr lang="fr-FR" sz="1300">
                <a:solidFill>
                  <a:prstClr val="black"/>
                </a:solidFill>
              </a:rPr>
              <a:pPr algn="r" eaLnBrk="1" hangingPunct="1"/>
              <a:t>1</a:t>
            </a:fld>
            <a:endParaRPr lang="fr-FR" sz="13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690749E3-1DBC-40C3-83CA-0613A2266929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126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98FEE22-8CBF-46CB-9B48-AF96A4375801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E225036-5A17-4D66-9A2B-A6C4B6216586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331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265E5A33-3344-4AAD-8B6E-A1F504EFBEC7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518BD80C-9427-40B6-B0AC-28628FB7D80F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64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9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803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2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1" charset="-128"/>
              </a:rPr>
              <a:t>Switch to ATV- </a:t>
            </a:r>
            <a:r>
              <a:rPr lang="en-US" sz="3200" dirty="0" smtClean="0">
                <a:ea typeface="ＭＳ Ｐゴシック" pitchFamily="-1" charset="-128"/>
              </a:rPr>
              <a:t>or </a:t>
            </a:r>
            <a:r>
              <a:rPr lang="en-US" sz="3200" dirty="0">
                <a:ea typeface="ＭＳ Ｐゴシック" pitchFamily="-1" charset="-128"/>
              </a:rPr>
              <a:t>ATV/r-containing regimen</a:t>
            </a:r>
            <a:endParaRPr lang="en-GB" sz="3200" dirty="0" smtClean="0">
              <a:ea typeface="ＭＳ Ｐゴシック" pitchFamily="-1" charset="-128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ATV/r-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ATAZIP</a:t>
            </a:r>
          </a:p>
          <a:p>
            <a:pPr marL="0" lvl="0" indent="0"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 ± r-containing </a:t>
            </a:r>
            <a:r>
              <a:rPr lang="en-US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SWAN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SLOAT </a:t>
            </a:r>
            <a:r>
              <a:rPr lang="fr-FR" sz="2800" b="1" dirty="0" err="1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 marL="0" lvl="0" indent="0">
              <a:buNone/>
              <a:defRPr/>
            </a:pPr>
            <a:r>
              <a:rPr lang="fr-FR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to ATV-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ARIES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INDUMA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ASSURE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4655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SLOAT Study: switch LPV/r to ATV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1763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100" name="Espace réservé du contenu 2"/>
          <p:cNvSpPr>
            <a:spLocks/>
          </p:cNvSpPr>
          <p:nvPr/>
        </p:nvSpPr>
        <p:spPr bwMode="auto">
          <a:xfrm>
            <a:off x="34925" y="438308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Objective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Non inferiority in the proportion of patients with virologic rebound at W48</a:t>
            </a:r>
            <a:br>
              <a:rPr lang="en-GB">
                <a:solidFill>
                  <a:srgbClr val="000066"/>
                </a:solidFill>
              </a:rPr>
            </a:br>
            <a:r>
              <a:rPr lang="en-GB">
                <a:solidFill>
                  <a:srgbClr val="000066"/>
                </a:solidFill>
              </a:rPr>
              <a:t>(upper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90%, 90% power)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Virologic rebound: HIV-1 RNA &gt; 50 c/mL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16415" name="Group 31"/>
          <p:cNvGraphicFramePr>
            <a:graphicFrameLocks noGrp="1"/>
          </p:cNvGraphicFramePr>
          <p:nvPr/>
        </p:nvGraphicFramePr>
        <p:xfrm>
          <a:off x="4946650" y="3268663"/>
          <a:ext cx="3021013" cy="590767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</a:t>
                      </a:r>
                      <a:r>
                        <a:rPr kumimoji="0" lang="fr-FR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continue NRTIs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414" name="Group 30"/>
          <p:cNvGraphicFramePr>
            <a:graphicFrameLocks noGrp="1"/>
          </p:cNvGraphicFramePr>
          <p:nvPr/>
        </p:nvGraphicFramePr>
        <p:xfrm>
          <a:off x="4946650" y="2270125"/>
          <a:ext cx="3021013" cy="530312"/>
        </p:xfrm>
        <a:graphic>
          <a:graphicData uri="http://schemas.openxmlformats.org/drawingml/2006/table">
            <a:tbl>
              <a:tblPr/>
              <a:tblGrid>
                <a:gridCol w="3021013"/>
              </a:tblGrid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LPV/r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NRTIs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T="45700" marB="457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4113" name="ZoneTexte 71"/>
          <p:cNvSpPr txBox="1">
            <a:spLocks noChangeArrowheads="1"/>
          </p:cNvSpPr>
          <p:nvPr/>
        </p:nvSpPr>
        <p:spPr bwMode="auto">
          <a:xfrm>
            <a:off x="1330325" y="3981450"/>
            <a:ext cx="78216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sz="1600">
                <a:solidFill>
                  <a:srgbClr val="000066"/>
                </a:solidFill>
              </a:rPr>
              <a:t>* ATV 400 mg (N = 49), or ATV/r 300/100 mg if TDF part of NRTI backbone (N = 53)</a:t>
            </a:r>
          </a:p>
        </p:txBody>
      </p:sp>
      <p:cxnSp>
        <p:nvCxnSpPr>
          <p:cNvPr id="4114" name="Connecteur droit 66"/>
          <p:cNvCxnSpPr>
            <a:cxnSpLocks noChangeShapeType="1"/>
          </p:cNvCxnSpPr>
          <p:nvPr/>
        </p:nvCxnSpPr>
        <p:spPr bwMode="auto">
          <a:xfrm rot="5400000">
            <a:off x="3520282" y="245189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5" name="Oval 170"/>
          <p:cNvSpPr>
            <a:spLocks noChangeArrowheads="1"/>
          </p:cNvSpPr>
          <p:nvPr/>
        </p:nvSpPr>
        <p:spPr bwMode="auto">
          <a:xfrm>
            <a:off x="2949575" y="12382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4116" name="AutoShape 162"/>
          <p:cNvSpPr>
            <a:spLocks noChangeArrowheads="1"/>
          </p:cNvSpPr>
          <p:nvPr/>
        </p:nvSpPr>
        <p:spPr bwMode="auto">
          <a:xfrm>
            <a:off x="479425" y="2600325"/>
            <a:ext cx="2857500" cy="9191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224 HIV+ patients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LPV/r + 2 NRTIs ≥ 3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&lt; 50 c/mL ≥ 24 weeks</a:t>
            </a:r>
          </a:p>
        </p:txBody>
      </p:sp>
      <p:cxnSp>
        <p:nvCxnSpPr>
          <p:cNvPr id="4117" name="AutoShape 60"/>
          <p:cNvCxnSpPr>
            <a:cxnSpLocks noChangeShapeType="1"/>
          </p:cNvCxnSpPr>
          <p:nvPr/>
        </p:nvCxnSpPr>
        <p:spPr bwMode="auto">
          <a:xfrm rot="10800000" flipH="1" flipV="1">
            <a:off x="4981575" y="25685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8" name="Line 63"/>
          <p:cNvSpPr>
            <a:spLocks noChangeShapeType="1"/>
          </p:cNvSpPr>
          <p:nvPr/>
        </p:nvSpPr>
        <p:spPr bwMode="auto">
          <a:xfrm>
            <a:off x="3333750" y="3048000"/>
            <a:ext cx="8699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19" name="Rectangle 9"/>
          <p:cNvSpPr>
            <a:spLocks noChangeArrowheads="1"/>
          </p:cNvSpPr>
          <p:nvPr/>
        </p:nvSpPr>
        <p:spPr bwMode="auto">
          <a:xfrm>
            <a:off x="4221163" y="2209800"/>
            <a:ext cx="763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 = 87</a:t>
            </a:r>
          </a:p>
        </p:txBody>
      </p:sp>
      <p:sp>
        <p:nvSpPr>
          <p:cNvPr id="4120" name="Rectangle 8"/>
          <p:cNvSpPr>
            <a:spLocks noChangeArrowheads="1"/>
          </p:cNvSpPr>
          <p:nvPr/>
        </p:nvSpPr>
        <p:spPr bwMode="auto">
          <a:xfrm>
            <a:off x="4192588" y="322262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102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7785100" y="131445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22" name="Line 172"/>
          <p:cNvSpPr>
            <a:spLocks noChangeShapeType="1"/>
          </p:cNvSpPr>
          <p:nvPr/>
        </p:nvSpPr>
        <p:spPr bwMode="auto">
          <a:xfrm>
            <a:off x="8067675" y="185420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2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Soriano V, JAC 2008;61:200-5</a:t>
            </a:r>
          </a:p>
        </p:txBody>
      </p:sp>
      <p:sp>
        <p:nvSpPr>
          <p:cNvPr id="412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SLOAT Study: switch LPV/r to ATV</a:t>
            </a:r>
            <a:r>
              <a:rPr lang="en-GB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graphicFrame>
        <p:nvGraphicFramePr>
          <p:cNvPr id="17467" name="Group 59"/>
          <p:cNvGraphicFramePr>
            <a:graphicFrameLocks noGrp="1"/>
          </p:cNvGraphicFramePr>
          <p:nvPr>
            <p:ph idx="1"/>
          </p:nvPr>
        </p:nvGraphicFramePr>
        <p:xfrm>
          <a:off x="714375" y="1773238"/>
          <a:ext cx="7058025" cy="2747994"/>
        </p:xfrm>
        <a:graphic>
          <a:graphicData uri="http://schemas.openxmlformats.org/drawingml/2006/table">
            <a:tbl>
              <a:tblPr/>
              <a:tblGrid>
                <a:gridCol w="3668713"/>
                <a:gridCol w="1693862"/>
                <a:gridCol w="1695450"/>
              </a:tblGrid>
              <a:tr h="670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87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</a:t>
                      </a:r>
                      <a:r>
                        <a:rPr kumimoji="0" lang="en-GB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102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Female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41%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18%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CD4 cell count/mm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403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548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Median exposure to prior ARV, months*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38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Chronic Hepatitis C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45%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36%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Chronic hepatitis B</a:t>
                      </a:r>
                      <a:endParaRPr kumimoji="0" lang="en-GB" sz="14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67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Discontinuation before W48, n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 (lost to follow-up)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 (jaundice)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61" name="Rectangle 8"/>
          <p:cNvSpPr>
            <a:spLocks noChangeArrowheads="1"/>
          </p:cNvSpPr>
          <p:nvPr/>
        </p:nvSpPr>
        <p:spPr bwMode="auto">
          <a:xfrm>
            <a:off x="801688" y="1343025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sp>
        <p:nvSpPr>
          <p:cNvPr id="5162" name="ZoneTexte 10"/>
          <p:cNvSpPr txBox="1">
            <a:spLocks noChangeArrowheads="1"/>
          </p:cNvSpPr>
          <p:nvPr/>
        </p:nvSpPr>
        <p:spPr bwMode="auto">
          <a:xfrm>
            <a:off x="642938" y="4581525"/>
            <a:ext cx="636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400">
                <a:solidFill>
                  <a:srgbClr val="000066"/>
                </a:solidFill>
              </a:rPr>
              <a:t>* Nearly half of the patients had been exposed to other PIs, before LPV/r, and </a:t>
            </a:r>
          </a:p>
          <a:p>
            <a:pPr algn="l" eaLnBrk="1" hangingPunct="1"/>
            <a:r>
              <a:rPr lang="en-GB" sz="1400">
                <a:solidFill>
                  <a:srgbClr val="000066"/>
                </a:solidFill>
              </a:rPr>
              <a:t>failure on prior PIs had occurred in two-thirds of these PI-experienced patients</a:t>
            </a:r>
          </a:p>
        </p:txBody>
      </p:sp>
      <p:sp>
        <p:nvSpPr>
          <p:cNvPr id="5163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Soriano V, JAC 2008;61:200-5</a:t>
            </a:r>
          </a:p>
        </p:txBody>
      </p:sp>
      <p:sp>
        <p:nvSpPr>
          <p:cNvPr id="516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SLOAT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SLOAT Study: switch LPV/r to ATV</a:t>
            </a:r>
            <a:r>
              <a:rPr lang="fr-FR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306513" y="1773238"/>
            <a:ext cx="1854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Virologic failure</a:t>
            </a:r>
          </a:p>
        </p:txBody>
      </p:sp>
      <p:grpSp>
        <p:nvGrpSpPr>
          <p:cNvPr id="6148" name="Group 42"/>
          <p:cNvGrpSpPr>
            <a:grpSpLocks/>
          </p:cNvGrpSpPr>
          <p:nvPr/>
        </p:nvGrpSpPr>
        <p:grpSpPr bwMode="auto">
          <a:xfrm>
            <a:off x="684213" y="1854200"/>
            <a:ext cx="2879725" cy="4124325"/>
            <a:chOff x="431" y="1168"/>
            <a:chExt cx="1814" cy="2598"/>
          </a:xfrm>
        </p:grpSpPr>
        <p:sp>
          <p:nvSpPr>
            <p:cNvPr id="6160" name="Rectangle 8"/>
            <p:cNvSpPr>
              <a:spLocks noChangeArrowheads="1"/>
            </p:cNvSpPr>
            <p:nvPr/>
          </p:nvSpPr>
          <p:spPr bwMode="auto">
            <a:xfrm>
              <a:off x="1584" y="2755"/>
              <a:ext cx="524" cy="769"/>
            </a:xfrm>
            <a:prstGeom prst="rect">
              <a:avLst/>
            </a:prstGeom>
            <a:solidFill>
              <a:srgbClr val="8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GB" sz="1400" b="1">
                  <a:solidFill>
                    <a:schemeClr val="bg1"/>
                  </a:solidFill>
                </a:rPr>
                <a:t>11.7</a:t>
              </a:r>
            </a:p>
          </p:txBody>
        </p:sp>
        <p:sp>
          <p:nvSpPr>
            <p:cNvPr id="6161" name="Rectangle 9"/>
            <p:cNvSpPr>
              <a:spLocks noChangeArrowheads="1"/>
            </p:cNvSpPr>
            <p:nvPr/>
          </p:nvSpPr>
          <p:spPr bwMode="auto">
            <a:xfrm>
              <a:off x="829" y="2840"/>
              <a:ext cx="515" cy="684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GB" sz="1400" b="1">
                  <a:solidFill>
                    <a:schemeClr val="bg1"/>
                  </a:solidFill>
                </a:rPr>
                <a:t>10.3</a:t>
              </a:r>
            </a:p>
          </p:txBody>
        </p:sp>
        <p:sp>
          <p:nvSpPr>
            <p:cNvPr id="6162" name="Line 10"/>
            <p:cNvSpPr>
              <a:spLocks noChangeShapeType="1"/>
            </p:cNvSpPr>
            <p:nvPr/>
          </p:nvSpPr>
          <p:spPr bwMode="auto">
            <a:xfrm>
              <a:off x="638" y="1480"/>
              <a:ext cx="0" cy="2034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3" name="Line 11"/>
            <p:cNvSpPr>
              <a:spLocks noChangeShapeType="1"/>
            </p:cNvSpPr>
            <p:nvPr/>
          </p:nvSpPr>
          <p:spPr bwMode="auto">
            <a:xfrm>
              <a:off x="607" y="3521"/>
              <a:ext cx="31" cy="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4" name="Line 12"/>
            <p:cNvSpPr>
              <a:spLocks noChangeShapeType="1"/>
            </p:cNvSpPr>
            <p:nvPr/>
          </p:nvSpPr>
          <p:spPr bwMode="auto">
            <a:xfrm>
              <a:off x="607" y="3178"/>
              <a:ext cx="31" cy="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5" name="Line 13"/>
            <p:cNvSpPr>
              <a:spLocks noChangeShapeType="1"/>
            </p:cNvSpPr>
            <p:nvPr/>
          </p:nvSpPr>
          <p:spPr bwMode="auto">
            <a:xfrm>
              <a:off x="607" y="2840"/>
              <a:ext cx="31" cy="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6" name="Line 14"/>
            <p:cNvSpPr>
              <a:spLocks noChangeShapeType="1"/>
            </p:cNvSpPr>
            <p:nvPr/>
          </p:nvSpPr>
          <p:spPr bwMode="auto">
            <a:xfrm>
              <a:off x="607" y="2503"/>
              <a:ext cx="31" cy="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7" name="Line 15"/>
            <p:cNvSpPr>
              <a:spLocks noChangeShapeType="1"/>
            </p:cNvSpPr>
            <p:nvPr/>
          </p:nvSpPr>
          <p:spPr bwMode="auto">
            <a:xfrm>
              <a:off x="607" y="2154"/>
              <a:ext cx="31" cy="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Line 16"/>
            <p:cNvSpPr>
              <a:spLocks noChangeShapeType="1"/>
            </p:cNvSpPr>
            <p:nvPr/>
          </p:nvSpPr>
          <p:spPr bwMode="auto">
            <a:xfrm>
              <a:off x="607" y="1818"/>
              <a:ext cx="31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9" name="Line 17"/>
            <p:cNvSpPr>
              <a:spLocks noChangeShapeType="1"/>
            </p:cNvSpPr>
            <p:nvPr/>
          </p:nvSpPr>
          <p:spPr bwMode="auto">
            <a:xfrm>
              <a:off x="607" y="1480"/>
              <a:ext cx="31" cy="1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0" name="Line 18"/>
            <p:cNvSpPr>
              <a:spLocks noChangeShapeType="1"/>
            </p:cNvSpPr>
            <p:nvPr/>
          </p:nvSpPr>
          <p:spPr bwMode="auto">
            <a:xfrm flipV="1">
              <a:off x="627" y="3519"/>
              <a:ext cx="1618" cy="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Line 19"/>
            <p:cNvSpPr>
              <a:spLocks noChangeShapeType="1"/>
            </p:cNvSpPr>
            <p:nvPr/>
          </p:nvSpPr>
          <p:spPr bwMode="auto">
            <a:xfrm flipV="1">
              <a:off x="638" y="3514"/>
              <a:ext cx="0" cy="42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Rectangle 20"/>
            <p:cNvSpPr>
              <a:spLocks noChangeArrowheads="1"/>
            </p:cNvSpPr>
            <p:nvPr/>
          </p:nvSpPr>
          <p:spPr bwMode="auto">
            <a:xfrm>
              <a:off x="493" y="3446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6173" name="Rectangle 21"/>
            <p:cNvSpPr>
              <a:spLocks noChangeArrowheads="1"/>
            </p:cNvSpPr>
            <p:nvPr/>
          </p:nvSpPr>
          <p:spPr bwMode="auto">
            <a:xfrm>
              <a:off x="493" y="3109"/>
              <a:ext cx="62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6174" name="Rectangle 22"/>
            <p:cNvSpPr>
              <a:spLocks noChangeArrowheads="1"/>
            </p:cNvSpPr>
            <p:nvPr/>
          </p:nvSpPr>
          <p:spPr bwMode="auto">
            <a:xfrm>
              <a:off x="431" y="2771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6175" name="Rectangle 23"/>
            <p:cNvSpPr>
              <a:spLocks noChangeArrowheads="1"/>
            </p:cNvSpPr>
            <p:nvPr/>
          </p:nvSpPr>
          <p:spPr bwMode="auto">
            <a:xfrm>
              <a:off x="431" y="2435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6176" name="Rectangle 24"/>
            <p:cNvSpPr>
              <a:spLocks noChangeArrowheads="1"/>
            </p:cNvSpPr>
            <p:nvPr/>
          </p:nvSpPr>
          <p:spPr bwMode="auto">
            <a:xfrm>
              <a:off x="431" y="2087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6177" name="Rectangle 25"/>
            <p:cNvSpPr>
              <a:spLocks noChangeArrowheads="1"/>
            </p:cNvSpPr>
            <p:nvPr/>
          </p:nvSpPr>
          <p:spPr bwMode="auto">
            <a:xfrm>
              <a:off x="431" y="1748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6178" name="Rectangle 26"/>
            <p:cNvSpPr>
              <a:spLocks noChangeArrowheads="1"/>
            </p:cNvSpPr>
            <p:nvPr/>
          </p:nvSpPr>
          <p:spPr bwMode="auto">
            <a:xfrm>
              <a:off x="431" y="1411"/>
              <a:ext cx="124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400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6179" name="Text Box 28"/>
            <p:cNvSpPr txBox="1">
              <a:spLocks noChangeArrowheads="1"/>
            </p:cNvSpPr>
            <p:nvPr/>
          </p:nvSpPr>
          <p:spPr bwMode="auto">
            <a:xfrm>
              <a:off x="1617" y="3554"/>
              <a:ext cx="50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600" b="1">
                  <a:solidFill>
                    <a:srgbClr val="660066"/>
                  </a:solidFill>
                </a:rPr>
                <a:t>12/102</a:t>
              </a:r>
            </a:p>
          </p:txBody>
        </p:sp>
        <p:sp>
          <p:nvSpPr>
            <p:cNvPr id="6180" name="Text Box 29"/>
            <p:cNvSpPr txBox="1">
              <a:spLocks noChangeArrowheads="1"/>
            </p:cNvSpPr>
            <p:nvPr/>
          </p:nvSpPr>
          <p:spPr bwMode="auto">
            <a:xfrm>
              <a:off x="920" y="3554"/>
              <a:ext cx="3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eaLnBrk="1" hangingPunct="1"/>
              <a:r>
                <a:rPr lang="en-GB" sz="1600" b="1">
                  <a:solidFill>
                    <a:srgbClr val="CC6600"/>
                  </a:solidFill>
                </a:rPr>
                <a:t>9/87</a:t>
              </a:r>
            </a:p>
          </p:txBody>
        </p:sp>
        <p:sp>
          <p:nvSpPr>
            <p:cNvPr id="6181" name="Rectangle 66"/>
            <p:cNvSpPr>
              <a:spLocks noChangeArrowheads="1"/>
            </p:cNvSpPr>
            <p:nvPr/>
          </p:nvSpPr>
          <p:spPr bwMode="auto">
            <a:xfrm>
              <a:off x="455" y="1168"/>
              <a:ext cx="23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GB" sz="160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2797175" y="1181100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Results: W48 outcome</a:t>
            </a:r>
          </a:p>
        </p:txBody>
      </p:sp>
      <p:sp>
        <p:nvSpPr>
          <p:cNvPr id="6150" name="Espace réservé du contenu 2"/>
          <p:cNvSpPr txBox="1">
            <a:spLocks/>
          </p:cNvSpPr>
          <p:nvPr/>
        </p:nvSpPr>
        <p:spPr bwMode="auto">
          <a:xfrm>
            <a:off x="4572000" y="1751013"/>
            <a:ext cx="4289425" cy="463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>
              <a:spcBef>
                <a:spcPts val="3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Resistance mutations at virologic failure</a:t>
            </a:r>
          </a:p>
          <a:p>
            <a:pPr lvl="1" algn="l" defTabSz="914400">
              <a:spcBef>
                <a:spcPts val="375"/>
              </a:spcBef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LPV/r: 	1/9</a:t>
            </a:r>
          </a:p>
          <a:p>
            <a:pPr lvl="1" algn="l" defTabSz="914400">
              <a:spcBef>
                <a:spcPts val="375"/>
              </a:spcBef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ATV: 	2/5</a:t>
            </a:r>
          </a:p>
          <a:p>
            <a:pPr lvl="1" algn="l" defTabSz="914400">
              <a:spcBef>
                <a:spcPct val="20000"/>
              </a:spcBef>
              <a:spcAft>
                <a:spcPct val="30000"/>
              </a:spcAft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ATV/r: 	3/7</a:t>
            </a:r>
          </a:p>
          <a:p>
            <a:pPr algn="l" defTabSz="914400">
              <a:spcBef>
                <a:spcPts val="3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Median ATV C</a:t>
            </a:r>
            <a:r>
              <a:rPr lang="en-GB" baseline="-25000">
                <a:solidFill>
                  <a:srgbClr val="000066"/>
                </a:solidFill>
              </a:rPr>
              <a:t>trough *</a:t>
            </a:r>
          </a:p>
          <a:p>
            <a:pPr lvl="1" algn="l" defTabSz="914400">
              <a:spcBef>
                <a:spcPts val="375"/>
              </a:spcBef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ATV/r:	0.822 mg/L</a:t>
            </a:r>
          </a:p>
          <a:p>
            <a:pPr lvl="1" algn="l" defTabSz="914400">
              <a:spcBef>
                <a:spcPct val="20000"/>
              </a:spcBef>
              <a:spcAft>
                <a:spcPct val="30000"/>
              </a:spcAft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ATV:	0.234 mg/L</a:t>
            </a:r>
          </a:p>
          <a:p>
            <a:pPr algn="l" defTabSz="914400">
              <a:spcBef>
                <a:spcPts val="3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>
                <a:solidFill>
                  <a:srgbClr val="000066"/>
                </a:solidFill>
              </a:rPr>
              <a:t>Median CD4 increase between baseline and W48</a:t>
            </a:r>
            <a:endParaRPr lang="en-GB" sz="1200">
              <a:solidFill>
                <a:srgbClr val="000066"/>
              </a:solidFill>
            </a:endParaRPr>
          </a:p>
          <a:p>
            <a:pPr lvl="1" algn="l" defTabSz="914400">
              <a:spcBef>
                <a:spcPts val="375"/>
              </a:spcBef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LPV/r:	46/mm</a:t>
            </a:r>
            <a:r>
              <a:rPr lang="en-GB" baseline="30000">
                <a:solidFill>
                  <a:srgbClr val="000066"/>
                </a:solidFill>
              </a:rPr>
              <a:t>3</a:t>
            </a:r>
          </a:p>
          <a:p>
            <a:pPr lvl="1" algn="l" defTabSz="914400">
              <a:spcBef>
                <a:spcPts val="375"/>
              </a:spcBef>
              <a:buClr>
                <a:srgbClr val="CC3300"/>
              </a:buClr>
              <a:buFontTx/>
              <a:buChar char="–"/>
            </a:pPr>
            <a:r>
              <a:rPr lang="en-GB">
                <a:solidFill>
                  <a:srgbClr val="000066"/>
                </a:solidFill>
              </a:rPr>
              <a:t>ATV</a:t>
            </a:r>
            <a:r>
              <a:rPr lang="en-GB" u="sng">
                <a:solidFill>
                  <a:srgbClr val="000066"/>
                </a:solidFill>
              </a:rPr>
              <a:t>+</a:t>
            </a:r>
            <a:r>
              <a:rPr lang="en-GB">
                <a:solidFill>
                  <a:srgbClr val="000066"/>
                </a:solidFill>
              </a:rPr>
              <a:t>r:	42/mm</a:t>
            </a:r>
            <a:r>
              <a:rPr lang="en-GB" baseline="30000">
                <a:solidFill>
                  <a:srgbClr val="000066"/>
                </a:solidFill>
              </a:rPr>
              <a:t>3</a:t>
            </a:r>
            <a:endParaRPr lang="en-GB" sz="2400">
              <a:solidFill>
                <a:srgbClr val="000066"/>
              </a:solidFill>
            </a:endParaRPr>
          </a:p>
        </p:txBody>
      </p:sp>
      <p:sp>
        <p:nvSpPr>
          <p:cNvPr id="6151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Soriano V, JAC 2008;61:200-5</a:t>
            </a:r>
          </a:p>
        </p:txBody>
      </p:sp>
      <p:sp>
        <p:nvSpPr>
          <p:cNvPr id="6152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SLOAT</a:t>
            </a:r>
          </a:p>
        </p:txBody>
      </p:sp>
      <p:grpSp>
        <p:nvGrpSpPr>
          <p:cNvPr id="6153" name="Groupe 36"/>
          <p:cNvGrpSpPr>
            <a:grpSpLocks/>
          </p:cNvGrpSpPr>
          <p:nvPr/>
        </p:nvGrpSpPr>
        <p:grpSpPr bwMode="auto">
          <a:xfrm>
            <a:off x="1219200" y="2330450"/>
            <a:ext cx="2101850" cy="641350"/>
            <a:chOff x="1219200" y="2330450"/>
            <a:chExt cx="2101850" cy="641350"/>
          </a:xfrm>
        </p:grpSpPr>
        <p:sp>
          <p:nvSpPr>
            <p:cNvPr id="6155" name="AutoShape 165"/>
            <p:cNvSpPr>
              <a:spLocks noChangeArrowheads="1"/>
            </p:cNvSpPr>
            <p:nvPr/>
          </p:nvSpPr>
          <p:spPr bwMode="auto">
            <a:xfrm>
              <a:off x="1219200" y="2330450"/>
              <a:ext cx="2101850" cy="6413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56" name="Rectangle 3"/>
            <p:cNvSpPr>
              <a:spLocks noChangeArrowheads="1"/>
            </p:cNvSpPr>
            <p:nvPr/>
          </p:nvSpPr>
          <p:spPr bwMode="auto">
            <a:xfrm>
              <a:off x="1360488" y="2717800"/>
              <a:ext cx="177800" cy="144463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57" name="Rectangle 4"/>
            <p:cNvSpPr>
              <a:spLocks noChangeArrowheads="1"/>
            </p:cNvSpPr>
            <p:nvPr/>
          </p:nvSpPr>
          <p:spPr bwMode="auto">
            <a:xfrm>
              <a:off x="1360488" y="2427288"/>
              <a:ext cx="177800" cy="144462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58" name="ZoneTexte 84"/>
            <p:cNvSpPr txBox="1">
              <a:spLocks noChangeArrowheads="1"/>
            </p:cNvSpPr>
            <p:nvPr/>
          </p:nvSpPr>
          <p:spPr bwMode="auto">
            <a:xfrm>
              <a:off x="1504950" y="2620963"/>
              <a:ext cx="16383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Switch to ATV±r</a:t>
              </a:r>
            </a:p>
          </p:txBody>
        </p:sp>
        <p:sp>
          <p:nvSpPr>
            <p:cNvPr id="6159" name="ZoneTexte 85"/>
            <p:cNvSpPr txBox="1">
              <a:spLocks noChangeArrowheads="1"/>
            </p:cNvSpPr>
            <p:nvPr/>
          </p:nvSpPr>
          <p:spPr bwMode="auto">
            <a:xfrm>
              <a:off x="1512888" y="2330450"/>
              <a:ext cx="173672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sz="1600" b="1">
                  <a:solidFill>
                    <a:srgbClr val="000066"/>
                  </a:solidFill>
                  <a:latin typeface="Calibri" pitchFamily="34" charset="0"/>
                </a:rPr>
                <a:t>Continue on LPV/r</a:t>
              </a:r>
            </a:p>
          </p:txBody>
        </p:sp>
      </p:grpSp>
      <p:sp>
        <p:nvSpPr>
          <p:cNvPr id="6154" name="ZoneTexte 35"/>
          <p:cNvSpPr txBox="1">
            <a:spLocks noChangeArrowheads="1"/>
          </p:cNvSpPr>
          <p:nvPr/>
        </p:nvSpPr>
        <p:spPr bwMode="auto">
          <a:xfrm>
            <a:off x="4572000" y="5978525"/>
            <a:ext cx="4027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>
                <a:solidFill>
                  <a:srgbClr val="000066"/>
                </a:solidFill>
              </a:rPr>
              <a:t>* Effective minimal C</a:t>
            </a:r>
            <a:r>
              <a:rPr lang="fr-FR" baseline="-25000">
                <a:solidFill>
                  <a:srgbClr val="000066"/>
                </a:solidFill>
              </a:rPr>
              <a:t>trough</a:t>
            </a:r>
            <a:r>
              <a:rPr lang="fr-FR">
                <a:solidFill>
                  <a:srgbClr val="000066"/>
                </a:solidFill>
              </a:rPr>
              <a:t> = 0.15 mg/L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SLOAT Study: switch LPV/r to ATV</a:t>
            </a:r>
            <a:r>
              <a:rPr lang="fr-FR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graphicFrame>
        <p:nvGraphicFramePr>
          <p:cNvPr id="19691" name="Group 235"/>
          <p:cNvGraphicFramePr>
            <a:graphicFrameLocks noGrp="1"/>
          </p:cNvGraphicFramePr>
          <p:nvPr>
            <p:ph idx="1"/>
          </p:nvPr>
        </p:nvGraphicFramePr>
        <p:xfrm>
          <a:off x="292100" y="1809750"/>
          <a:ext cx="8605838" cy="3987798"/>
        </p:xfrm>
        <a:graphic>
          <a:graphicData uri="http://schemas.openxmlformats.org/drawingml/2006/table">
            <a:tbl>
              <a:tblPr/>
              <a:tblGrid>
                <a:gridCol w="2051050"/>
                <a:gridCol w="836613"/>
                <a:gridCol w="1000125"/>
                <a:gridCol w="776287"/>
                <a:gridCol w="963613"/>
                <a:gridCol w="776287"/>
                <a:gridCol w="1423988"/>
                <a:gridCol w="777875"/>
              </a:tblGrid>
              <a:tr h="367990">
                <a:tc gridSpan="8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Median changes (mg/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dL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) in fasting metabolic parameters from baseline up to Week 48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7621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87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total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102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 400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49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ATV/r 300/100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N = 53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Triglycerides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-5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-80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0.001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-96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0.001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-38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0.022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cholesterol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-0.5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-19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0.001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-27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0.001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HDL cholesterol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-0.5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+4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LDL cholesterol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-4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Glucose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+6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-2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+1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7990">
                <a:tc gridSpan="8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Proportion of patients with LDL cholesterol levels within NCEP categories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LDL 130-159 mg/dL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21%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5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LDL 160-189 mg/dL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12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LDL ≥ 190 mg/dL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1%</a:t>
                      </a:r>
                    </a:p>
                  </a:txBody>
                  <a:tcPr marL="90000" marR="90000" marT="46809" marB="46809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56" name="Text Box 2"/>
          <p:cNvSpPr txBox="1">
            <a:spLocks noChangeArrowheads="1"/>
          </p:cNvSpPr>
          <p:nvPr/>
        </p:nvSpPr>
        <p:spPr bwMode="auto">
          <a:xfrm>
            <a:off x="2816225" y="1166813"/>
            <a:ext cx="3470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Metabolic parameters</a:t>
            </a:r>
          </a:p>
        </p:txBody>
      </p:sp>
      <p:sp>
        <p:nvSpPr>
          <p:cNvPr id="725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Soriano V, JAC 2008;61:200-5</a:t>
            </a:r>
          </a:p>
        </p:txBody>
      </p:sp>
      <p:sp>
        <p:nvSpPr>
          <p:cNvPr id="7258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SLOAT</a:t>
            </a:r>
          </a:p>
        </p:txBody>
      </p:sp>
      <p:sp>
        <p:nvSpPr>
          <p:cNvPr id="7259" name="ZoneTexte 8"/>
          <p:cNvSpPr txBox="1">
            <a:spLocks noChangeArrowheads="1"/>
          </p:cNvSpPr>
          <p:nvPr/>
        </p:nvSpPr>
        <p:spPr bwMode="auto">
          <a:xfrm>
            <a:off x="398463" y="5949950"/>
            <a:ext cx="8350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Use of lipid-lowering agents was more frequent in the LPV/r group: 17% vs 5% (p = 0.006)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SLOAT Study: switch LPV/r to ATV</a:t>
            </a:r>
            <a:r>
              <a:rPr lang="fr-FR" sz="3000" u="sng" smtClean="0">
                <a:ea typeface="ＭＳ Ｐゴシック" pitchFamily="-1" charset="-128"/>
              </a:rPr>
              <a:t>+</a:t>
            </a:r>
            <a:r>
              <a:rPr lang="en-GB" sz="3000" smtClean="0">
                <a:ea typeface="ＭＳ Ｐゴシック" pitchFamily="-1" charset="-128"/>
              </a:rPr>
              <a:t>r</a:t>
            </a:r>
          </a:p>
        </p:txBody>
      </p:sp>
      <p:sp>
        <p:nvSpPr>
          <p:cNvPr id="8195" name="Espace réservé du contenu 2"/>
          <p:cNvSpPr>
            <a:spLocks noGrp="1"/>
          </p:cNvSpPr>
          <p:nvPr>
            <p:ph type="body" idx="1"/>
          </p:nvPr>
        </p:nvSpPr>
        <p:spPr>
          <a:xfrm>
            <a:off x="50800" y="1171575"/>
            <a:ext cx="9024938" cy="5303838"/>
          </a:xfrm>
        </p:spPr>
        <p:txBody>
          <a:bodyPr/>
          <a:lstStyle/>
          <a:p>
            <a:r>
              <a:rPr lang="en-GB" sz="2800" b="1" smtClean="0">
                <a:latin typeface="Calibri" pitchFamily="34" charset="0"/>
                <a:ea typeface="ＭＳ Ｐゴシック" pitchFamily="-1" charset="-128"/>
              </a:rPr>
              <a:t>Conclusion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For patients with undetectable viraemia on a stable</a:t>
            </a:r>
            <a:br>
              <a:rPr lang="en-GB" sz="2400" smtClean="0">
                <a:ea typeface="ＭＳ Ｐゴシック" pitchFamily="-1" charset="-128"/>
              </a:rPr>
            </a:br>
            <a:r>
              <a:rPr lang="en-GB" sz="2400" smtClean="0">
                <a:ea typeface="ＭＳ Ｐゴシック" pitchFamily="-1" charset="-128"/>
              </a:rPr>
              <a:t>LPV/r-based regimen, replacement of LPV/r by ATV</a:t>
            </a:r>
            <a:r>
              <a:rPr lang="en-GB" sz="2400" u="sng" smtClean="0">
                <a:ea typeface="ＭＳ Ｐゴシック" pitchFamily="-1" charset="-128"/>
              </a:rPr>
              <a:t>+</a:t>
            </a:r>
            <a:r>
              <a:rPr lang="en-GB" sz="2400" smtClean="0">
                <a:ea typeface="ＭＳ Ｐゴシック" pitchFamily="-1" charset="-128"/>
              </a:rPr>
              <a:t>r may provide:</a:t>
            </a:r>
          </a:p>
          <a:p>
            <a:pPr lvl="2"/>
            <a:r>
              <a:rPr lang="en-GB" sz="2400" smtClean="0">
                <a:ea typeface="ＭＳ Ｐゴシック" pitchFamily="-1" charset="-128"/>
              </a:rPr>
              <a:t>An overall reduction in fasting cholesterol and triglycerides</a:t>
            </a:r>
          </a:p>
          <a:p>
            <a:pPr lvl="2"/>
            <a:r>
              <a:rPr lang="en-GB" sz="2400" smtClean="0">
                <a:ea typeface="ＭＳ Ｐゴシック" pitchFamily="-1" charset="-128"/>
              </a:rPr>
              <a:t>No increased risk of virologic failure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Soriano V, JAC 2008;61:200-5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7902</TotalTime>
  <Words>496</Words>
  <Application>Microsoft Office PowerPoint</Application>
  <PresentationFormat>Affichage à l'écran (4:3)</PresentationFormat>
  <Paragraphs>173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ＭＳ Ｐゴシック</vt:lpstr>
      <vt:lpstr>Calibri</vt:lpstr>
      <vt:lpstr>Wingdings</vt:lpstr>
      <vt:lpstr>Trebuchet MS</vt:lpstr>
      <vt:lpstr>Cambria</vt:lpstr>
      <vt:lpstr>ARV_trials_2012</vt:lpstr>
      <vt:lpstr>Switch to ATV- or ATV/r-containing regimen</vt:lpstr>
      <vt:lpstr>SLOAT Study: switch LPV/r to ATV+r</vt:lpstr>
      <vt:lpstr>SLOAT Study: switch LPV/r to ATV+r</vt:lpstr>
      <vt:lpstr>SLOAT Study: switch LPV/r to ATV+r</vt:lpstr>
      <vt:lpstr>SLOAT Study: switch LPV/r to ATV+r</vt:lpstr>
      <vt:lpstr>SLOAT Study: switch LPV/r to ATV+r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255</cp:revision>
  <dcterms:created xsi:type="dcterms:W3CDTF">2011-03-08T09:11:08Z</dcterms:created>
  <dcterms:modified xsi:type="dcterms:W3CDTF">2015-11-23T20:59:02Z</dcterms:modified>
  <cp:category>www.aei.fr</cp:category>
</cp:coreProperties>
</file>