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491" r:id="rId2"/>
    <p:sldId id="382" r:id="rId3"/>
    <p:sldId id="383" r:id="rId4"/>
    <p:sldId id="384" r:id="rId5"/>
    <p:sldId id="385" r:id="rId6"/>
    <p:sldId id="386" r:id="rId7"/>
  </p:sldIdLst>
  <p:sldSz cx="9144000" cy="6858000" type="screen4x3"/>
  <p:notesSz cx="7099300" cy="10234613"/>
  <p:defaultTextStyle>
    <a:defPPr>
      <a:defRPr lang="fr-FR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993300"/>
    <a:srgbClr val="339900"/>
    <a:srgbClr val="660033"/>
    <a:srgbClr val="DDDDDD"/>
    <a:srgbClr val="CC6600"/>
    <a:srgbClr val="333399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7" d="100"/>
          <a:sy n="107" d="100"/>
        </p:scale>
        <p:origin x="-1614" y="-78"/>
      </p:cViewPr>
      <p:guideLst>
        <p:guide orient="horz" pos="4319"/>
        <p:guide pos="2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3348"/>
    </p:cViewPr>
  </p:sorterViewPr>
  <p:notesViewPr>
    <p:cSldViewPr snapToObjects="1">
      <p:cViewPr varScale="1">
        <p:scale>
          <a:sx n="87" d="100"/>
          <a:sy n="87" d="100"/>
        </p:scale>
        <p:origin x="-3720" y="-84"/>
      </p:cViewPr>
      <p:guideLst>
        <p:guide orient="horz" pos="2969"/>
        <p:guide pos="2236"/>
        <p:guide pos="422"/>
        <p:guide pos="37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16B00076-BF94-4C4B-B4D4-7470014BC9C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ARV-trials.com</a:t>
            </a:r>
          </a:p>
        </p:txBody>
      </p:sp>
    </p:spTree>
    <p:extLst>
      <p:ext uri="{BB962C8B-B14F-4D97-AF65-F5344CB8AC3E}">
        <p14:creationId xmlns:p14="http://schemas.microsoft.com/office/powerpoint/2010/main" val="3399155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89025" y="4840288"/>
            <a:ext cx="4921250" cy="4605337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9629775"/>
            <a:ext cx="31829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46" tIns="51723" rIns="103446" bIns="51723" numCol="1" anchor="b" anchorCtr="0" compatLnSpc="1">
            <a:prstTxWarp prst="textNoShape">
              <a:avLst/>
            </a:prstTxWarp>
          </a:bodyPr>
          <a:lstStyle>
            <a:lvl1pPr algn="r" defTabSz="1035187">
              <a:defRPr sz="14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8B30AAD2-1520-48D4-8674-7BE1E25C9FC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3029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ea typeface="ＭＳ Ｐゴシック" pitchFamily="-1" charset="-128"/>
            </a:endParaRPr>
          </a:p>
        </p:txBody>
      </p:sp>
      <p:sp>
        <p:nvSpPr>
          <p:cNvPr id="1024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400">
                <a:solidFill>
                  <a:prstClr val="black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024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3" tIns="46025" rIns="92053" bIns="46025" anchor="b"/>
          <a:lstStyle>
            <a:lvl1pPr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eaLnBrk="1" hangingPunct="1"/>
            <a:fld id="{A695FB45-6D0F-4119-9758-CD2A160B3942}" type="slidenum">
              <a:rPr lang="fr-FR" sz="1300">
                <a:solidFill>
                  <a:prstClr val="black"/>
                </a:solidFill>
              </a:rPr>
              <a:pPr algn="r" eaLnBrk="1" hangingPunct="1"/>
              <a:t>1</a:t>
            </a:fld>
            <a:endParaRPr lang="fr-FR" sz="13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690749E3-1DBC-40C3-83CA-0613A2266929}" type="slidenum">
              <a:rPr lang="fr-FR" smtClean="0"/>
              <a:pPr eaLnBrk="1" hangingPunct="1"/>
              <a:t>2</a:t>
            </a:fld>
            <a:endParaRPr lang="fr-FR" smtClean="0"/>
          </a:p>
        </p:txBody>
      </p:sp>
      <p:sp>
        <p:nvSpPr>
          <p:cNvPr id="1126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C98FEE22-8CBF-46CB-9B48-AF96A4375801}" type="slidenum">
              <a:rPr lang="fr-FR" smtClean="0"/>
              <a:pPr eaLnBrk="1" hangingPunct="1"/>
              <a:t>3</a:t>
            </a:fld>
            <a:endParaRPr lang="fr-FR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0E225036-5A17-4D66-9A2B-A6C4B6216586}" type="slidenum">
              <a:rPr lang="fr-FR" smtClean="0"/>
              <a:pPr eaLnBrk="1" hangingPunct="1"/>
              <a:t>4</a:t>
            </a:fld>
            <a:endParaRPr lang="fr-FR" smtClean="0"/>
          </a:p>
        </p:txBody>
      </p:sp>
      <p:sp>
        <p:nvSpPr>
          <p:cNvPr id="1331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265E5A33-3344-4AAD-8B6E-A1F504EFBEC7}" type="slidenum">
              <a:rPr lang="fr-FR" smtClean="0"/>
              <a:pPr eaLnBrk="1" hangingPunct="1"/>
              <a:t>5</a:t>
            </a:fld>
            <a:endParaRPr lang="fr-FR" smtClean="0"/>
          </a:p>
        </p:txBody>
      </p:sp>
      <p:sp>
        <p:nvSpPr>
          <p:cNvPr id="1433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518BD80C-9427-40B6-B0AC-28628FB7D80F}" type="slidenum">
              <a:rPr lang="fr-FR" smtClean="0"/>
              <a:pPr eaLnBrk="1" hangingPunct="1"/>
              <a:t>6</a:t>
            </a:fld>
            <a:endParaRPr lang="fr-FR" smtClean="0"/>
          </a:p>
        </p:txBody>
      </p:sp>
      <p:sp>
        <p:nvSpPr>
          <p:cNvPr id="1536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643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9499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8032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0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220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ea typeface="ＭＳ Ｐゴシック" pitchFamily="-1" charset="-128"/>
              </a:rPr>
              <a:t>Switch to ATV- </a:t>
            </a:r>
            <a:r>
              <a:rPr lang="en-US" sz="3200" dirty="0" smtClean="0">
                <a:ea typeface="ＭＳ Ｐゴシック" pitchFamily="-1" charset="-128"/>
              </a:rPr>
              <a:t>or </a:t>
            </a:r>
            <a:r>
              <a:rPr lang="en-US" sz="3200" dirty="0">
                <a:ea typeface="ＭＳ Ｐゴシック" pitchFamily="-1" charset="-128"/>
              </a:rPr>
              <a:t>ATV/r-containing regimen</a:t>
            </a:r>
            <a:endParaRPr lang="en-GB" sz="3200" dirty="0" smtClean="0">
              <a:ea typeface="ＭＳ Ｐゴシック" pitchFamily="-1" charset="-128"/>
            </a:endParaRP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  <a:defRPr/>
            </a:pPr>
            <a:r>
              <a:rPr lang="fr-FR" sz="2800" b="1" dirty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Switch to ATV/r-</a:t>
            </a:r>
            <a:r>
              <a:rPr lang="fr-FR" sz="2800" b="1" dirty="0" err="1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containing</a:t>
            </a:r>
            <a:r>
              <a:rPr lang="fr-FR" sz="2800" b="1" dirty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 </a:t>
            </a:r>
            <a:r>
              <a:rPr lang="fr-FR" sz="2800" b="1" dirty="0" err="1" smtClean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regimen</a:t>
            </a:r>
            <a:endParaRPr lang="fr-FR" sz="2800" b="1" dirty="0" smtClean="0">
              <a:solidFill>
                <a:srgbClr val="333399"/>
              </a:solidFill>
              <a:latin typeface="Calibri" pitchFamily="-84" charset="0"/>
              <a:ea typeface="ＭＳ Ｐゴシック" pitchFamily="-84" charset="-128"/>
            </a:endParaRPr>
          </a:p>
          <a:p>
            <a:pPr lvl="0"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ATAZIP</a:t>
            </a:r>
          </a:p>
          <a:p>
            <a:pPr marL="0" lvl="0" indent="0">
              <a:buNone/>
              <a:defRPr/>
            </a:pPr>
            <a:r>
              <a:rPr lang="en-US" sz="2800" b="1" dirty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Switch to ATV ± r-containing </a:t>
            </a:r>
            <a:r>
              <a:rPr lang="en-US" sz="2800" b="1" dirty="0" smtClean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regimen</a:t>
            </a:r>
            <a:endParaRPr lang="fr-FR" sz="2800" b="1" dirty="0" smtClean="0">
              <a:solidFill>
                <a:srgbClr val="333399"/>
              </a:solidFill>
              <a:latin typeface="Calibri" pitchFamily="-84" charset="0"/>
              <a:ea typeface="ＭＳ Ｐゴシック" pitchFamily="-84" charset="-128"/>
            </a:endParaRPr>
          </a:p>
          <a:p>
            <a:pPr lvl="0"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SWAN </a:t>
            </a:r>
            <a:r>
              <a:rPr lang="fr-FR" sz="2800" b="1" dirty="0" err="1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Study</a:t>
            </a:r>
            <a:endParaRPr lang="fr-FR" sz="2800" b="1" dirty="0">
              <a:solidFill>
                <a:srgbClr val="BFBFBF"/>
              </a:solidFill>
              <a:latin typeface="Calibri" pitchFamily="-84" charset="0"/>
              <a:ea typeface="ＭＳ Ｐゴシック" pitchFamily="-84" charset="-128"/>
            </a:endParaRPr>
          </a:p>
          <a:p>
            <a:pPr lvl="0">
              <a:buFont typeface="Wingdings" pitchFamily="-65" charset="2"/>
              <a:buChar char="§"/>
              <a:defRPr/>
            </a:pPr>
            <a:r>
              <a:rPr lang="fr-FR" sz="2800" b="1" dirty="0">
                <a:solidFill>
                  <a:srgbClr val="C00000"/>
                </a:solidFill>
                <a:latin typeface="Calibri" pitchFamily="-84" charset="0"/>
                <a:ea typeface="ＭＳ Ｐゴシック" pitchFamily="-84" charset="-128"/>
              </a:rPr>
              <a:t>SLOAT </a:t>
            </a:r>
            <a:r>
              <a:rPr lang="fr-FR" sz="2800" b="1" dirty="0" err="1" smtClean="0">
                <a:solidFill>
                  <a:srgbClr val="C00000"/>
                </a:solidFill>
                <a:latin typeface="Calibri" pitchFamily="-84" charset="0"/>
                <a:ea typeface="ＭＳ Ｐゴシック" pitchFamily="-84" charset="-128"/>
              </a:rPr>
              <a:t>Study</a:t>
            </a:r>
            <a:endParaRPr lang="fr-FR" sz="2800" b="1" dirty="0" smtClean="0">
              <a:solidFill>
                <a:srgbClr val="C00000"/>
              </a:solidFill>
              <a:latin typeface="Calibri" pitchFamily="-84" charset="0"/>
              <a:ea typeface="ＭＳ Ｐゴシック" pitchFamily="-84" charset="-128"/>
            </a:endParaRPr>
          </a:p>
          <a:p>
            <a:pPr marL="0" lvl="0" indent="0">
              <a:buNone/>
              <a:defRPr/>
            </a:pPr>
            <a:r>
              <a:rPr lang="fr-FR" sz="2800" b="1" dirty="0" smtClean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Switch </a:t>
            </a:r>
            <a:r>
              <a:rPr lang="fr-FR" sz="2800" b="1" dirty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to ATV-</a:t>
            </a:r>
            <a:r>
              <a:rPr lang="fr-FR" sz="2800" b="1" dirty="0" err="1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containing</a:t>
            </a:r>
            <a:r>
              <a:rPr lang="fr-FR" sz="2800" b="1" dirty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 </a:t>
            </a:r>
            <a:r>
              <a:rPr lang="fr-FR" sz="2800" b="1" dirty="0" err="1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regimen</a:t>
            </a:r>
            <a:endParaRPr lang="fr-FR" sz="2800" b="1" dirty="0">
              <a:solidFill>
                <a:srgbClr val="333399"/>
              </a:solidFill>
              <a:latin typeface="Calibri" pitchFamily="-84" charset="0"/>
              <a:ea typeface="ＭＳ Ｐゴシック" pitchFamily="-84" charset="-128"/>
            </a:endParaRPr>
          </a:p>
          <a:p>
            <a:pPr lvl="0"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ARIES </a:t>
            </a:r>
            <a:r>
              <a:rPr lang="fr-FR" sz="2800" b="1" dirty="0" err="1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Study</a:t>
            </a:r>
            <a:endParaRPr lang="fr-FR" sz="2800" b="1" dirty="0">
              <a:solidFill>
                <a:srgbClr val="BFBFBF"/>
              </a:solidFill>
              <a:latin typeface="Calibri" pitchFamily="-84" charset="0"/>
              <a:ea typeface="ＭＳ Ｐゴシック" pitchFamily="-84" charset="-128"/>
            </a:endParaRPr>
          </a:p>
          <a:p>
            <a:pPr lvl="0">
              <a:buFont typeface="Wingdings" pitchFamily="-65" charset="2"/>
              <a:buChar char="§"/>
              <a:defRPr/>
            </a:pPr>
            <a:r>
              <a:rPr lang="fr-FR" sz="2800" b="1" dirty="0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INDUMA </a:t>
            </a:r>
            <a:r>
              <a:rPr lang="fr-FR" sz="2800" b="1" dirty="0" err="1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Study</a:t>
            </a:r>
            <a:endParaRPr lang="fr-FR" sz="2800" b="1" dirty="0">
              <a:solidFill>
                <a:srgbClr val="BFBFBF"/>
              </a:solidFill>
              <a:latin typeface="Calibri" pitchFamily="-84" charset="0"/>
              <a:ea typeface="ＭＳ Ｐゴシック" pitchFamily="-84" charset="-128"/>
            </a:endParaRPr>
          </a:p>
          <a:p>
            <a:pPr lvl="0">
              <a:buFont typeface="Wingdings" pitchFamily="-65" charset="2"/>
              <a:buChar char="§"/>
              <a:defRPr/>
            </a:pPr>
            <a:r>
              <a:rPr lang="fr-FR" sz="2800" b="1" dirty="0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ASSURE </a:t>
            </a:r>
            <a:r>
              <a:rPr lang="fr-FR" sz="2800" b="1" dirty="0" err="1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Study</a:t>
            </a:r>
            <a:endParaRPr lang="fr-FR" sz="2800" b="1" dirty="0">
              <a:solidFill>
                <a:srgbClr val="BFBFBF"/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endParaRPr lang="fr-FR" sz="2800" b="1" dirty="0" smtClean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46553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000" smtClean="0">
                <a:ea typeface="ＭＳ Ｐゴシック" pitchFamily="-1" charset="-128"/>
              </a:rPr>
              <a:t>SLOAT Study: switch LPV/r to ATV</a:t>
            </a:r>
            <a:r>
              <a:rPr lang="en-GB" sz="3000" u="sng" smtClean="0">
                <a:ea typeface="ＭＳ Ｐゴシック" pitchFamily="-1" charset="-128"/>
              </a:rPr>
              <a:t>+</a:t>
            </a:r>
            <a:r>
              <a:rPr lang="en-GB" sz="3000" smtClean="0">
                <a:ea typeface="ＭＳ Ｐゴシック" pitchFamily="-1" charset="-128"/>
              </a:rPr>
              <a:t>r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34925" y="11763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4100" name="Espace réservé du contenu 2"/>
          <p:cNvSpPr>
            <a:spLocks/>
          </p:cNvSpPr>
          <p:nvPr/>
        </p:nvSpPr>
        <p:spPr bwMode="auto">
          <a:xfrm>
            <a:off x="34925" y="4383088"/>
            <a:ext cx="904081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Objective</a:t>
            </a:r>
          </a:p>
          <a:p>
            <a:pPr marL="800100" lvl="1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>
                <a:solidFill>
                  <a:srgbClr val="000066"/>
                </a:solidFill>
              </a:rPr>
              <a:t>Non inferiority in the proportion of patients with virologic rebound at W48</a:t>
            </a:r>
            <a:br>
              <a:rPr lang="en-GB">
                <a:solidFill>
                  <a:srgbClr val="000066"/>
                </a:solidFill>
              </a:rPr>
            </a:br>
            <a:r>
              <a:rPr lang="en-GB">
                <a:solidFill>
                  <a:srgbClr val="000066"/>
                </a:solidFill>
              </a:rPr>
              <a:t>(upper </a:t>
            </a:r>
            <a:r>
              <a:rPr lang="fr-FR">
                <a:solidFill>
                  <a:srgbClr val="000066"/>
                </a:solidFill>
              </a:rPr>
              <a:t>limit</a:t>
            </a:r>
            <a:r>
              <a:rPr lang="en-GB">
                <a:solidFill>
                  <a:srgbClr val="000066"/>
                </a:solidFill>
              </a:rPr>
              <a:t> of the 95% CI for the difference = 90%, 90% power)</a:t>
            </a:r>
          </a:p>
          <a:p>
            <a:pPr marL="800100" lvl="1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>
                <a:solidFill>
                  <a:srgbClr val="000066"/>
                </a:solidFill>
              </a:rPr>
              <a:t>Virologic rebound: HIV-1 RNA &gt; 50 c/mL</a:t>
            </a:r>
            <a:endParaRPr lang="en-GB" b="1">
              <a:solidFill>
                <a:srgbClr val="000066"/>
              </a:solidFill>
            </a:endParaRPr>
          </a:p>
        </p:txBody>
      </p:sp>
      <p:graphicFrame>
        <p:nvGraphicFramePr>
          <p:cNvPr id="16415" name="Group 31"/>
          <p:cNvGraphicFramePr>
            <a:graphicFrameLocks noGrp="1"/>
          </p:cNvGraphicFramePr>
          <p:nvPr/>
        </p:nvGraphicFramePr>
        <p:xfrm>
          <a:off x="4946650" y="3268663"/>
          <a:ext cx="3021013" cy="590767"/>
        </p:xfrm>
        <a:graphic>
          <a:graphicData uri="http://schemas.openxmlformats.org/drawingml/2006/table">
            <a:tbl>
              <a:tblPr/>
              <a:tblGrid>
                <a:gridCol w="3021013"/>
              </a:tblGrid>
              <a:tr h="585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 to ATV</a:t>
                      </a:r>
                      <a:r>
                        <a:rPr kumimoji="0" lang="fr-FR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r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qd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 continue NRTIs</a:t>
                      </a:r>
                    </a:p>
                  </a:txBody>
                  <a:tcPr marT="45765" marB="457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414" name="Group 30"/>
          <p:cNvGraphicFramePr>
            <a:graphicFrameLocks noGrp="1"/>
          </p:cNvGraphicFramePr>
          <p:nvPr/>
        </p:nvGraphicFramePr>
        <p:xfrm>
          <a:off x="4946650" y="2270125"/>
          <a:ext cx="3021013" cy="530312"/>
        </p:xfrm>
        <a:graphic>
          <a:graphicData uri="http://schemas.openxmlformats.org/drawingml/2006/table">
            <a:tbl>
              <a:tblPr/>
              <a:tblGrid>
                <a:gridCol w="3021013"/>
              </a:tblGrid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Continue LPV/r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NRTIs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</a:tbl>
          </a:graphicData>
        </a:graphic>
      </p:graphicFrame>
      <p:sp>
        <p:nvSpPr>
          <p:cNvPr id="4113" name="ZoneTexte 71"/>
          <p:cNvSpPr txBox="1">
            <a:spLocks noChangeArrowheads="1"/>
          </p:cNvSpPr>
          <p:nvPr/>
        </p:nvSpPr>
        <p:spPr bwMode="auto">
          <a:xfrm>
            <a:off x="1330325" y="3981450"/>
            <a:ext cx="78216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defTabSz="914400" eaLnBrk="1" hangingPunct="1"/>
            <a:r>
              <a:rPr lang="en-GB" sz="1600">
                <a:solidFill>
                  <a:srgbClr val="000066"/>
                </a:solidFill>
              </a:rPr>
              <a:t>* ATV 400 mg (N = 49), or ATV/r 300/100 mg if TDF part of NRTI backbone (N = 53)</a:t>
            </a:r>
          </a:p>
        </p:txBody>
      </p:sp>
      <p:cxnSp>
        <p:nvCxnSpPr>
          <p:cNvPr id="4114" name="Connecteur droit 66"/>
          <p:cNvCxnSpPr>
            <a:cxnSpLocks noChangeShapeType="1"/>
          </p:cNvCxnSpPr>
          <p:nvPr/>
        </p:nvCxnSpPr>
        <p:spPr bwMode="auto">
          <a:xfrm rot="5400000">
            <a:off x="3520282" y="245189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5" name="Oval 170"/>
          <p:cNvSpPr>
            <a:spLocks noChangeArrowheads="1"/>
          </p:cNvSpPr>
          <p:nvPr/>
        </p:nvSpPr>
        <p:spPr bwMode="auto">
          <a:xfrm>
            <a:off x="2949575" y="1238250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Open-label</a:t>
            </a:r>
          </a:p>
        </p:txBody>
      </p:sp>
      <p:sp>
        <p:nvSpPr>
          <p:cNvPr id="4116" name="AutoShape 162"/>
          <p:cNvSpPr>
            <a:spLocks noChangeArrowheads="1"/>
          </p:cNvSpPr>
          <p:nvPr/>
        </p:nvSpPr>
        <p:spPr bwMode="auto">
          <a:xfrm>
            <a:off x="479425" y="2600325"/>
            <a:ext cx="2857500" cy="919163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224 HIV+ patients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On LPV/r + 2 NRTIs ≥ 3 months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 RNA &lt; 50 c/mL ≥ 24 weeks</a:t>
            </a:r>
          </a:p>
        </p:txBody>
      </p:sp>
      <p:cxnSp>
        <p:nvCxnSpPr>
          <p:cNvPr id="4117" name="AutoShape 60"/>
          <p:cNvCxnSpPr>
            <a:cxnSpLocks noChangeShapeType="1"/>
          </p:cNvCxnSpPr>
          <p:nvPr/>
        </p:nvCxnSpPr>
        <p:spPr bwMode="auto">
          <a:xfrm rot="10800000" flipH="1" flipV="1">
            <a:off x="4981575" y="2568575"/>
            <a:ext cx="1588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8" name="Line 63"/>
          <p:cNvSpPr>
            <a:spLocks noChangeShapeType="1"/>
          </p:cNvSpPr>
          <p:nvPr/>
        </p:nvSpPr>
        <p:spPr bwMode="auto">
          <a:xfrm>
            <a:off x="3333750" y="3048000"/>
            <a:ext cx="86995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19" name="Rectangle 9"/>
          <p:cNvSpPr>
            <a:spLocks noChangeArrowheads="1"/>
          </p:cNvSpPr>
          <p:nvPr/>
        </p:nvSpPr>
        <p:spPr bwMode="auto">
          <a:xfrm>
            <a:off x="4221163" y="2209800"/>
            <a:ext cx="7635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 = 87</a:t>
            </a:r>
          </a:p>
        </p:txBody>
      </p:sp>
      <p:sp>
        <p:nvSpPr>
          <p:cNvPr id="4120" name="Rectangle 8"/>
          <p:cNvSpPr>
            <a:spLocks noChangeArrowheads="1"/>
          </p:cNvSpPr>
          <p:nvPr/>
        </p:nvSpPr>
        <p:spPr bwMode="auto">
          <a:xfrm>
            <a:off x="4192588" y="3222625"/>
            <a:ext cx="8207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102</a:t>
            </a:r>
          </a:p>
        </p:txBody>
      </p:sp>
      <p:sp>
        <p:nvSpPr>
          <p:cNvPr id="19" name="Oval 109"/>
          <p:cNvSpPr>
            <a:spLocks noChangeArrowheads="1"/>
          </p:cNvSpPr>
          <p:nvPr/>
        </p:nvSpPr>
        <p:spPr bwMode="auto">
          <a:xfrm>
            <a:off x="7785100" y="131445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34" charset="0"/>
                <a:ea typeface="ＭＳ Ｐゴシック" pitchFamily="34" charset="-128"/>
              </a:rPr>
              <a:t>W48</a:t>
            </a:r>
            <a:endParaRPr lang="en-GB" sz="1600">
              <a:solidFill>
                <a:srgbClr val="0066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122" name="Line 172"/>
          <p:cNvSpPr>
            <a:spLocks noChangeShapeType="1"/>
          </p:cNvSpPr>
          <p:nvPr/>
        </p:nvSpPr>
        <p:spPr bwMode="auto">
          <a:xfrm>
            <a:off x="8067675" y="185420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23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Soriano V, JAC 2008;61:200-5</a:t>
            </a:r>
          </a:p>
        </p:txBody>
      </p:sp>
      <p:sp>
        <p:nvSpPr>
          <p:cNvPr id="4124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SLOAT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000" smtClean="0">
                <a:ea typeface="ＭＳ Ｐゴシック" pitchFamily="-1" charset="-128"/>
              </a:rPr>
              <a:t>SLOAT Study: switch LPV/r to ATV</a:t>
            </a:r>
            <a:r>
              <a:rPr lang="en-GB" sz="3000" u="sng" smtClean="0">
                <a:ea typeface="ＭＳ Ｐゴシック" pitchFamily="-1" charset="-128"/>
              </a:rPr>
              <a:t>+</a:t>
            </a:r>
            <a:r>
              <a:rPr lang="en-GB" sz="3000" smtClean="0">
                <a:ea typeface="ＭＳ Ｐゴシック" pitchFamily="-1" charset="-128"/>
              </a:rPr>
              <a:t>r</a:t>
            </a:r>
          </a:p>
        </p:txBody>
      </p:sp>
      <p:graphicFrame>
        <p:nvGraphicFramePr>
          <p:cNvPr id="17467" name="Group 59"/>
          <p:cNvGraphicFramePr>
            <a:graphicFrameLocks noGrp="1"/>
          </p:cNvGraphicFramePr>
          <p:nvPr>
            <p:ph idx="1"/>
          </p:nvPr>
        </p:nvGraphicFramePr>
        <p:xfrm>
          <a:off x="714375" y="1773238"/>
          <a:ext cx="7058025" cy="2747994"/>
        </p:xfrm>
        <a:graphic>
          <a:graphicData uri="http://schemas.openxmlformats.org/drawingml/2006/table">
            <a:tbl>
              <a:tblPr/>
              <a:tblGrid>
                <a:gridCol w="3668713"/>
                <a:gridCol w="1693862"/>
                <a:gridCol w="1695450"/>
              </a:tblGrid>
              <a:tr h="6705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LPV/r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87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ATV</a:t>
                      </a:r>
                      <a:r>
                        <a:rPr kumimoji="0" lang="en-GB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+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102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</a:tr>
              <a:tr h="296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Median age, years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42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6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Female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41%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18%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6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Median CD4 cell count/mm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403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548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6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Median exposure to prior ARV, months*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38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57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6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Chronic Hepatitis C</a:t>
                      </a:r>
                      <a:endParaRPr kumimoji="0" lang="en-GB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45%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36%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6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Chronic hepatitis B</a:t>
                      </a:r>
                      <a:endParaRPr kumimoji="0" lang="en-GB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3%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3%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6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Discontinuation before W48, n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 (lost to follow-up)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 (jaundice)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161" name="Rectangle 8"/>
          <p:cNvSpPr>
            <a:spLocks noChangeArrowheads="1"/>
          </p:cNvSpPr>
          <p:nvPr/>
        </p:nvSpPr>
        <p:spPr bwMode="auto">
          <a:xfrm>
            <a:off x="801688" y="1343025"/>
            <a:ext cx="751681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  <p:sp>
        <p:nvSpPr>
          <p:cNvPr id="5162" name="ZoneTexte 10"/>
          <p:cNvSpPr txBox="1">
            <a:spLocks noChangeArrowheads="1"/>
          </p:cNvSpPr>
          <p:nvPr/>
        </p:nvSpPr>
        <p:spPr bwMode="auto">
          <a:xfrm>
            <a:off x="642938" y="4581525"/>
            <a:ext cx="6362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en-GB" sz="1400">
                <a:solidFill>
                  <a:srgbClr val="000066"/>
                </a:solidFill>
              </a:rPr>
              <a:t>* Nearly half of the patients had been exposed to other PIs, before LPV/r, and </a:t>
            </a:r>
          </a:p>
          <a:p>
            <a:pPr algn="l" eaLnBrk="1" hangingPunct="1"/>
            <a:r>
              <a:rPr lang="en-GB" sz="1400">
                <a:solidFill>
                  <a:srgbClr val="000066"/>
                </a:solidFill>
              </a:rPr>
              <a:t>failure on prior PIs had occurred in two-thirds of these PI-experienced patients</a:t>
            </a:r>
          </a:p>
        </p:txBody>
      </p:sp>
      <p:sp>
        <p:nvSpPr>
          <p:cNvPr id="5163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Soriano V, JAC 2008;61:200-5</a:t>
            </a:r>
          </a:p>
        </p:txBody>
      </p:sp>
      <p:sp>
        <p:nvSpPr>
          <p:cNvPr id="5164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SLOAT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000" smtClean="0">
                <a:ea typeface="ＭＳ Ｐゴシック" pitchFamily="-1" charset="-128"/>
              </a:rPr>
              <a:t>SLOAT Study: switch LPV/r to ATV</a:t>
            </a:r>
            <a:r>
              <a:rPr lang="fr-FR" sz="3000" u="sng" smtClean="0">
                <a:ea typeface="ＭＳ Ｐゴシック" pitchFamily="-1" charset="-128"/>
              </a:rPr>
              <a:t>+</a:t>
            </a:r>
            <a:r>
              <a:rPr lang="en-GB" sz="3000" smtClean="0">
                <a:ea typeface="ＭＳ Ｐゴシック" pitchFamily="-1" charset="-128"/>
              </a:rPr>
              <a:t>r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306513" y="1773238"/>
            <a:ext cx="185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en-GB" b="1">
                <a:solidFill>
                  <a:srgbClr val="0066FF"/>
                </a:solidFill>
                <a:latin typeface="Calibri" pitchFamily="34" charset="0"/>
              </a:rPr>
              <a:t>Virologic failure</a:t>
            </a:r>
          </a:p>
        </p:txBody>
      </p:sp>
      <p:grpSp>
        <p:nvGrpSpPr>
          <p:cNvPr id="6148" name="Group 42"/>
          <p:cNvGrpSpPr>
            <a:grpSpLocks/>
          </p:cNvGrpSpPr>
          <p:nvPr/>
        </p:nvGrpSpPr>
        <p:grpSpPr bwMode="auto">
          <a:xfrm>
            <a:off x="684213" y="1854200"/>
            <a:ext cx="2879725" cy="4124325"/>
            <a:chOff x="431" y="1168"/>
            <a:chExt cx="1814" cy="2598"/>
          </a:xfrm>
        </p:grpSpPr>
        <p:sp>
          <p:nvSpPr>
            <p:cNvPr id="6160" name="Rectangle 8"/>
            <p:cNvSpPr>
              <a:spLocks noChangeArrowheads="1"/>
            </p:cNvSpPr>
            <p:nvPr/>
          </p:nvSpPr>
          <p:spPr bwMode="auto">
            <a:xfrm>
              <a:off x="1584" y="2755"/>
              <a:ext cx="524" cy="769"/>
            </a:xfrm>
            <a:prstGeom prst="rect">
              <a:avLst/>
            </a:prstGeom>
            <a:solidFill>
              <a:srgbClr val="8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400" b="1">
                  <a:solidFill>
                    <a:schemeClr val="bg1"/>
                  </a:solidFill>
                </a:rPr>
                <a:t>11.7</a:t>
              </a:r>
            </a:p>
          </p:txBody>
        </p:sp>
        <p:sp>
          <p:nvSpPr>
            <p:cNvPr id="6161" name="Rectangle 9"/>
            <p:cNvSpPr>
              <a:spLocks noChangeArrowheads="1"/>
            </p:cNvSpPr>
            <p:nvPr/>
          </p:nvSpPr>
          <p:spPr bwMode="auto">
            <a:xfrm>
              <a:off x="829" y="2840"/>
              <a:ext cx="515" cy="684"/>
            </a:xfrm>
            <a:prstGeom prst="rect">
              <a:avLst/>
            </a:prstGeom>
            <a:solidFill>
              <a:srgbClr val="CC6600"/>
            </a:solidFill>
            <a:ln w="6350">
              <a:solidFill>
                <a:srgbClr val="CC66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GB" sz="1400" b="1">
                  <a:solidFill>
                    <a:schemeClr val="bg1"/>
                  </a:solidFill>
                </a:rPr>
                <a:t>10.3</a:t>
              </a:r>
            </a:p>
          </p:txBody>
        </p:sp>
        <p:sp>
          <p:nvSpPr>
            <p:cNvPr id="6162" name="Line 10"/>
            <p:cNvSpPr>
              <a:spLocks noChangeShapeType="1"/>
            </p:cNvSpPr>
            <p:nvPr/>
          </p:nvSpPr>
          <p:spPr bwMode="auto">
            <a:xfrm>
              <a:off x="638" y="1480"/>
              <a:ext cx="0" cy="2034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63" name="Line 11"/>
            <p:cNvSpPr>
              <a:spLocks noChangeShapeType="1"/>
            </p:cNvSpPr>
            <p:nvPr/>
          </p:nvSpPr>
          <p:spPr bwMode="auto">
            <a:xfrm>
              <a:off x="607" y="3521"/>
              <a:ext cx="31" cy="2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64" name="Line 12"/>
            <p:cNvSpPr>
              <a:spLocks noChangeShapeType="1"/>
            </p:cNvSpPr>
            <p:nvPr/>
          </p:nvSpPr>
          <p:spPr bwMode="auto">
            <a:xfrm>
              <a:off x="607" y="3178"/>
              <a:ext cx="31" cy="1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65" name="Line 13"/>
            <p:cNvSpPr>
              <a:spLocks noChangeShapeType="1"/>
            </p:cNvSpPr>
            <p:nvPr/>
          </p:nvSpPr>
          <p:spPr bwMode="auto">
            <a:xfrm>
              <a:off x="607" y="2840"/>
              <a:ext cx="31" cy="1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66" name="Line 14"/>
            <p:cNvSpPr>
              <a:spLocks noChangeShapeType="1"/>
            </p:cNvSpPr>
            <p:nvPr/>
          </p:nvSpPr>
          <p:spPr bwMode="auto">
            <a:xfrm>
              <a:off x="607" y="2503"/>
              <a:ext cx="31" cy="1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67" name="Line 15"/>
            <p:cNvSpPr>
              <a:spLocks noChangeShapeType="1"/>
            </p:cNvSpPr>
            <p:nvPr/>
          </p:nvSpPr>
          <p:spPr bwMode="auto">
            <a:xfrm>
              <a:off x="607" y="2154"/>
              <a:ext cx="31" cy="2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68" name="Line 16"/>
            <p:cNvSpPr>
              <a:spLocks noChangeShapeType="1"/>
            </p:cNvSpPr>
            <p:nvPr/>
          </p:nvSpPr>
          <p:spPr bwMode="auto">
            <a:xfrm>
              <a:off x="607" y="1818"/>
              <a:ext cx="31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69" name="Line 17"/>
            <p:cNvSpPr>
              <a:spLocks noChangeShapeType="1"/>
            </p:cNvSpPr>
            <p:nvPr/>
          </p:nvSpPr>
          <p:spPr bwMode="auto">
            <a:xfrm>
              <a:off x="607" y="1480"/>
              <a:ext cx="31" cy="1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0" name="Line 18"/>
            <p:cNvSpPr>
              <a:spLocks noChangeShapeType="1"/>
            </p:cNvSpPr>
            <p:nvPr/>
          </p:nvSpPr>
          <p:spPr bwMode="auto">
            <a:xfrm flipV="1">
              <a:off x="627" y="3519"/>
              <a:ext cx="1618" cy="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1" name="Line 19"/>
            <p:cNvSpPr>
              <a:spLocks noChangeShapeType="1"/>
            </p:cNvSpPr>
            <p:nvPr/>
          </p:nvSpPr>
          <p:spPr bwMode="auto">
            <a:xfrm flipV="1">
              <a:off x="638" y="3514"/>
              <a:ext cx="0" cy="42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2" name="Rectangle 20"/>
            <p:cNvSpPr>
              <a:spLocks noChangeArrowheads="1"/>
            </p:cNvSpPr>
            <p:nvPr/>
          </p:nvSpPr>
          <p:spPr bwMode="auto">
            <a:xfrm>
              <a:off x="493" y="3446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4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6173" name="Rectangle 21"/>
            <p:cNvSpPr>
              <a:spLocks noChangeArrowheads="1"/>
            </p:cNvSpPr>
            <p:nvPr/>
          </p:nvSpPr>
          <p:spPr bwMode="auto">
            <a:xfrm>
              <a:off x="493" y="3109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400">
                  <a:solidFill>
                    <a:srgbClr val="000066"/>
                  </a:solidFill>
                </a:rPr>
                <a:t>5</a:t>
              </a:r>
            </a:p>
          </p:txBody>
        </p:sp>
        <p:sp>
          <p:nvSpPr>
            <p:cNvPr id="6174" name="Rectangle 22"/>
            <p:cNvSpPr>
              <a:spLocks noChangeArrowheads="1"/>
            </p:cNvSpPr>
            <p:nvPr/>
          </p:nvSpPr>
          <p:spPr bwMode="auto">
            <a:xfrm>
              <a:off x="431" y="2771"/>
              <a:ext cx="12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40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6175" name="Rectangle 23"/>
            <p:cNvSpPr>
              <a:spLocks noChangeArrowheads="1"/>
            </p:cNvSpPr>
            <p:nvPr/>
          </p:nvSpPr>
          <p:spPr bwMode="auto">
            <a:xfrm>
              <a:off x="431" y="2435"/>
              <a:ext cx="12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400">
                  <a:solidFill>
                    <a:srgbClr val="000066"/>
                  </a:solidFill>
                </a:rPr>
                <a:t>15</a:t>
              </a:r>
            </a:p>
          </p:txBody>
        </p:sp>
        <p:sp>
          <p:nvSpPr>
            <p:cNvPr id="6176" name="Rectangle 24"/>
            <p:cNvSpPr>
              <a:spLocks noChangeArrowheads="1"/>
            </p:cNvSpPr>
            <p:nvPr/>
          </p:nvSpPr>
          <p:spPr bwMode="auto">
            <a:xfrm>
              <a:off x="431" y="2087"/>
              <a:ext cx="12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40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6177" name="Rectangle 25"/>
            <p:cNvSpPr>
              <a:spLocks noChangeArrowheads="1"/>
            </p:cNvSpPr>
            <p:nvPr/>
          </p:nvSpPr>
          <p:spPr bwMode="auto">
            <a:xfrm>
              <a:off x="431" y="1748"/>
              <a:ext cx="12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400">
                  <a:solidFill>
                    <a:srgbClr val="000066"/>
                  </a:solidFill>
                </a:rPr>
                <a:t>25</a:t>
              </a:r>
            </a:p>
          </p:txBody>
        </p:sp>
        <p:sp>
          <p:nvSpPr>
            <p:cNvPr id="6178" name="Rectangle 26"/>
            <p:cNvSpPr>
              <a:spLocks noChangeArrowheads="1"/>
            </p:cNvSpPr>
            <p:nvPr/>
          </p:nvSpPr>
          <p:spPr bwMode="auto">
            <a:xfrm>
              <a:off x="431" y="1411"/>
              <a:ext cx="12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400">
                  <a:solidFill>
                    <a:srgbClr val="000066"/>
                  </a:solidFill>
                </a:rPr>
                <a:t>30</a:t>
              </a:r>
            </a:p>
          </p:txBody>
        </p:sp>
        <p:sp>
          <p:nvSpPr>
            <p:cNvPr id="6179" name="Text Box 28"/>
            <p:cNvSpPr txBox="1">
              <a:spLocks noChangeArrowheads="1"/>
            </p:cNvSpPr>
            <p:nvPr/>
          </p:nvSpPr>
          <p:spPr bwMode="auto">
            <a:xfrm>
              <a:off x="1617" y="3554"/>
              <a:ext cx="5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eaLnBrk="1" hangingPunct="1"/>
              <a:r>
                <a:rPr lang="en-GB" sz="1600" b="1">
                  <a:solidFill>
                    <a:srgbClr val="660066"/>
                  </a:solidFill>
                </a:rPr>
                <a:t>12/102</a:t>
              </a:r>
            </a:p>
          </p:txBody>
        </p:sp>
        <p:sp>
          <p:nvSpPr>
            <p:cNvPr id="6180" name="Text Box 29"/>
            <p:cNvSpPr txBox="1">
              <a:spLocks noChangeArrowheads="1"/>
            </p:cNvSpPr>
            <p:nvPr/>
          </p:nvSpPr>
          <p:spPr bwMode="auto">
            <a:xfrm>
              <a:off x="920" y="3554"/>
              <a:ext cx="3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eaLnBrk="1" hangingPunct="1"/>
              <a:r>
                <a:rPr lang="en-GB" sz="1600" b="1">
                  <a:solidFill>
                    <a:srgbClr val="CC6600"/>
                  </a:solidFill>
                </a:rPr>
                <a:t>9/87</a:t>
              </a:r>
            </a:p>
          </p:txBody>
        </p:sp>
        <p:sp>
          <p:nvSpPr>
            <p:cNvPr id="6181" name="Rectangle 66"/>
            <p:cNvSpPr>
              <a:spLocks noChangeArrowheads="1"/>
            </p:cNvSpPr>
            <p:nvPr/>
          </p:nvSpPr>
          <p:spPr bwMode="auto">
            <a:xfrm>
              <a:off x="455" y="1168"/>
              <a:ext cx="23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GB" sz="1600">
                  <a:solidFill>
                    <a:srgbClr val="000066"/>
                  </a:solidFill>
                </a:rPr>
                <a:t>%</a:t>
              </a:r>
            </a:p>
          </p:txBody>
        </p:sp>
      </p:grpSp>
      <p:sp>
        <p:nvSpPr>
          <p:cNvPr id="6149" name="Text Box 2"/>
          <p:cNvSpPr txBox="1">
            <a:spLocks noChangeArrowheads="1"/>
          </p:cNvSpPr>
          <p:nvPr/>
        </p:nvSpPr>
        <p:spPr bwMode="auto">
          <a:xfrm>
            <a:off x="2797175" y="1181100"/>
            <a:ext cx="350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Results: W48 outcome</a:t>
            </a:r>
          </a:p>
        </p:txBody>
      </p:sp>
      <p:sp>
        <p:nvSpPr>
          <p:cNvPr id="6150" name="Espace réservé du contenu 2"/>
          <p:cNvSpPr txBox="1">
            <a:spLocks/>
          </p:cNvSpPr>
          <p:nvPr/>
        </p:nvSpPr>
        <p:spPr bwMode="auto">
          <a:xfrm>
            <a:off x="4572000" y="1751013"/>
            <a:ext cx="4289425" cy="463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defTabSz="914400">
              <a:spcBef>
                <a:spcPts val="3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>
                <a:solidFill>
                  <a:srgbClr val="000066"/>
                </a:solidFill>
              </a:rPr>
              <a:t>Resistance mutations at virologic failure</a:t>
            </a:r>
          </a:p>
          <a:p>
            <a:pPr lvl="1" algn="l" defTabSz="914400">
              <a:spcBef>
                <a:spcPts val="375"/>
              </a:spcBef>
              <a:buClr>
                <a:srgbClr val="CC3300"/>
              </a:buClr>
              <a:buFontTx/>
              <a:buChar char="–"/>
            </a:pPr>
            <a:r>
              <a:rPr lang="en-GB">
                <a:solidFill>
                  <a:srgbClr val="000066"/>
                </a:solidFill>
              </a:rPr>
              <a:t>LPV/r: 	1/9</a:t>
            </a:r>
          </a:p>
          <a:p>
            <a:pPr lvl="1" algn="l" defTabSz="914400">
              <a:spcBef>
                <a:spcPts val="375"/>
              </a:spcBef>
              <a:buClr>
                <a:srgbClr val="CC3300"/>
              </a:buClr>
              <a:buFontTx/>
              <a:buChar char="–"/>
            </a:pPr>
            <a:r>
              <a:rPr lang="en-GB">
                <a:solidFill>
                  <a:srgbClr val="000066"/>
                </a:solidFill>
              </a:rPr>
              <a:t>ATV: 	2/5</a:t>
            </a:r>
          </a:p>
          <a:p>
            <a:pPr lvl="1" algn="l" defTabSz="914400">
              <a:spcBef>
                <a:spcPct val="20000"/>
              </a:spcBef>
              <a:spcAft>
                <a:spcPct val="30000"/>
              </a:spcAft>
              <a:buClr>
                <a:srgbClr val="CC3300"/>
              </a:buClr>
              <a:buFontTx/>
              <a:buChar char="–"/>
            </a:pPr>
            <a:r>
              <a:rPr lang="en-GB">
                <a:solidFill>
                  <a:srgbClr val="000066"/>
                </a:solidFill>
              </a:rPr>
              <a:t>ATV/r: 	3/7</a:t>
            </a:r>
          </a:p>
          <a:p>
            <a:pPr algn="l" defTabSz="914400">
              <a:spcBef>
                <a:spcPts val="3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>
                <a:solidFill>
                  <a:srgbClr val="000066"/>
                </a:solidFill>
              </a:rPr>
              <a:t>Median ATV C</a:t>
            </a:r>
            <a:r>
              <a:rPr lang="en-GB" baseline="-25000">
                <a:solidFill>
                  <a:srgbClr val="000066"/>
                </a:solidFill>
              </a:rPr>
              <a:t>trough *</a:t>
            </a:r>
          </a:p>
          <a:p>
            <a:pPr lvl="1" algn="l" defTabSz="914400">
              <a:spcBef>
                <a:spcPts val="375"/>
              </a:spcBef>
              <a:buClr>
                <a:srgbClr val="CC3300"/>
              </a:buClr>
              <a:buFontTx/>
              <a:buChar char="–"/>
            </a:pPr>
            <a:r>
              <a:rPr lang="en-GB">
                <a:solidFill>
                  <a:srgbClr val="000066"/>
                </a:solidFill>
              </a:rPr>
              <a:t>ATV/r:	0.822 mg/L</a:t>
            </a:r>
          </a:p>
          <a:p>
            <a:pPr lvl="1" algn="l" defTabSz="914400">
              <a:spcBef>
                <a:spcPct val="20000"/>
              </a:spcBef>
              <a:spcAft>
                <a:spcPct val="30000"/>
              </a:spcAft>
              <a:buClr>
                <a:srgbClr val="CC3300"/>
              </a:buClr>
              <a:buFontTx/>
              <a:buChar char="–"/>
            </a:pPr>
            <a:r>
              <a:rPr lang="en-GB">
                <a:solidFill>
                  <a:srgbClr val="000066"/>
                </a:solidFill>
              </a:rPr>
              <a:t>ATV:	0.234 mg/L</a:t>
            </a:r>
          </a:p>
          <a:p>
            <a:pPr algn="l" defTabSz="914400">
              <a:spcBef>
                <a:spcPts val="3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>
                <a:solidFill>
                  <a:srgbClr val="000066"/>
                </a:solidFill>
              </a:rPr>
              <a:t>Median CD4 increase between baseline and W48</a:t>
            </a:r>
            <a:endParaRPr lang="en-GB" sz="1200">
              <a:solidFill>
                <a:srgbClr val="000066"/>
              </a:solidFill>
            </a:endParaRPr>
          </a:p>
          <a:p>
            <a:pPr lvl="1" algn="l" defTabSz="914400">
              <a:spcBef>
                <a:spcPts val="375"/>
              </a:spcBef>
              <a:buClr>
                <a:srgbClr val="CC3300"/>
              </a:buClr>
              <a:buFontTx/>
              <a:buChar char="–"/>
            </a:pPr>
            <a:r>
              <a:rPr lang="en-GB">
                <a:solidFill>
                  <a:srgbClr val="000066"/>
                </a:solidFill>
              </a:rPr>
              <a:t>LPV/r:	46/mm</a:t>
            </a:r>
            <a:r>
              <a:rPr lang="en-GB" baseline="30000">
                <a:solidFill>
                  <a:srgbClr val="000066"/>
                </a:solidFill>
              </a:rPr>
              <a:t>3</a:t>
            </a:r>
          </a:p>
          <a:p>
            <a:pPr lvl="1" algn="l" defTabSz="914400">
              <a:spcBef>
                <a:spcPts val="375"/>
              </a:spcBef>
              <a:buClr>
                <a:srgbClr val="CC3300"/>
              </a:buClr>
              <a:buFontTx/>
              <a:buChar char="–"/>
            </a:pPr>
            <a:r>
              <a:rPr lang="en-GB">
                <a:solidFill>
                  <a:srgbClr val="000066"/>
                </a:solidFill>
              </a:rPr>
              <a:t>ATV</a:t>
            </a:r>
            <a:r>
              <a:rPr lang="en-GB" u="sng">
                <a:solidFill>
                  <a:srgbClr val="000066"/>
                </a:solidFill>
              </a:rPr>
              <a:t>+</a:t>
            </a:r>
            <a:r>
              <a:rPr lang="en-GB">
                <a:solidFill>
                  <a:srgbClr val="000066"/>
                </a:solidFill>
              </a:rPr>
              <a:t>r:	42/mm</a:t>
            </a:r>
            <a:r>
              <a:rPr lang="en-GB" baseline="30000">
                <a:solidFill>
                  <a:srgbClr val="000066"/>
                </a:solidFill>
              </a:rPr>
              <a:t>3</a:t>
            </a:r>
            <a:endParaRPr lang="en-GB" sz="2400">
              <a:solidFill>
                <a:srgbClr val="000066"/>
              </a:solidFill>
            </a:endParaRPr>
          </a:p>
        </p:txBody>
      </p:sp>
      <p:sp>
        <p:nvSpPr>
          <p:cNvPr id="6151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Soriano V, JAC 2008;61:200-5</a:t>
            </a:r>
          </a:p>
        </p:txBody>
      </p:sp>
      <p:sp>
        <p:nvSpPr>
          <p:cNvPr id="6152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SLOAT</a:t>
            </a:r>
          </a:p>
        </p:txBody>
      </p:sp>
      <p:grpSp>
        <p:nvGrpSpPr>
          <p:cNvPr id="6153" name="Groupe 36"/>
          <p:cNvGrpSpPr>
            <a:grpSpLocks/>
          </p:cNvGrpSpPr>
          <p:nvPr/>
        </p:nvGrpSpPr>
        <p:grpSpPr bwMode="auto">
          <a:xfrm>
            <a:off x="1219200" y="2330450"/>
            <a:ext cx="2101850" cy="641350"/>
            <a:chOff x="1219200" y="2330450"/>
            <a:chExt cx="2101850" cy="641350"/>
          </a:xfrm>
        </p:grpSpPr>
        <p:sp>
          <p:nvSpPr>
            <p:cNvPr id="6155" name="AutoShape 165"/>
            <p:cNvSpPr>
              <a:spLocks noChangeArrowheads="1"/>
            </p:cNvSpPr>
            <p:nvPr/>
          </p:nvSpPr>
          <p:spPr bwMode="auto">
            <a:xfrm>
              <a:off x="1219200" y="2330450"/>
              <a:ext cx="2101850" cy="6413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6156" name="Rectangle 3"/>
            <p:cNvSpPr>
              <a:spLocks noChangeArrowheads="1"/>
            </p:cNvSpPr>
            <p:nvPr/>
          </p:nvSpPr>
          <p:spPr bwMode="auto">
            <a:xfrm>
              <a:off x="1360488" y="2717800"/>
              <a:ext cx="177800" cy="144463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6157" name="Rectangle 4"/>
            <p:cNvSpPr>
              <a:spLocks noChangeArrowheads="1"/>
            </p:cNvSpPr>
            <p:nvPr/>
          </p:nvSpPr>
          <p:spPr bwMode="auto">
            <a:xfrm>
              <a:off x="1360488" y="2427288"/>
              <a:ext cx="177800" cy="144462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6158" name="ZoneTexte 84"/>
            <p:cNvSpPr txBox="1">
              <a:spLocks noChangeArrowheads="1"/>
            </p:cNvSpPr>
            <p:nvPr/>
          </p:nvSpPr>
          <p:spPr bwMode="auto">
            <a:xfrm>
              <a:off x="1504950" y="2620963"/>
              <a:ext cx="16383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defTabSz="914400" eaLnBrk="1" hangingPunct="1"/>
              <a:r>
                <a:rPr lang="en-GB" sz="1600" b="1">
                  <a:solidFill>
                    <a:srgbClr val="000066"/>
                  </a:solidFill>
                  <a:latin typeface="Calibri" pitchFamily="34" charset="0"/>
                </a:rPr>
                <a:t>Switch to ATV±r</a:t>
              </a:r>
            </a:p>
          </p:txBody>
        </p:sp>
        <p:sp>
          <p:nvSpPr>
            <p:cNvPr id="6159" name="ZoneTexte 85"/>
            <p:cNvSpPr txBox="1">
              <a:spLocks noChangeArrowheads="1"/>
            </p:cNvSpPr>
            <p:nvPr/>
          </p:nvSpPr>
          <p:spPr bwMode="auto">
            <a:xfrm>
              <a:off x="1512888" y="2330450"/>
              <a:ext cx="173672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defTabSz="914400" eaLnBrk="1" hangingPunct="1"/>
              <a:r>
                <a:rPr lang="en-GB" sz="1600" b="1">
                  <a:solidFill>
                    <a:srgbClr val="000066"/>
                  </a:solidFill>
                  <a:latin typeface="Calibri" pitchFamily="34" charset="0"/>
                </a:rPr>
                <a:t>Continue on LPV/r</a:t>
              </a:r>
            </a:p>
          </p:txBody>
        </p:sp>
      </p:grpSp>
      <p:sp>
        <p:nvSpPr>
          <p:cNvPr id="6154" name="ZoneTexte 35"/>
          <p:cNvSpPr txBox="1">
            <a:spLocks noChangeArrowheads="1"/>
          </p:cNvSpPr>
          <p:nvPr/>
        </p:nvSpPr>
        <p:spPr bwMode="auto">
          <a:xfrm>
            <a:off x="4572000" y="5978525"/>
            <a:ext cx="4027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>
                <a:solidFill>
                  <a:srgbClr val="000066"/>
                </a:solidFill>
              </a:rPr>
              <a:t>* Effective minimal C</a:t>
            </a:r>
            <a:r>
              <a:rPr lang="fr-FR" baseline="-25000">
                <a:solidFill>
                  <a:srgbClr val="000066"/>
                </a:solidFill>
              </a:rPr>
              <a:t>trough</a:t>
            </a:r>
            <a:r>
              <a:rPr lang="fr-FR">
                <a:solidFill>
                  <a:srgbClr val="000066"/>
                </a:solidFill>
              </a:rPr>
              <a:t> = 0.15 mg/L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9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000" smtClean="0">
                <a:ea typeface="ＭＳ Ｐゴシック" pitchFamily="-1" charset="-128"/>
              </a:rPr>
              <a:t>SLOAT Study: switch LPV/r to ATV</a:t>
            </a:r>
            <a:r>
              <a:rPr lang="fr-FR" sz="3000" u="sng" smtClean="0">
                <a:ea typeface="ＭＳ Ｐゴシック" pitchFamily="-1" charset="-128"/>
              </a:rPr>
              <a:t>+</a:t>
            </a:r>
            <a:r>
              <a:rPr lang="en-GB" sz="3000" smtClean="0">
                <a:ea typeface="ＭＳ Ｐゴシック" pitchFamily="-1" charset="-128"/>
              </a:rPr>
              <a:t>r</a:t>
            </a:r>
          </a:p>
        </p:txBody>
      </p:sp>
      <p:graphicFrame>
        <p:nvGraphicFramePr>
          <p:cNvPr id="19691" name="Group 235"/>
          <p:cNvGraphicFramePr>
            <a:graphicFrameLocks noGrp="1"/>
          </p:cNvGraphicFramePr>
          <p:nvPr>
            <p:ph idx="1"/>
          </p:nvPr>
        </p:nvGraphicFramePr>
        <p:xfrm>
          <a:off x="292100" y="1809750"/>
          <a:ext cx="8605838" cy="3987798"/>
        </p:xfrm>
        <a:graphic>
          <a:graphicData uri="http://schemas.openxmlformats.org/drawingml/2006/table">
            <a:tbl>
              <a:tblPr/>
              <a:tblGrid>
                <a:gridCol w="2051050"/>
                <a:gridCol w="836613"/>
                <a:gridCol w="1000125"/>
                <a:gridCol w="776287"/>
                <a:gridCol w="963613"/>
                <a:gridCol w="776287"/>
                <a:gridCol w="1423988"/>
                <a:gridCol w="777875"/>
              </a:tblGrid>
              <a:tr h="367990">
                <a:tc gridSpan="8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Median changes (mg/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dL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) in fasting metabolic parameters from baseline up to Week 48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6214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LPV/r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87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ATV total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102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ATV 400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49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ATV/r 300/100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53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120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Triglycerides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-5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-80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0.001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-96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0.001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-38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0.022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120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Total cholesterol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-0.5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-19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0.001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-27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0.001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-12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NS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20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HDL cholesterol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-0.5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+2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NS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-1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NS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+4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NS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120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LDL cholesterol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+1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+1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NS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-4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NS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+2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NS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20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Glucose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+6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-1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NS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-2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NS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+1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NS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7990">
                <a:tc gridSpan="8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Proportion of patients with LDL cholesterol levels within NCEP categories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1120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LDL 130-159 mg/dL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21%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7%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gridSpan="5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1120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LDL 160-189 mg/dL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9%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3%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1120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LDL ≥ 190 mg/dL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5%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1%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56" name="Text Box 2"/>
          <p:cNvSpPr txBox="1">
            <a:spLocks noChangeArrowheads="1"/>
          </p:cNvSpPr>
          <p:nvPr/>
        </p:nvSpPr>
        <p:spPr bwMode="auto">
          <a:xfrm>
            <a:off x="2816225" y="1166813"/>
            <a:ext cx="3470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Metabolic parameters</a:t>
            </a:r>
          </a:p>
        </p:txBody>
      </p:sp>
      <p:sp>
        <p:nvSpPr>
          <p:cNvPr id="7257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Soriano V, JAC 2008;61:200-5</a:t>
            </a:r>
          </a:p>
        </p:txBody>
      </p:sp>
      <p:sp>
        <p:nvSpPr>
          <p:cNvPr id="7258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SLOAT</a:t>
            </a:r>
          </a:p>
        </p:txBody>
      </p:sp>
      <p:sp>
        <p:nvSpPr>
          <p:cNvPr id="7259" name="ZoneTexte 8"/>
          <p:cNvSpPr txBox="1">
            <a:spLocks noChangeArrowheads="1"/>
          </p:cNvSpPr>
          <p:nvPr/>
        </p:nvSpPr>
        <p:spPr bwMode="auto">
          <a:xfrm>
            <a:off x="398463" y="5949950"/>
            <a:ext cx="83502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en-GB" sz="1600">
                <a:solidFill>
                  <a:srgbClr val="000066"/>
                </a:solidFill>
              </a:rPr>
              <a:t>Use of lipid-lowering agents was more frequent in the LPV/r group: 17% vs 5% (p = 0.006)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000" smtClean="0">
                <a:ea typeface="ＭＳ Ｐゴシック" pitchFamily="-1" charset="-128"/>
              </a:rPr>
              <a:t>SLOAT Study: switch LPV/r to ATV</a:t>
            </a:r>
            <a:r>
              <a:rPr lang="fr-FR" sz="3000" u="sng" smtClean="0">
                <a:ea typeface="ＭＳ Ｐゴシック" pitchFamily="-1" charset="-128"/>
              </a:rPr>
              <a:t>+</a:t>
            </a:r>
            <a:r>
              <a:rPr lang="en-GB" sz="3000" smtClean="0">
                <a:ea typeface="ＭＳ Ｐゴシック" pitchFamily="-1" charset="-128"/>
              </a:rPr>
              <a:t>r</a:t>
            </a:r>
          </a:p>
        </p:txBody>
      </p:sp>
      <p:sp>
        <p:nvSpPr>
          <p:cNvPr id="8195" name="Espace réservé du contenu 2"/>
          <p:cNvSpPr>
            <a:spLocks noGrp="1"/>
          </p:cNvSpPr>
          <p:nvPr>
            <p:ph type="body" idx="1"/>
          </p:nvPr>
        </p:nvSpPr>
        <p:spPr>
          <a:xfrm>
            <a:off x="50800" y="1171575"/>
            <a:ext cx="9024938" cy="5303838"/>
          </a:xfrm>
        </p:spPr>
        <p:txBody>
          <a:bodyPr/>
          <a:lstStyle/>
          <a:p>
            <a:r>
              <a:rPr lang="en-GB" sz="2800" b="1" smtClean="0">
                <a:latin typeface="Calibri" pitchFamily="34" charset="0"/>
                <a:ea typeface="ＭＳ Ｐゴシック" pitchFamily="-1" charset="-128"/>
              </a:rPr>
              <a:t>Conclusion</a:t>
            </a:r>
          </a:p>
          <a:p>
            <a:pPr lvl="1"/>
            <a:r>
              <a:rPr lang="en-GB" sz="2400" smtClean="0">
                <a:ea typeface="ＭＳ Ｐゴシック" pitchFamily="-1" charset="-128"/>
              </a:rPr>
              <a:t>For patients with undetectable viraemia on a stable</a:t>
            </a:r>
            <a:br>
              <a:rPr lang="en-GB" sz="2400" smtClean="0">
                <a:ea typeface="ＭＳ Ｐゴシック" pitchFamily="-1" charset="-128"/>
              </a:rPr>
            </a:br>
            <a:r>
              <a:rPr lang="en-GB" sz="2400" smtClean="0">
                <a:ea typeface="ＭＳ Ｐゴシック" pitchFamily="-1" charset="-128"/>
              </a:rPr>
              <a:t>LPV/r-based regimen, replacement of LPV/r by ATV</a:t>
            </a:r>
            <a:r>
              <a:rPr lang="en-GB" sz="2400" u="sng" smtClean="0">
                <a:ea typeface="ＭＳ Ｐゴシック" pitchFamily="-1" charset="-128"/>
              </a:rPr>
              <a:t>+</a:t>
            </a:r>
            <a:r>
              <a:rPr lang="en-GB" sz="2400" smtClean="0">
                <a:ea typeface="ＭＳ Ｐゴシック" pitchFamily="-1" charset="-128"/>
              </a:rPr>
              <a:t>r may provide:</a:t>
            </a:r>
          </a:p>
          <a:p>
            <a:pPr lvl="2"/>
            <a:r>
              <a:rPr lang="en-GB" sz="2400" smtClean="0">
                <a:ea typeface="ＭＳ Ｐゴシック" pitchFamily="-1" charset="-128"/>
              </a:rPr>
              <a:t>An overall reduction in fasting cholesterol and triglycerides</a:t>
            </a:r>
          </a:p>
          <a:p>
            <a:pPr lvl="2"/>
            <a:r>
              <a:rPr lang="en-GB" sz="2400" smtClean="0">
                <a:ea typeface="ＭＳ Ｐゴシック" pitchFamily="-1" charset="-128"/>
              </a:rPr>
              <a:t>No increased risk of virologic failure</a:t>
            </a:r>
          </a:p>
        </p:txBody>
      </p:sp>
      <p:sp>
        <p:nvSpPr>
          <p:cNvPr id="8196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Soriano V, JAC 2008;61:200-5</a:t>
            </a:r>
          </a:p>
        </p:txBody>
      </p:sp>
      <p:sp>
        <p:nvSpPr>
          <p:cNvPr id="8197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SLOAT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2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7902</TotalTime>
  <Words>496</Words>
  <Application>Microsoft Office PowerPoint</Application>
  <PresentationFormat>Affichage à l'écran (4:3)</PresentationFormat>
  <Paragraphs>173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ＭＳ Ｐゴシック</vt:lpstr>
      <vt:lpstr>Calibri</vt:lpstr>
      <vt:lpstr>Wingdings</vt:lpstr>
      <vt:lpstr>Trebuchet MS</vt:lpstr>
      <vt:lpstr>Cambria</vt:lpstr>
      <vt:lpstr>ARV_trials_2012</vt:lpstr>
      <vt:lpstr>Switch to ATV- or ATV/r-containing regimen</vt:lpstr>
      <vt:lpstr>SLOAT Study: switch LPV/r to ATV+r</vt:lpstr>
      <vt:lpstr>SLOAT Study: switch LPV/r to ATV+r</vt:lpstr>
      <vt:lpstr>SLOAT Study: switch LPV/r to ATV+r</vt:lpstr>
      <vt:lpstr>SLOAT Study: switch LPV/r to ATV+r</vt:lpstr>
      <vt:lpstr>SLOAT Study: switch LPV/r to ATV+r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Switch 2011</dc:title>
  <dc:subject>www.arv-trials.com</dc:subject>
  <dc:creator>Pedro Cahn, Anton Posniak, François Raffi</dc:creator>
  <cp:keywords>AEI</cp:keywords>
  <cp:lastModifiedBy>Utilisateur</cp:lastModifiedBy>
  <cp:revision>255</cp:revision>
  <dcterms:created xsi:type="dcterms:W3CDTF">2011-03-08T09:11:08Z</dcterms:created>
  <dcterms:modified xsi:type="dcterms:W3CDTF">2015-11-23T20:59:02Z</dcterms:modified>
  <cp:category>www.aei.fr</cp:category>
</cp:coreProperties>
</file>