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4" r:id="rId2"/>
    <p:sldId id="268" r:id="rId3"/>
    <p:sldId id="258" r:id="rId4"/>
    <p:sldId id="273" r:id="rId5"/>
    <p:sldId id="266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E5E5F7"/>
    <a:srgbClr val="DDDDDD"/>
    <a:srgbClr val="FFFFFF"/>
    <a:srgbClr val="990000"/>
    <a:srgbClr val="FF00FF"/>
    <a:srgbClr val="7BEBFF"/>
    <a:srgbClr val="0066FF"/>
    <a:srgbClr val="10EB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52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86" y="7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DRV/r + RAL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SPARE </a:t>
            </a:r>
            <a:r>
              <a:rPr lang="fr-FR" sz="2800" b="1" dirty="0" err="1">
                <a:latin typeface="Calibri" pitchFamily="34" charset="0"/>
                <a:ea typeface="ＭＳ Ｐゴシック" pitchFamily="34" charset="-128"/>
              </a:rPr>
              <a:t>Study</a:t>
            </a:r>
            <a:endParaRPr lang="fr-FR" sz="2800" b="1" dirty="0"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SPARE Study: switch to DRV/r + RAL </a:t>
            </a:r>
            <a:endParaRPr lang="fr-FR" sz="3200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0800" y="1348740"/>
            <a:ext cx="1605280" cy="529293"/>
          </a:xfrm>
        </p:spPr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61059" y="2041252"/>
            <a:ext cx="3167994" cy="2116381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rgbClr val="E5E5F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Age ≥ 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20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years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HIV-1 RNA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&lt; 50 c/ml &gt; 15 weeks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On LPV/r + TDF/FTC</a:t>
            </a:r>
          </a:p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No prior </a:t>
            </a:r>
            <a:r>
              <a:rPr lang="en-US" sz="1600" b="1" baseline="0" dirty="0" err="1">
                <a:solidFill>
                  <a:srgbClr val="000066"/>
                </a:solidFill>
                <a:latin typeface="+mj-lt"/>
              </a:rPr>
              <a:t>virologic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failure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on PI/r- or INSTI-containing regimen</a:t>
            </a:r>
          </a:p>
          <a:p>
            <a:pPr algn="ctr" eaLnBrk="1" hangingPunct="1"/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eGFR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(CG) &gt; 60 mL/min</a:t>
            </a:r>
          </a:p>
          <a:p>
            <a:pPr algn="ctr"/>
            <a:r>
              <a:rPr lang="en-US" sz="1600" b="1" dirty="0">
                <a:solidFill>
                  <a:srgbClr val="000066"/>
                </a:solidFill>
                <a:latin typeface="+mj-lt"/>
              </a:rPr>
              <a:t> HBs Ag negative</a:t>
            </a: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372616"/>
            <a:ext cx="3498014" cy="449927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chemeClr val="bg1"/>
                </a:solidFill>
                <a:latin typeface="+mj-lt"/>
              </a:rPr>
              <a:t>DRV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/r 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qd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 + RAL 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bid</a:t>
            </a:r>
            <a:endParaRPr lang="fr-FR" sz="1800" b="1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36806"/>
            <a:ext cx="3498014" cy="449927"/>
          </a:xfrm>
          <a:prstGeom prst="rect">
            <a:avLst/>
          </a:prstGeom>
          <a:solidFill>
            <a:srgbClr val="9900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sz="1800" b="1" baseline="0" dirty="0">
                <a:solidFill>
                  <a:schemeClr val="bg1"/>
                </a:solidFill>
                <a:latin typeface="+mj-lt"/>
                <a:cs typeface="Arial" charset="0"/>
              </a:rPr>
              <a:t>Continuation of LPV/r + TDF/FTC</a:t>
            </a: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2830" y="2248891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28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2830" y="3596819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30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3840251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281414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531385" y="2568119"/>
            <a:ext cx="1576952" cy="990600"/>
            <a:chOff x="3087656" y="2629315"/>
            <a:chExt cx="1576952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087656" y="3153190"/>
              <a:ext cx="935999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34925" y="4653732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proportion of patients with &gt; 10% improvement in </a:t>
            </a:r>
            <a:r>
              <a:rPr lang="en-US" dirty="0" err="1">
                <a:solidFill>
                  <a:srgbClr val="000066"/>
                </a:solidFill>
              </a:rPr>
              <a:t>eGFR</a:t>
            </a:r>
            <a:r>
              <a:rPr lang="en-US" dirty="0">
                <a:solidFill>
                  <a:srgbClr val="000066"/>
                </a:solidFill>
              </a:rPr>
              <a:t> at 48 weeks from the baseline calculated with the CG equation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Secondary endpoints: changes in per protocol renal tubular markers from baseline to week 48, proportions of patients with HIV-1 RNA &lt; 50 c/mL at W24 and W48 (per protocol and ITT)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6270268" y="6582618"/>
            <a:ext cx="28668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Nishijima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T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. PLOS One 2013;8:e73639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SPARE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61059" y="4208117"/>
            <a:ext cx="5819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Randomisation </a:t>
            </a:r>
            <a:r>
              <a:rPr lang="en-US" sz="1400" dirty="0">
                <a:solidFill>
                  <a:srgbClr val="000066"/>
                </a:solidFill>
              </a:rPr>
              <a:t>was stratified based on baseline body weight of 60 kg</a:t>
            </a:r>
            <a:endParaRPr lang="fr-FR" sz="1400" dirty="0">
              <a:solidFill>
                <a:srgbClr val="00006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601107" y="1270024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(median),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245417"/>
              </p:ext>
            </p:extLst>
          </p:nvPr>
        </p:nvGraphicFramePr>
        <p:xfrm>
          <a:off x="815332" y="1751825"/>
          <a:ext cx="7344820" cy="4483374"/>
        </p:xfrm>
        <a:graphic>
          <a:graphicData uri="http://schemas.openxmlformats.org/drawingml/2006/table">
            <a:tbl>
              <a:tblPr/>
              <a:tblGrid>
                <a:gridCol w="2934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3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Continued LPV/r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), mL/min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TDF use, weeks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SPARE Study: switch to DRV/r + RAL </a:t>
            </a:r>
            <a:endParaRPr lang="fr-FR" sz="32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70268" y="6582618"/>
            <a:ext cx="28668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Nishijima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T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. PLOS One 2013;8:e73639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SPARE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601107" y="1270024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Endpoints by W48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43670"/>
              </p:ext>
            </p:extLst>
          </p:nvPr>
        </p:nvGraphicFramePr>
        <p:xfrm>
          <a:off x="167731" y="1663295"/>
          <a:ext cx="8721687" cy="4656481"/>
        </p:xfrm>
        <a:graphic>
          <a:graphicData uri="http://schemas.openxmlformats.org/drawingml/2006/table">
            <a:tbl>
              <a:tblPr/>
              <a:tblGrid>
                <a:gridCol w="476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2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3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Continued LPV/r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Primary endpoint : Improvement in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&gt; 10% increase in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(CG formula)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6/24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3/28 (p = 0.27)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Mean % improvement from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- 3.3%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Differences in mean % improvement (95% CI)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- 8.7% (- 18.2 to 0.8) (p = 0.071)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Per protocol W24 /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96.2% / 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96.7% / 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ITT W24 /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89.3% / 85.7%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96.7% / 96.7%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Safety,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for AE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3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3-4 laboratory abnormalities or symptoms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270268" y="6582618"/>
            <a:ext cx="28668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Nishijima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T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. PLOS One 2013;8:e73639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SPARE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SPARE Study: switch to DRV/r + RAL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6575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SPARE Study: switch to DRV/r + RAL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Switching LPV/r + TDF/FTC to RAL+ DRV/r did not significantly increase the proportion of patients who showed &gt;10% improvement in renal function among those with relatively preserved </a:t>
            </a:r>
            <a:r>
              <a:rPr lang="en-US" sz="2000" dirty="0" err="1">
                <a:latin typeface=""/>
              </a:rPr>
              <a:t>eGFR</a:t>
            </a:r>
            <a:r>
              <a:rPr lang="en-US" sz="2000" dirty="0">
                <a:latin typeface=""/>
              </a:rPr>
              <a:t>. However, the switch improved urinary β2 </a:t>
            </a:r>
            <a:r>
              <a:rPr lang="en-US" sz="2000" dirty="0" err="1">
                <a:latin typeface=""/>
              </a:rPr>
              <a:t>microglobulin</a:t>
            </a:r>
            <a:r>
              <a:rPr lang="en-US" sz="2000" dirty="0">
                <a:latin typeface=""/>
              </a:rPr>
              <a:t>, suggesting that discontinuation of TDF might be beneficial in the long-term</a:t>
            </a:r>
          </a:p>
          <a:p>
            <a:pPr lvl="1"/>
            <a:r>
              <a:rPr lang="en-US" sz="2000" dirty="0">
                <a:latin typeface=""/>
              </a:rPr>
              <a:t>RAL +DRV/r showed favorable viral efficacy in patients with suppressed viral load</a:t>
            </a:r>
          </a:p>
          <a:p>
            <a:pPr lvl="1"/>
            <a:r>
              <a:rPr lang="en-US" sz="2000" dirty="0">
                <a:latin typeface=""/>
              </a:rPr>
              <a:t>Limitations</a:t>
            </a:r>
          </a:p>
          <a:p>
            <a:pPr lvl="2"/>
            <a:r>
              <a:rPr lang="en-US" sz="1800" dirty="0">
                <a:latin typeface=""/>
              </a:rPr>
              <a:t>Small sample size</a:t>
            </a:r>
          </a:p>
          <a:p>
            <a:pPr lvl="2"/>
            <a:r>
              <a:rPr lang="en-US" sz="1800">
                <a:latin typeface=""/>
              </a:rPr>
              <a:t>Adverse </a:t>
            </a:r>
            <a:r>
              <a:rPr lang="en-US" sz="1800" dirty="0">
                <a:latin typeface=""/>
              </a:rPr>
              <a:t>events self-reported, open-label </a:t>
            </a:r>
            <a:r>
              <a:rPr lang="en-US" sz="1800" dirty="0" err="1">
                <a:latin typeface=""/>
              </a:rPr>
              <a:t>unblinded</a:t>
            </a:r>
            <a:r>
              <a:rPr lang="en-US" sz="1800" dirty="0">
                <a:latin typeface=""/>
              </a:rPr>
              <a:t> design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270268" y="6582618"/>
            <a:ext cx="28668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Nishijima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T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. PLOS One 2013;8:e73639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SPARE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383</Words>
  <Application>Microsoft Office PowerPoint</Application>
  <PresentationFormat>Affichage à l'écran (4:3)</PresentationFormat>
  <Paragraphs>95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Switch to DRV/r + RAL</vt:lpstr>
      <vt:lpstr>SPARE Study: switch to DRV/r + RAL </vt:lpstr>
      <vt:lpstr>SPARE Study: switch to DRV/r + RAL </vt:lpstr>
      <vt:lpstr>SPARE Study: switch to DRV/r + RAL </vt:lpstr>
      <vt:lpstr>SPARE Study: switch to DRV/r + RAL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115</cp:revision>
  <dcterms:created xsi:type="dcterms:W3CDTF">2015-05-20T09:45:14Z</dcterms:created>
  <dcterms:modified xsi:type="dcterms:W3CDTF">2016-07-18T12:11:11Z</dcterms:modified>
</cp:coreProperties>
</file>