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521" r:id="rId2"/>
    <p:sldId id="265" r:id="rId3"/>
    <p:sldId id="271" r:id="rId4"/>
    <p:sldId id="267" r:id="rId5"/>
    <p:sldId id="260" r:id="rId6"/>
    <p:sldId id="321" r:id="rId7"/>
    <p:sldId id="519" r:id="rId8"/>
    <p:sldId id="285" r:id="rId9"/>
    <p:sldId id="272" r:id="rId10"/>
    <p:sldId id="273" r:id="rId11"/>
    <p:sldId id="503" r:id="rId12"/>
    <p:sldId id="504" r:id="rId13"/>
    <p:sldId id="505" r:id="rId14"/>
    <p:sldId id="506" r:id="rId15"/>
    <p:sldId id="507" r:id="rId16"/>
    <p:sldId id="512" r:id="rId17"/>
    <p:sldId id="508" r:id="rId18"/>
    <p:sldId id="509" r:id="rId19"/>
    <p:sldId id="510" r:id="rId20"/>
    <p:sldId id="513" r:id="rId21"/>
    <p:sldId id="514" r:id="rId22"/>
    <p:sldId id="515" r:id="rId23"/>
    <p:sldId id="516" r:id="rId24"/>
    <p:sldId id="517" r:id="rId25"/>
    <p:sldId id="518" r:id="rId26"/>
  </p:sldIdLst>
  <p:sldSz cx="9144000" cy="6858000" type="screen4x3"/>
  <p:notesSz cx="7099300" cy="10234613"/>
  <p:defaultTextStyle>
    <a:defPPr>
      <a:defRPr lang="fr-FR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66"/>
    <a:srgbClr val="B2B2B2"/>
    <a:srgbClr val="993300"/>
    <a:srgbClr val="339900"/>
    <a:srgbClr val="660033"/>
    <a:srgbClr val="DDDDDD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114" d="100"/>
          <a:sy n="114" d="100"/>
        </p:scale>
        <p:origin x="-1458" y="-24"/>
      </p:cViewPr>
      <p:guideLst>
        <p:guide orient="horz" pos="4276"/>
        <p:guide pos="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3348"/>
    </p:cViewPr>
  </p:sorterViewPr>
  <p:notesViewPr>
    <p:cSldViewPr snapToObjects="1" showGuides="1">
      <p:cViewPr varScale="1">
        <p:scale>
          <a:sx n="87" d="100"/>
          <a:sy n="87" d="100"/>
        </p:scale>
        <p:origin x="-3720" y="-84"/>
      </p:cViewPr>
      <p:guideLst>
        <p:guide orient="horz" pos="2969"/>
        <p:guide pos="2236"/>
        <p:guide pos="422"/>
        <p:guide pos="378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fld id="{07DD1D9F-EDE8-48F9-BAE8-DBFA7DF4D710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438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311" tIns="54156" rIns="108311" bIns="54156"/>
          <a:lstStyle/>
          <a:p>
            <a:pPr algn="l" defTabSz="1083335">
              <a:defRPr/>
            </a:pPr>
            <a:r>
              <a:rPr lang="fr-FR" sz="1500" dirty="0">
                <a:latin typeface="Trebuchet MS" pitchFamily="34" charset="0"/>
                <a:ea typeface="ＭＳ Ｐゴシック" charset="-128"/>
              </a:rPr>
              <a:t>ARV-trials.com</a:t>
            </a:r>
          </a:p>
        </p:txBody>
      </p:sp>
    </p:spTree>
    <p:extLst>
      <p:ext uri="{BB962C8B-B14F-4D97-AF65-F5344CB8AC3E}">
        <p14:creationId xmlns:p14="http://schemas.microsoft.com/office/powerpoint/2010/main" val="3231594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89025" y="4840288"/>
            <a:ext cx="4921250" cy="4605337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4385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311" tIns="54156" rIns="108311" bIns="54156"/>
          <a:lstStyle/>
          <a:p>
            <a:pPr algn="l" defTabSz="1083335">
              <a:defRPr/>
            </a:pPr>
            <a:r>
              <a:rPr lang="fr-FR" sz="1500" dirty="0">
                <a:latin typeface="Trebuchet MS" pitchFamily="34" charset="0"/>
                <a:ea typeface="ＭＳ Ｐゴシック" charset="-128"/>
              </a:rPr>
              <a:t>ARV-trial.com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2713" y="9629775"/>
            <a:ext cx="3182937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446" tIns="51723" rIns="103446" bIns="51723" numCol="1" anchor="b" anchorCtr="0" compatLnSpc="1">
            <a:prstTxWarp prst="textNoShape">
              <a:avLst/>
            </a:prstTxWarp>
          </a:bodyPr>
          <a:lstStyle>
            <a:lvl1pPr algn="r" defTabSz="1035050">
              <a:defRPr sz="1400"/>
            </a:lvl1pPr>
          </a:lstStyle>
          <a:p>
            <a:fld id="{786BEF55-9E18-4104-A32F-A694D7578F5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510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224" cy="29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73" tIns="49986" rIns="99973" bIns="49986"/>
          <a:lstStyle/>
          <a:p>
            <a:pPr defTabSz="998979"/>
            <a:r>
              <a:rPr 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741925" y="9429706"/>
            <a:ext cx="3073077" cy="513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44" tIns="46021" rIns="92044" bIns="46021" anchor="b"/>
          <a:lstStyle/>
          <a:p>
            <a:pPr algn="r" defTabSz="921605"/>
            <a:fld id="{8B87528F-3C34-418C-B37E-B3F1FFDBC226}" type="slidenum">
              <a:rPr lang="fr-FR" sz="1300">
                <a:latin typeface="Calibri" pitchFamily="34" charset="0"/>
              </a:rPr>
              <a:pPr algn="r" defTabSz="921605"/>
              <a:t>1</a:t>
            </a:fld>
            <a:endParaRPr lang="fr-FR" sz="13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6EB27F-1783-44E3-8329-8F53CA59EE61}" type="slidenum">
              <a:rPr lang="fr-FR"/>
              <a:pPr/>
              <a:t>2</a:t>
            </a:fld>
            <a:endParaRPr lang="fr-FR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7D72F7-6298-4262-8EEC-192A0D23D7B6}" type="slidenum">
              <a:rPr lang="fr-FR"/>
              <a:pPr/>
              <a:t>3</a:t>
            </a:fld>
            <a:endParaRPr lang="fr-FR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8F650C-E4F0-45CF-81DB-ED697EC003E6}" type="slidenum">
              <a:rPr lang="fr-FR"/>
              <a:pPr/>
              <a:t>4</a:t>
            </a:fld>
            <a:endParaRPr lang="fr-FR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6C0060-BD82-4284-8540-CD456E103FCC}" type="slidenum">
              <a:rPr lang="fr-FR"/>
              <a:pPr/>
              <a:t>5</a:t>
            </a:fld>
            <a:endParaRPr lang="fr-FR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DB4293-8DDA-48D1-A951-FE0256D57DE8}" type="slidenum">
              <a:rPr lang="fr-FR"/>
              <a:pPr/>
              <a:t>6</a:t>
            </a:fld>
            <a:endParaRPr lang="fr-FR"/>
          </a:p>
        </p:txBody>
      </p:sp>
      <p:sp>
        <p:nvSpPr>
          <p:cNvPr id="1741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875D84-8772-40E8-BA71-2D8972EE7240}" type="slidenum">
              <a:rPr lang="fr-FR"/>
              <a:pPr/>
              <a:t>8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6E62AD-D6A6-4CE4-8B48-E85C4CE327D0}" type="slidenum">
              <a:rPr lang="fr-FR"/>
              <a:pPr/>
              <a:t>9</a:t>
            </a:fld>
            <a:endParaRPr lang="fr-FR"/>
          </a:p>
        </p:txBody>
      </p:sp>
      <p:sp>
        <p:nvSpPr>
          <p:cNvPr id="2253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E8A5CC-AAFD-42FE-A5F7-8470AD73374E}" type="slidenum">
              <a:rPr lang="fr-FR"/>
              <a:pPr/>
              <a:t>10</a:t>
            </a:fld>
            <a:endParaRPr lang="fr-FR"/>
          </a:p>
        </p:txBody>
      </p:sp>
      <p:sp>
        <p:nvSpPr>
          <p:cNvPr id="2457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Switch to RAL-containing regimen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>
                  <a:lumMod val="65000"/>
                </a:schemeClr>
              </a:buClr>
            </a:pPr>
            <a:r>
              <a:rPr lang="en-US" sz="2800" b="1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  <a:ea typeface="ＭＳ Ｐゴシック" pitchFamily="34" charset="-128"/>
              </a:rPr>
              <a:t>Canadian Study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en-US" sz="2800" b="1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  <a:ea typeface="ＭＳ Ｐゴシック" pitchFamily="34" charset="-128"/>
              </a:rPr>
              <a:t>CHEER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en-US" sz="2800" b="1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  <a:ea typeface="ＭＳ Ｐゴシック" pitchFamily="34" charset="-128"/>
              </a:rPr>
              <a:t>Montreal Study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en-US" sz="2800" b="1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  <a:ea typeface="ＭＳ Ｐゴシック" pitchFamily="34" charset="-128"/>
              </a:rPr>
              <a:t>EASIER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en-US" sz="2800" b="1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  <a:ea typeface="ＭＳ Ｐゴシック" pitchFamily="34" charset="-128"/>
              </a:rPr>
              <a:t>SWITCHMRK</a:t>
            </a:r>
          </a:p>
          <a:p>
            <a:pPr>
              <a:buClr>
                <a:srgbClr val="C00000"/>
              </a:buClr>
            </a:pPr>
            <a:r>
              <a:rPr lang="en-US" sz="28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SPIRAL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en-US" sz="2800" b="1" dirty="0" smtClean="0">
                <a:solidFill>
                  <a:schemeClr val="accent3">
                    <a:lumMod val="65000"/>
                  </a:schemeClr>
                </a:solidFill>
                <a:latin typeface="Calibri" pitchFamily="34" charset="0"/>
                <a:ea typeface="ＭＳ Ｐゴシック" pitchFamily="34" charset="-128"/>
              </a:rPr>
              <a:t>Switch ER</a:t>
            </a:r>
            <a:endParaRPr lang="fr-FR" sz="2800" b="1" dirty="0" smtClean="0">
              <a:solidFill>
                <a:schemeClr val="accent3">
                  <a:lumMod val="65000"/>
                </a:schemeClr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8264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23555" name="Rectangle 19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678863" cy="1106488"/>
          </a:xfrm>
        </p:spPr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 vs continuation </a:t>
            </a:r>
            <a:br>
              <a:rPr lang="en-GB" smtClean="0">
                <a:ea typeface="ＭＳ Ｐゴシック" pitchFamily="34" charset="-128"/>
              </a:rPr>
            </a:br>
            <a:r>
              <a:rPr lang="en-GB" smtClean="0">
                <a:ea typeface="ＭＳ Ｐゴシック" pitchFamily="34" charset="-128"/>
              </a:rPr>
              <a:t>of PI/r</a:t>
            </a:r>
          </a:p>
        </p:txBody>
      </p:sp>
      <p:sp>
        <p:nvSpPr>
          <p:cNvPr id="23556" name="Espace réservé du contenu 5"/>
          <p:cNvSpPr>
            <a:spLocks noGrp="1"/>
          </p:cNvSpPr>
          <p:nvPr>
            <p:ph idx="1"/>
          </p:nvPr>
        </p:nvSpPr>
        <p:spPr>
          <a:xfrm>
            <a:off x="50800" y="1409700"/>
            <a:ext cx="8842375" cy="5303838"/>
          </a:xfrm>
        </p:spPr>
        <p:txBody>
          <a:bodyPr/>
          <a:lstStyle/>
          <a:p>
            <a:r>
              <a:rPr lang="en-GB" sz="2800" b="1" dirty="0" smtClean="0">
                <a:latin typeface="Calibri" pitchFamily="34" charset="0"/>
                <a:ea typeface="ＭＳ Ｐゴシック" pitchFamily="34" charset="-128"/>
              </a:rPr>
              <a:t>Conclusions</a:t>
            </a:r>
            <a:br>
              <a:rPr lang="en-GB" sz="2800" b="1" dirty="0" smtClean="0">
                <a:latin typeface="Calibri" pitchFamily="34" charset="0"/>
                <a:ea typeface="ＭＳ Ｐゴシック" pitchFamily="34" charset="-128"/>
              </a:rPr>
            </a:br>
            <a:endParaRPr lang="en-GB" sz="2800" b="1" dirty="0" smtClean="0">
              <a:latin typeface="Calibri" pitchFamily="34" charset="0"/>
              <a:ea typeface="ＭＳ Ｐゴシック" pitchFamily="34" charset="-128"/>
            </a:endParaRPr>
          </a:p>
          <a:p>
            <a:pPr lvl="1"/>
            <a:r>
              <a:rPr lang="en-GB" sz="2400" dirty="0" smtClean="0">
                <a:ea typeface="ＭＳ Ｐゴシック" pitchFamily="34" charset="-128"/>
              </a:rPr>
              <a:t>In HIV-infected adults with sustained plasma </a:t>
            </a:r>
            <a:br>
              <a:rPr lang="en-GB" sz="2400" dirty="0" smtClean="0">
                <a:ea typeface="ＭＳ Ｐゴシック" pitchFamily="34" charset="-128"/>
              </a:rPr>
            </a:br>
            <a:r>
              <a:rPr lang="en-GB" sz="2400" dirty="0" smtClean="0">
                <a:ea typeface="ＭＳ Ｐゴシック" pitchFamily="34" charset="-128"/>
              </a:rPr>
              <a:t>HIV-1 RNA &lt; 50 c/</a:t>
            </a:r>
            <a:r>
              <a:rPr lang="en-GB" sz="2400" dirty="0" err="1" smtClean="0">
                <a:ea typeface="ＭＳ Ｐゴシック" pitchFamily="34" charset="-128"/>
              </a:rPr>
              <a:t>mL</a:t>
            </a:r>
            <a:r>
              <a:rPr lang="en-GB" sz="2400" dirty="0" smtClean="0">
                <a:ea typeface="ＭＳ Ｐゴシック" pitchFamily="34" charset="-128"/>
              </a:rPr>
              <a:t> on PI/r-containing ARV therapy, switching from the PI/r component to </a:t>
            </a:r>
            <a:r>
              <a:rPr lang="en-GB" sz="2400" dirty="0" err="1" smtClean="0">
                <a:ea typeface="ＭＳ Ｐゴシック" pitchFamily="34" charset="-128"/>
              </a:rPr>
              <a:t>raltegravir</a:t>
            </a:r>
            <a:r>
              <a:rPr lang="en-GB" sz="2400" dirty="0" smtClean="0">
                <a:ea typeface="ＭＳ Ｐゴシック" pitchFamily="34" charset="-128"/>
              </a:rPr>
              <a:t> results</a:t>
            </a:r>
          </a:p>
          <a:p>
            <a:pPr lvl="2"/>
            <a:r>
              <a:rPr lang="en-GB" sz="2400" dirty="0" smtClean="0">
                <a:ea typeface="ＭＳ Ｐゴシック" pitchFamily="34" charset="-128"/>
              </a:rPr>
              <a:t>In non inferior efficacy</a:t>
            </a:r>
          </a:p>
          <a:p>
            <a:pPr lvl="2"/>
            <a:r>
              <a:rPr lang="en-GB" sz="2400" dirty="0" smtClean="0">
                <a:ea typeface="ＭＳ Ｐゴシック" pitchFamily="34" charset="-128"/>
              </a:rPr>
              <a:t>And a better lipid profile</a:t>
            </a:r>
          </a:p>
        </p:txBody>
      </p:sp>
      <p:sp>
        <p:nvSpPr>
          <p:cNvPr id="23557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Título"/>
          <p:cNvSpPr>
            <a:spLocks noGrp="1"/>
          </p:cNvSpPr>
          <p:nvPr>
            <p:ph type="title"/>
          </p:nvPr>
        </p:nvSpPr>
        <p:spPr>
          <a:xfrm>
            <a:off x="50800" y="1168400"/>
            <a:ext cx="9085263" cy="747713"/>
          </a:xfrm>
        </p:spPr>
        <p:txBody>
          <a:bodyPr/>
          <a:lstStyle/>
          <a:p>
            <a:pPr algn="ctr"/>
            <a:r>
              <a:rPr lang="es-ES" sz="2200" smtClean="0">
                <a:solidFill>
                  <a:srgbClr val="CC3300"/>
                </a:solidFill>
                <a:ea typeface="ＭＳ Ｐゴシック" pitchFamily="34" charset="-128"/>
              </a:rPr>
              <a:t>Cardiovascular biomarkers: median (95% CI) difference of percent change</a:t>
            </a:r>
            <a:br>
              <a:rPr lang="es-ES" sz="2200" smtClean="0">
                <a:solidFill>
                  <a:srgbClr val="CC3300"/>
                </a:solidFill>
                <a:ea typeface="ＭＳ Ｐゴシック" pitchFamily="34" charset="-128"/>
              </a:rPr>
            </a:br>
            <a:r>
              <a:rPr lang="es-ES" sz="2200" smtClean="0">
                <a:solidFill>
                  <a:srgbClr val="CC3300"/>
                </a:solidFill>
                <a:ea typeface="ＭＳ Ｐゴシック" pitchFamily="34" charset="-128"/>
              </a:rPr>
              <a:t> from baseline to W48, RAL (N = 119) minus PI/r (N = 114)</a:t>
            </a:r>
          </a:p>
        </p:txBody>
      </p:sp>
      <p:sp>
        <p:nvSpPr>
          <p:cNvPr id="4" name="Rectangle 19"/>
          <p:cNvSpPr txBox="1">
            <a:spLocks noChangeArrowheads="1"/>
          </p:cNvSpPr>
          <p:nvPr/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defTabSz="914400" eaLnBrk="0" hangingPunct="0">
              <a:defRPr/>
            </a:pPr>
            <a:r>
              <a:rPr lang="en-GB" sz="30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SPIRAL Study: Switch PI/</a:t>
            </a:r>
            <a:r>
              <a:rPr lang="en-GB" sz="30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0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 to RAL</a:t>
            </a:r>
          </a:p>
        </p:txBody>
      </p:sp>
      <p:sp>
        <p:nvSpPr>
          <p:cNvPr id="2560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25606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2012;26:2315-26</a:t>
            </a:r>
          </a:p>
        </p:txBody>
      </p:sp>
      <p:grpSp>
        <p:nvGrpSpPr>
          <p:cNvPr id="91" name="Groupe 90"/>
          <p:cNvGrpSpPr/>
          <p:nvPr/>
        </p:nvGrpSpPr>
        <p:grpSpPr>
          <a:xfrm>
            <a:off x="525463" y="1758950"/>
            <a:ext cx="8223250" cy="4716463"/>
            <a:chOff x="525463" y="1758950"/>
            <a:chExt cx="8223250" cy="4716463"/>
          </a:xfrm>
        </p:grpSpPr>
        <p:sp>
          <p:nvSpPr>
            <p:cNvPr id="2" name="ZoneTexte 5"/>
            <p:cNvSpPr txBox="1">
              <a:spLocks noChangeArrowheads="1"/>
            </p:cNvSpPr>
            <p:nvPr/>
          </p:nvSpPr>
          <p:spPr bwMode="auto">
            <a:xfrm>
              <a:off x="1000125" y="5951538"/>
              <a:ext cx="3073400" cy="30797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35000">
                  <a:srgbClr val="FFFFFF"/>
                </a:gs>
                <a:gs pos="100000">
                  <a:srgbClr val="FFFFFF"/>
                </a:gs>
              </a:gsLst>
              <a:lin ang="16200000" scaled="1"/>
            </a:gradFill>
            <a:ln w="9525">
              <a:solidFill>
                <a:srgbClr val="F9F9F9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400" b="1" dirty="0">
                  <a:solidFill>
                    <a:srgbClr val="C00000"/>
                  </a:solidFill>
                  <a:latin typeface="+mj-lt"/>
                  <a:ea typeface="+mn-ea"/>
                </a:rPr>
                <a:t>Markers of inflammation</a:t>
              </a:r>
            </a:p>
          </p:txBody>
        </p:sp>
        <p:sp>
          <p:nvSpPr>
            <p:cNvPr id="3" name="ZoneTexte 6"/>
            <p:cNvSpPr txBox="1">
              <a:spLocks noChangeArrowheads="1"/>
            </p:cNvSpPr>
            <p:nvPr/>
          </p:nvSpPr>
          <p:spPr bwMode="auto">
            <a:xfrm>
              <a:off x="4476750" y="5951538"/>
              <a:ext cx="1974850" cy="30797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35000">
                  <a:srgbClr val="FFFFFF"/>
                </a:gs>
                <a:gs pos="100000">
                  <a:srgbClr val="FFFFFF"/>
                </a:gs>
              </a:gsLst>
              <a:lin ang="16200000" scaled="1"/>
            </a:gradFill>
            <a:ln w="9525">
              <a:solidFill>
                <a:srgbClr val="F9F9F9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400" b="1" dirty="0">
                  <a:solidFill>
                    <a:srgbClr val="C00000"/>
                  </a:solidFill>
                  <a:latin typeface="+mj-lt"/>
                  <a:ea typeface="+mn-ea"/>
                </a:rPr>
                <a:t>Endothelial dysfunction</a:t>
              </a:r>
            </a:p>
          </p:txBody>
        </p:sp>
        <p:sp>
          <p:nvSpPr>
            <p:cNvPr id="5" name="ZoneTexte 7"/>
            <p:cNvSpPr txBox="1">
              <a:spLocks noChangeArrowheads="1"/>
            </p:cNvSpPr>
            <p:nvPr/>
          </p:nvSpPr>
          <p:spPr bwMode="auto">
            <a:xfrm>
              <a:off x="6570663" y="5951538"/>
              <a:ext cx="984250" cy="52387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35000">
                  <a:srgbClr val="FFFFFF"/>
                </a:gs>
                <a:gs pos="100000">
                  <a:srgbClr val="FFFFFF"/>
                </a:gs>
              </a:gsLst>
              <a:lin ang="16200000" scaled="1"/>
            </a:gradFill>
            <a:ln w="9525">
              <a:solidFill>
                <a:srgbClr val="F9F9F9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400" b="1" dirty="0">
                  <a:solidFill>
                    <a:srgbClr val="C00000"/>
                  </a:solidFill>
                  <a:latin typeface="+mj-lt"/>
                  <a:ea typeface="+mn-ea"/>
                </a:rPr>
                <a:t>Insulin</a:t>
              </a:r>
            </a:p>
            <a:p>
              <a:pPr>
                <a:defRPr/>
              </a:pPr>
              <a:r>
                <a:rPr lang="en-US" sz="1400" b="1" dirty="0">
                  <a:solidFill>
                    <a:srgbClr val="C00000"/>
                  </a:solidFill>
                  <a:latin typeface="+mj-lt"/>
                  <a:ea typeface="+mn-ea"/>
                </a:rPr>
                <a:t>resistance</a:t>
              </a:r>
            </a:p>
          </p:txBody>
        </p:sp>
        <p:sp>
          <p:nvSpPr>
            <p:cNvPr id="2055" name="ZoneTexte 8"/>
            <p:cNvSpPr txBox="1">
              <a:spLocks noChangeArrowheads="1"/>
            </p:cNvSpPr>
            <p:nvPr/>
          </p:nvSpPr>
          <p:spPr bwMode="auto">
            <a:xfrm>
              <a:off x="7612063" y="5951538"/>
              <a:ext cx="1136650" cy="52387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35000">
                  <a:srgbClr val="FFFFFF"/>
                </a:gs>
                <a:gs pos="100000">
                  <a:srgbClr val="FFFFFF"/>
                </a:gs>
              </a:gsLst>
              <a:lin ang="16200000" scaled="1"/>
            </a:gradFill>
            <a:ln w="9525">
              <a:solidFill>
                <a:srgbClr val="F9F9F9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b="1" dirty="0">
                  <a:solidFill>
                    <a:srgbClr val="C00000"/>
                  </a:solidFill>
                  <a:latin typeface="+mj-lt"/>
                  <a:ea typeface="+mn-ea"/>
                </a:rPr>
                <a:t>Hyper-</a:t>
              </a:r>
            </a:p>
            <a:p>
              <a:pPr>
                <a:defRPr/>
              </a:pPr>
              <a:r>
                <a:rPr lang="en-US" sz="1400" b="1" dirty="0" err="1">
                  <a:solidFill>
                    <a:srgbClr val="C00000"/>
                  </a:solidFill>
                  <a:latin typeface="+mj-lt"/>
                  <a:ea typeface="+mn-ea"/>
                </a:rPr>
                <a:t>coagulability</a:t>
              </a:r>
              <a:endParaRPr lang="en-US" sz="1400" b="1" dirty="0">
                <a:solidFill>
                  <a:srgbClr val="C00000"/>
                </a:solidFill>
                <a:latin typeface="+mj-lt"/>
                <a:ea typeface="+mn-ea"/>
              </a:endParaRPr>
            </a:p>
          </p:txBody>
        </p:sp>
        <p:sp>
          <p:nvSpPr>
            <p:cNvPr id="103" name="ZoneTexte 102"/>
            <p:cNvSpPr txBox="1"/>
            <p:nvPr/>
          </p:nvSpPr>
          <p:spPr bwMode="auto">
            <a:xfrm rot="16200000">
              <a:off x="1431132" y="5082381"/>
              <a:ext cx="677862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MCP-1</a:t>
              </a:r>
            </a:p>
          </p:txBody>
        </p:sp>
        <p:sp>
          <p:nvSpPr>
            <p:cNvPr id="104" name="ZoneTexte 103"/>
            <p:cNvSpPr txBox="1"/>
            <p:nvPr/>
          </p:nvSpPr>
          <p:spPr bwMode="auto">
            <a:xfrm rot="16200000">
              <a:off x="847725" y="5062538"/>
              <a:ext cx="644525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 err="1">
                  <a:solidFill>
                    <a:srgbClr val="0070C0"/>
                  </a:solidFill>
                  <a:latin typeface="+mj-lt"/>
                </a:rPr>
                <a:t>hsCRP</a:t>
              </a:r>
              <a:endParaRPr lang="fr-FR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105" name="ZoneTexte 104"/>
            <p:cNvSpPr txBox="1"/>
            <p:nvPr/>
          </p:nvSpPr>
          <p:spPr bwMode="auto">
            <a:xfrm rot="16200000">
              <a:off x="2055019" y="4990306"/>
              <a:ext cx="515938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OPG</a:t>
              </a:r>
            </a:p>
          </p:txBody>
        </p:sp>
        <p:sp>
          <p:nvSpPr>
            <p:cNvPr id="106" name="ZoneTexte 105"/>
            <p:cNvSpPr txBox="1"/>
            <p:nvPr/>
          </p:nvSpPr>
          <p:spPr bwMode="auto">
            <a:xfrm rot="16200000">
              <a:off x="2640013" y="5086350"/>
              <a:ext cx="454025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IL-6</a:t>
              </a:r>
            </a:p>
          </p:txBody>
        </p:sp>
        <p:sp>
          <p:nvSpPr>
            <p:cNvPr id="107" name="ZoneTexte 106"/>
            <p:cNvSpPr txBox="1"/>
            <p:nvPr/>
          </p:nvSpPr>
          <p:spPr bwMode="auto">
            <a:xfrm rot="16200000">
              <a:off x="3136107" y="5006181"/>
              <a:ext cx="544512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IL-10</a:t>
              </a:r>
            </a:p>
          </p:txBody>
        </p:sp>
        <p:sp>
          <p:nvSpPr>
            <p:cNvPr id="108" name="ZoneTexte 107"/>
            <p:cNvSpPr txBox="1"/>
            <p:nvPr/>
          </p:nvSpPr>
          <p:spPr bwMode="auto">
            <a:xfrm rot="16200000">
              <a:off x="3701257" y="5061744"/>
              <a:ext cx="641350" cy="30638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TNF-</a:t>
              </a:r>
              <a:r>
                <a:rPr lang="fr-FR" sz="1400" b="1" dirty="0">
                  <a:solidFill>
                    <a:srgbClr val="0070C0"/>
                  </a:solidFill>
                  <a:latin typeface="Symbol" pitchFamily="18" charset="2"/>
                </a:rPr>
                <a:t>a</a:t>
              </a:r>
            </a:p>
          </p:txBody>
        </p:sp>
        <p:sp>
          <p:nvSpPr>
            <p:cNvPr id="25617" name="ZoneTexte 108"/>
            <p:cNvSpPr txBox="1">
              <a:spLocks noChangeArrowheads="1"/>
            </p:cNvSpPr>
            <p:nvPr/>
          </p:nvSpPr>
          <p:spPr bwMode="auto">
            <a:xfrm rot="16200000">
              <a:off x="4235451" y="5118101"/>
              <a:ext cx="739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ICAM-1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5618" name="ZoneTexte 109"/>
            <p:cNvSpPr txBox="1">
              <a:spLocks noChangeArrowheads="1"/>
            </p:cNvSpPr>
            <p:nvPr/>
          </p:nvSpPr>
          <p:spPr bwMode="auto">
            <a:xfrm rot="16200000">
              <a:off x="4799014" y="5149850"/>
              <a:ext cx="79375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VCAM-1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5619" name="ZoneTexte 110"/>
            <p:cNvSpPr txBox="1">
              <a:spLocks noChangeArrowheads="1"/>
            </p:cNvSpPr>
            <p:nvPr/>
          </p:nvSpPr>
          <p:spPr bwMode="auto">
            <a:xfrm rot="16200000">
              <a:off x="5241132" y="5207794"/>
              <a:ext cx="9032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E-selectin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5620" name="ZoneTexte 112"/>
            <p:cNvSpPr txBox="1">
              <a:spLocks noChangeArrowheads="1"/>
            </p:cNvSpPr>
            <p:nvPr/>
          </p:nvSpPr>
          <p:spPr bwMode="auto">
            <a:xfrm rot="16200000">
              <a:off x="5827713" y="5208588"/>
              <a:ext cx="9112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P-selectin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5621" name="ZoneTexte 113"/>
            <p:cNvSpPr txBox="1">
              <a:spLocks noChangeArrowheads="1"/>
            </p:cNvSpPr>
            <p:nvPr/>
          </p:nvSpPr>
          <p:spPr bwMode="auto">
            <a:xfrm rot="16200000">
              <a:off x="6350001" y="5319713"/>
              <a:ext cx="1090612" cy="306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Adiponectin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5622" name="ZoneTexte 114"/>
            <p:cNvSpPr txBox="1">
              <a:spLocks noChangeArrowheads="1"/>
            </p:cNvSpPr>
            <p:nvPr/>
          </p:nvSpPr>
          <p:spPr bwMode="auto">
            <a:xfrm rot="16200000">
              <a:off x="7069139" y="5084763"/>
              <a:ext cx="684212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Insulin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5623" name="ZoneTexte 115"/>
            <p:cNvSpPr txBox="1">
              <a:spLocks noChangeArrowheads="1"/>
            </p:cNvSpPr>
            <p:nvPr/>
          </p:nvSpPr>
          <p:spPr bwMode="auto">
            <a:xfrm rot="16200000">
              <a:off x="7593014" y="5148263"/>
              <a:ext cx="79375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D-dimer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5626" name="Freeform 19"/>
            <p:cNvSpPr>
              <a:spLocks noEditPoints="1"/>
            </p:cNvSpPr>
            <p:nvPr/>
          </p:nvSpPr>
          <p:spPr bwMode="auto">
            <a:xfrm>
              <a:off x="819151" y="2119313"/>
              <a:ext cx="57150" cy="3151188"/>
            </a:xfrm>
            <a:custGeom>
              <a:avLst/>
              <a:gdLst>
                <a:gd name="T0" fmla="*/ 0 w 36"/>
                <a:gd name="T1" fmla="*/ 2147483647 h 1985"/>
                <a:gd name="T2" fmla="*/ 2147483647 w 36"/>
                <a:gd name="T3" fmla="*/ 2147483647 h 1985"/>
                <a:gd name="T4" fmla="*/ 2147483647 w 36"/>
                <a:gd name="T5" fmla="*/ 2147483647 h 1985"/>
                <a:gd name="T6" fmla="*/ 0 w 36"/>
                <a:gd name="T7" fmla="*/ 2147483647 h 1985"/>
                <a:gd name="T8" fmla="*/ 0 w 36"/>
                <a:gd name="T9" fmla="*/ 2147483647 h 1985"/>
                <a:gd name="T10" fmla="*/ 0 w 36"/>
                <a:gd name="T11" fmla="*/ 2147483647 h 1985"/>
                <a:gd name="T12" fmla="*/ 2147483647 w 36"/>
                <a:gd name="T13" fmla="*/ 2147483647 h 1985"/>
                <a:gd name="T14" fmla="*/ 2147483647 w 36"/>
                <a:gd name="T15" fmla="*/ 2147483647 h 1985"/>
                <a:gd name="T16" fmla="*/ 0 w 36"/>
                <a:gd name="T17" fmla="*/ 2147483647 h 1985"/>
                <a:gd name="T18" fmla="*/ 0 w 36"/>
                <a:gd name="T19" fmla="*/ 2147483647 h 1985"/>
                <a:gd name="T20" fmla="*/ 0 w 36"/>
                <a:gd name="T21" fmla="*/ 2147483647 h 1985"/>
                <a:gd name="T22" fmla="*/ 2147483647 w 36"/>
                <a:gd name="T23" fmla="*/ 2147483647 h 1985"/>
                <a:gd name="T24" fmla="*/ 2147483647 w 36"/>
                <a:gd name="T25" fmla="*/ 2147483647 h 1985"/>
                <a:gd name="T26" fmla="*/ 0 w 36"/>
                <a:gd name="T27" fmla="*/ 2147483647 h 1985"/>
                <a:gd name="T28" fmla="*/ 0 w 36"/>
                <a:gd name="T29" fmla="*/ 2147483647 h 1985"/>
                <a:gd name="T30" fmla="*/ 0 w 36"/>
                <a:gd name="T31" fmla="*/ 2147483647 h 1985"/>
                <a:gd name="T32" fmla="*/ 2147483647 w 36"/>
                <a:gd name="T33" fmla="*/ 2147483647 h 1985"/>
                <a:gd name="T34" fmla="*/ 2147483647 w 36"/>
                <a:gd name="T35" fmla="*/ 2147483647 h 1985"/>
                <a:gd name="T36" fmla="*/ 0 w 36"/>
                <a:gd name="T37" fmla="*/ 2147483647 h 1985"/>
                <a:gd name="T38" fmla="*/ 0 w 36"/>
                <a:gd name="T39" fmla="*/ 2147483647 h 1985"/>
                <a:gd name="T40" fmla="*/ 0 w 36"/>
                <a:gd name="T41" fmla="*/ 2147483647 h 1985"/>
                <a:gd name="T42" fmla="*/ 2147483647 w 36"/>
                <a:gd name="T43" fmla="*/ 2147483647 h 1985"/>
                <a:gd name="T44" fmla="*/ 2147483647 w 36"/>
                <a:gd name="T45" fmla="*/ 2147483647 h 1985"/>
                <a:gd name="T46" fmla="*/ 0 w 36"/>
                <a:gd name="T47" fmla="*/ 2147483647 h 1985"/>
                <a:gd name="T48" fmla="*/ 0 w 36"/>
                <a:gd name="T49" fmla="*/ 2147483647 h 1985"/>
                <a:gd name="T50" fmla="*/ 0 w 36"/>
                <a:gd name="T51" fmla="*/ 2147483647 h 1985"/>
                <a:gd name="T52" fmla="*/ 2147483647 w 36"/>
                <a:gd name="T53" fmla="*/ 2147483647 h 1985"/>
                <a:gd name="T54" fmla="*/ 2147483647 w 36"/>
                <a:gd name="T55" fmla="*/ 2147483647 h 1985"/>
                <a:gd name="T56" fmla="*/ 0 w 36"/>
                <a:gd name="T57" fmla="*/ 2147483647 h 1985"/>
                <a:gd name="T58" fmla="*/ 0 w 36"/>
                <a:gd name="T59" fmla="*/ 2147483647 h 1985"/>
                <a:gd name="T60" fmla="*/ 0 w 36"/>
                <a:gd name="T61" fmla="*/ 2147483647 h 1985"/>
                <a:gd name="T62" fmla="*/ 2147483647 w 36"/>
                <a:gd name="T63" fmla="*/ 2147483647 h 1985"/>
                <a:gd name="T64" fmla="*/ 2147483647 w 36"/>
                <a:gd name="T65" fmla="*/ 2147483647 h 1985"/>
                <a:gd name="T66" fmla="*/ 0 w 36"/>
                <a:gd name="T67" fmla="*/ 2147483647 h 1985"/>
                <a:gd name="T68" fmla="*/ 0 w 36"/>
                <a:gd name="T69" fmla="*/ 2147483647 h 1985"/>
                <a:gd name="T70" fmla="*/ 0 w 36"/>
                <a:gd name="T71" fmla="*/ 2147483647 h 1985"/>
                <a:gd name="T72" fmla="*/ 2147483647 w 36"/>
                <a:gd name="T73" fmla="*/ 2147483647 h 1985"/>
                <a:gd name="T74" fmla="*/ 2147483647 w 36"/>
                <a:gd name="T75" fmla="*/ 2147483647 h 1985"/>
                <a:gd name="T76" fmla="*/ 0 w 36"/>
                <a:gd name="T77" fmla="*/ 2147483647 h 1985"/>
                <a:gd name="T78" fmla="*/ 0 w 36"/>
                <a:gd name="T79" fmla="*/ 2147483647 h 1985"/>
                <a:gd name="T80" fmla="*/ 0 w 36"/>
                <a:gd name="T81" fmla="*/ 2147483647 h 1985"/>
                <a:gd name="T82" fmla="*/ 2147483647 w 36"/>
                <a:gd name="T83" fmla="*/ 2147483647 h 1985"/>
                <a:gd name="T84" fmla="*/ 2147483647 w 36"/>
                <a:gd name="T85" fmla="*/ 2147483647 h 1985"/>
                <a:gd name="T86" fmla="*/ 0 w 36"/>
                <a:gd name="T87" fmla="*/ 2147483647 h 1985"/>
                <a:gd name="T88" fmla="*/ 0 w 36"/>
                <a:gd name="T89" fmla="*/ 2147483647 h 1985"/>
                <a:gd name="T90" fmla="*/ 0 w 36"/>
                <a:gd name="T91" fmla="*/ 0 h 1985"/>
                <a:gd name="T92" fmla="*/ 2147483647 w 36"/>
                <a:gd name="T93" fmla="*/ 0 h 1985"/>
                <a:gd name="T94" fmla="*/ 2147483647 w 36"/>
                <a:gd name="T95" fmla="*/ 2147483647 h 1985"/>
                <a:gd name="T96" fmla="*/ 0 w 36"/>
                <a:gd name="T97" fmla="*/ 2147483647 h 1985"/>
                <a:gd name="T98" fmla="*/ 0 w 36"/>
                <a:gd name="T99" fmla="*/ 0 h 198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6"/>
                <a:gd name="T151" fmla="*/ 0 h 1985"/>
                <a:gd name="T152" fmla="*/ 36 w 36"/>
                <a:gd name="T153" fmla="*/ 1985 h 198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6" h="1985">
                  <a:moveTo>
                    <a:pt x="0" y="1979"/>
                  </a:moveTo>
                  <a:lnTo>
                    <a:pt x="36" y="1979"/>
                  </a:lnTo>
                  <a:lnTo>
                    <a:pt x="36" y="1985"/>
                  </a:lnTo>
                  <a:lnTo>
                    <a:pt x="0" y="1985"/>
                  </a:lnTo>
                  <a:lnTo>
                    <a:pt x="0" y="1979"/>
                  </a:lnTo>
                  <a:close/>
                  <a:moveTo>
                    <a:pt x="0" y="1756"/>
                  </a:moveTo>
                  <a:lnTo>
                    <a:pt x="36" y="1756"/>
                  </a:lnTo>
                  <a:lnTo>
                    <a:pt x="36" y="1762"/>
                  </a:lnTo>
                  <a:lnTo>
                    <a:pt x="0" y="1762"/>
                  </a:lnTo>
                  <a:lnTo>
                    <a:pt x="0" y="1756"/>
                  </a:lnTo>
                  <a:close/>
                  <a:moveTo>
                    <a:pt x="0" y="1540"/>
                  </a:moveTo>
                  <a:lnTo>
                    <a:pt x="36" y="1540"/>
                  </a:lnTo>
                  <a:lnTo>
                    <a:pt x="36" y="1546"/>
                  </a:lnTo>
                  <a:lnTo>
                    <a:pt x="0" y="1546"/>
                  </a:lnTo>
                  <a:lnTo>
                    <a:pt x="0" y="1540"/>
                  </a:lnTo>
                  <a:close/>
                  <a:moveTo>
                    <a:pt x="0" y="1317"/>
                  </a:moveTo>
                  <a:lnTo>
                    <a:pt x="36" y="1317"/>
                  </a:lnTo>
                  <a:lnTo>
                    <a:pt x="36" y="1323"/>
                  </a:lnTo>
                  <a:lnTo>
                    <a:pt x="0" y="1323"/>
                  </a:lnTo>
                  <a:lnTo>
                    <a:pt x="0" y="1317"/>
                  </a:lnTo>
                  <a:close/>
                  <a:moveTo>
                    <a:pt x="0" y="1095"/>
                  </a:moveTo>
                  <a:lnTo>
                    <a:pt x="36" y="1095"/>
                  </a:lnTo>
                  <a:lnTo>
                    <a:pt x="36" y="1101"/>
                  </a:lnTo>
                  <a:lnTo>
                    <a:pt x="0" y="1101"/>
                  </a:lnTo>
                  <a:lnTo>
                    <a:pt x="0" y="1095"/>
                  </a:lnTo>
                  <a:close/>
                  <a:moveTo>
                    <a:pt x="0" y="878"/>
                  </a:moveTo>
                  <a:lnTo>
                    <a:pt x="36" y="878"/>
                  </a:lnTo>
                  <a:lnTo>
                    <a:pt x="36" y="884"/>
                  </a:lnTo>
                  <a:lnTo>
                    <a:pt x="0" y="884"/>
                  </a:lnTo>
                  <a:lnTo>
                    <a:pt x="0" y="878"/>
                  </a:lnTo>
                  <a:close/>
                  <a:moveTo>
                    <a:pt x="0" y="656"/>
                  </a:moveTo>
                  <a:lnTo>
                    <a:pt x="36" y="656"/>
                  </a:lnTo>
                  <a:lnTo>
                    <a:pt x="36" y="662"/>
                  </a:lnTo>
                  <a:lnTo>
                    <a:pt x="0" y="662"/>
                  </a:lnTo>
                  <a:lnTo>
                    <a:pt x="0" y="656"/>
                  </a:lnTo>
                  <a:close/>
                  <a:moveTo>
                    <a:pt x="0" y="439"/>
                  </a:moveTo>
                  <a:lnTo>
                    <a:pt x="36" y="439"/>
                  </a:lnTo>
                  <a:lnTo>
                    <a:pt x="36" y="445"/>
                  </a:lnTo>
                  <a:lnTo>
                    <a:pt x="0" y="445"/>
                  </a:lnTo>
                  <a:lnTo>
                    <a:pt x="0" y="439"/>
                  </a:lnTo>
                  <a:close/>
                  <a:moveTo>
                    <a:pt x="0" y="217"/>
                  </a:moveTo>
                  <a:lnTo>
                    <a:pt x="36" y="217"/>
                  </a:lnTo>
                  <a:lnTo>
                    <a:pt x="36" y="223"/>
                  </a:lnTo>
                  <a:lnTo>
                    <a:pt x="0" y="223"/>
                  </a:lnTo>
                  <a:lnTo>
                    <a:pt x="0" y="217"/>
                  </a:lnTo>
                  <a:close/>
                  <a:moveTo>
                    <a:pt x="0" y="0"/>
                  </a:moveTo>
                  <a:lnTo>
                    <a:pt x="36" y="0"/>
                  </a:lnTo>
                  <a:lnTo>
                    <a:pt x="3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8686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7" name="Rectangle 20"/>
            <p:cNvSpPr>
              <a:spLocks noChangeArrowheads="1"/>
            </p:cNvSpPr>
            <p:nvPr/>
          </p:nvSpPr>
          <p:spPr bwMode="auto">
            <a:xfrm>
              <a:off x="881526" y="2816226"/>
              <a:ext cx="7353300" cy="9525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8" name="Freeform 21"/>
            <p:cNvSpPr>
              <a:spLocks noEditPoints="1"/>
            </p:cNvSpPr>
            <p:nvPr/>
          </p:nvSpPr>
          <p:spPr bwMode="auto">
            <a:xfrm>
              <a:off x="883741" y="2820988"/>
              <a:ext cx="7362825" cy="57150"/>
            </a:xfrm>
            <a:custGeom>
              <a:avLst/>
              <a:gdLst>
                <a:gd name="T0" fmla="*/ 2147483647 w 4638"/>
                <a:gd name="T1" fmla="*/ 2147483647 h 36"/>
                <a:gd name="T2" fmla="*/ 0 w 4638"/>
                <a:gd name="T3" fmla="*/ 0 h 36"/>
                <a:gd name="T4" fmla="*/ 2147483647 w 4638"/>
                <a:gd name="T5" fmla="*/ 0 h 36"/>
                <a:gd name="T6" fmla="*/ 2147483647 w 4638"/>
                <a:gd name="T7" fmla="*/ 2147483647 h 36"/>
                <a:gd name="T8" fmla="*/ 2147483647 w 4638"/>
                <a:gd name="T9" fmla="*/ 0 h 36"/>
                <a:gd name="T10" fmla="*/ 2147483647 w 4638"/>
                <a:gd name="T11" fmla="*/ 2147483647 h 36"/>
                <a:gd name="T12" fmla="*/ 2147483647 w 4638"/>
                <a:gd name="T13" fmla="*/ 0 h 36"/>
                <a:gd name="T14" fmla="*/ 2147483647 w 4638"/>
                <a:gd name="T15" fmla="*/ 0 h 36"/>
                <a:gd name="T16" fmla="*/ 2147483647 w 4638"/>
                <a:gd name="T17" fmla="*/ 2147483647 h 36"/>
                <a:gd name="T18" fmla="*/ 2147483647 w 4638"/>
                <a:gd name="T19" fmla="*/ 0 h 36"/>
                <a:gd name="T20" fmla="*/ 2147483647 w 4638"/>
                <a:gd name="T21" fmla="*/ 2147483647 h 36"/>
                <a:gd name="T22" fmla="*/ 2147483647 w 4638"/>
                <a:gd name="T23" fmla="*/ 0 h 36"/>
                <a:gd name="T24" fmla="*/ 2147483647 w 4638"/>
                <a:gd name="T25" fmla="*/ 0 h 36"/>
                <a:gd name="T26" fmla="*/ 2147483647 w 4638"/>
                <a:gd name="T27" fmla="*/ 2147483647 h 36"/>
                <a:gd name="T28" fmla="*/ 2147483647 w 4638"/>
                <a:gd name="T29" fmla="*/ 0 h 36"/>
                <a:gd name="T30" fmla="*/ 2147483647 w 4638"/>
                <a:gd name="T31" fmla="*/ 2147483647 h 36"/>
                <a:gd name="T32" fmla="*/ 2147483647 w 4638"/>
                <a:gd name="T33" fmla="*/ 0 h 36"/>
                <a:gd name="T34" fmla="*/ 2147483647 w 4638"/>
                <a:gd name="T35" fmla="*/ 0 h 36"/>
                <a:gd name="T36" fmla="*/ 2147483647 w 4638"/>
                <a:gd name="T37" fmla="*/ 2147483647 h 36"/>
                <a:gd name="T38" fmla="*/ 2147483647 w 4638"/>
                <a:gd name="T39" fmla="*/ 0 h 36"/>
                <a:gd name="T40" fmla="*/ 2147483647 w 4638"/>
                <a:gd name="T41" fmla="*/ 2147483647 h 36"/>
                <a:gd name="T42" fmla="*/ 2147483647 w 4638"/>
                <a:gd name="T43" fmla="*/ 0 h 36"/>
                <a:gd name="T44" fmla="*/ 2147483647 w 4638"/>
                <a:gd name="T45" fmla="*/ 0 h 36"/>
                <a:gd name="T46" fmla="*/ 2147483647 w 4638"/>
                <a:gd name="T47" fmla="*/ 2147483647 h 36"/>
                <a:gd name="T48" fmla="*/ 2147483647 w 4638"/>
                <a:gd name="T49" fmla="*/ 0 h 36"/>
                <a:gd name="T50" fmla="*/ 2147483647 w 4638"/>
                <a:gd name="T51" fmla="*/ 2147483647 h 36"/>
                <a:gd name="T52" fmla="*/ 2147483647 w 4638"/>
                <a:gd name="T53" fmla="*/ 0 h 36"/>
                <a:gd name="T54" fmla="*/ 2147483647 w 4638"/>
                <a:gd name="T55" fmla="*/ 0 h 36"/>
                <a:gd name="T56" fmla="*/ 2147483647 w 4638"/>
                <a:gd name="T57" fmla="*/ 2147483647 h 36"/>
                <a:gd name="T58" fmla="*/ 2147483647 w 4638"/>
                <a:gd name="T59" fmla="*/ 0 h 36"/>
                <a:gd name="T60" fmla="*/ 2147483647 w 4638"/>
                <a:gd name="T61" fmla="*/ 2147483647 h 36"/>
                <a:gd name="T62" fmla="*/ 2147483647 w 4638"/>
                <a:gd name="T63" fmla="*/ 0 h 36"/>
                <a:gd name="T64" fmla="*/ 2147483647 w 4638"/>
                <a:gd name="T65" fmla="*/ 0 h 36"/>
                <a:gd name="T66" fmla="*/ 2147483647 w 4638"/>
                <a:gd name="T67" fmla="*/ 2147483647 h 36"/>
                <a:gd name="T68" fmla="*/ 2147483647 w 4638"/>
                <a:gd name="T69" fmla="*/ 0 h 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638"/>
                <a:gd name="T106" fmla="*/ 0 h 36"/>
                <a:gd name="T107" fmla="*/ 4638 w 4638"/>
                <a:gd name="T108" fmla="*/ 36 h 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638" h="36">
                  <a:moveTo>
                    <a:pt x="6" y="0"/>
                  </a:moveTo>
                  <a:lnTo>
                    <a:pt x="6" y="36"/>
                  </a:lnTo>
                  <a:lnTo>
                    <a:pt x="0" y="36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361" y="0"/>
                  </a:moveTo>
                  <a:lnTo>
                    <a:pt x="361" y="36"/>
                  </a:lnTo>
                  <a:lnTo>
                    <a:pt x="355" y="36"/>
                  </a:lnTo>
                  <a:lnTo>
                    <a:pt x="355" y="0"/>
                  </a:lnTo>
                  <a:lnTo>
                    <a:pt x="361" y="0"/>
                  </a:lnTo>
                  <a:close/>
                  <a:moveTo>
                    <a:pt x="721" y="0"/>
                  </a:moveTo>
                  <a:lnTo>
                    <a:pt x="721" y="36"/>
                  </a:lnTo>
                  <a:lnTo>
                    <a:pt x="715" y="36"/>
                  </a:lnTo>
                  <a:lnTo>
                    <a:pt x="715" y="0"/>
                  </a:lnTo>
                  <a:lnTo>
                    <a:pt x="721" y="0"/>
                  </a:lnTo>
                  <a:close/>
                  <a:moveTo>
                    <a:pt x="1076" y="0"/>
                  </a:moveTo>
                  <a:lnTo>
                    <a:pt x="1076" y="36"/>
                  </a:lnTo>
                  <a:lnTo>
                    <a:pt x="1070" y="36"/>
                  </a:lnTo>
                  <a:lnTo>
                    <a:pt x="1070" y="0"/>
                  </a:lnTo>
                  <a:lnTo>
                    <a:pt x="1076" y="0"/>
                  </a:lnTo>
                  <a:close/>
                  <a:moveTo>
                    <a:pt x="1430" y="0"/>
                  </a:moveTo>
                  <a:lnTo>
                    <a:pt x="1430" y="36"/>
                  </a:lnTo>
                  <a:lnTo>
                    <a:pt x="1424" y="36"/>
                  </a:lnTo>
                  <a:lnTo>
                    <a:pt x="1424" y="0"/>
                  </a:lnTo>
                  <a:lnTo>
                    <a:pt x="1430" y="0"/>
                  </a:lnTo>
                  <a:close/>
                  <a:moveTo>
                    <a:pt x="1785" y="0"/>
                  </a:moveTo>
                  <a:lnTo>
                    <a:pt x="1785" y="36"/>
                  </a:lnTo>
                  <a:lnTo>
                    <a:pt x="1779" y="36"/>
                  </a:lnTo>
                  <a:lnTo>
                    <a:pt x="1779" y="0"/>
                  </a:lnTo>
                  <a:lnTo>
                    <a:pt x="1785" y="0"/>
                  </a:lnTo>
                  <a:close/>
                  <a:moveTo>
                    <a:pt x="2145" y="0"/>
                  </a:moveTo>
                  <a:lnTo>
                    <a:pt x="2145" y="36"/>
                  </a:lnTo>
                  <a:lnTo>
                    <a:pt x="2139" y="36"/>
                  </a:lnTo>
                  <a:lnTo>
                    <a:pt x="2139" y="0"/>
                  </a:lnTo>
                  <a:lnTo>
                    <a:pt x="2145" y="0"/>
                  </a:lnTo>
                  <a:close/>
                  <a:moveTo>
                    <a:pt x="2499" y="0"/>
                  </a:moveTo>
                  <a:lnTo>
                    <a:pt x="2499" y="36"/>
                  </a:lnTo>
                  <a:lnTo>
                    <a:pt x="2493" y="36"/>
                  </a:lnTo>
                  <a:lnTo>
                    <a:pt x="2493" y="0"/>
                  </a:lnTo>
                  <a:lnTo>
                    <a:pt x="2499" y="0"/>
                  </a:lnTo>
                  <a:close/>
                  <a:moveTo>
                    <a:pt x="2854" y="0"/>
                  </a:moveTo>
                  <a:lnTo>
                    <a:pt x="2854" y="36"/>
                  </a:lnTo>
                  <a:lnTo>
                    <a:pt x="2848" y="36"/>
                  </a:lnTo>
                  <a:lnTo>
                    <a:pt x="2848" y="0"/>
                  </a:lnTo>
                  <a:lnTo>
                    <a:pt x="2854" y="0"/>
                  </a:lnTo>
                  <a:close/>
                  <a:moveTo>
                    <a:pt x="3214" y="0"/>
                  </a:moveTo>
                  <a:lnTo>
                    <a:pt x="3214" y="36"/>
                  </a:lnTo>
                  <a:lnTo>
                    <a:pt x="3208" y="36"/>
                  </a:lnTo>
                  <a:lnTo>
                    <a:pt x="3208" y="0"/>
                  </a:lnTo>
                  <a:lnTo>
                    <a:pt x="3214" y="0"/>
                  </a:lnTo>
                  <a:close/>
                  <a:moveTo>
                    <a:pt x="3569" y="0"/>
                  </a:moveTo>
                  <a:lnTo>
                    <a:pt x="3569" y="36"/>
                  </a:lnTo>
                  <a:lnTo>
                    <a:pt x="3563" y="36"/>
                  </a:lnTo>
                  <a:lnTo>
                    <a:pt x="3563" y="0"/>
                  </a:lnTo>
                  <a:lnTo>
                    <a:pt x="3569" y="0"/>
                  </a:lnTo>
                  <a:close/>
                  <a:moveTo>
                    <a:pt x="3923" y="0"/>
                  </a:moveTo>
                  <a:lnTo>
                    <a:pt x="3923" y="36"/>
                  </a:lnTo>
                  <a:lnTo>
                    <a:pt x="3917" y="36"/>
                  </a:lnTo>
                  <a:lnTo>
                    <a:pt x="3917" y="0"/>
                  </a:lnTo>
                  <a:lnTo>
                    <a:pt x="3923" y="0"/>
                  </a:lnTo>
                  <a:close/>
                  <a:moveTo>
                    <a:pt x="4277" y="0"/>
                  </a:moveTo>
                  <a:lnTo>
                    <a:pt x="4277" y="36"/>
                  </a:lnTo>
                  <a:lnTo>
                    <a:pt x="4271" y="36"/>
                  </a:lnTo>
                  <a:lnTo>
                    <a:pt x="4271" y="0"/>
                  </a:lnTo>
                  <a:lnTo>
                    <a:pt x="4277" y="0"/>
                  </a:lnTo>
                  <a:close/>
                  <a:moveTo>
                    <a:pt x="4638" y="0"/>
                  </a:moveTo>
                  <a:lnTo>
                    <a:pt x="4638" y="36"/>
                  </a:lnTo>
                  <a:lnTo>
                    <a:pt x="4632" y="36"/>
                  </a:lnTo>
                  <a:lnTo>
                    <a:pt x="4632" y="0"/>
                  </a:lnTo>
                  <a:lnTo>
                    <a:pt x="4638" y="0"/>
                  </a:lnTo>
                  <a:close/>
                </a:path>
              </a:pathLst>
            </a:custGeom>
            <a:solidFill>
              <a:srgbClr val="868686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9" name="Freeform 22"/>
            <p:cNvSpPr>
              <a:spLocks/>
            </p:cNvSpPr>
            <p:nvPr/>
          </p:nvSpPr>
          <p:spPr bwMode="auto">
            <a:xfrm>
              <a:off x="1149351" y="3560763"/>
              <a:ext cx="28575" cy="1222375"/>
            </a:xfrm>
            <a:custGeom>
              <a:avLst/>
              <a:gdLst>
                <a:gd name="T0" fmla="*/ 2147483647 w 48"/>
                <a:gd name="T1" fmla="*/ 2147483647 h 2048"/>
                <a:gd name="T2" fmla="*/ 2147483647 w 48"/>
                <a:gd name="T3" fmla="*/ 2147483647 h 2048"/>
                <a:gd name="T4" fmla="*/ 2147483647 w 48"/>
                <a:gd name="T5" fmla="*/ 2147483647 h 2048"/>
                <a:gd name="T6" fmla="*/ 0 w 48"/>
                <a:gd name="T7" fmla="*/ 2147483647 h 2048"/>
                <a:gd name="T8" fmla="*/ 0 w 48"/>
                <a:gd name="T9" fmla="*/ 2147483647 h 2048"/>
                <a:gd name="T10" fmla="*/ 2147483647 w 48"/>
                <a:gd name="T11" fmla="*/ 0 h 2048"/>
                <a:gd name="T12" fmla="*/ 2147483647 w 48"/>
                <a:gd name="T13" fmla="*/ 2147483647 h 20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2048"/>
                <a:gd name="T23" fmla="*/ 48 w 48"/>
                <a:gd name="T24" fmla="*/ 2048 h 20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2048">
                  <a:moveTo>
                    <a:pt x="48" y="24"/>
                  </a:moveTo>
                  <a:lnTo>
                    <a:pt x="48" y="2024"/>
                  </a:lnTo>
                  <a:cubicBezTo>
                    <a:pt x="48" y="2038"/>
                    <a:pt x="38" y="2048"/>
                    <a:pt x="24" y="2048"/>
                  </a:cubicBezTo>
                  <a:cubicBezTo>
                    <a:pt x="11" y="2048"/>
                    <a:pt x="0" y="2038"/>
                    <a:pt x="0" y="2024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0" name="Freeform 23"/>
            <p:cNvSpPr>
              <a:spLocks/>
            </p:cNvSpPr>
            <p:nvPr/>
          </p:nvSpPr>
          <p:spPr bwMode="auto">
            <a:xfrm>
              <a:off x="1711326" y="3141663"/>
              <a:ext cx="28575" cy="811213"/>
            </a:xfrm>
            <a:custGeom>
              <a:avLst/>
              <a:gdLst>
                <a:gd name="T0" fmla="*/ 2147483647 w 48"/>
                <a:gd name="T1" fmla="*/ 2147483647 h 1360"/>
                <a:gd name="T2" fmla="*/ 2147483647 w 48"/>
                <a:gd name="T3" fmla="*/ 2147483647 h 1360"/>
                <a:gd name="T4" fmla="*/ 2147483647 w 48"/>
                <a:gd name="T5" fmla="*/ 2147483647 h 1360"/>
                <a:gd name="T6" fmla="*/ 0 w 48"/>
                <a:gd name="T7" fmla="*/ 2147483647 h 1360"/>
                <a:gd name="T8" fmla="*/ 0 w 48"/>
                <a:gd name="T9" fmla="*/ 2147483647 h 1360"/>
                <a:gd name="T10" fmla="*/ 2147483647 w 48"/>
                <a:gd name="T11" fmla="*/ 0 h 1360"/>
                <a:gd name="T12" fmla="*/ 2147483647 w 48"/>
                <a:gd name="T13" fmla="*/ 2147483647 h 13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360"/>
                <a:gd name="T23" fmla="*/ 48 w 48"/>
                <a:gd name="T24" fmla="*/ 1360 h 13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360">
                  <a:moveTo>
                    <a:pt x="48" y="24"/>
                  </a:moveTo>
                  <a:lnTo>
                    <a:pt x="48" y="1336"/>
                  </a:lnTo>
                  <a:cubicBezTo>
                    <a:pt x="48" y="1350"/>
                    <a:pt x="38" y="1360"/>
                    <a:pt x="24" y="1360"/>
                  </a:cubicBezTo>
                  <a:cubicBezTo>
                    <a:pt x="11" y="1360"/>
                    <a:pt x="0" y="1350"/>
                    <a:pt x="0" y="1336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1" name="Freeform 24"/>
            <p:cNvSpPr>
              <a:spLocks/>
            </p:cNvSpPr>
            <p:nvPr/>
          </p:nvSpPr>
          <p:spPr bwMode="auto">
            <a:xfrm>
              <a:off x="2273301" y="2978151"/>
              <a:ext cx="28575" cy="573087"/>
            </a:xfrm>
            <a:custGeom>
              <a:avLst/>
              <a:gdLst>
                <a:gd name="T0" fmla="*/ 2147483647 w 48"/>
                <a:gd name="T1" fmla="*/ 2147483647 h 960"/>
                <a:gd name="T2" fmla="*/ 2147483647 w 48"/>
                <a:gd name="T3" fmla="*/ 2147483647 h 960"/>
                <a:gd name="T4" fmla="*/ 2147483647 w 48"/>
                <a:gd name="T5" fmla="*/ 2147483647 h 960"/>
                <a:gd name="T6" fmla="*/ 0 w 48"/>
                <a:gd name="T7" fmla="*/ 2147483647 h 960"/>
                <a:gd name="T8" fmla="*/ 0 w 48"/>
                <a:gd name="T9" fmla="*/ 2147483647 h 960"/>
                <a:gd name="T10" fmla="*/ 2147483647 w 48"/>
                <a:gd name="T11" fmla="*/ 0 h 960"/>
                <a:gd name="T12" fmla="*/ 2147483647 w 48"/>
                <a:gd name="T13" fmla="*/ 2147483647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960"/>
                <a:gd name="T23" fmla="*/ 48 w 48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960">
                  <a:moveTo>
                    <a:pt x="48" y="24"/>
                  </a:moveTo>
                  <a:lnTo>
                    <a:pt x="48" y="936"/>
                  </a:lnTo>
                  <a:cubicBezTo>
                    <a:pt x="48" y="950"/>
                    <a:pt x="38" y="960"/>
                    <a:pt x="24" y="960"/>
                  </a:cubicBezTo>
                  <a:cubicBezTo>
                    <a:pt x="11" y="960"/>
                    <a:pt x="0" y="950"/>
                    <a:pt x="0" y="936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2" name="Freeform 25"/>
            <p:cNvSpPr>
              <a:spLocks/>
            </p:cNvSpPr>
            <p:nvPr/>
          </p:nvSpPr>
          <p:spPr bwMode="auto">
            <a:xfrm>
              <a:off x="2846388" y="3838576"/>
              <a:ext cx="28575" cy="1182687"/>
            </a:xfrm>
            <a:custGeom>
              <a:avLst/>
              <a:gdLst>
                <a:gd name="T0" fmla="*/ 2147483647 w 48"/>
                <a:gd name="T1" fmla="*/ 2147483647 h 1984"/>
                <a:gd name="T2" fmla="*/ 2147483647 w 48"/>
                <a:gd name="T3" fmla="*/ 2147483647 h 1984"/>
                <a:gd name="T4" fmla="*/ 2147483647 w 48"/>
                <a:gd name="T5" fmla="*/ 2147483647 h 1984"/>
                <a:gd name="T6" fmla="*/ 0 w 48"/>
                <a:gd name="T7" fmla="*/ 2147483647 h 1984"/>
                <a:gd name="T8" fmla="*/ 0 w 48"/>
                <a:gd name="T9" fmla="*/ 2147483647 h 1984"/>
                <a:gd name="T10" fmla="*/ 2147483647 w 48"/>
                <a:gd name="T11" fmla="*/ 0 h 1984"/>
                <a:gd name="T12" fmla="*/ 2147483647 w 48"/>
                <a:gd name="T13" fmla="*/ 2147483647 h 19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984"/>
                <a:gd name="T23" fmla="*/ 48 w 48"/>
                <a:gd name="T24" fmla="*/ 1984 h 19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984">
                  <a:moveTo>
                    <a:pt x="48" y="24"/>
                  </a:moveTo>
                  <a:lnTo>
                    <a:pt x="48" y="1960"/>
                  </a:lnTo>
                  <a:cubicBezTo>
                    <a:pt x="48" y="1974"/>
                    <a:pt x="38" y="1984"/>
                    <a:pt x="24" y="1984"/>
                  </a:cubicBezTo>
                  <a:cubicBezTo>
                    <a:pt x="11" y="1984"/>
                    <a:pt x="0" y="1974"/>
                    <a:pt x="0" y="1960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3" name="Freeform 26"/>
            <p:cNvSpPr>
              <a:spLocks/>
            </p:cNvSpPr>
            <p:nvPr/>
          </p:nvSpPr>
          <p:spPr bwMode="auto">
            <a:xfrm>
              <a:off x="3408363" y="2606676"/>
              <a:ext cx="28575" cy="381000"/>
            </a:xfrm>
            <a:custGeom>
              <a:avLst/>
              <a:gdLst>
                <a:gd name="T0" fmla="*/ 2147483647 w 48"/>
                <a:gd name="T1" fmla="*/ 2147483647 h 640"/>
                <a:gd name="T2" fmla="*/ 2147483647 w 48"/>
                <a:gd name="T3" fmla="*/ 2147483647 h 640"/>
                <a:gd name="T4" fmla="*/ 2147483647 w 48"/>
                <a:gd name="T5" fmla="*/ 2147483647 h 640"/>
                <a:gd name="T6" fmla="*/ 0 w 48"/>
                <a:gd name="T7" fmla="*/ 2147483647 h 640"/>
                <a:gd name="T8" fmla="*/ 0 w 48"/>
                <a:gd name="T9" fmla="*/ 2147483647 h 640"/>
                <a:gd name="T10" fmla="*/ 2147483647 w 48"/>
                <a:gd name="T11" fmla="*/ 0 h 640"/>
                <a:gd name="T12" fmla="*/ 2147483647 w 48"/>
                <a:gd name="T13" fmla="*/ 2147483647 h 6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640"/>
                <a:gd name="T23" fmla="*/ 48 w 48"/>
                <a:gd name="T24" fmla="*/ 640 h 6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640">
                  <a:moveTo>
                    <a:pt x="48" y="24"/>
                  </a:moveTo>
                  <a:lnTo>
                    <a:pt x="48" y="616"/>
                  </a:lnTo>
                  <a:cubicBezTo>
                    <a:pt x="48" y="630"/>
                    <a:pt x="38" y="640"/>
                    <a:pt x="24" y="640"/>
                  </a:cubicBezTo>
                  <a:cubicBezTo>
                    <a:pt x="11" y="640"/>
                    <a:pt x="0" y="630"/>
                    <a:pt x="0" y="616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4" name="Freeform 27"/>
            <p:cNvSpPr>
              <a:spLocks/>
            </p:cNvSpPr>
            <p:nvPr/>
          </p:nvSpPr>
          <p:spPr bwMode="auto">
            <a:xfrm>
              <a:off x="3971926" y="3198813"/>
              <a:ext cx="28575" cy="1125538"/>
            </a:xfrm>
            <a:custGeom>
              <a:avLst/>
              <a:gdLst>
                <a:gd name="T0" fmla="*/ 2147483647 w 48"/>
                <a:gd name="T1" fmla="*/ 2147483647 h 1888"/>
                <a:gd name="T2" fmla="*/ 2147483647 w 48"/>
                <a:gd name="T3" fmla="*/ 2147483647 h 1888"/>
                <a:gd name="T4" fmla="*/ 2147483647 w 48"/>
                <a:gd name="T5" fmla="*/ 2147483647 h 1888"/>
                <a:gd name="T6" fmla="*/ 0 w 48"/>
                <a:gd name="T7" fmla="*/ 2147483647 h 1888"/>
                <a:gd name="T8" fmla="*/ 0 w 48"/>
                <a:gd name="T9" fmla="*/ 2147483647 h 1888"/>
                <a:gd name="T10" fmla="*/ 2147483647 w 48"/>
                <a:gd name="T11" fmla="*/ 0 h 1888"/>
                <a:gd name="T12" fmla="*/ 2147483647 w 48"/>
                <a:gd name="T13" fmla="*/ 2147483647 h 18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888"/>
                <a:gd name="T23" fmla="*/ 48 w 48"/>
                <a:gd name="T24" fmla="*/ 1888 h 18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888">
                  <a:moveTo>
                    <a:pt x="48" y="24"/>
                  </a:moveTo>
                  <a:lnTo>
                    <a:pt x="48" y="1864"/>
                  </a:lnTo>
                  <a:cubicBezTo>
                    <a:pt x="48" y="1878"/>
                    <a:pt x="38" y="1888"/>
                    <a:pt x="24" y="1888"/>
                  </a:cubicBezTo>
                  <a:cubicBezTo>
                    <a:pt x="11" y="1888"/>
                    <a:pt x="0" y="1878"/>
                    <a:pt x="0" y="1864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5" name="Freeform 28"/>
            <p:cNvSpPr>
              <a:spLocks/>
            </p:cNvSpPr>
            <p:nvPr/>
          </p:nvSpPr>
          <p:spPr bwMode="auto">
            <a:xfrm>
              <a:off x="4533901" y="2749551"/>
              <a:ext cx="28575" cy="620712"/>
            </a:xfrm>
            <a:custGeom>
              <a:avLst/>
              <a:gdLst>
                <a:gd name="T0" fmla="*/ 2147483647 w 48"/>
                <a:gd name="T1" fmla="*/ 2147483647 h 1040"/>
                <a:gd name="T2" fmla="*/ 2147483647 w 48"/>
                <a:gd name="T3" fmla="*/ 2147483647 h 1040"/>
                <a:gd name="T4" fmla="*/ 2147483647 w 48"/>
                <a:gd name="T5" fmla="*/ 2147483647 h 1040"/>
                <a:gd name="T6" fmla="*/ 0 w 48"/>
                <a:gd name="T7" fmla="*/ 2147483647 h 1040"/>
                <a:gd name="T8" fmla="*/ 0 w 48"/>
                <a:gd name="T9" fmla="*/ 2147483647 h 1040"/>
                <a:gd name="T10" fmla="*/ 2147483647 w 48"/>
                <a:gd name="T11" fmla="*/ 0 h 1040"/>
                <a:gd name="T12" fmla="*/ 2147483647 w 48"/>
                <a:gd name="T13" fmla="*/ 2147483647 h 10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040"/>
                <a:gd name="T23" fmla="*/ 48 w 48"/>
                <a:gd name="T24" fmla="*/ 1040 h 10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040">
                  <a:moveTo>
                    <a:pt x="48" y="24"/>
                  </a:moveTo>
                  <a:lnTo>
                    <a:pt x="48" y="1016"/>
                  </a:lnTo>
                  <a:cubicBezTo>
                    <a:pt x="48" y="1030"/>
                    <a:pt x="38" y="1040"/>
                    <a:pt x="24" y="1040"/>
                  </a:cubicBezTo>
                  <a:cubicBezTo>
                    <a:pt x="11" y="1040"/>
                    <a:pt x="0" y="1030"/>
                    <a:pt x="0" y="1016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6" name="Freeform 29"/>
            <p:cNvSpPr>
              <a:spLocks/>
            </p:cNvSpPr>
            <p:nvPr/>
          </p:nvSpPr>
          <p:spPr bwMode="auto">
            <a:xfrm>
              <a:off x="5106988" y="2511426"/>
              <a:ext cx="28575" cy="611187"/>
            </a:xfrm>
            <a:custGeom>
              <a:avLst/>
              <a:gdLst>
                <a:gd name="T0" fmla="*/ 2147483647 w 48"/>
                <a:gd name="T1" fmla="*/ 2147483647 h 1024"/>
                <a:gd name="T2" fmla="*/ 2147483647 w 48"/>
                <a:gd name="T3" fmla="*/ 2147483647 h 1024"/>
                <a:gd name="T4" fmla="*/ 2147483647 w 48"/>
                <a:gd name="T5" fmla="*/ 2147483647 h 1024"/>
                <a:gd name="T6" fmla="*/ 0 w 48"/>
                <a:gd name="T7" fmla="*/ 2147483647 h 1024"/>
                <a:gd name="T8" fmla="*/ 0 w 48"/>
                <a:gd name="T9" fmla="*/ 2147483647 h 1024"/>
                <a:gd name="T10" fmla="*/ 2147483647 w 48"/>
                <a:gd name="T11" fmla="*/ 0 h 1024"/>
                <a:gd name="T12" fmla="*/ 2147483647 w 48"/>
                <a:gd name="T13" fmla="*/ 2147483647 h 10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024"/>
                <a:gd name="T23" fmla="*/ 48 w 48"/>
                <a:gd name="T24" fmla="*/ 1024 h 10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024">
                  <a:moveTo>
                    <a:pt x="48" y="24"/>
                  </a:moveTo>
                  <a:lnTo>
                    <a:pt x="48" y="1000"/>
                  </a:lnTo>
                  <a:cubicBezTo>
                    <a:pt x="48" y="1014"/>
                    <a:pt x="38" y="1024"/>
                    <a:pt x="24" y="1024"/>
                  </a:cubicBezTo>
                  <a:cubicBezTo>
                    <a:pt x="11" y="1024"/>
                    <a:pt x="0" y="1014"/>
                    <a:pt x="0" y="1000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7" name="Freeform 30"/>
            <p:cNvSpPr>
              <a:spLocks/>
            </p:cNvSpPr>
            <p:nvPr/>
          </p:nvSpPr>
          <p:spPr bwMode="auto">
            <a:xfrm>
              <a:off x="5668963" y="2606676"/>
              <a:ext cx="28575" cy="1117600"/>
            </a:xfrm>
            <a:custGeom>
              <a:avLst/>
              <a:gdLst>
                <a:gd name="T0" fmla="*/ 2147483647 w 48"/>
                <a:gd name="T1" fmla="*/ 2147483647 h 1872"/>
                <a:gd name="T2" fmla="*/ 2147483647 w 48"/>
                <a:gd name="T3" fmla="*/ 2147483647 h 1872"/>
                <a:gd name="T4" fmla="*/ 2147483647 w 48"/>
                <a:gd name="T5" fmla="*/ 2147483647 h 1872"/>
                <a:gd name="T6" fmla="*/ 0 w 48"/>
                <a:gd name="T7" fmla="*/ 2147483647 h 1872"/>
                <a:gd name="T8" fmla="*/ 0 w 48"/>
                <a:gd name="T9" fmla="*/ 2147483647 h 1872"/>
                <a:gd name="T10" fmla="*/ 2147483647 w 48"/>
                <a:gd name="T11" fmla="*/ 0 h 1872"/>
                <a:gd name="T12" fmla="*/ 2147483647 w 48"/>
                <a:gd name="T13" fmla="*/ 2147483647 h 18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872"/>
                <a:gd name="T23" fmla="*/ 48 w 48"/>
                <a:gd name="T24" fmla="*/ 1872 h 18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872">
                  <a:moveTo>
                    <a:pt x="48" y="24"/>
                  </a:moveTo>
                  <a:lnTo>
                    <a:pt x="48" y="1848"/>
                  </a:lnTo>
                  <a:cubicBezTo>
                    <a:pt x="48" y="1862"/>
                    <a:pt x="38" y="1872"/>
                    <a:pt x="24" y="1872"/>
                  </a:cubicBezTo>
                  <a:cubicBezTo>
                    <a:pt x="11" y="1872"/>
                    <a:pt x="0" y="1862"/>
                    <a:pt x="0" y="1848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8" name="Freeform 31"/>
            <p:cNvSpPr>
              <a:spLocks/>
            </p:cNvSpPr>
            <p:nvPr/>
          </p:nvSpPr>
          <p:spPr bwMode="auto">
            <a:xfrm>
              <a:off x="6230938" y="2473326"/>
              <a:ext cx="28575" cy="1163637"/>
            </a:xfrm>
            <a:custGeom>
              <a:avLst/>
              <a:gdLst>
                <a:gd name="T0" fmla="*/ 2147483647 w 48"/>
                <a:gd name="T1" fmla="*/ 2147483647 h 1952"/>
                <a:gd name="T2" fmla="*/ 2147483647 w 48"/>
                <a:gd name="T3" fmla="*/ 2147483647 h 1952"/>
                <a:gd name="T4" fmla="*/ 2147483647 w 48"/>
                <a:gd name="T5" fmla="*/ 2147483647 h 1952"/>
                <a:gd name="T6" fmla="*/ 0 w 48"/>
                <a:gd name="T7" fmla="*/ 2147483647 h 1952"/>
                <a:gd name="T8" fmla="*/ 0 w 48"/>
                <a:gd name="T9" fmla="*/ 2147483647 h 1952"/>
                <a:gd name="T10" fmla="*/ 2147483647 w 48"/>
                <a:gd name="T11" fmla="*/ 0 h 1952"/>
                <a:gd name="T12" fmla="*/ 2147483647 w 48"/>
                <a:gd name="T13" fmla="*/ 2147483647 h 19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952"/>
                <a:gd name="T23" fmla="*/ 48 w 48"/>
                <a:gd name="T24" fmla="*/ 1952 h 19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952">
                  <a:moveTo>
                    <a:pt x="48" y="24"/>
                  </a:moveTo>
                  <a:lnTo>
                    <a:pt x="48" y="1928"/>
                  </a:lnTo>
                  <a:cubicBezTo>
                    <a:pt x="48" y="1942"/>
                    <a:pt x="38" y="1952"/>
                    <a:pt x="24" y="1952"/>
                  </a:cubicBezTo>
                  <a:cubicBezTo>
                    <a:pt x="11" y="1952"/>
                    <a:pt x="0" y="1942"/>
                    <a:pt x="0" y="1928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9" name="Freeform 32"/>
            <p:cNvSpPr>
              <a:spLocks/>
            </p:cNvSpPr>
            <p:nvPr/>
          </p:nvSpPr>
          <p:spPr bwMode="auto">
            <a:xfrm>
              <a:off x="6804026" y="2128838"/>
              <a:ext cx="28575" cy="849313"/>
            </a:xfrm>
            <a:custGeom>
              <a:avLst/>
              <a:gdLst>
                <a:gd name="T0" fmla="*/ 2147483647 w 48"/>
                <a:gd name="T1" fmla="*/ 2147483647 h 1424"/>
                <a:gd name="T2" fmla="*/ 2147483647 w 48"/>
                <a:gd name="T3" fmla="*/ 2147483647 h 1424"/>
                <a:gd name="T4" fmla="*/ 2147483647 w 48"/>
                <a:gd name="T5" fmla="*/ 2147483647 h 1424"/>
                <a:gd name="T6" fmla="*/ 0 w 48"/>
                <a:gd name="T7" fmla="*/ 2147483647 h 1424"/>
                <a:gd name="T8" fmla="*/ 0 w 48"/>
                <a:gd name="T9" fmla="*/ 2147483647 h 1424"/>
                <a:gd name="T10" fmla="*/ 2147483647 w 48"/>
                <a:gd name="T11" fmla="*/ 0 h 1424"/>
                <a:gd name="T12" fmla="*/ 2147483647 w 48"/>
                <a:gd name="T13" fmla="*/ 2147483647 h 14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424"/>
                <a:gd name="T23" fmla="*/ 48 w 48"/>
                <a:gd name="T24" fmla="*/ 1424 h 14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424">
                  <a:moveTo>
                    <a:pt x="48" y="24"/>
                  </a:moveTo>
                  <a:lnTo>
                    <a:pt x="48" y="1400"/>
                  </a:lnTo>
                  <a:cubicBezTo>
                    <a:pt x="48" y="1414"/>
                    <a:pt x="38" y="1424"/>
                    <a:pt x="24" y="1424"/>
                  </a:cubicBezTo>
                  <a:cubicBezTo>
                    <a:pt x="11" y="1424"/>
                    <a:pt x="0" y="1414"/>
                    <a:pt x="0" y="1400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0" name="Freeform 33"/>
            <p:cNvSpPr>
              <a:spLocks/>
            </p:cNvSpPr>
            <p:nvPr/>
          </p:nvSpPr>
          <p:spPr bwMode="auto">
            <a:xfrm>
              <a:off x="7366001" y="3389313"/>
              <a:ext cx="28575" cy="649288"/>
            </a:xfrm>
            <a:custGeom>
              <a:avLst/>
              <a:gdLst>
                <a:gd name="T0" fmla="*/ 2147483647 w 48"/>
                <a:gd name="T1" fmla="*/ 2147483647 h 1088"/>
                <a:gd name="T2" fmla="*/ 2147483647 w 48"/>
                <a:gd name="T3" fmla="*/ 2147483647 h 1088"/>
                <a:gd name="T4" fmla="*/ 2147483647 w 48"/>
                <a:gd name="T5" fmla="*/ 2147483647 h 1088"/>
                <a:gd name="T6" fmla="*/ 0 w 48"/>
                <a:gd name="T7" fmla="*/ 2147483647 h 1088"/>
                <a:gd name="T8" fmla="*/ 0 w 48"/>
                <a:gd name="T9" fmla="*/ 2147483647 h 1088"/>
                <a:gd name="T10" fmla="*/ 2147483647 w 48"/>
                <a:gd name="T11" fmla="*/ 0 h 1088"/>
                <a:gd name="T12" fmla="*/ 2147483647 w 48"/>
                <a:gd name="T13" fmla="*/ 2147483647 h 10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088"/>
                <a:gd name="T23" fmla="*/ 48 w 48"/>
                <a:gd name="T24" fmla="*/ 1088 h 10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088">
                  <a:moveTo>
                    <a:pt x="48" y="24"/>
                  </a:moveTo>
                  <a:lnTo>
                    <a:pt x="48" y="1064"/>
                  </a:lnTo>
                  <a:cubicBezTo>
                    <a:pt x="48" y="1078"/>
                    <a:pt x="38" y="1088"/>
                    <a:pt x="24" y="1088"/>
                  </a:cubicBezTo>
                  <a:cubicBezTo>
                    <a:pt x="11" y="1088"/>
                    <a:pt x="0" y="1078"/>
                    <a:pt x="0" y="1064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1" name="Freeform 34"/>
            <p:cNvSpPr>
              <a:spLocks/>
            </p:cNvSpPr>
            <p:nvPr/>
          </p:nvSpPr>
          <p:spPr bwMode="auto">
            <a:xfrm>
              <a:off x="7929563" y="2806701"/>
              <a:ext cx="28575" cy="639762"/>
            </a:xfrm>
            <a:custGeom>
              <a:avLst/>
              <a:gdLst>
                <a:gd name="T0" fmla="*/ 2147483647 w 48"/>
                <a:gd name="T1" fmla="*/ 2147483647 h 1072"/>
                <a:gd name="T2" fmla="*/ 2147483647 w 48"/>
                <a:gd name="T3" fmla="*/ 2147483647 h 1072"/>
                <a:gd name="T4" fmla="*/ 2147483647 w 48"/>
                <a:gd name="T5" fmla="*/ 2147483647 h 1072"/>
                <a:gd name="T6" fmla="*/ 0 w 48"/>
                <a:gd name="T7" fmla="*/ 2147483647 h 1072"/>
                <a:gd name="T8" fmla="*/ 0 w 48"/>
                <a:gd name="T9" fmla="*/ 2147483647 h 1072"/>
                <a:gd name="T10" fmla="*/ 2147483647 w 48"/>
                <a:gd name="T11" fmla="*/ 0 h 1072"/>
                <a:gd name="T12" fmla="*/ 2147483647 w 48"/>
                <a:gd name="T13" fmla="*/ 2147483647 h 10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072"/>
                <a:gd name="T23" fmla="*/ 48 w 48"/>
                <a:gd name="T24" fmla="*/ 1072 h 10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072">
                  <a:moveTo>
                    <a:pt x="48" y="24"/>
                  </a:moveTo>
                  <a:lnTo>
                    <a:pt x="48" y="1048"/>
                  </a:lnTo>
                  <a:cubicBezTo>
                    <a:pt x="48" y="1062"/>
                    <a:pt x="38" y="1072"/>
                    <a:pt x="24" y="1072"/>
                  </a:cubicBezTo>
                  <a:cubicBezTo>
                    <a:pt x="11" y="1072"/>
                    <a:pt x="0" y="1062"/>
                    <a:pt x="0" y="1048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2" name="Oval 35"/>
            <p:cNvSpPr>
              <a:spLocks noChangeArrowheads="1"/>
            </p:cNvSpPr>
            <p:nvPr/>
          </p:nvSpPr>
          <p:spPr bwMode="auto">
            <a:xfrm>
              <a:off x="1089026" y="4143376"/>
              <a:ext cx="153987" cy="153987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3" name="Freeform 36"/>
            <p:cNvSpPr>
              <a:spLocks noEditPoints="1"/>
            </p:cNvSpPr>
            <p:nvPr/>
          </p:nvSpPr>
          <p:spPr bwMode="auto">
            <a:xfrm>
              <a:off x="1084263" y="4138613"/>
              <a:ext cx="163513" cy="163513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3" y="232"/>
                  </a:lnTo>
                  <a:cubicBezTo>
                    <a:pt x="233" y="233"/>
                    <a:pt x="232" y="234"/>
                    <a:pt x="231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2"/>
                  </a:lnTo>
                  <a:cubicBezTo>
                    <a:pt x="39" y="41"/>
                    <a:pt x="40" y="40"/>
                    <a:pt x="41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1" y="40"/>
                  </a:lnTo>
                  <a:cubicBezTo>
                    <a:pt x="232" y="40"/>
                    <a:pt x="232" y="41"/>
                    <a:pt x="233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0" y="51"/>
                  </a:lnTo>
                  <a:lnTo>
                    <a:pt x="222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3"/>
                  </a:lnTo>
                  <a:lnTo>
                    <a:pt x="52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2" y="221"/>
                  </a:lnTo>
                  <a:lnTo>
                    <a:pt x="220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4" name="Oval 37"/>
            <p:cNvSpPr>
              <a:spLocks noChangeArrowheads="1"/>
            </p:cNvSpPr>
            <p:nvPr/>
          </p:nvSpPr>
          <p:spPr bwMode="auto">
            <a:xfrm>
              <a:off x="1654176" y="3460751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5" name="Freeform 38"/>
            <p:cNvSpPr>
              <a:spLocks noEditPoints="1"/>
            </p:cNvSpPr>
            <p:nvPr/>
          </p:nvSpPr>
          <p:spPr bwMode="auto">
            <a:xfrm>
              <a:off x="1649413" y="3455988"/>
              <a:ext cx="163513" cy="161925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1"/>
                  </a:lnTo>
                  <a:cubicBezTo>
                    <a:pt x="234" y="232"/>
                    <a:pt x="233" y="233"/>
                    <a:pt x="232" y="233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3"/>
                  </a:lnTo>
                  <a:cubicBezTo>
                    <a:pt x="40" y="233"/>
                    <a:pt x="39" y="232"/>
                    <a:pt x="39" y="231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39"/>
                  </a:lnTo>
                  <a:cubicBezTo>
                    <a:pt x="233" y="39"/>
                    <a:pt x="234" y="40"/>
                    <a:pt x="234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0"/>
                  </a:lnTo>
                  <a:lnTo>
                    <a:pt x="223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2"/>
                  </a:lnTo>
                  <a:lnTo>
                    <a:pt x="50" y="220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0"/>
                  </a:lnTo>
                  <a:lnTo>
                    <a:pt x="221" y="222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6" name="Oval 39"/>
            <p:cNvSpPr>
              <a:spLocks noChangeArrowheads="1"/>
            </p:cNvSpPr>
            <p:nvPr/>
          </p:nvSpPr>
          <p:spPr bwMode="auto">
            <a:xfrm>
              <a:off x="2219326" y="3216276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7" name="Freeform 40"/>
            <p:cNvSpPr>
              <a:spLocks noEditPoints="1"/>
            </p:cNvSpPr>
            <p:nvPr/>
          </p:nvSpPr>
          <p:spPr bwMode="auto">
            <a:xfrm>
              <a:off x="2214563" y="3211513"/>
              <a:ext cx="163513" cy="163513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2" y="234"/>
                  </a:lnTo>
                  <a:cubicBezTo>
                    <a:pt x="41" y="234"/>
                    <a:pt x="40" y="233"/>
                    <a:pt x="40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40" y="42"/>
                  </a:lnTo>
                  <a:cubicBezTo>
                    <a:pt x="40" y="41"/>
                    <a:pt x="41" y="40"/>
                    <a:pt x="42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40"/>
                  </a:lnTo>
                  <a:cubicBezTo>
                    <a:pt x="233" y="40"/>
                    <a:pt x="234" y="41"/>
                    <a:pt x="234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1"/>
                  </a:lnTo>
                  <a:lnTo>
                    <a:pt x="223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1" y="53"/>
                  </a:lnTo>
                  <a:lnTo>
                    <a:pt x="53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3" y="223"/>
                  </a:lnTo>
                  <a:lnTo>
                    <a:pt x="51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8" name="Oval 41"/>
            <p:cNvSpPr>
              <a:spLocks noChangeArrowheads="1"/>
            </p:cNvSpPr>
            <p:nvPr/>
          </p:nvSpPr>
          <p:spPr bwMode="auto">
            <a:xfrm>
              <a:off x="2786063" y="4338638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49" name="Freeform 42"/>
            <p:cNvSpPr>
              <a:spLocks noEditPoints="1"/>
            </p:cNvSpPr>
            <p:nvPr/>
          </p:nvSpPr>
          <p:spPr bwMode="auto">
            <a:xfrm>
              <a:off x="2781301" y="4333876"/>
              <a:ext cx="161925" cy="163512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3" y="232"/>
                  </a:lnTo>
                  <a:cubicBezTo>
                    <a:pt x="233" y="233"/>
                    <a:pt x="232" y="234"/>
                    <a:pt x="231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1" y="39"/>
                  </a:lnTo>
                  <a:cubicBezTo>
                    <a:pt x="232" y="39"/>
                    <a:pt x="233" y="40"/>
                    <a:pt x="233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0" y="50"/>
                  </a:lnTo>
                  <a:lnTo>
                    <a:pt x="222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2" y="221"/>
                  </a:lnTo>
                  <a:lnTo>
                    <a:pt x="220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50" name="Oval 43"/>
            <p:cNvSpPr>
              <a:spLocks noChangeArrowheads="1"/>
            </p:cNvSpPr>
            <p:nvPr/>
          </p:nvSpPr>
          <p:spPr bwMode="auto">
            <a:xfrm>
              <a:off x="3349626" y="2722563"/>
              <a:ext cx="153987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51" name="Freeform 44"/>
            <p:cNvSpPr>
              <a:spLocks noEditPoints="1"/>
            </p:cNvSpPr>
            <p:nvPr/>
          </p:nvSpPr>
          <p:spPr bwMode="auto">
            <a:xfrm>
              <a:off x="3344863" y="2716213"/>
              <a:ext cx="163513" cy="163513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2" y="234"/>
                  </a:lnTo>
                  <a:cubicBezTo>
                    <a:pt x="41" y="234"/>
                    <a:pt x="40" y="233"/>
                    <a:pt x="40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40" y="42"/>
                  </a:lnTo>
                  <a:cubicBezTo>
                    <a:pt x="40" y="41"/>
                    <a:pt x="41" y="40"/>
                    <a:pt x="42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40"/>
                  </a:lnTo>
                  <a:cubicBezTo>
                    <a:pt x="233" y="40"/>
                    <a:pt x="234" y="41"/>
                    <a:pt x="234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1"/>
                  </a:lnTo>
                  <a:lnTo>
                    <a:pt x="223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1" y="53"/>
                  </a:lnTo>
                  <a:lnTo>
                    <a:pt x="53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3" y="223"/>
                  </a:lnTo>
                  <a:lnTo>
                    <a:pt x="51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52" name="Oval 45"/>
            <p:cNvSpPr>
              <a:spLocks noChangeArrowheads="1"/>
            </p:cNvSpPr>
            <p:nvPr/>
          </p:nvSpPr>
          <p:spPr bwMode="auto">
            <a:xfrm>
              <a:off x="3912726" y="3673938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54" name="Oval 47"/>
            <p:cNvSpPr>
              <a:spLocks noChangeArrowheads="1"/>
            </p:cNvSpPr>
            <p:nvPr/>
          </p:nvSpPr>
          <p:spPr bwMode="auto">
            <a:xfrm>
              <a:off x="4481513" y="2963863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56" name="Oval 49"/>
            <p:cNvSpPr>
              <a:spLocks noChangeArrowheads="1"/>
            </p:cNvSpPr>
            <p:nvPr/>
          </p:nvSpPr>
          <p:spPr bwMode="auto">
            <a:xfrm>
              <a:off x="5046663" y="2747963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57" name="Freeform 50"/>
            <p:cNvSpPr>
              <a:spLocks noEditPoints="1"/>
            </p:cNvSpPr>
            <p:nvPr/>
          </p:nvSpPr>
          <p:spPr bwMode="auto">
            <a:xfrm>
              <a:off x="5041901" y="2743201"/>
              <a:ext cx="161925" cy="163512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2" y="234"/>
                  </a:lnTo>
                  <a:cubicBezTo>
                    <a:pt x="41" y="234"/>
                    <a:pt x="40" y="233"/>
                    <a:pt x="40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40" y="42"/>
                  </a:lnTo>
                  <a:cubicBezTo>
                    <a:pt x="40" y="41"/>
                    <a:pt x="41" y="40"/>
                    <a:pt x="42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40"/>
                  </a:lnTo>
                  <a:cubicBezTo>
                    <a:pt x="233" y="40"/>
                    <a:pt x="234" y="41"/>
                    <a:pt x="234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1"/>
                  </a:lnTo>
                  <a:lnTo>
                    <a:pt x="223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1" y="53"/>
                  </a:lnTo>
                  <a:lnTo>
                    <a:pt x="53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3" y="223"/>
                  </a:lnTo>
                  <a:lnTo>
                    <a:pt x="51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58" name="Oval 51"/>
            <p:cNvSpPr>
              <a:spLocks noChangeArrowheads="1"/>
            </p:cNvSpPr>
            <p:nvPr/>
          </p:nvSpPr>
          <p:spPr bwMode="auto">
            <a:xfrm>
              <a:off x="5611813" y="3071813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59" name="Freeform 52"/>
            <p:cNvSpPr>
              <a:spLocks noEditPoints="1"/>
            </p:cNvSpPr>
            <p:nvPr/>
          </p:nvSpPr>
          <p:spPr bwMode="auto">
            <a:xfrm>
              <a:off x="5607051" y="3067051"/>
              <a:ext cx="161925" cy="163512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39"/>
                  </a:lnTo>
                  <a:cubicBezTo>
                    <a:pt x="233" y="39"/>
                    <a:pt x="234" y="40"/>
                    <a:pt x="234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0"/>
                  </a:lnTo>
                  <a:lnTo>
                    <a:pt x="223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60" name="Oval 53"/>
            <p:cNvSpPr>
              <a:spLocks noChangeArrowheads="1"/>
            </p:cNvSpPr>
            <p:nvPr/>
          </p:nvSpPr>
          <p:spPr bwMode="auto">
            <a:xfrm>
              <a:off x="6176963" y="2970213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61" name="Freeform 54"/>
            <p:cNvSpPr>
              <a:spLocks noEditPoints="1"/>
            </p:cNvSpPr>
            <p:nvPr/>
          </p:nvSpPr>
          <p:spPr bwMode="auto">
            <a:xfrm>
              <a:off x="6172201" y="2965451"/>
              <a:ext cx="161925" cy="161925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2" y="234"/>
                  </a:lnTo>
                  <a:cubicBezTo>
                    <a:pt x="41" y="234"/>
                    <a:pt x="40" y="233"/>
                    <a:pt x="40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40" y="41"/>
                  </a:lnTo>
                  <a:cubicBezTo>
                    <a:pt x="40" y="40"/>
                    <a:pt x="41" y="39"/>
                    <a:pt x="42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39"/>
                  </a:lnTo>
                  <a:cubicBezTo>
                    <a:pt x="233" y="39"/>
                    <a:pt x="234" y="40"/>
                    <a:pt x="234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0"/>
                  </a:lnTo>
                  <a:lnTo>
                    <a:pt x="223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1" y="52"/>
                  </a:lnTo>
                  <a:lnTo>
                    <a:pt x="53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3" y="223"/>
                  </a:lnTo>
                  <a:lnTo>
                    <a:pt x="51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62" name="Oval 55"/>
            <p:cNvSpPr>
              <a:spLocks noChangeArrowheads="1"/>
            </p:cNvSpPr>
            <p:nvPr/>
          </p:nvSpPr>
          <p:spPr bwMode="auto">
            <a:xfrm>
              <a:off x="6742113" y="2463801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63" name="Freeform 56"/>
            <p:cNvSpPr>
              <a:spLocks noEditPoints="1"/>
            </p:cNvSpPr>
            <p:nvPr/>
          </p:nvSpPr>
          <p:spPr bwMode="auto">
            <a:xfrm>
              <a:off x="6737351" y="2459038"/>
              <a:ext cx="163512" cy="161925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3" y="232"/>
                  </a:lnTo>
                  <a:cubicBezTo>
                    <a:pt x="233" y="233"/>
                    <a:pt x="232" y="234"/>
                    <a:pt x="231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2"/>
                  </a:lnTo>
                  <a:cubicBezTo>
                    <a:pt x="39" y="41"/>
                    <a:pt x="40" y="40"/>
                    <a:pt x="41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1" y="40"/>
                  </a:lnTo>
                  <a:cubicBezTo>
                    <a:pt x="232" y="40"/>
                    <a:pt x="232" y="41"/>
                    <a:pt x="233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0" y="51"/>
                  </a:lnTo>
                  <a:lnTo>
                    <a:pt x="222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3"/>
                  </a:lnTo>
                  <a:lnTo>
                    <a:pt x="52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2" y="221"/>
                  </a:lnTo>
                  <a:lnTo>
                    <a:pt x="220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64" name="Oval 57"/>
            <p:cNvSpPr>
              <a:spLocks noChangeArrowheads="1"/>
            </p:cNvSpPr>
            <p:nvPr/>
          </p:nvSpPr>
          <p:spPr bwMode="auto">
            <a:xfrm>
              <a:off x="7307263" y="3657601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65" name="Freeform 58"/>
            <p:cNvSpPr>
              <a:spLocks noEditPoints="1"/>
            </p:cNvSpPr>
            <p:nvPr/>
          </p:nvSpPr>
          <p:spPr bwMode="auto">
            <a:xfrm>
              <a:off x="7302501" y="3652838"/>
              <a:ext cx="163512" cy="161925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39"/>
                  </a:lnTo>
                  <a:cubicBezTo>
                    <a:pt x="233" y="39"/>
                    <a:pt x="234" y="40"/>
                    <a:pt x="234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0"/>
                  </a:lnTo>
                  <a:lnTo>
                    <a:pt x="223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66" name="Oval 59"/>
            <p:cNvSpPr>
              <a:spLocks noChangeArrowheads="1"/>
            </p:cNvSpPr>
            <p:nvPr/>
          </p:nvSpPr>
          <p:spPr bwMode="auto">
            <a:xfrm>
              <a:off x="7872413" y="3019426"/>
              <a:ext cx="153988" cy="153987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67" name="Freeform 60"/>
            <p:cNvSpPr>
              <a:spLocks noEditPoints="1"/>
            </p:cNvSpPr>
            <p:nvPr/>
          </p:nvSpPr>
          <p:spPr bwMode="auto">
            <a:xfrm>
              <a:off x="7867651" y="3014663"/>
              <a:ext cx="163512" cy="163513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3" y="231"/>
                  </a:lnTo>
                  <a:cubicBezTo>
                    <a:pt x="232" y="232"/>
                    <a:pt x="232" y="232"/>
                    <a:pt x="231" y="233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3"/>
                  </a:lnTo>
                  <a:cubicBezTo>
                    <a:pt x="40" y="233"/>
                    <a:pt x="39" y="232"/>
                    <a:pt x="39" y="231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1" y="39"/>
                  </a:lnTo>
                  <a:cubicBezTo>
                    <a:pt x="232" y="39"/>
                    <a:pt x="233" y="40"/>
                    <a:pt x="233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0" y="50"/>
                  </a:lnTo>
                  <a:lnTo>
                    <a:pt x="222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2"/>
                  </a:lnTo>
                  <a:lnTo>
                    <a:pt x="50" y="220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2" y="220"/>
                  </a:lnTo>
                  <a:lnTo>
                    <a:pt x="220" y="222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68" name="Rectangle 61"/>
            <p:cNvSpPr>
              <a:spLocks noChangeArrowheads="1"/>
            </p:cNvSpPr>
            <p:nvPr/>
          </p:nvSpPr>
          <p:spPr bwMode="auto">
            <a:xfrm>
              <a:off x="525463" y="5149851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5669" name="Rectangle 62"/>
            <p:cNvSpPr>
              <a:spLocks noChangeArrowheads="1"/>
            </p:cNvSpPr>
            <p:nvPr/>
          </p:nvSpPr>
          <p:spPr bwMode="auto">
            <a:xfrm>
              <a:off x="585788" y="5149851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70</a:t>
              </a:r>
              <a:endParaRPr lang="fr-FR"/>
            </a:p>
          </p:txBody>
        </p:sp>
        <p:sp>
          <p:nvSpPr>
            <p:cNvPr id="25670" name="Rectangle 63"/>
            <p:cNvSpPr>
              <a:spLocks noChangeArrowheads="1"/>
            </p:cNvSpPr>
            <p:nvPr/>
          </p:nvSpPr>
          <p:spPr bwMode="auto">
            <a:xfrm>
              <a:off x="525463" y="4800601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5671" name="Rectangle 64"/>
            <p:cNvSpPr>
              <a:spLocks noChangeArrowheads="1"/>
            </p:cNvSpPr>
            <p:nvPr/>
          </p:nvSpPr>
          <p:spPr bwMode="auto">
            <a:xfrm>
              <a:off x="585788" y="4800601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60</a:t>
              </a:r>
              <a:endParaRPr lang="fr-FR"/>
            </a:p>
          </p:txBody>
        </p:sp>
        <p:sp>
          <p:nvSpPr>
            <p:cNvPr id="25672" name="Rectangle 65"/>
            <p:cNvSpPr>
              <a:spLocks noChangeArrowheads="1"/>
            </p:cNvSpPr>
            <p:nvPr/>
          </p:nvSpPr>
          <p:spPr bwMode="auto">
            <a:xfrm>
              <a:off x="525463" y="4451351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5673" name="Rectangle 66"/>
            <p:cNvSpPr>
              <a:spLocks noChangeArrowheads="1"/>
            </p:cNvSpPr>
            <p:nvPr/>
          </p:nvSpPr>
          <p:spPr bwMode="auto">
            <a:xfrm>
              <a:off x="585788" y="4451351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50</a:t>
              </a:r>
              <a:endParaRPr lang="fr-FR"/>
            </a:p>
          </p:txBody>
        </p:sp>
        <p:sp>
          <p:nvSpPr>
            <p:cNvPr id="25674" name="Rectangle 67"/>
            <p:cNvSpPr>
              <a:spLocks noChangeArrowheads="1"/>
            </p:cNvSpPr>
            <p:nvPr/>
          </p:nvSpPr>
          <p:spPr bwMode="auto">
            <a:xfrm>
              <a:off x="525463" y="4102101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5675" name="Rectangle 68"/>
            <p:cNvSpPr>
              <a:spLocks noChangeArrowheads="1"/>
            </p:cNvSpPr>
            <p:nvPr/>
          </p:nvSpPr>
          <p:spPr bwMode="auto">
            <a:xfrm>
              <a:off x="585788" y="4102101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40</a:t>
              </a:r>
              <a:endParaRPr lang="fr-FR"/>
            </a:p>
          </p:txBody>
        </p:sp>
        <p:sp>
          <p:nvSpPr>
            <p:cNvPr id="25676" name="Rectangle 69"/>
            <p:cNvSpPr>
              <a:spLocks noChangeArrowheads="1"/>
            </p:cNvSpPr>
            <p:nvPr/>
          </p:nvSpPr>
          <p:spPr bwMode="auto">
            <a:xfrm>
              <a:off x="525463" y="3752851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5677" name="Rectangle 70"/>
            <p:cNvSpPr>
              <a:spLocks noChangeArrowheads="1"/>
            </p:cNvSpPr>
            <p:nvPr/>
          </p:nvSpPr>
          <p:spPr bwMode="auto">
            <a:xfrm>
              <a:off x="585788" y="3752851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30</a:t>
              </a:r>
              <a:endParaRPr lang="fr-FR"/>
            </a:p>
          </p:txBody>
        </p:sp>
        <p:sp>
          <p:nvSpPr>
            <p:cNvPr id="25678" name="Rectangle 71"/>
            <p:cNvSpPr>
              <a:spLocks noChangeArrowheads="1"/>
            </p:cNvSpPr>
            <p:nvPr/>
          </p:nvSpPr>
          <p:spPr bwMode="auto">
            <a:xfrm>
              <a:off x="525463" y="3403601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5679" name="Rectangle 72"/>
            <p:cNvSpPr>
              <a:spLocks noChangeArrowheads="1"/>
            </p:cNvSpPr>
            <p:nvPr/>
          </p:nvSpPr>
          <p:spPr bwMode="auto">
            <a:xfrm>
              <a:off x="585788" y="3403601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20</a:t>
              </a:r>
              <a:endParaRPr lang="fr-FR"/>
            </a:p>
          </p:txBody>
        </p:sp>
        <p:sp>
          <p:nvSpPr>
            <p:cNvPr id="25680" name="Rectangle 73"/>
            <p:cNvSpPr>
              <a:spLocks noChangeArrowheads="1"/>
            </p:cNvSpPr>
            <p:nvPr/>
          </p:nvSpPr>
          <p:spPr bwMode="auto">
            <a:xfrm>
              <a:off x="525463" y="3054351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5681" name="Rectangle 74"/>
            <p:cNvSpPr>
              <a:spLocks noChangeArrowheads="1"/>
            </p:cNvSpPr>
            <p:nvPr/>
          </p:nvSpPr>
          <p:spPr bwMode="auto">
            <a:xfrm>
              <a:off x="585788" y="3054351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10</a:t>
              </a:r>
              <a:endParaRPr lang="fr-FR"/>
            </a:p>
          </p:txBody>
        </p:sp>
        <p:sp>
          <p:nvSpPr>
            <p:cNvPr id="25682" name="Rectangle 75"/>
            <p:cNvSpPr>
              <a:spLocks noChangeArrowheads="1"/>
            </p:cNvSpPr>
            <p:nvPr/>
          </p:nvSpPr>
          <p:spPr bwMode="auto">
            <a:xfrm>
              <a:off x="674688" y="2705101"/>
              <a:ext cx="904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0</a:t>
              </a:r>
              <a:endParaRPr lang="fr-FR"/>
            </a:p>
          </p:txBody>
        </p:sp>
        <p:sp>
          <p:nvSpPr>
            <p:cNvPr id="25683" name="Rectangle 76"/>
            <p:cNvSpPr>
              <a:spLocks noChangeArrowheads="1"/>
            </p:cNvSpPr>
            <p:nvPr/>
          </p:nvSpPr>
          <p:spPr bwMode="auto">
            <a:xfrm>
              <a:off x="585788" y="2355851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10</a:t>
              </a:r>
              <a:endParaRPr lang="fr-FR"/>
            </a:p>
          </p:txBody>
        </p:sp>
        <p:sp>
          <p:nvSpPr>
            <p:cNvPr id="25684" name="Rectangle 77"/>
            <p:cNvSpPr>
              <a:spLocks noChangeArrowheads="1"/>
            </p:cNvSpPr>
            <p:nvPr/>
          </p:nvSpPr>
          <p:spPr bwMode="auto">
            <a:xfrm>
              <a:off x="585788" y="2006601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20</a:t>
              </a:r>
              <a:endParaRPr lang="fr-FR"/>
            </a:p>
          </p:txBody>
        </p:sp>
        <p:sp>
          <p:nvSpPr>
            <p:cNvPr id="25685" name="ZoneTexte 82"/>
            <p:cNvSpPr txBox="1">
              <a:spLocks noChangeArrowheads="1"/>
            </p:cNvSpPr>
            <p:nvPr/>
          </p:nvSpPr>
          <p:spPr bwMode="auto">
            <a:xfrm>
              <a:off x="525463" y="1758950"/>
              <a:ext cx="39052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dirty="0">
                  <a:solidFill>
                    <a:srgbClr val="000090"/>
                  </a:solidFill>
                </a:rPr>
                <a:t>%</a:t>
              </a:r>
            </a:p>
          </p:txBody>
        </p:sp>
        <p:cxnSp>
          <p:nvCxnSpPr>
            <p:cNvPr id="89" name="Connecteur droit 88"/>
            <p:cNvCxnSpPr/>
            <p:nvPr/>
          </p:nvCxnSpPr>
          <p:spPr bwMode="auto">
            <a:xfrm>
              <a:off x="880542" y="2119313"/>
              <a:ext cx="0" cy="3151188"/>
            </a:xfrm>
            <a:prstGeom prst="line">
              <a:avLst/>
            </a:prstGeom>
            <a:ln w="1905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Título"/>
          <p:cNvSpPr>
            <a:spLocks noGrp="1"/>
          </p:cNvSpPr>
          <p:nvPr>
            <p:ph type="title"/>
          </p:nvPr>
        </p:nvSpPr>
        <p:spPr>
          <a:xfrm>
            <a:off x="627063" y="1052513"/>
            <a:ext cx="8193087" cy="717550"/>
          </a:xfrm>
        </p:spPr>
        <p:txBody>
          <a:bodyPr/>
          <a:lstStyle/>
          <a:p>
            <a:pPr algn="ctr"/>
            <a:r>
              <a:rPr lang="es-ES" sz="2400" smtClean="0">
                <a:solidFill>
                  <a:srgbClr val="CC3300"/>
                </a:solidFill>
                <a:ea typeface="ＭＳ Ｐゴシック" pitchFamily="34" charset="-128"/>
              </a:rPr>
              <a:t>Correlations between ∆ biomarkers and ∆ lipids</a:t>
            </a:r>
          </a:p>
        </p:txBody>
      </p:sp>
      <p:cxnSp>
        <p:nvCxnSpPr>
          <p:cNvPr id="6" name="5 Conector recto"/>
          <p:cNvCxnSpPr/>
          <p:nvPr/>
        </p:nvCxnSpPr>
        <p:spPr>
          <a:xfrm rot="5400000" flipH="1" flipV="1">
            <a:off x="2008188" y="1482725"/>
            <a:ext cx="1588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8" name="9 CuadroTexto"/>
          <p:cNvSpPr txBox="1">
            <a:spLocks noChangeArrowheads="1"/>
          </p:cNvSpPr>
          <p:nvPr/>
        </p:nvSpPr>
        <p:spPr bwMode="auto">
          <a:xfrm>
            <a:off x="468313" y="3768725"/>
            <a:ext cx="85074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002060"/>
                </a:solidFill>
              </a:rPr>
              <a:t>No correlations between ∆ OPG, ∆ IL-6, ∆ IL-10, ∆ TNF-alpha, ∆ ICAM-1, ∆ VCAM-1, </a:t>
            </a:r>
          </a:p>
          <a:p>
            <a:r>
              <a:rPr lang="en-US" sz="1400">
                <a:solidFill>
                  <a:srgbClr val="002060"/>
                </a:solidFill>
              </a:rPr>
              <a:t>∆ E-selectin, ∆ P-selectin, ∆ Adiponectin, ∆ D-dimer and any changes in lipids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4419600"/>
            <a:ext cx="8763000" cy="22034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defTabSz="914400" eaLnBrk="0" hangingPunct="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en-US" sz="2200" b="1" kern="0">
                <a:solidFill>
                  <a:srgbClr val="CC3300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Conclusion</a:t>
            </a:r>
          </a:p>
          <a:p>
            <a:pPr marL="742950" lvl="1" indent="-285750" algn="l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en-US" kern="0">
                <a:solidFill>
                  <a:srgbClr val="000066"/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Switching from PI/r to RAL led not only to significant changes in plasma lipids but also to significant changes in several cardiovascular biomarkers associated with inflammation, insulin resistance and hypercoagulability</a:t>
            </a:r>
          </a:p>
          <a:p>
            <a:pPr marL="742950" lvl="1" indent="-285750" algn="l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en-US" kern="0">
                <a:solidFill>
                  <a:srgbClr val="000066"/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There were few and weak significant correlations between changes in lipids and changes in biomarkers suggesting that decreases in biomarkers were rather independent of lipid changes</a:t>
            </a:r>
          </a:p>
        </p:txBody>
      </p:sp>
      <p:sp>
        <p:nvSpPr>
          <p:cNvPr id="9" name="Rectangle 19"/>
          <p:cNvSpPr txBox="1">
            <a:spLocks noChangeArrowheads="1"/>
          </p:cNvSpPr>
          <p:nvPr/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defTabSz="914400" eaLnBrk="0" hangingPunct="0">
              <a:defRPr/>
            </a:pPr>
            <a:r>
              <a:rPr lang="en-GB" sz="30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SPIRAL Study: Switch PI/</a:t>
            </a:r>
            <a:r>
              <a:rPr lang="en-GB" sz="30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0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 to RAL</a:t>
            </a:r>
          </a:p>
        </p:txBody>
      </p:sp>
      <p:sp>
        <p:nvSpPr>
          <p:cNvPr id="2663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graphicFrame>
        <p:nvGraphicFramePr>
          <p:cNvPr id="10" name="3 Marcador de contenido"/>
          <p:cNvGraphicFramePr>
            <a:graphicFrameLocks noGrp="1"/>
          </p:cNvGraphicFramePr>
          <p:nvPr/>
        </p:nvGraphicFramePr>
        <p:xfrm>
          <a:off x="312738" y="1760538"/>
          <a:ext cx="8507412" cy="1416369"/>
        </p:xfrm>
        <a:graphic>
          <a:graphicData uri="http://schemas.openxmlformats.org/drawingml/2006/table">
            <a:tbl>
              <a:tblPr/>
              <a:tblGrid>
                <a:gridCol w="1163637"/>
                <a:gridCol w="1724025"/>
                <a:gridCol w="1981200"/>
                <a:gridCol w="1936750"/>
                <a:gridCol w="1701800"/>
              </a:tblGrid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Triglycerides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Total cholesterol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LDL cholesterol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HDL cholesterol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hsCRP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0.2415 (p=0.0016)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MCP-1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0.1608 (p=0.032)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0.1608 (p=0.032)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0.1807 (p=0.0202)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Insulin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0.2842 (p=0.0001)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- 0.2125 (p=0.004)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664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2012;26:2315-26</a:t>
            </a:r>
          </a:p>
        </p:txBody>
      </p:sp>
      <p:sp>
        <p:nvSpPr>
          <p:cNvPr id="26665" name="ZoneTexte 9"/>
          <p:cNvSpPr txBox="1">
            <a:spLocks noChangeArrowheads="1"/>
          </p:cNvSpPr>
          <p:nvPr/>
        </p:nvSpPr>
        <p:spPr bwMode="auto">
          <a:xfrm>
            <a:off x="250825" y="3224213"/>
            <a:ext cx="2655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002060"/>
                </a:solidFill>
              </a:rPr>
              <a:t>Data expressed Spearman’s rho (p)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  <a:br>
              <a:rPr lang="en-GB" smtClean="0">
                <a:ea typeface="ＭＳ Ｐゴシック" pitchFamily="34" charset="-128"/>
              </a:rPr>
            </a:br>
            <a:r>
              <a:rPr lang="en-GB" smtClean="0">
                <a:ea typeface="ＭＳ Ｐゴシック" pitchFamily="34" charset="-128"/>
              </a:rPr>
              <a:t>SPIRAL-LIP substudy (body composition)</a:t>
            </a:r>
          </a:p>
        </p:txBody>
      </p:sp>
      <p:sp>
        <p:nvSpPr>
          <p:cNvPr id="27651" name="Espace réservé du contenu 9"/>
          <p:cNvSpPr>
            <a:spLocks noGrp="1"/>
          </p:cNvSpPr>
          <p:nvPr>
            <p:ph idx="1"/>
          </p:nvPr>
        </p:nvSpPr>
        <p:spPr>
          <a:xfrm>
            <a:off x="50800" y="1409700"/>
            <a:ext cx="8788400" cy="5303838"/>
          </a:xfrm>
        </p:spPr>
        <p:txBody>
          <a:bodyPr/>
          <a:lstStyle/>
          <a:p>
            <a:r>
              <a:rPr lang="en-US" sz="2400" b="1" smtClean="0">
                <a:latin typeface="Calibri" pitchFamily="34" charset="0"/>
                <a:ea typeface="ＭＳ Ｐゴシック" pitchFamily="34" charset="-128"/>
              </a:rPr>
              <a:t>Proceduresat baseline and W48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Whole body, lumbar and hip DEXA scans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CT scan of abdomen (single cut 5 mm thick, at L4)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Standardized protocol performed by a single radiologist unaware of patient’s treatment</a:t>
            </a:r>
          </a:p>
          <a:p>
            <a:pPr lvl="1">
              <a:buFontTx/>
              <a:buNone/>
            </a:pPr>
            <a:endParaRPr lang="en-US" sz="2000" smtClean="0">
              <a:ea typeface="ＭＳ Ｐゴシック" pitchFamily="34" charset="-128"/>
            </a:endParaRPr>
          </a:p>
          <a:p>
            <a:r>
              <a:rPr lang="en-US" sz="2400" b="1" smtClean="0">
                <a:latin typeface="Calibri" pitchFamily="34" charset="0"/>
                <a:ea typeface="ＭＳ Ｐゴシック" pitchFamily="34" charset="-128"/>
              </a:rPr>
              <a:t>Endpoints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Primary: change in visceral adipose tissue (VAT) area (cm</a:t>
            </a:r>
            <a:r>
              <a:rPr lang="en-US" sz="2000" baseline="30000" smtClean="0">
                <a:ea typeface="ＭＳ Ｐゴシック" pitchFamily="34" charset="-128"/>
              </a:rPr>
              <a:t>2</a:t>
            </a:r>
            <a:r>
              <a:rPr lang="en-US" sz="2000" smtClean="0">
                <a:ea typeface="ＭＳ Ｐゴシック" pitchFamily="34" charset="-128"/>
              </a:rPr>
              <a:t>)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Secondary: changes in limb fat, trunk fat, total fat, total adipose tissue area, subcutaneous adipose tissue (SAT) area, SAT/VAT ratios, changes in bone mineral density and T scores in total body, spine (L1-L4) and hip (femoral neck and total hip)</a:t>
            </a:r>
          </a:p>
          <a:p>
            <a:pPr lvl="1"/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27652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  <p:sp>
        <p:nvSpPr>
          <p:cNvPr id="27653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  <a:br>
              <a:rPr lang="en-GB" smtClean="0">
                <a:ea typeface="ＭＳ Ｐゴシック" pitchFamily="34" charset="-128"/>
              </a:rPr>
            </a:br>
            <a:r>
              <a:rPr lang="en-GB" smtClean="0">
                <a:ea typeface="ＭＳ Ｐゴシック" pitchFamily="34" charset="-128"/>
              </a:rPr>
              <a:t>SPIRAL-LIP substudy (body composition)</a:t>
            </a:r>
          </a:p>
        </p:txBody>
      </p:sp>
      <p:graphicFrame>
        <p:nvGraphicFramePr>
          <p:cNvPr id="7" name="Group 72"/>
          <p:cNvGraphicFramePr>
            <a:graphicFrameLocks noGrp="1"/>
          </p:cNvGraphicFramePr>
          <p:nvPr>
            <p:ph idx="1"/>
          </p:nvPr>
        </p:nvGraphicFramePr>
        <p:xfrm>
          <a:off x="733425" y="2336800"/>
          <a:ext cx="7642225" cy="3252443"/>
        </p:xfrm>
        <a:graphic>
          <a:graphicData uri="http://schemas.openxmlformats.org/drawingml/2006/table">
            <a:tbl>
              <a:tblPr/>
              <a:tblGrid>
                <a:gridCol w="4411663"/>
                <a:gridCol w="1616075"/>
                <a:gridCol w="1614487"/>
              </a:tblGrid>
              <a:tr h="4355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PI/r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Patients included in the SPIRAL-LIP </a:t>
                      </a:r>
                      <a:r>
                        <a:rPr kumimoji="0" lang="en-GB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substudy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Female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ARV backbone: TDF ; ABC ; ZDV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62% ; 33% ; 3%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69% ; 23% ; 17%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PI/r at entry: LPV/r ; ATV/r ; FPV/r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43% ; 51% ; 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46% ; 34% ; 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Time on previous PI/r, months (median)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35.7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HCV co-infection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28%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17%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Weight, kg (median)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68.5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2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BMI, kg/m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 (median)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23.4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23.6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8717" name="Rectangle 8"/>
          <p:cNvSpPr>
            <a:spLocks noChangeArrowheads="1"/>
          </p:cNvSpPr>
          <p:nvPr/>
        </p:nvSpPr>
        <p:spPr bwMode="auto">
          <a:xfrm>
            <a:off x="830263" y="1752600"/>
            <a:ext cx="7516812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n-GB" sz="2800" b="1">
                <a:solidFill>
                  <a:srgbClr val="CC3300"/>
                </a:solidFill>
                <a:latin typeface="Calibri" pitchFamily="34" charset="0"/>
              </a:rPr>
              <a:t>Baseline characteristics of the 74 participants</a:t>
            </a:r>
          </a:p>
        </p:txBody>
      </p:sp>
      <p:sp>
        <p:nvSpPr>
          <p:cNvPr id="28718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28719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  <a:br>
              <a:rPr lang="en-GB" smtClean="0">
                <a:ea typeface="ＭＳ Ｐゴシック" pitchFamily="34" charset="-128"/>
              </a:rPr>
            </a:br>
            <a:r>
              <a:rPr lang="en-GB" smtClean="0">
                <a:ea typeface="ＭＳ Ｐゴシック" pitchFamily="34" charset="-128"/>
              </a:rPr>
              <a:t>SPIRAL-LIP substudy (body composition)</a:t>
            </a:r>
          </a:p>
        </p:txBody>
      </p:sp>
      <p:graphicFrame>
        <p:nvGraphicFramePr>
          <p:cNvPr id="7" name="Group 72"/>
          <p:cNvGraphicFramePr>
            <a:graphicFrameLocks noGrp="1"/>
          </p:cNvGraphicFramePr>
          <p:nvPr>
            <p:ph idx="1"/>
          </p:nvPr>
        </p:nvGraphicFramePr>
        <p:xfrm>
          <a:off x="914400" y="1828800"/>
          <a:ext cx="7239000" cy="4211320"/>
        </p:xfrm>
        <a:graphic>
          <a:graphicData uri="http://schemas.openxmlformats.org/drawingml/2006/table">
            <a:tbl>
              <a:tblPr/>
              <a:tblGrid>
                <a:gridCol w="239713"/>
                <a:gridCol w="1589087"/>
                <a:gridCol w="1295400"/>
                <a:gridCol w="1981200"/>
                <a:gridCol w="2133600"/>
              </a:tblGrid>
              <a:tr h="419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PI/r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Difference* (IQR)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PI/r vs 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CT scan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VAT (cm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10.9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20,7 (p=0.002)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11.4 (- 9.5 ; 38.2)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VAT (%)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12.8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11.9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1.6 (- 1.4 ; 1.9)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TAT (cm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3.7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21.4 (p=0.013)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10.9 (- 22.8 ; 44.8)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SAT (cm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- 3.2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5.1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2.1 (-18.0 ; 18.5)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SAT (%)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- 1.9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- 1.1 (- 4.1 ; 1.9)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SAT/VAT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- 0.25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- 0.11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- 0.15 (-0.66 ; 0.15)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DEXA scan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Limb fat (kg)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171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85 (- 383 ; 795)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Trunk fat (kg)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323 (- 988 ; 1768)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Total fat (kg)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- 389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293 (- 1304 ; 2816)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Limb/trunk ratio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- 0.02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- 0.01 (- 0.05 ; 0.05)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781" name="Rectangle 8"/>
          <p:cNvSpPr>
            <a:spLocks noChangeArrowheads="1"/>
          </p:cNvSpPr>
          <p:nvPr/>
        </p:nvSpPr>
        <p:spPr bwMode="auto">
          <a:xfrm>
            <a:off x="381000" y="1371600"/>
            <a:ext cx="83058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ts val="1525"/>
              </a:lnSpc>
              <a:spcBef>
                <a:spcPct val="20000"/>
              </a:spcBef>
            </a:pPr>
            <a:r>
              <a:rPr lang="en-GB" sz="2400" b="1">
                <a:solidFill>
                  <a:srgbClr val="CC3300"/>
                </a:solidFill>
                <a:latin typeface="Calibri" pitchFamily="34" charset="0"/>
              </a:rPr>
              <a:t>Body fat distribution (median change from baseline to week 48)</a:t>
            </a:r>
          </a:p>
        </p:txBody>
      </p:sp>
      <p:sp>
        <p:nvSpPr>
          <p:cNvPr id="29782" name="ZoneTexte 9"/>
          <p:cNvSpPr txBox="1">
            <a:spLocks noChangeArrowheads="1"/>
          </p:cNvSpPr>
          <p:nvPr/>
        </p:nvSpPr>
        <p:spPr bwMode="auto">
          <a:xfrm>
            <a:off x="930275" y="6019800"/>
            <a:ext cx="2879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2060"/>
                </a:solidFill>
              </a:rPr>
              <a:t>* p not significant for all measures</a:t>
            </a:r>
          </a:p>
        </p:txBody>
      </p:sp>
      <p:sp>
        <p:nvSpPr>
          <p:cNvPr id="29783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29784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 smtClean="0">
                <a:ea typeface="ＭＳ Ｐゴシック" pitchFamily="34" charset="-128"/>
              </a:rPr>
              <a:t>SPIRAL Study: Switch PI/r to RAL</a:t>
            </a:r>
            <a:br>
              <a:rPr lang="en-GB" sz="3000" smtClean="0">
                <a:ea typeface="ＭＳ Ｐゴシック" pitchFamily="34" charset="-128"/>
              </a:rPr>
            </a:br>
            <a:r>
              <a:rPr lang="en-GB" sz="3000" smtClean="0">
                <a:ea typeface="ＭＳ Ｐゴシック" pitchFamily="34" charset="-128"/>
              </a:rPr>
              <a:t>SPIRAL-LIP substudy (body composition)</a:t>
            </a:r>
            <a:endParaRPr lang="fr-FR" sz="3000" smtClean="0">
              <a:ea typeface="ＭＳ Ｐゴシック" pitchFamily="34" charset="-128"/>
            </a:endParaRPr>
          </a:p>
        </p:txBody>
      </p:sp>
      <p:sp>
        <p:nvSpPr>
          <p:cNvPr id="30723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2012;64:475-81</a:t>
            </a:r>
          </a:p>
        </p:txBody>
      </p:sp>
      <p:sp>
        <p:nvSpPr>
          <p:cNvPr id="3072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grpSp>
        <p:nvGrpSpPr>
          <p:cNvPr id="30725" name="Groupe 78"/>
          <p:cNvGrpSpPr>
            <a:grpSpLocks/>
          </p:cNvGrpSpPr>
          <p:nvPr/>
        </p:nvGrpSpPr>
        <p:grpSpPr bwMode="auto">
          <a:xfrm>
            <a:off x="152400" y="1196975"/>
            <a:ext cx="8828088" cy="5251450"/>
            <a:chOff x="152400" y="1196975"/>
            <a:chExt cx="8828088" cy="5251450"/>
          </a:xfrm>
        </p:grpSpPr>
        <p:sp>
          <p:nvSpPr>
            <p:cNvPr id="30726" name="ZoneTexte 46"/>
            <p:cNvSpPr txBox="1">
              <a:spLocks noChangeArrowheads="1"/>
            </p:cNvSpPr>
            <p:nvPr/>
          </p:nvSpPr>
          <p:spPr bwMode="auto">
            <a:xfrm>
              <a:off x="6442358" y="1355725"/>
              <a:ext cx="401071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382</a:t>
              </a:r>
            </a:p>
          </p:txBody>
        </p:sp>
        <p:sp>
          <p:nvSpPr>
            <p:cNvPr id="30727" name="AutoShape 126"/>
            <p:cNvSpPr>
              <a:spLocks noChangeArrowheads="1"/>
            </p:cNvSpPr>
            <p:nvPr/>
          </p:nvSpPr>
          <p:spPr bwMode="auto">
            <a:xfrm>
              <a:off x="3048000" y="1222375"/>
              <a:ext cx="205581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30728" name="Rectangle 3"/>
            <p:cNvSpPr>
              <a:spLocks noChangeArrowheads="1"/>
            </p:cNvSpPr>
            <p:nvPr/>
          </p:nvSpPr>
          <p:spPr bwMode="auto">
            <a:xfrm>
              <a:off x="3267075" y="1320800"/>
              <a:ext cx="177800" cy="144463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30729" name="Rectangle 4"/>
            <p:cNvSpPr>
              <a:spLocks noChangeArrowheads="1"/>
            </p:cNvSpPr>
            <p:nvPr/>
          </p:nvSpPr>
          <p:spPr bwMode="auto">
            <a:xfrm>
              <a:off x="4287838" y="1319213"/>
              <a:ext cx="177800" cy="144462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30730" name="ZoneTexte 84"/>
            <p:cNvSpPr txBox="1">
              <a:spLocks noChangeArrowheads="1"/>
            </p:cNvSpPr>
            <p:nvPr/>
          </p:nvSpPr>
          <p:spPr bwMode="auto">
            <a:xfrm>
              <a:off x="3398838" y="1196975"/>
              <a:ext cx="547687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RAL</a:t>
              </a:r>
            </a:p>
          </p:txBody>
        </p:sp>
        <p:sp>
          <p:nvSpPr>
            <p:cNvPr id="30731" name="ZoneTexte 85"/>
            <p:cNvSpPr txBox="1">
              <a:spLocks noChangeArrowheads="1"/>
            </p:cNvSpPr>
            <p:nvPr/>
          </p:nvSpPr>
          <p:spPr bwMode="auto">
            <a:xfrm>
              <a:off x="4421188" y="1196975"/>
              <a:ext cx="5461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PI/r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611188" y="2265363"/>
              <a:ext cx="217487" cy="1770062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828675" y="3729038"/>
              <a:ext cx="217488" cy="306387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336675" y="3613150"/>
              <a:ext cx="217488" cy="422275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554163" y="4047000"/>
              <a:ext cx="217487" cy="263525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987550" y="2322513"/>
              <a:ext cx="217488" cy="1712912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462463" y="4035425"/>
              <a:ext cx="217487" cy="30163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148013" y="3730625"/>
              <a:ext cx="219075" cy="296863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367088" y="4050638"/>
              <a:ext cx="217487" cy="157162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205038" y="3133725"/>
              <a:ext cx="217487" cy="901700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722688" y="3048000"/>
              <a:ext cx="219075" cy="987425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941763" y="2974975"/>
              <a:ext cx="217487" cy="1060450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679950" y="4035425"/>
              <a:ext cx="217488" cy="63500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cxnSp>
          <p:nvCxnSpPr>
            <p:cNvPr id="18" name="Connecteur droit 17"/>
            <p:cNvCxnSpPr/>
            <p:nvPr/>
          </p:nvCxnSpPr>
          <p:spPr bwMode="auto">
            <a:xfrm>
              <a:off x="465138" y="4035425"/>
              <a:ext cx="1957387" cy="0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 bwMode="auto">
            <a:xfrm flipV="1">
              <a:off x="2882900" y="4037013"/>
              <a:ext cx="1354138" cy="0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 bwMode="auto">
            <a:xfrm>
              <a:off x="5554663" y="4033838"/>
              <a:ext cx="2147887" cy="1587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 bwMode="auto">
            <a:xfrm>
              <a:off x="6534150" y="1663700"/>
              <a:ext cx="217488" cy="2370138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6062663" y="3833813"/>
              <a:ext cx="217487" cy="200025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5808663" y="2970213"/>
              <a:ext cx="217487" cy="1063625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6751638" y="4033838"/>
              <a:ext cx="217487" cy="173037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 flipV="1">
              <a:off x="8262938" y="4019550"/>
              <a:ext cx="219075" cy="31750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8553450" y="3959225"/>
              <a:ext cx="217488" cy="33338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7485063" y="4033838"/>
              <a:ext cx="217487" cy="2414587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7267575" y="2127250"/>
              <a:ext cx="217488" cy="1906588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30755" name="ZoneTexte 31"/>
            <p:cNvSpPr txBox="1">
              <a:spLocks noChangeArrowheads="1"/>
            </p:cNvSpPr>
            <p:nvPr/>
          </p:nvSpPr>
          <p:spPr bwMode="auto">
            <a:xfrm>
              <a:off x="500160" y="1993900"/>
              <a:ext cx="43954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 dirty="0">
                  <a:solidFill>
                    <a:srgbClr val="333399"/>
                  </a:solidFill>
                  <a:latin typeface="+mj-lt"/>
                </a:rPr>
                <a:t>21.4</a:t>
              </a:r>
            </a:p>
          </p:txBody>
        </p:sp>
        <p:sp>
          <p:nvSpPr>
            <p:cNvPr id="30756" name="ZoneTexte 32"/>
            <p:cNvSpPr txBox="1">
              <a:spLocks noChangeArrowheads="1"/>
            </p:cNvSpPr>
            <p:nvPr/>
          </p:nvSpPr>
          <p:spPr bwMode="auto">
            <a:xfrm>
              <a:off x="789085" y="3465513"/>
              <a:ext cx="43954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23.7</a:t>
              </a:r>
            </a:p>
          </p:txBody>
        </p:sp>
        <p:sp>
          <p:nvSpPr>
            <p:cNvPr id="30757" name="ZoneTexte 33"/>
            <p:cNvSpPr txBox="1">
              <a:spLocks noChangeArrowheads="1"/>
            </p:cNvSpPr>
            <p:nvPr/>
          </p:nvSpPr>
          <p:spPr bwMode="auto">
            <a:xfrm>
              <a:off x="3084513" y="3465513"/>
              <a:ext cx="3794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3.6</a:t>
              </a:r>
            </a:p>
          </p:txBody>
        </p:sp>
        <p:sp>
          <p:nvSpPr>
            <p:cNvPr id="30758" name="ZoneTexte 34"/>
            <p:cNvSpPr txBox="1">
              <a:spLocks noChangeArrowheads="1"/>
            </p:cNvSpPr>
            <p:nvPr/>
          </p:nvSpPr>
          <p:spPr bwMode="auto">
            <a:xfrm>
              <a:off x="3548160" y="2816225"/>
              <a:ext cx="43954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11.9</a:t>
              </a:r>
            </a:p>
          </p:txBody>
        </p:sp>
        <p:sp>
          <p:nvSpPr>
            <p:cNvPr id="30759" name="ZoneTexte 35"/>
            <p:cNvSpPr txBox="1">
              <a:spLocks noChangeArrowheads="1"/>
            </p:cNvSpPr>
            <p:nvPr/>
          </p:nvSpPr>
          <p:spPr bwMode="auto">
            <a:xfrm>
              <a:off x="3851372" y="2714625"/>
              <a:ext cx="43954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12.8</a:t>
              </a:r>
            </a:p>
          </p:txBody>
        </p:sp>
        <p:sp>
          <p:nvSpPr>
            <p:cNvPr id="30760" name="ZoneTexte 36"/>
            <p:cNvSpPr txBox="1">
              <a:spLocks noChangeArrowheads="1"/>
            </p:cNvSpPr>
            <p:nvPr/>
          </p:nvSpPr>
          <p:spPr bwMode="auto">
            <a:xfrm>
              <a:off x="2165447" y="2868613"/>
              <a:ext cx="43954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10.9</a:t>
              </a:r>
            </a:p>
          </p:txBody>
        </p:sp>
        <p:sp>
          <p:nvSpPr>
            <p:cNvPr id="30761" name="ZoneTexte 37"/>
            <p:cNvSpPr txBox="1">
              <a:spLocks noChangeArrowheads="1"/>
            </p:cNvSpPr>
            <p:nvPr/>
          </p:nvSpPr>
          <p:spPr bwMode="auto">
            <a:xfrm>
              <a:off x="1905097" y="2051050"/>
              <a:ext cx="43954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20.7</a:t>
              </a:r>
            </a:p>
          </p:txBody>
        </p:sp>
        <p:sp>
          <p:nvSpPr>
            <p:cNvPr id="30762" name="ZoneTexte 38"/>
            <p:cNvSpPr txBox="1">
              <a:spLocks noChangeArrowheads="1"/>
            </p:cNvSpPr>
            <p:nvPr/>
          </p:nvSpPr>
          <p:spPr bwMode="auto">
            <a:xfrm>
              <a:off x="1276350" y="3355975"/>
              <a:ext cx="379413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5.1</a:t>
              </a:r>
            </a:p>
          </p:txBody>
        </p:sp>
        <p:sp>
          <p:nvSpPr>
            <p:cNvPr id="30763" name="ZoneTexte 39"/>
            <p:cNvSpPr txBox="1">
              <a:spLocks noChangeArrowheads="1"/>
            </p:cNvSpPr>
            <p:nvPr/>
          </p:nvSpPr>
          <p:spPr bwMode="auto">
            <a:xfrm>
              <a:off x="1443038" y="4257675"/>
              <a:ext cx="425450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-3.2</a:t>
              </a:r>
            </a:p>
          </p:txBody>
        </p:sp>
        <p:sp>
          <p:nvSpPr>
            <p:cNvPr id="30764" name="ZoneTexte 40"/>
            <p:cNvSpPr txBox="1">
              <a:spLocks noChangeArrowheads="1"/>
            </p:cNvSpPr>
            <p:nvPr/>
          </p:nvSpPr>
          <p:spPr bwMode="auto">
            <a:xfrm>
              <a:off x="3263900" y="4186238"/>
              <a:ext cx="42545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-1.9</a:t>
              </a:r>
            </a:p>
          </p:txBody>
        </p:sp>
        <p:sp>
          <p:nvSpPr>
            <p:cNvPr id="30765" name="ZoneTexte 41"/>
            <p:cNvSpPr txBox="1">
              <a:spLocks noChangeArrowheads="1"/>
            </p:cNvSpPr>
            <p:nvPr/>
          </p:nvSpPr>
          <p:spPr bwMode="auto">
            <a:xfrm>
              <a:off x="4271057" y="4079875"/>
              <a:ext cx="482824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-0.11</a:t>
              </a:r>
            </a:p>
          </p:txBody>
        </p:sp>
        <p:sp>
          <p:nvSpPr>
            <p:cNvPr id="30766" name="ZoneTexte 42"/>
            <p:cNvSpPr txBox="1">
              <a:spLocks noChangeArrowheads="1"/>
            </p:cNvSpPr>
            <p:nvPr/>
          </p:nvSpPr>
          <p:spPr bwMode="auto">
            <a:xfrm>
              <a:off x="4627450" y="4073525"/>
              <a:ext cx="482824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-0.25</a:t>
              </a:r>
            </a:p>
          </p:txBody>
        </p:sp>
        <p:sp>
          <p:nvSpPr>
            <p:cNvPr id="30767" name="ZoneTexte 43"/>
            <p:cNvSpPr txBox="1">
              <a:spLocks noChangeArrowheads="1"/>
            </p:cNvSpPr>
            <p:nvPr/>
          </p:nvSpPr>
          <p:spPr bwMode="auto">
            <a:xfrm>
              <a:off x="5740683" y="2730500"/>
              <a:ext cx="401071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171</a:t>
              </a:r>
            </a:p>
          </p:txBody>
        </p:sp>
        <p:sp>
          <p:nvSpPr>
            <p:cNvPr id="30768" name="ZoneTexte 44"/>
            <p:cNvSpPr txBox="1">
              <a:spLocks noChangeArrowheads="1"/>
            </p:cNvSpPr>
            <p:nvPr/>
          </p:nvSpPr>
          <p:spPr bwMode="auto">
            <a:xfrm>
              <a:off x="6000750" y="3613150"/>
              <a:ext cx="3413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32</a:t>
              </a:r>
            </a:p>
          </p:txBody>
        </p:sp>
        <p:sp>
          <p:nvSpPr>
            <p:cNvPr id="30769" name="ZoneTexte 45"/>
            <p:cNvSpPr txBox="1">
              <a:spLocks noChangeArrowheads="1"/>
            </p:cNvSpPr>
            <p:nvPr/>
          </p:nvSpPr>
          <p:spPr bwMode="auto">
            <a:xfrm>
              <a:off x="6647130" y="4208463"/>
              <a:ext cx="40427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- 28</a:t>
              </a:r>
            </a:p>
          </p:txBody>
        </p:sp>
        <p:sp>
          <p:nvSpPr>
            <p:cNvPr id="30770" name="ZoneTexte 47"/>
            <p:cNvSpPr txBox="1">
              <a:spLocks noChangeArrowheads="1"/>
            </p:cNvSpPr>
            <p:nvPr/>
          </p:nvSpPr>
          <p:spPr bwMode="auto">
            <a:xfrm>
              <a:off x="7174196" y="1844675"/>
              <a:ext cx="401071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307</a:t>
              </a:r>
            </a:p>
          </p:txBody>
        </p:sp>
        <p:sp>
          <p:nvSpPr>
            <p:cNvPr id="30771" name="ZoneTexte 48"/>
            <p:cNvSpPr txBox="1">
              <a:spLocks noChangeArrowheads="1"/>
            </p:cNvSpPr>
            <p:nvPr/>
          </p:nvSpPr>
          <p:spPr bwMode="auto">
            <a:xfrm>
              <a:off x="7083499" y="6172200"/>
              <a:ext cx="444352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 dirty="0">
                  <a:solidFill>
                    <a:srgbClr val="000066"/>
                  </a:solidFill>
                  <a:latin typeface="+mj-lt"/>
                </a:rPr>
                <a:t>-359</a:t>
              </a:r>
            </a:p>
          </p:txBody>
        </p:sp>
        <p:sp>
          <p:nvSpPr>
            <p:cNvPr id="30772" name="ZoneTexte 49"/>
            <p:cNvSpPr txBox="1">
              <a:spLocks noChangeArrowheads="1"/>
            </p:cNvSpPr>
            <p:nvPr/>
          </p:nvSpPr>
          <p:spPr bwMode="auto">
            <a:xfrm>
              <a:off x="8135825" y="4005263"/>
              <a:ext cx="482824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-0.02</a:t>
              </a:r>
            </a:p>
          </p:txBody>
        </p:sp>
        <p:sp>
          <p:nvSpPr>
            <p:cNvPr id="30773" name="ZoneTexte 50"/>
            <p:cNvSpPr txBox="1">
              <a:spLocks noChangeArrowheads="1"/>
            </p:cNvSpPr>
            <p:nvPr/>
          </p:nvSpPr>
          <p:spPr bwMode="auto">
            <a:xfrm>
              <a:off x="8532813" y="3736975"/>
              <a:ext cx="263525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 b="1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  <p:cxnSp>
          <p:nvCxnSpPr>
            <p:cNvPr id="53" name="Connecteur droit 52"/>
            <p:cNvCxnSpPr/>
            <p:nvPr/>
          </p:nvCxnSpPr>
          <p:spPr bwMode="auto">
            <a:xfrm rot="5400000" flipH="1" flipV="1">
              <a:off x="-785018" y="3304381"/>
              <a:ext cx="2501900" cy="1587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 bwMode="auto">
            <a:xfrm rot="5400000" flipH="1" flipV="1">
              <a:off x="3708400" y="3516313"/>
              <a:ext cx="3694113" cy="1587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 bwMode="auto">
            <a:xfrm rot="5400000">
              <a:off x="1961357" y="3661569"/>
              <a:ext cx="2000250" cy="1587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777" name="ZoneTexte 67"/>
            <p:cNvSpPr txBox="1">
              <a:spLocks noChangeArrowheads="1"/>
            </p:cNvSpPr>
            <p:nvPr/>
          </p:nvSpPr>
          <p:spPr bwMode="auto">
            <a:xfrm>
              <a:off x="228600" y="1641475"/>
              <a:ext cx="533400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>
                  <a:solidFill>
                    <a:srgbClr val="000066"/>
                  </a:solidFill>
                </a:rPr>
                <a:t>cm</a:t>
              </a:r>
              <a:r>
                <a:rPr lang="fr-FR" sz="1600" baseline="30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30778" name="ZoneTexte 68"/>
            <p:cNvSpPr txBox="1">
              <a:spLocks noChangeArrowheads="1"/>
            </p:cNvSpPr>
            <p:nvPr/>
          </p:nvSpPr>
          <p:spPr bwMode="auto">
            <a:xfrm>
              <a:off x="2614613" y="2428875"/>
              <a:ext cx="368300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30779" name="ZoneTexte 69"/>
            <p:cNvSpPr txBox="1">
              <a:spLocks noChangeArrowheads="1"/>
            </p:cNvSpPr>
            <p:nvPr/>
          </p:nvSpPr>
          <p:spPr bwMode="auto">
            <a:xfrm>
              <a:off x="592138" y="4514850"/>
              <a:ext cx="454025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TAT</a:t>
              </a:r>
            </a:p>
          </p:txBody>
        </p:sp>
        <p:sp>
          <p:nvSpPr>
            <p:cNvPr id="30780" name="ZoneTexte 70"/>
            <p:cNvSpPr txBox="1">
              <a:spLocks noChangeArrowheads="1"/>
            </p:cNvSpPr>
            <p:nvPr/>
          </p:nvSpPr>
          <p:spPr bwMode="auto">
            <a:xfrm>
              <a:off x="1381125" y="4514850"/>
              <a:ext cx="473075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SAT</a:t>
              </a:r>
            </a:p>
          </p:txBody>
        </p:sp>
        <p:sp>
          <p:nvSpPr>
            <p:cNvPr id="30781" name="ZoneTexte 71"/>
            <p:cNvSpPr txBox="1">
              <a:spLocks noChangeArrowheads="1"/>
            </p:cNvSpPr>
            <p:nvPr/>
          </p:nvSpPr>
          <p:spPr bwMode="auto">
            <a:xfrm>
              <a:off x="2105025" y="4514850"/>
              <a:ext cx="461963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VAT</a:t>
              </a:r>
            </a:p>
          </p:txBody>
        </p:sp>
        <p:sp>
          <p:nvSpPr>
            <p:cNvPr id="30782" name="ZoneTexte 72"/>
            <p:cNvSpPr txBox="1">
              <a:spLocks noChangeArrowheads="1"/>
            </p:cNvSpPr>
            <p:nvPr/>
          </p:nvSpPr>
          <p:spPr bwMode="auto">
            <a:xfrm>
              <a:off x="3841750" y="4514850"/>
              <a:ext cx="460375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VAT</a:t>
              </a:r>
            </a:p>
          </p:txBody>
        </p:sp>
        <p:sp>
          <p:nvSpPr>
            <p:cNvPr id="30783" name="ZoneTexte 73"/>
            <p:cNvSpPr txBox="1">
              <a:spLocks noChangeArrowheads="1"/>
            </p:cNvSpPr>
            <p:nvPr/>
          </p:nvSpPr>
          <p:spPr bwMode="auto">
            <a:xfrm>
              <a:off x="3190875" y="4514850"/>
              <a:ext cx="473075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SAT</a:t>
              </a:r>
            </a:p>
          </p:txBody>
        </p:sp>
        <p:sp>
          <p:nvSpPr>
            <p:cNvPr id="30784" name="ZoneTexte 74"/>
            <p:cNvSpPr txBox="1">
              <a:spLocks noChangeArrowheads="1"/>
            </p:cNvSpPr>
            <p:nvPr/>
          </p:nvSpPr>
          <p:spPr bwMode="auto">
            <a:xfrm>
              <a:off x="4406900" y="4514850"/>
              <a:ext cx="792163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SAT/VAT</a:t>
              </a:r>
            </a:p>
          </p:txBody>
        </p:sp>
        <p:sp>
          <p:nvSpPr>
            <p:cNvPr id="30785" name="ZoneTexte 78"/>
            <p:cNvSpPr txBox="1">
              <a:spLocks noChangeArrowheads="1"/>
            </p:cNvSpPr>
            <p:nvPr/>
          </p:nvSpPr>
          <p:spPr bwMode="auto">
            <a:xfrm>
              <a:off x="7794625" y="3916363"/>
              <a:ext cx="36830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30786" name="ZoneTexte 81"/>
            <p:cNvSpPr txBox="1">
              <a:spLocks noChangeArrowheads="1"/>
            </p:cNvSpPr>
            <p:nvPr/>
          </p:nvSpPr>
          <p:spPr bwMode="auto">
            <a:xfrm>
              <a:off x="5729288" y="4514850"/>
              <a:ext cx="5175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Limb</a:t>
              </a:r>
            </a:p>
            <a:p>
              <a:r>
                <a:rPr lang="fr-FR" sz="1200">
                  <a:solidFill>
                    <a:srgbClr val="000066"/>
                  </a:solidFill>
                </a:rPr>
                <a:t>fat</a:t>
              </a:r>
            </a:p>
          </p:txBody>
        </p:sp>
        <p:sp>
          <p:nvSpPr>
            <p:cNvPr id="30787" name="ZoneTexte 82"/>
            <p:cNvSpPr txBox="1">
              <a:spLocks noChangeArrowheads="1"/>
            </p:cNvSpPr>
            <p:nvPr/>
          </p:nvSpPr>
          <p:spPr bwMode="auto">
            <a:xfrm>
              <a:off x="6499225" y="4514850"/>
              <a:ext cx="573088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Trunk</a:t>
              </a:r>
            </a:p>
            <a:p>
              <a:r>
                <a:rPr lang="fr-FR" sz="1200">
                  <a:solidFill>
                    <a:srgbClr val="000066"/>
                  </a:solidFill>
                </a:rPr>
                <a:t>fat</a:t>
              </a:r>
            </a:p>
          </p:txBody>
        </p:sp>
        <p:sp>
          <p:nvSpPr>
            <p:cNvPr id="30788" name="ZoneTexte 83"/>
            <p:cNvSpPr txBox="1">
              <a:spLocks noChangeArrowheads="1"/>
            </p:cNvSpPr>
            <p:nvPr/>
          </p:nvSpPr>
          <p:spPr bwMode="auto">
            <a:xfrm>
              <a:off x="7427913" y="3589338"/>
              <a:ext cx="509587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Total</a:t>
              </a:r>
            </a:p>
            <a:p>
              <a:r>
                <a:rPr lang="fr-FR" sz="1200">
                  <a:solidFill>
                    <a:srgbClr val="000066"/>
                  </a:solidFill>
                </a:rPr>
                <a:t>fat</a:t>
              </a:r>
            </a:p>
          </p:txBody>
        </p:sp>
        <p:sp>
          <p:nvSpPr>
            <p:cNvPr id="30789" name="ZoneTexte 84"/>
            <p:cNvSpPr txBox="1">
              <a:spLocks noChangeArrowheads="1"/>
            </p:cNvSpPr>
            <p:nvPr/>
          </p:nvSpPr>
          <p:spPr bwMode="auto">
            <a:xfrm>
              <a:off x="8078788" y="4514850"/>
              <a:ext cx="9017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Limb/trunk</a:t>
              </a:r>
            </a:p>
            <a:p>
              <a:r>
                <a:rPr lang="fr-FR" sz="1200">
                  <a:solidFill>
                    <a:srgbClr val="000066"/>
                  </a:solidFill>
                </a:rPr>
                <a:t>ratio</a:t>
              </a:r>
            </a:p>
          </p:txBody>
        </p:sp>
        <p:sp>
          <p:nvSpPr>
            <p:cNvPr id="30790" name="ZoneTexte 85"/>
            <p:cNvSpPr txBox="1">
              <a:spLocks noChangeArrowheads="1"/>
            </p:cNvSpPr>
            <p:nvPr/>
          </p:nvSpPr>
          <p:spPr bwMode="auto">
            <a:xfrm>
              <a:off x="5400675" y="1295400"/>
              <a:ext cx="31432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>
                  <a:solidFill>
                    <a:srgbClr val="000066"/>
                  </a:solidFill>
                </a:rPr>
                <a:t>g</a:t>
              </a:r>
            </a:p>
          </p:txBody>
        </p:sp>
        <p:sp>
          <p:nvSpPr>
            <p:cNvPr id="30791" name="ZoneTexte 87"/>
            <p:cNvSpPr txBox="1">
              <a:spLocks noChangeArrowheads="1"/>
            </p:cNvSpPr>
            <p:nvPr/>
          </p:nvSpPr>
          <p:spPr bwMode="auto">
            <a:xfrm>
              <a:off x="381000" y="5486400"/>
              <a:ext cx="29432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Median values</a:t>
              </a:r>
            </a:p>
            <a:p>
              <a:pPr algn="l"/>
              <a:r>
                <a:rPr lang="fr-FR" sz="1200">
                  <a:solidFill>
                    <a:srgbClr val="000066"/>
                  </a:solidFill>
                </a:rPr>
                <a:t>All differences PI/r vs RAL not significant</a:t>
              </a:r>
            </a:p>
          </p:txBody>
        </p:sp>
        <p:cxnSp>
          <p:nvCxnSpPr>
            <p:cNvPr id="76" name="Connecteur droit 75"/>
            <p:cNvCxnSpPr/>
            <p:nvPr/>
          </p:nvCxnSpPr>
          <p:spPr bwMode="auto">
            <a:xfrm>
              <a:off x="4387850" y="4025900"/>
              <a:ext cx="611188" cy="0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Connecteur droit 76"/>
            <p:cNvCxnSpPr/>
            <p:nvPr/>
          </p:nvCxnSpPr>
          <p:spPr bwMode="auto">
            <a:xfrm>
              <a:off x="8212138" y="4005263"/>
              <a:ext cx="609600" cy="0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794" name="ZoneTexte 73"/>
            <p:cNvSpPr txBox="1">
              <a:spLocks noChangeArrowheads="1"/>
            </p:cNvSpPr>
            <p:nvPr/>
          </p:nvSpPr>
          <p:spPr bwMode="auto">
            <a:xfrm flipH="1">
              <a:off x="5257800" y="3886200"/>
              <a:ext cx="3238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  <p:sp>
          <p:nvSpPr>
            <p:cNvPr id="30795" name="ZoneTexte 74"/>
            <p:cNvSpPr txBox="1">
              <a:spLocks noChangeArrowheads="1"/>
            </p:cNvSpPr>
            <p:nvPr/>
          </p:nvSpPr>
          <p:spPr bwMode="auto">
            <a:xfrm flipH="1">
              <a:off x="5233988" y="1778000"/>
              <a:ext cx="40481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+mj-lt"/>
                </a:rPr>
                <a:t>+</a:t>
              </a:r>
            </a:p>
          </p:txBody>
        </p:sp>
        <p:sp>
          <p:nvSpPr>
            <p:cNvPr id="30796" name="ZoneTexte 77"/>
            <p:cNvSpPr txBox="1">
              <a:spLocks noChangeArrowheads="1"/>
            </p:cNvSpPr>
            <p:nvPr/>
          </p:nvSpPr>
          <p:spPr bwMode="auto">
            <a:xfrm flipH="1">
              <a:off x="5233988" y="5087938"/>
              <a:ext cx="40481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+mj-lt"/>
                </a:rPr>
                <a:t>-</a:t>
              </a:r>
            </a:p>
          </p:txBody>
        </p:sp>
        <p:sp>
          <p:nvSpPr>
            <p:cNvPr id="30797" name="ZoneTexte 78"/>
            <p:cNvSpPr txBox="1">
              <a:spLocks noChangeArrowheads="1"/>
            </p:cNvSpPr>
            <p:nvPr/>
          </p:nvSpPr>
          <p:spPr bwMode="auto">
            <a:xfrm flipH="1">
              <a:off x="176213" y="3900488"/>
              <a:ext cx="3238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  <p:sp>
          <p:nvSpPr>
            <p:cNvPr id="30798" name="ZoneTexte 79"/>
            <p:cNvSpPr txBox="1">
              <a:spLocks noChangeArrowheads="1"/>
            </p:cNvSpPr>
            <p:nvPr/>
          </p:nvSpPr>
          <p:spPr bwMode="auto">
            <a:xfrm flipH="1">
              <a:off x="152400" y="2314575"/>
              <a:ext cx="404813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+</a:t>
              </a:r>
            </a:p>
          </p:txBody>
        </p:sp>
        <p:sp>
          <p:nvSpPr>
            <p:cNvPr id="30799" name="ZoneTexte 80"/>
            <p:cNvSpPr txBox="1">
              <a:spLocks noChangeArrowheads="1"/>
            </p:cNvSpPr>
            <p:nvPr/>
          </p:nvSpPr>
          <p:spPr bwMode="auto">
            <a:xfrm flipH="1">
              <a:off x="152400" y="4267200"/>
              <a:ext cx="404813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+mj-lt"/>
                </a:rPr>
                <a:t>-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72"/>
          <p:cNvGraphicFramePr>
            <a:graphicFrameLocks noGrp="1"/>
          </p:cNvGraphicFramePr>
          <p:nvPr>
            <p:ph idx="1"/>
          </p:nvPr>
        </p:nvGraphicFramePr>
        <p:xfrm>
          <a:off x="611188" y="1828800"/>
          <a:ext cx="7939087" cy="2981960"/>
        </p:xfrm>
        <a:graphic>
          <a:graphicData uri="http://schemas.openxmlformats.org/drawingml/2006/table">
            <a:tbl>
              <a:tblPr/>
              <a:tblGrid>
                <a:gridCol w="217487"/>
                <a:gridCol w="2484438"/>
                <a:gridCol w="1746250"/>
                <a:gridCol w="766762"/>
                <a:gridCol w="2025650"/>
                <a:gridCol w="698500"/>
              </a:tblGrid>
              <a:tr h="419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PI/r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Difference (IQR)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PI/r vs 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44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DEXA scan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Total BMD (g/cm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0.01 (p=0.002)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0.01 (- 0.01 ; 0.02)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0.079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Femoral neck BMD (g/cm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- 0.01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0.01 (- 0.02 ; 0.02)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Femoral neck T score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- 0.10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0.01 (- 0.18 ; 0.18)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Total hip BMD (g/cm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0.01 (p=0.015)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0.01 (- 0.01 ; 0.02)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Total hip T score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0.12 (p=0.004)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0.11 (- 0.05 ; 0.20)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L1-L4 BMD (g/cm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 (- 0.02 ; 0.04)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L1-L4 T score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0.09 (- 0.11 ; 0.31)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1815" name="Rectangle 8"/>
          <p:cNvSpPr>
            <a:spLocks noChangeArrowheads="1"/>
          </p:cNvSpPr>
          <p:nvPr/>
        </p:nvSpPr>
        <p:spPr bwMode="auto">
          <a:xfrm>
            <a:off x="533400" y="1371600"/>
            <a:ext cx="81534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n-GB" sz="2400" b="1">
                <a:solidFill>
                  <a:srgbClr val="CC3300"/>
                </a:solidFill>
                <a:latin typeface="Calibri" pitchFamily="34" charset="0"/>
              </a:rPr>
              <a:t>Bone composition (median change from baseline to week 48)</a:t>
            </a:r>
          </a:p>
        </p:txBody>
      </p:sp>
      <p:sp>
        <p:nvSpPr>
          <p:cNvPr id="31816" name="ZoneTexte 11"/>
          <p:cNvSpPr txBox="1">
            <a:spLocks noChangeArrowheads="1"/>
          </p:cNvSpPr>
          <p:nvPr/>
        </p:nvSpPr>
        <p:spPr bwMode="auto">
          <a:xfrm>
            <a:off x="584200" y="4824413"/>
            <a:ext cx="2403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2060"/>
                </a:solidFill>
              </a:rPr>
              <a:t>BMD: bone mineral density</a:t>
            </a:r>
          </a:p>
        </p:txBody>
      </p:sp>
      <p:sp>
        <p:nvSpPr>
          <p:cNvPr id="31817" name="ZoneTexte 12"/>
          <p:cNvSpPr txBox="1">
            <a:spLocks noChangeArrowheads="1"/>
          </p:cNvSpPr>
          <p:nvPr/>
        </p:nvSpPr>
        <p:spPr bwMode="auto">
          <a:xfrm>
            <a:off x="228600" y="5562600"/>
            <a:ext cx="82756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buClr>
                <a:srgbClr val="CC3300"/>
              </a:buClr>
              <a:buFont typeface="Wingdings" pitchFamily="2" charset="2"/>
              <a:buChar char="§"/>
            </a:pPr>
            <a:r>
              <a:rPr lang="fr-FR">
                <a:solidFill>
                  <a:srgbClr val="000066"/>
                </a:solidFill>
              </a:rPr>
              <a:t>No significant differences in BMD or T scores in either group even when controlling for TDF use</a:t>
            </a:r>
          </a:p>
        </p:txBody>
      </p:sp>
      <p:sp>
        <p:nvSpPr>
          <p:cNvPr id="31818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  <a:br>
              <a:rPr lang="en-GB" smtClean="0">
                <a:ea typeface="ＭＳ Ｐゴシック" pitchFamily="34" charset="-128"/>
              </a:rPr>
            </a:br>
            <a:r>
              <a:rPr lang="en-GB" smtClean="0">
                <a:ea typeface="ＭＳ Ｐゴシック" pitchFamily="34" charset="-128"/>
              </a:rPr>
              <a:t>SPIRAL-LIP substudy (body composition)</a:t>
            </a:r>
          </a:p>
        </p:txBody>
      </p:sp>
      <p:sp>
        <p:nvSpPr>
          <p:cNvPr id="31819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31820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  <a:br>
              <a:rPr lang="en-GB" smtClean="0">
                <a:ea typeface="ＭＳ Ｐゴシック" pitchFamily="34" charset="-128"/>
              </a:rPr>
            </a:br>
            <a:r>
              <a:rPr lang="en-GB" smtClean="0">
                <a:ea typeface="ＭＳ Ｐゴシック" pitchFamily="34" charset="-128"/>
              </a:rPr>
              <a:t>SPIRAL-LIP substudy (body composition)</a:t>
            </a:r>
          </a:p>
        </p:txBody>
      </p:sp>
      <p:sp>
        <p:nvSpPr>
          <p:cNvPr id="32771" name="Espace réservé du contenu 4"/>
          <p:cNvSpPr>
            <a:spLocks noGrp="1"/>
          </p:cNvSpPr>
          <p:nvPr>
            <p:ph idx="1"/>
          </p:nvPr>
        </p:nvSpPr>
        <p:spPr>
          <a:xfrm>
            <a:off x="50800" y="1409700"/>
            <a:ext cx="8636000" cy="5303838"/>
          </a:xfrm>
        </p:spPr>
        <p:txBody>
          <a:bodyPr/>
          <a:lstStyle/>
          <a:p>
            <a:r>
              <a:rPr lang="en-US" sz="2800" b="1" dirty="0" smtClean="0">
                <a:latin typeface="Calibri" pitchFamily="34" charset="0"/>
                <a:ea typeface="ＭＳ Ｐゴシック" pitchFamily="34" charset="-128"/>
              </a:rPr>
              <a:t>Conclusion</a:t>
            </a:r>
            <a:r>
              <a:rPr lang="en-US" sz="2400" b="1" dirty="0" smtClean="0">
                <a:latin typeface="Calibri" pitchFamily="34" charset="0"/>
                <a:ea typeface="ＭＳ Ｐゴシック" pitchFamily="34" charset="-128"/>
              </a:rPr>
              <a:t/>
            </a:r>
            <a:br>
              <a:rPr lang="en-US" sz="2400" b="1" dirty="0" smtClean="0">
                <a:latin typeface="Calibri" pitchFamily="34" charset="0"/>
                <a:ea typeface="ＭＳ Ｐゴシック" pitchFamily="34" charset="-128"/>
              </a:rPr>
            </a:br>
            <a:endParaRPr lang="en-US" sz="2400" b="1" dirty="0" smtClean="0">
              <a:latin typeface="Calibri" pitchFamily="34" charset="0"/>
              <a:ea typeface="ＭＳ Ｐゴシック" pitchFamily="34" charset="-128"/>
            </a:endParaRPr>
          </a:p>
          <a:p>
            <a:pPr lvl="1"/>
            <a:r>
              <a:rPr lang="en-US" sz="2000" dirty="0" smtClean="0">
                <a:ea typeface="ＭＳ Ｐゴシック" pitchFamily="34" charset="-128"/>
              </a:rPr>
              <a:t>Although there were no </a:t>
            </a:r>
            <a:r>
              <a:rPr lang="en-US" sz="2000" dirty="0" smtClean="0">
                <a:latin typeface="AdvPACF3" charset="0"/>
                <a:ea typeface="ＭＳ Ｐゴシック" pitchFamily="34" charset="-128"/>
              </a:rPr>
              <a:t>significant changes in body fat between groups, maintaining a PI/r-based regimen was associated with a significant increase in VAT and TAT</a:t>
            </a:r>
            <a:br>
              <a:rPr lang="en-US" sz="2000" dirty="0" smtClean="0">
                <a:latin typeface="AdvPACF3" charset="0"/>
                <a:ea typeface="ＭＳ Ｐゴシック" pitchFamily="34" charset="-128"/>
              </a:rPr>
            </a:br>
            <a:endParaRPr lang="en-US" sz="2000" dirty="0" smtClean="0">
              <a:latin typeface="AdvPACF3" charset="0"/>
              <a:ea typeface="ＭＳ Ｐゴシック" pitchFamily="34" charset="-128"/>
            </a:endParaRPr>
          </a:p>
          <a:p>
            <a:pPr lvl="1"/>
            <a:r>
              <a:rPr lang="en-US" sz="2000" dirty="0" smtClean="0">
                <a:latin typeface="AdvPACF3" charset="0"/>
                <a:ea typeface="ＭＳ Ｐゴシック" pitchFamily="34" charset="-128"/>
              </a:rPr>
              <a:t>Switching to RAL led to a significant increase in femoral neck BMD when comparing between groups</a:t>
            </a:r>
            <a:endParaRPr lang="en-US" sz="2000" dirty="0" smtClean="0">
              <a:ea typeface="ＭＳ Ｐゴシック" pitchFamily="34" charset="-128"/>
            </a:endParaRPr>
          </a:p>
        </p:txBody>
      </p:sp>
      <p:sp>
        <p:nvSpPr>
          <p:cNvPr id="32772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32773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000" smtClean="0">
                <a:ea typeface="ＭＳ Ｐゴシック" pitchFamily="34" charset="-128"/>
              </a:rPr>
              <a:t>SPIRAL Study: Comparison of ABC/3TC vs TDF/FTC 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657600" y="6581775"/>
            <a:ext cx="548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 eaLnBrk="0" hangingPunct="0"/>
            <a:r>
              <a:rPr lang="pt-BR" sz="1200" i="1">
                <a:solidFill>
                  <a:srgbClr val="CC0000"/>
                </a:solidFill>
              </a:rPr>
              <a:t>Martinez E, AIDS Res Hum Retroviruses. 2013 Feb;29(2):235-41</a:t>
            </a:r>
          </a:p>
        </p:txBody>
      </p:sp>
      <p:sp>
        <p:nvSpPr>
          <p:cNvPr id="33796" name="Rectangle 3"/>
          <p:cNvSpPr txBox="1">
            <a:spLocks noChangeArrowheads="1"/>
          </p:cNvSpPr>
          <p:nvPr/>
        </p:nvSpPr>
        <p:spPr bwMode="auto">
          <a:xfrm>
            <a:off x="304800" y="4724400"/>
            <a:ext cx="850741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 eaLnBrk="0" hangingPunct="0">
              <a:spcBef>
                <a:spcPts val="600"/>
              </a:spcBef>
              <a:buClr>
                <a:srgbClr val="CC0000"/>
              </a:buClr>
              <a:buFont typeface="Wingdings" pitchFamily="2" charset="2"/>
              <a:buChar char="§"/>
            </a:pPr>
            <a:r>
              <a:rPr lang="en-US">
                <a:solidFill>
                  <a:srgbClr val="000066"/>
                </a:solidFill>
              </a:rPr>
              <a:t>In the RAL group, decrease in triglycerides and increase in HDL cholesterol at W48 tended to be more pronounced with ABC/3TC than with TDF/FTC</a:t>
            </a:r>
          </a:p>
          <a:p>
            <a:pPr marL="342900" indent="-342900" algn="l" defTabSz="914400" eaLnBrk="0" hangingPunct="0">
              <a:spcBef>
                <a:spcPts val="600"/>
              </a:spcBef>
              <a:buClr>
                <a:srgbClr val="CC0000"/>
              </a:buClr>
              <a:buFont typeface="Wingdings" pitchFamily="2" charset="2"/>
              <a:buChar char="§"/>
            </a:pPr>
            <a:r>
              <a:rPr lang="en-US">
                <a:solidFill>
                  <a:srgbClr val="000066"/>
                </a:solidFill>
              </a:rPr>
              <a:t>Differences in total-to-HDL cholesterol ratio between both combinations of NRTIs tended to be higher in the RAL group although differences at 48 weeks were not significant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81000" y="1371600"/>
          <a:ext cx="8469313" cy="2499670"/>
        </p:xfrm>
        <a:graphic>
          <a:graphicData uri="http://schemas.openxmlformats.org/drawingml/2006/table">
            <a:tbl>
              <a:tblPr/>
              <a:tblGrid>
                <a:gridCol w="3111500"/>
                <a:gridCol w="1079500"/>
                <a:gridCol w="1079500"/>
                <a:gridCol w="1081088"/>
                <a:gridCol w="2117725"/>
              </a:tblGrid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Switch to RAL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Continuation of PI/r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NRTI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(N = 27)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(N = 73)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(N = 27)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(N = 70)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Treatment failure*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3 (11.1%)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 (11%)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4 (14.8%)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12 (17.1%)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-65" charset="0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Virologic failure 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(confirmed HIV-1 RNA &gt; 50 c/mL)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1 (3.7%)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3 (4.1%)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2 (7.4%)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4 (5.7%)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-65" charset="0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Discontinuation due to AE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0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 </a:t>
                      </a:r>
                      <a:b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(GFR </a:t>
                      </a:r>
                      <a:r>
                        <a:rPr kumimoji="0" lang="fr-FR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decrease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, N = 3), </a:t>
                      </a:r>
                      <a:b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BMD </a:t>
                      </a:r>
                      <a:r>
                        <a:rPr kumimoji="0" lang="fr-FR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decrease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, N = 1)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3833" name="Rectangle 6"/>
          <p:cNvSpPr>
            <a:spLocks noChangeArrowheads="1"/>
          </p:cNvSpPr>
          <p:nvPr/>
        </p:nvSpPr>
        <p:spPr bwMode="auto">
          <a:xfrm>
            <a:off x="381000" y="3871913"/>
            <a:ext cx="85455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 eaLnBrk="0" hangingPunct="0">
              <a:buClr>
                <a:srgbClr val="FFFF00"/>
              </a:buClr>
            </a:pPr>
            <a:r>
              <a:rPr lang="en-US" sz="1400">
                <a:solidFill>
                  <a:srgbClr val="000066"/>
                </a:solidFill>
              </a:rPr>
              <a:t>* Treatment failure: virologic failure, discontinuation of NRTI due to adverse event, consent withdrawal, loss to follow-up</a:t>
            </a:r>
          </a:p>
        </p:txBody>
      </p:sp>
      <p:sp>
        <p:nvSpPr>
          <p:cNvPr id="3383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Design</a:t>
            </a:r>
          </a:p>
        </p:txBody>
      </p:sp>
      <p:sp>
        <p:nvSpPr>
          <p:cNvPr id="8195" name="Espace réservé du contenu 2"/>
          <p:cNvSpPr>
            <a:spLocks/>
          </p:cNvSpPr>
          <p:nvPr/>
        </p:nvSpPr>
        <p:spPr bwMode="auto">
          <a:xfrm>
            <a:off x="34925" y="4419600"/>
            <a:ext cx="90408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n-GB" sz="2800" b="1">
                <a:solidFill>
                  <a:srgbClr val="CC3300"/>
                </a:solidFill>
                <a:latin typeface="Calibri" pitchFamily="34" charset="0"/>
              </a:rPr>
              <a:t>Endpoints</a:t>
            </a:r>
          </a:p>
          <a:p>
            <a:pPr marL="800100" lvl="1" indent="-342900" algn="l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–"/>
            </a:pPr>
            <a:r>
              <a:rPr lang="en-GB">
                <a:solidFill>
                  <a:srgbClr val="000066"/>
                </a:solidFill>
              </a:rPr>
              <a:t>Primary: non inferiority in the proportion of patients with treatment failure at W48* (non completer = failure, intent-to-treat analysis), lower </a:t>
            </a:r>
            <a:r>
              <a:rPr lang="fr-FR">
                <a:solidFill>
                  <a:srgbClr val="000066"/>
                </a:solidFill>
              </a:rPr>
              <a:t>limit</a:t>
            </a:r>
            <a:r>
              <a:rPr lang="en-GB">
                <a:solidFill>
                  <a:srgbClr val="000066"/>
                </a:solidFill>
              </a:rPr>
              <a:t> of the 95% CI for the difference = - 12.5%, 80% power ; </a:t>
            </a:r>
          </a:p>
          <a:p>
            <a:pPr marL="800100" lvl="1" indent="-342900" algn="l" defTabSz="914400">
              <a:spcBef>
                <a:spcPts val="75"/>
              </a:spcBef>
              <a:buClr>
                <a:srgbClr val="CC3300"/>
              </a:buClr>
            </a:pPr>
            <a:r>
              <a:rPr lang="en-GB">
                <a:solidFill>
                  <a:srgbClr val="000066"/>
                </a:solidFill>
              </a:rPr>
              <a:t>	* events occurring in the 2 weeks after W48 were included in the analysis</a:t>
            </a:r>
          </a:p>
          <a:p>
            <a:pPr marL="800100" lvl="1" indent="-342900" algn="l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–"/>
            </a:pPr>
            <a:r>
              <a:rPr lang="en-GB">
                <a:solidFill>
                  <a:srgbClr val="000066"/>
                </a:solidFill>
              </a:rPr>
              <a:t>Secondary: virologic failure (confirmed HIV-1 RNA &gt; 50 c/mL), CD4, fasting lipids, adverse events</a:t>
            </a:r>
            <a:endParaRPr lang="en-GB" b="1">
              <a:solidFill>
                <a:srgbClr val="000066"/>
              </a:solidFill>
            </a:endParaRPr>
          </a:p>
        </p:txBody>
      </p:sp>
      <p:graphicFrame>
        <p:nvGraphicFramePr>
          <p:cNvPr id="5150" name="Group 30"/>
          <p:cNvGraphicFramePr>
            <a:graphicFrameLocks noGrp="1"/>
          </p:cNvGraphicFramePr>
          <p:nvPr/>
        </p:nvGraphicFramePr>
        <p:xfrm>
          <a:off x="4562475" y="2454275"/>
          <a:ext cx="3476625" cy="530352"/>
        </p:xfrm>
        <a:graphic>
          <a:graphicData uri="http://schemas.openxmlformats.org/drawingml/2006/table">
            <a:tbl>
              <a:tblPr/>
              <a:tblGrid>
                <a:gridCol w="3476625"/>
              </a:tblGrid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 to RAL 400 mg bid + continue other ARVs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/>
        </p:nvGraphicFramePr>
        <p:xfrm>
          <a:off x="4562475" y="3444875"/>
          <a:ext cx="3462338" cy="501650"/>
        </p:xfrm>
        <a:graphic>
          <a:graphicData uri="http://schemas.openxmlformats.org/drawingml/2006/table">
            <a:tbl>
              <a:tblPr/>
              <a:tblGrid>
                <a:gridCol w="3462338"/>
              </a:tblGrid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Continue PI/r + other ARVs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</a:tbl>
          </a:graphicData>
        </a:graphic>
      </p:graphicFrame>
      <p:sp>
        <p:nvSpPr>
          <p:cNvPr id="8208" name="ZoneTexte 71"/>
          <p:cNvSpPr txBox="1">
            <a:spLocks noChangeArrowheads="1"/>
          </p:cNvSpPr>
          <p:nvPr/>
        </p:nvSpPr>
        <p:spPr bwMode="auto">
          <a:xfrm>
            <a:off x="179388" y="3954255"/>
            <a:ext cx="57166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defTabSz="914400"/>
            <a:r>
              <a:rPr lang="en-GB" sz="1400" dirty="0">
                <a:solidFill>
                  <a:srgbClr val="000066"/>
                </a:solidFill>
              </a:rPr>
              <a:t>* Randomisation was stratified by current use of lipid-lowering therapy</a:t>
            </a:r>
          </a:p>
          <a:p>
            <a:pPr algn="l" defTabSz="914400"/>
            <a:r>
              <a:rPr lang="en-GB" sz="1400" dirty="0">
                <a:solidFill>
                  <a:srgbClr val="000066"/>
                </a:solidFill>
              </a:rPr>
              <a:t>** Median time with </a:t>
            </a:r>
            <a:r>
              <a:rPr lang="en-GB" sz="1400" dirty="0" err="1">
                <a:solidFill>
                  <a:srgbClr val="000066"/>
                </a:solidFill>
              </a:rPr>
              <a:t>virologic</a:t>
            </a:r>
            <a:r>
              <a:rPr lang="en-GB" sz="1400" dirty="0">
                <a:solidFill>
                  <a:srgbClr val="000066"/>
                </a:solidFill>
              </a:rPr>
              <a:t> suppression was &gt; 6 years</a:t>
            </a:r>
          </a:p>
        </p:txBody>
      </p:sp>
      <p:sp>
        <p:nvSpPr>
          <p:cNvPr id="8209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8210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</a:p>
        </p:txBody>
      </p:sp>
      <p:cxnSp>
        <p:nvCxnSpPr>
          <p:cNvPr id="8212" name="Connecteur droit 66"/>
          <p:cNvCxnSpPr>
            <a:cxnSpLocks noChangeShapeType="1"/>
          </p:cNvCxnSpPr>
          <p:nvPr/>
        </p:nvCxnSpPr>
        <p:spPr bwMode="auto">
          <a:xfrm rot="5400000">
            <a:off x="3313907" y="249793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213" name="Oval 170"/>
          <p:cNvSpPr>
            <a:spLocks noChangeArrowheads="1"/>
          </p:cNvSpPr>
          <p:nvPr/>
        </p:nvSpPr>
        <p:spPr bwMode="auto">
          <a:xfrm>
            <a:off x="2743200" y="1284288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4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Randomisation*</a:t>
            </a:r>
          </a:p>
          <a:p>
            <a:pPr defTabSz="914400"/>
            <a:r>
              <a:rPr lang="en-GB" sz="14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1 : 1</a:t>
            </a:r>
          </a:p>
          <a:p>
            <a:pPr defTabSz="914400"/>
            <a:r>
              <a:rPr lang="en-GB" sz="14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Open-label</a:t>
            </a:r>
          </a:p>
        </p:txBody>
      </p:sp>
      <p:sp>
        <p:nvSpPr>
          <p:cNvPr id="8214" name="AutoShape 162"/>
          <p:cNvSpPr>
            <a:spLocks noChangeArrowheads="1"/>
          </p:cNvSpPr>
          <p:nvPr/>
        </p:nvSpPr>
        <p:spPr bwMode="auto">
          <a:xfrm>
            <a:off x="179388" y="2611438"/>
            <a:ext cx="3117850" cy="1176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defTabSz="914400"/>
            <a:r>
              <a:rPr lang="en-GB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HIV+ ≥ 18 years</a:t>
            </a:r>
          </a:p>
          <a:p>
            <a:pPr defTabSz="914400"/>
            <a:r>
              <a:rPr lang="en-GB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On 2 ARV + PI/r</a:t>
            </a:r>
          </a:p>
          <a:p>
            <a:pPr defTabSz="914400"/>
            <a:r>
              <a:rPr lang="en-GB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 HIV RNA &lt; 50 c/mL &gt; 6 months**</a:t>
            </a:r>
          </a:p>
          <a:p>
            <a:pPr defTabSz="914400"/>
            <a:r>
              <a:rPr lang="en-GB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Raltegravir-naïve</a:t>
            </a:r>
          </a:p>
        </p:txBody>
      </p:sp>
      <p:cxnSp>
        <p:nvCxnSpPr>
          <p:cNvPr id="8215" name="AutoShape 60"/>
          <p:cNvCxnSpPr>
            <a:cxnSpLocks noChangeShapeType="1"/>
          </p:cNvCxnSpPr>
          <p:nvPr/>
        </p:nvCxnSpPr>
        <p:spPr bwMode="auto">
          <a:xfrm rot="10800000" flipH="1" flipV="1">
            <a:off x="4548188" y="2706688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6" name="Line 63"/>
          <p:cNvSpPr>
            <a:spLocks noChangeShapeType="1"/>
          </p:cNvSpPr>
          <p:nvPr/>
        </p:nvSpPr>
        <p:spPr bwMode="auto">
          <a:xfrm>
            <a:off x="3338513" y="3197225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17" name="Rectangle 9"/>
          <p:cNvSpPr>
            <a:spLocks noChangeArrowheads="1"/>
          </p:cNvSpPr>
          <p:nvPr/>
        </p:nvSpPr>
        <p:spPr bwMode="auto">
          <a:xfrm>
            <a:off x="3773488" y="3373438"/>
            <a:ext cx="820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GB" sz="1600" b="1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N = 140</a:t>
            </a:r>
          </a:p>
        </p:txBody>
      </p:sp>
      <p:sp>
        <p:nvSpPr>
          <p:cNvPr id="8218" name="Rectangle 8"/>
          <p:cNvSpPr>
            <a:spLocks noChangeArrowheads="1"/>
          </p:cNvSpPr>
          <p:nvPr/>
        </p:nvSpPr>
        <p:spPr bwMode="auto">
          <a:xfrm>
            <a:off x="3773488" y="2379663"/>
            <a:ext cx="820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GB" sz="1600" b="1" dirty="0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N = 142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785100" y="13604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/>
            <a:r>
              <a:rPr lang="en-GB" sz="1600" b="1">
                <a:solidFill>
                  <a:srgbClr val="0066FF"/>
                </a:solidFill>
                <a:latin typeface="Calibri" pitchFamily="34" charset="0"/>
              </a:rPr>
              <a:t>W48</a:t>
            </a:r>
            <a:endParaRPr lang="en-GB" sz="160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8220" name="Line 172"/>
          <p:cNvSpPr>
            <a:spLocks noChangeShapeType="1"/>
          </p:cNvSpPr>
          <p:nvPr/>
        </p:nvSpPr>
        <p:spPr bwMode="auto">
          <a:xfrm>
            <a:off x="8067675" y="1900238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864600" cy="1106488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SPIRAL-MET substudy: LDL subclasses and lipoprotein-phospholipase A2 activity</a:t>
            </a:r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65" charset="2"/>
              <a:buChar char="§"/>
              <a:defRPr/>
            </a:pPr>
            <a:r>
              <a:rPr lang="en-US" sz="2400" b="1" dirty="0" smtClean="0">
                <a:latin typeface="+mj-lt"/>
                <a:ea typeface="ＭＳ Ｐゴシック" pitchFamily="-65" charset="-128"/>
              </a:rPr>
              <a:t>81 patients, PI/r group (N = 41), RAL group (N = 40)</a:t>
            </a:r>
            <a:br>
              <a:rPr lang="en-US" sz="2400" b="1" dirty="0" smtClean="0">
                <a:latin typeface="+mj-lt"/>
                <a:ea typeface="ＭＳ Ｐゴシック" pitchFamily="-65" charset="-128"/>
              </a:rPr>
            </a:br>
            <a:endParaRPr lang="en-US" sz="2400" b="1" dirty="0" smtClean="0">
              <a:latin typeface="+mj-lt"/>
              <a:ea typeface="ＭＳ Ｐゴシック" pitchFamily="-65" charset="-128"/>
            </a:endParaRPr>
          </a:p>
          <a:p>
            <a:pPr>
              <a:buFont typeface="Wingdings" pitchFamily="-65" charset="2"/>
              <a:buChar char="§"/>
              <a:defRPr/>
            </a:pPr>
            <a:r>
              <a:rPr lang="en-US" sz="2400" b="1" dirty="0" smtClean="0">
                <a:latin typeface="+mj-lt"/>
                <a:ea typeface="ＭＳ Ｐゴシック" pitchFamily="-65" charset="-128"/>
              </a:rPr>
              <a:t>Baseline and week 48 assessment :</a:t>
            </a:r>
          </a:p>
          <a:p>
            <a:pPr lvl="1">
              <a:defRPr/>
            </a:pPr>
            <a:r>
              <a:rPr lang="en-US" sz="2000" dirty="0" smtClean="0">
                <a:ea typeface="ＭＳ Ｐゴシック" pitchFamily="-65" charset="-128"/>
              </a:rPr>
              <a:t>LDL size and phenotype :</a:t>
            </a:r>
          </a:p>
          <a:p>
            <a:pPr lvl="2">
              <a:defRPr/>
            </a:pPr>
            <a:r>
              <a:rPr lang="en-US" sz="1800" dirty="0" smtClean="0">
                <a:ea typeface="ＭＳ Ｐゴシック" pitchFamily="-65" charset="-128"/>
              </a:rPr>
              <a:t>Phenotype A : LDL size &gt; 26.8 nm with predominance of large buoyant LDL </a:t>
            </a:r>
            <a:r>
              <a:rPr lang="en-US" sz="1800" dirty="0" err="1" smtClean="0">
                <a:ea typeface="ＭＳ Ｐゴシック" pitchFamily="-65" charset="-128"/>
              </a:rPr>
              <a:t>subfractions</a:t>
            </a:r>
            <a:endParaRPr lang="en-US" sz="1800" dirty="0" smtClean="0">
              <a:ea typeface="ＭＳ Ｐゴシック" pitchFamily="-65" charset="-128"/>
            </a:endParaRPr>
          </a:p>
          <a:p>
            <a:pPr lvl="2">
              <a:defRPr/>
            </a:pPr>
            <a:r>
              <a:rPr lang="en-US" sz="1800" dirty="0" smtClean="0">
                <a:ea typeface="ＭＳ Ｐゴシック" pitchFamily="-65" charset="-128"/>
              </a:rPr>
              <a:t>Phenotype intermediate : LDL size 26.0-26.8 nm</a:t>
            </a:r>
          </a:p>
          <a:p>
            <a:pPr lvl="2">
              <a:defRPr/>
            </a:pPr>
            <a:r>
              <a:rPr lang="en-US" sz="1800" dirty="0" smtClean="0">
                <a:ea typeface="ＭＳ Ｐゴシック" pitchFamily="-65" charset="-128"/>
              </a:rPr>
              <a:t>Phenotype B : LDL size &lt; 26.0 nm with a predominance of small, dense LDL </a:t>
            </a:r>
            <a:r>
              <a:rPr lang="en-US" sz="1800" dirty="0" err="1" smtClean="0">
                <a:ea typeface="ＭＳ Ｐゴシック" pitchFamily="-65" charset="-128"/>
              </a:rPr>
              <a:t>subfractions</a:t>
            </a:r>
            <a:endParaRPr lang="en-US" sz="1800" dirty="0" smtClean="0">
              <a:ea typeface="ＭＳ Ｐゴシック" pitchFamily="-65" charset="-128"/>
            </a:endParaRPr>
          </a:p>
          <a:p>
            <a:pPr lvl="1">
              <a:defRPr/>
            </a:pPr>
            <a:r>
              <a:rPr lang="en-US" sz="2000" dirty="0" smtClean="0">
                <a:ea typeface="ＭＳ Ｐゴシック" pitchFamily="-65" charset="-128"/>
              </a:rPr>
              <a:t>Total lipoprotein-associated </a:t>
            </a:r>
            <a:r>
              <a:rPr lang="en-US" sz="2000" dirty="0" err="1" smtClean="0">
                <a:ea typeface="ＭＳ Ｐゴシック" pitchFamily="-65" charset="-128"/>
              </a:rPr>
              <a:t>phosholipase</a:t>
            </a:r>
            <a:r>
              <a:rPr lang="en-US" sz="2000" dirty="0" smtClean="0">
                <a:ea typeface="ＭＳ Ｐゴシック" pitchFamily="-65" charset="-128"/>
              </a:rPr>
              <a:t> A2 (Lp-PLA2)</a:t>
            </a:r>
          </a:p>
          <a:p>
            <a:pPr lvl="1">
              <a:defRPr/>
            </a:pPr>
            <a:r>
              <a:rPr lang="en-US" sz="2000" dirty="0" err="1" smtClean="0">
                <a:ea typeface="ＭＳ Ｐゴシック" pitchFamily="-65" charset="-128"/>
              </a:rPr>
              <a:t>Proproteinconvertasesubtilisin</a:t>
            </a:r>
            <a:r>
              <a:rPr lang="en-US" sz="2000" dirty="0" smtClean="0">
                <a:ea typeface="ＭＳ Ｐゴシック" pitchFamily="-65" charset="-128"/>
              </a:rPr>
              <a:t>/</a:t>
            </a:r>
            <a:r>
              <a:rPr lang="en-US" sz="2000" dirty="0" err="1" smtClean="0">
                <a:ea typeface="ＭＳ Ｐゴシック" pitchFamily="-65" charset="-128"/>
              </a:rPr>
              <a:t>kexin</a:t>
            </a:r>
            <a:r>
              <a:rPr lang="en-US" sz="2000" dirty="0" smtClean="0">
                <a:ea typeface="ＭＳ Ｐゴシック" pitchFamily="-65" charset="-128"/>
              </a:rPr>
              <a:t> type 9 (PCSK9)</a:t>
            </a:r>
          </a:p>
          <a:p>
            <a:pPr lvl="1">
              <a:defRPr/>
            </a:pPr>
            <a:r>
              <a:rPr lang="en-US" sz="2000" dirty="0" smtClean="0">
                <a:ea typeface="ＭＳ Ｐゴシック" pitchFamily="-65" charset="-128"/>
              </a:rPr>
              <a:t>Standard lipid parameters</a:t>
            </a:r>
          </a:p>
          <a:p>
            <a:pPr lvl="1">
              <a:defRPr/>
            </a:pPr>
            <a:r>
              <a:rPr lang="en-US" sz="2000" dirty="0" smtClean="0">
                <a:ea typeface="ＭＳ Ｐゴシック" pitchFamily="-65" charset="-128"/>
              </a:rPr>
              <a:t>Insulin, C-peptide, HOMA index</a:t>
            </a:r>
          </a:p>
          <a:p>
            <a:pPr lvl="1">
              <a:defRPr/>
            </a:pPr>
            <a:r>
              <a:rPr lang="en-US" sz="2000" dirty="0" smtClean="0">
                <a:ea typeface="ＭＳ Ｐゴシック" pitchFamily="-65" charset="-128"/>
              </a:rPr>
              <a:t>Cardiovascular risk assessment (Framingham equation)</a:t>
            </a:r>
          </a:p>
        </p:txBody>
      </p:sp>
      <p:sp>
        <p:nvSpPr>
          <p:cNvPr id="34820" name="ZoneTexte 69"/>
          <p:cNvSpPr txBox="1">
            <a:spLocks noChangeArrowheads="1"/>
          </p:cNvSpPr>
          <p:nvPr/>
        </p:nvSpPr>
        <p:spPr bwMode="auto">
          <a:xfrm>
            <a:off x="5900738" y="657701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sp>
        <p:nvSpPr>
          <p:cNvPr id="3482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72"/>
          <p:cNvGraphicFramePr>
            <a:graphicFrameLocks noGrp="1"/>
          </p:cNvGraphicFramePr>
          <p:nvPr>
            <p:ph idx="1"/>
          </p:nvPr>
        </p:nvGraphicFramePr>
        <p:xfrm>
          <a:off x="152400" y="1909763"/>
          <a:ext cx="8864600" cy="3028950"/>
        </p:xfrm>
        <a:graphic>
          <a:graphicData uri="http://schemas.openxmlformats.org/drawingml/2006/table">
            <a:tbl>
              <a:tblPr/>
              <a:tblGrid>
                <a:gridCol w="4267200"/>
                <a:gridCol w="2438400"/>
                <a:gridCol w="2159000"/>
              </a:tblGrid>
              <a:tr h="381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RAL (n = 40)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PI/r (n = 41)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  <a:tr h="294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Age, years (median)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43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Female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15%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27%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4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ARV backbone: TDF/FTC ; ABC/3TC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43% ; 35%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74%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PI/r at entry: LPV/r ; ATV/r ; FPV/r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43% ; 38% ; 10%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37% ; 39% ; 12%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4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Time on previous PI/r, months (median)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35.7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30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4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Weight, kg (median)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73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71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BMI, kg/m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(median)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24.5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24.4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Cardiovascular risk estimation (Framingham)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7.42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8.27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4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Lipid lowering therapy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17.5%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22.8%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5888" name="Espace réservé du contenu 5"/>
          <p:cNvSpPr txBox="1">
            <a:spLocks/>
          </p:cNvSpPr>
          <p:nvPr/>
        </p:nvSpPr>
        <p:spPr bwMode="auto">
          <a:xfrm>
            <a:off x="50800" y="1143000"/>
            <a:ext cx="8842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n-GB" sz="2800" b="1">
                <a:solidFill>
                  <a:srgbClr val="CC3300"/>
                </a:solidFill>
                <a:latin typeface="Calibri" pitchFamily="34" charset="0"/>
              </a:rPr>
              <a:t>Baseline characteristics</a:t>
            </a:r>
            <a:endParaRPr lang="en-GB" sz="2400">
              <a:solidFill>
                <a:srgbClr val="000066"/>
              </a:solidFill>
            </a:endParaRPr>
          </a:p>
        </p:txBody>
      </p:sp>
      <p:sp>
        <p:nvSpPr>
          <p:cNvPr id="35889" name="ZoneTexte 5"/>
          <p:cNvSpPr txBox="1">
            <a:spLocks noChangeArrowheads="1"/>
          </p:cNvSpPr>
          <p:nvPr/>
        </p:nvSpPr>
        <p:spPr bwMode="auto">
          <a:xfrm>
            <a:off x="152400" y="5219700"/>
            <a:ext cx="87407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fr-FR" sz="1600">
                <a:solidFill>
                  <a:srgbClr val="000066"/>
                </a:solidFill>
              </a:rPr>
              <a:t>Lipid parameters were not significantly different between groups, except Apo B, </a:t>
            </a:r>
            <a:br>
              <a:rPr lang="fr-FR" sz="1600">
                <a:solidFill>
                  <a:srgbClr val="000066"/>
                </a:solidFill>
              </a:rPr>
            </a:br>
            <a:r>
              <a:rPr lang="fr-FR" sz="1600">
                <a:solidFill>
                  <a:srgbClr val="000066"/>
                </a:solidFill>
              </a:rPr>
              <a:t>which was lower in the RAL arm (p = 0.035)</a:t>
            </a:r>
          </a:p>
        </p:txBody>
      </p:sp>
      <p:sp>
        <p:nvSpPr>
          <p:cNvPr id="35890" name="ZoneTexte 69"/>
          <p:cNvSpPr txBox="1">
            <a:spLocks noChangeArrowheads="1"/>
          </p:cNvSpPr>
          <p:nvPr/>
        </p:nvSpPr>
        <p:spPr bwMode="auto">
          <a:xfrm>
            <a:off x="5900738" y="657701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sp>
        <p:nvSpPr>
          <p:cNvPr id="3589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8646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SPIRAL-MET substudy</a:t>
            </a:r>
          </a:p>
        </p:txBody>
      </p:sp>
      <p:sp>
        <p:nvSpPr>
          <p:cNvPr id="35892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u contenu 5"/>
          <p:cNvSpPr txBox="1">
            <a:spLocks/>
          </p:cNvSpPr>
          <p:nvPr/>
        </p:nvSpPr>
        <p:spPr bwMode="auto">
          <a:xfrm>
            <a:off x="50800" y="1398588"/>
            <a:ext cx="9093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Wingdings" pitchFamily="2" charset="2"/>
              <a:buChar char="§"/>
            </a:pPr>
            <a:r>
              <a:rPr lang="en-US" sz="2800" b="1" dirty="0">
                <a:solidFill>
                  <a:srgbClr val="CC3300"/>
                </a:solidFill>
                <a:latin typeface="Calibri" pitchFamily="34" charset="0"/>
              </a:rPr>
              <a:t>Results </a:t>
            </a:r>
            <a:br>
              <a:rPr lang="en-US" sz="2800" b="1" dirty="0">
                <a:solidFill>
                  <a:srgbClr val="CC3300"/>
                </a:solidFill>
                <a:latin typeface="Calibri" pitchFamily="34" charset="0"/>
              </a:rPr>
            </a:br>
            <a:endParaRPr lang="en-US" sz="1000" b="1" dirty="0">
              <a:solidFill>
                <a:srgbClr val="CC3300"/>
              </a:solidFill>
              <a:latin typeface="Calibri" pitchFamily="34" charset="0"/>
            </a:endParaRPr>
          </a:p>
          <a:p>
            <a:pPr marL="800100" lvl="1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Calibri" pitchFamily="34" charset="0"/>
              <a:buChar char="–"/>
            </a:pPr>
            <a:r>
              <a:rPr lang="en-US" sz="2000" b="1" dirty="0">
                <a:solidFill>
                  <a:srgbClr val="000066"/>
                </a:solidFill>
              </a:rPr>
              <a:t>Insulin, waist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000066"/>
                </a:solidFill>
              </a:rPr>
              <a:t>Significant difference in insulin levels between arms favorable to RAL </a:t>
            </a:r>
            <a:br>
              <a:rPr lang="en-US" dirty="0">
                <a:solidFill>
                  <a:srgbClr val="000066"/>
                </a:solidFill>
              </a:rPr>
            </a:br>
            <a:r>
              <a:rPr lang="en-US" dirty="0">
                <a:solidFill>
                  <a:srgbClr val="000066"/>
                </a:solidFill>
              </a:rPr>
              <a:t>at  W48 (p = 0.020)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000066"/>
                </a:solidFill>
              </a:rPr>
              <a:t>HOMA index decreased in RAL group (p = 0.032) at  W48, remaining unchanged in the PI/r arm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000066"/>
                </a:solidFill>
              </a:rPr>
              <a:t>At W48, increase in waist circumference (3.95 cm ; p = 0.004) </a:t>
            </a:r>
            <a:br>
              <a:rPr lang="en-US" dirty="0">
                <a:solidFill>
                  <a:srgbClr val="000066"/>
                </a:solidFill>
              </a:rPr>
            </a:br>
            <a:r>
              <a:rPr lang="en-US" dirty="0">
                <a:solidFill>
                  <a:srgbClr val="000066"/>
                </a:solidFill>
              </a:rPr>
              <a:t>and waist-to-hip ratio (</a:t>
            </a:r>
            <a:r>
              <a:rPr lang="en-US" dirty="0" smtClean="0">
                <a:solidFill>
                  <a:srgbClr val="000066"/>
                </a:solidFill>
              </a:rPr>
              <a:t>0.01 ; </a:t>
            </a:r>
            <a:r>
              <a:rPr lang="en-US" dirty="0">
                <a:solidFill>
                  <a:srgbClr val="000066"/>
                </a:solidFill>
              </a:rPr>
              <a:t>p = 0.022) in the PI/r arm, where as no change in RAL group</a:t>
            </a:r>
            <a:br>
              <a:rPr lang="en-US" dirty="0">
                <a:solidFill>
                  <a:srgbClr val="000066"/>
                </a:solidFill>
              </a:rPr>
            </a:br>
            <a:endParaRPr lang="en-US" dirty="0">
              <a:solidFill>
                <a:srgbClr val="000066"/>
              </a:solidFill>
            </a:endParaRPr>
          </a:p>
          <a:p>
            <a:pPr marL="800100" lvl="1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Calibri" pitchFamily="34" charset="0"/>
              <a:buChar char="–"/>
            </a:pPr>
            <a:r>
              <a:rPr lang="en-US" sz="2000" b="1" dirty="0">
                <a:solidFill>
                  <a:srgbClr val="000066"/>
                </a:solidFill>
              </a:rPr>
              <a:t>No change in number of patients on lipid-lowering therapy</a:t>
            </a:r>
            <a:br>
              <a:rPr lang="en-US" sz="2000" b="1" dirty="0">
                <a:solidFill>
                  <a:srgbClr val="000066"/>
                </a:solidFill>
              </a:rPr>
            </a:br>
            <a:endParaRPr lang="en-US" sz="2000" b="1" dirty="0">
              <a:solidFill>
                <a:srgbClr val="000066"/>
              </a:solidFill>
            </a:endParaRPr>
          </a:p>
          <a:p>
            <a:pPr marL="800100" lvl="1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Calibri" pitchFamily="34" charset="0"/>
              <a:buChar char="–"/>
            </a:pPr>
            <a:r>
              <a:rPr lang="en-US" sz="2000" b="1" dirty="0">
                <a:solidFill>
                  <a:srgbClr val="000066"/>
                </a:solidFill>
              </a:rPr>
              <a:t>Cardiovascular risk assessment at W48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000066"/>
                </a:solidFill>
              </a:rPr>
              <a:t>Increase in the PI/r arm (0.8% ; p = 0.032)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000066"/>
                </a:solidFill>
              </a:rPr>
              <a:t>No change in the RAL arm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000066"/>
                </a:solidFill>
              </a:rPr>
              <a:t>No change between arms at W48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en-US" dirty="0">
                <a:solidFill>
                  <a:srgbClr val="000066"/>
                </a:solidFill>
              </a:rPr>
              <a:t>Significant increase of systolic (+ 5 mm </a:t>
            </a:r>
            <a:r>
              <a:rPr lang="en-US" dirty="0" smtClean="0">
                <a:solidFill>
                  <a:srgbClr val="000066"/>
                </a:solidFill>
              </a:rPr>
              <a:t>Hg ; </a:t>
            </a:r>
            <a:r>
              <a:rPr lang="en-US" dirty="0">
                <a:solidFill>
                  <a:srgbClr val="000066"/>
                </a:solidFill>
              </a:rPr>
              <a:t>p = 0.016) and diastolic </a:t>
            </a:r>
            <a:br>
              <a:rPr lang="en-US" dirty="0">
                <a:solidFill>
                  <a:srgbClr val="000066"/>
                </a:solidFill>
              </a:rPr>
            </a:br>
            <a:r>
              <a:rPr lang="en-US" dirty="0">
                <a:solidFill>
                  <a:srgbClr val="000066"/>
                </a:solidFill>
              </a:rPr>
              <a:t>(+ 8,5 mm </a:t>
            </a:r>
            <a:r>
              <a:rPr lang="en-US" dirty="0" smtClean="0">
                <a:solidFill>
                  <a:srgbClr val="000066"/>
                </a:solidFill>
              </a:rPr>
              <a:t>Hg ; </a:t>
            </a:r>
            <a:r>
              <a:rPr lang="en-US" dirty="0">
                <a:solidFill>
                  <a:srgbClr val="000066"/>
                </a:solidFill>
              </a:rPr>
              <a:t>p = 0.005) blood pressure in the RAL arm, </a:t>
            </a:r>
            <a:br>
              <a:rPr lang="en-US" dirty="0">
                <a:solidFill>
                  <a:srgbClr val="000066"/>
                </a:solidFill>
              </a:rPr>
            </a:br>
            <a:r>
              <a:rPr lang="en-US" dirty="0">
                <a:solidFill>
                  <a:srgbClr val="000066"/>
                </a:solidFill>
              </a:rPr>
              <a:t>no change in the PI/r group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Wingdings" pitchFamily="2" charset="2"/>
              <a:buChar char="§"/>
            </a:pPr>
            <a:endParaRPr lang="en-US" sz="2800" b="1" dirty="0">
              <a:solidFill>
                <a:srgbClr val="CC3300"/>
              </a:solidFill>
              <a:latin typeface="Calibri" pitchFamily="34" charset="0"/>
            </a:endParaRP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Wingdings" pitchFamily="2" charset="2"/>
              <a:buChar char="§"/>
            </a:pPr>
            <a:endParaRPr lang="en-US" sz="2800" b="1" dirty="0">
              <a:solidFill>
                <a:srgbClr val="CC3300"/>
              </a:solidFill>
              <a:latin typeface="Calibri" pitchFamily="34" charset="0"/>
            </a:endParaRPr>
          </a:p>
          <a:p>
            <a:pPr marL="800100" lvl="1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Wingdings" pitchFamily="2" charset="2"/>
              <a:buChar char="§"/>
            </a:pPr>
            <a:endParaRPr lang="en-US" dirty="0">
              <a:solidFill>
                <a:srgbClr val="000066"/>
              </a:solidFill>
            </a:endParaRPr>
          </a:p>
        </p:txBody>
      </p:sp>
      <p:sp>
        <p:nvSpPr>
          <p:cNvPr id="36867" name="ZoneTexte 69"/>
          <p:cNvSpPr txBox="1">
            <a:spLocks noChangeArrowheads="1"/>
          </p:cNvSpPr>
          <p:nvPr/>
        </p:nvSpPr>
        <p:spPr bwMode="auto">
          <a:xfrm>
            <a:off x="5900738" y="657701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sp>
        <p:nvSpPr>
          <p:cNvPr id="3686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SPIRAL-MET substudy</a:t>
            </a:r>
          </a:p>
        </p:txBody>
      </p:sp>
      <p:sp>
        <p:nvSpPr>
          <p:cNvPr id="36869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Título"/>
          <p:cNvSpPr txBox="1">
            <a:spLocks/>
          </p:cNvSpPr>
          <p:nvPr/>
        </p:nvSpPr>
        <p:spPr bwMode="auto">
          <a:xfrm>
            <a:off x="407988" y="212725"/>
            <a:ext cx="85391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1240" tIns="40620" rIns="81240" bIns="40620"/>
          <a:lstStyle/>
          <a:p>
            <a:pPr defTabSz="677863" eaLnBrk="0" hangingPunct="0">
              <a:lnSpc>
                <a:spcPct val="90000"/>
              </a:lnSpc>
            </a:pPr>
            <a:endParaRPr lang="es-ES" sz="2500" b="1">
              <a:solidFill>
                <a:srgbClr val="8DAEFF"/>
              </a:solidFill>
              <a:cs typeface="Arial" pitchFamily="34" charset="0"/>
            </a:endParaRPr>
          </a:p>
        </p:txBody>
      </p:sp>
      <p:sp>
        <p:nvSpPr>
          <p:cNvPr id="37891" name="ZoneTexte 69"/>
          <p:cNvSpPr txBox="1">
            <a:spLocks noChangeArrowheads="1"/>
          </p:cNvSpPr>
          <p:nvPr/>
        </p:nvSpPr>
        <p:spPr bwMode="auto">
          <a:xfrm>
            <a:off x="5900738" y="657701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sp>
        <p:nvSpPr>
          <p:cNvPr id="3789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SPIRAL-MET: median changes in lipid parameters between baseline and W48 according to therapy</a:t>
            </a:r>
            <a:endParaRPr lang="fr-FR" sz="2800" smtClean="0">
              <a:ea typeface="ＭＳ Ｐゴシック" pitchFamily="34" charset="-128"/>
            </a:endParaRPr>
          </a:p>
        </p:txBody>
      </p:sp>
      <p:grpSp>
        <p:nvGrpSpPr>
          <p:cNvPr id="37893" name="Groupe 121"/>
          <p:cNvGrpSpPr>
            <a:grpSpLocks/>
          </p:cNvGrpSpPr>
          <p:nvPr/>
        </p:nvGrpSpPr>
        <p:grpSpPr bwMode="auto">
          <a:xfrm>
            <a:off x="30163" y="1381125"/>
            <a:ext cx="9047162" cy="5095875"/>
            <a:chOff x="30163" y="1381125"/>
            <a:chExt cx="9047162" cy="5095875"/>
          </a:xfrm>
        </p:grpSpPr>
        <p:sp>
          <p:nvSpPr>
            <p:cNvPr id="37895" name="AutoShape 165"/>
            <p:cNvSpPr>
              <a:spLocks noChangeArrowheads="1"/>
            </p:cNvSpPr>
            <p:nvPr/>
          </p:nvSpPr>
          <p:spPr bwMode="auto">
            <a:xfrm>
              <a:off x="2879725" y="1381125"/>
              <a:ext cx="3735388" cy="338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37896" name="Freeform 19"/>
            <p:cNvSpPr>
              <a:spLocks/>
            </p:cNvSpPr>
            <p:nvPr/>
          </p:nvSpPr>
          <p:spPr bwMode="auto">
            <a:xfrm>
              <a:off x="8224838" y="1766888"/>
              <a:ext cx="122237" cy="495300"/>
            </a:xfrm>
            <a:custGeom>
              <a:avLst/>
              <a:gdLst>
                <a:gd name="T0" fmla="*/ 0 w 79"/>
                <a:gd name="T1" fmla="*/ 2147483647 h 322"/>
                <a:gd name="T2" fmla="*/ 0 w 79"/>
                <a:gd name="T3" fmla="*/ 0 h 322"/>
                <a:gd name="T4" fmla="*/ 2147483647 w 79"/>
                <a:gd name="T5" fmla="*/ 0 h 322"/>
                <a:gd name="T6" fmla="*/ 0 60000 65536"/>
                <a:gd name="T7" fmla="*/ 0 60000 65536"/>
                <a:gd name="T8" fmla="*/ 0 60000 65536"/>
                <a:gd name="T9" fmla="*/ 0 w 79"/>
                <a:gd name="T10" fmla="*/ 0 h 322"/>
                <a:gd name="T11" fmla="*/ 79 w 79"/>
                <a:gd name="T12" fmla="*/ 322 h 3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9" h="322">
                  <a:moveTo>
                    <a:pt x="0" y="322"/>
                  </a:moveTo>
                  <a:lnTo>
                    <a:pt x="0" y="0"/>
                  </a:lnTo>
                  <a:lnTo>
                    <a:pt x="79" y="0"/>
                  </a:lnTo>
                </a:path>
              </a:pathLst>
            </a:cu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897" name="Line 20"/>
            <p:cNvSpPr>
              <a:spLocks noChangeShapeType="1"/>
            </p:cNvSpPr>
            <p:nvPr/>
          </p:nvSpPr>
          <p:spPr bwMode="auto">
            <a:xfrm>
              <a:off x="8224838" y="2262188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898" name="Line 21"/>
            <p:cNvSpPr>
              <a:spLocks noChangeShapeType="1"/>
            </p:cNvSpPr>
            <p:nvPr/>
          </p:nvSpPr>
          <p:spPr bwMode="auto">
            <a:xfrm>
              <a:off x="8224838" y="2757488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899" name="Line 22"/>
            <p:cNvSpPr>
              <a:spLocks noChangeShapeType="1"/>
            </p:cNvSpPr>
            <p:nvPr/>
          </p:nvSpPr>
          <p:spPr bwMode="auto">
            <a:xfrm>
              <a:off x="8224838" y="3254375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0" name="Line 23"/>
            <p:cNvSpPr>
              <a:spLocks noChangeShapeType="1"/>
            </p:cNvSpPr>
            <p:nvPr/>
          </p:nvSpPr>
          <p:spPr bwMode="auto">
            <a:xfrm flipV="1">
              <a:off x="8224838" y="2757488"/>
              <a:ext cx="0" cy="4968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1" name="Line 24"/>
            <p:cNvSpPr>
              <a:spLocks noChangeShapeType="1"/>
            </p:cNvSpPr>
            <p:nvPr/>
          </p:nvSpPr>
          <p:spPr bwMode="auto">
            <a:xfrm flipV="1">
              <a:off x="8224838" y="2262188"/>
              <a:ext cx="0" cy="49530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2" name="Line 25"/>
            <p:cNvSpPr>
              <a:spLocks noChangeShapeType="1"/>
            </p:cNvSpPr>
            <p:nvPr/>
          </p:nvSpPr>
          <p:spPr bwMode="auto">
            <a:xfrm flipV="1">
              <a:off x="5740400" y="1779588"/>
              <a:ext cx="0" cy="14747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3" name="Line 26"/>
            <p:cNvSpPr>
              <a:spLocks noChangeShapeType="1"/>
            </p:cNvSpPr>
            <p:nvPr/>
          </p:nvSpPr>
          <p:spPr bwMode="auto">
            <a:xfrm>
              <a:off x="8224838" y="4249738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4" name="Line 27"/>
            <p:cNvSpPr>
              <a:spLocks noChangeShapeType="1"/>
            </p:cNvSpPr>
            <p:nvPr/>
          </p:nvSpPr>
          <p:spPr bwMode="auto">
            <a:xfrm flipV="1">
              <a:off x="8224838" y="3752850"/>
              <a:ext cx="0" cy="49688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5" name="Line 28"/>
            <p:cNvSpPr>
              <a:spLocks noChangeShapeType="1"/>
            </p:cNvSpPr>
            <p:nvPr/>
          </p:nvSpPr>
          <p:spPr bwMode="auto">
            <a:xfrm>
              <a:off x="8224838" y="3752850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6" name="Line 29"/>
            <p:cNvSpPr>
              <a:spLocks noChangeShapeType="1"/>
            </p:cNvSpPr>
            <p:nvPr/>
          </p:nvSpPr>
          <p:spPr bwMode="auto">
            <a:xfrm>
              <a:off x="8224838" y="4746625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7" name="Line 30"/>
            <p:cNvSpPr>
              <a:spLocks noChangeShapeType="1"/>
            </p:cNvSpPr>
            <p:nvPr/>
          </p:nvSpPr>
          <p:spPr bwMode="auto">
            <a:xfrm flipV="1">
              <a:off x="8224838" y="4249738"/>
              <a:ext cx="0" cy="4968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8" name="Line 31"/>
            <p:cNvSpPr>
              <a:spLocks noChangeShapeType="1"/>
            </p:cNvSpPr>
            <p:nvPr/>
          </p:nvSpPr>
          <p:spPr bwMode="auto">
            <a:xfrm>
              <a:off x="8224838" y="5243513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09" name="Freeform 32"/>
            <p:cNvSpPr>
              <a:spLocks/>
            </p:cNvSpPr>
            <p:nvPr/>
          </p:nvSpPr>
          <p:spPr bwMode="auto">
            <a:xfrm>
              <a:off x="8224838" y="5243513"/>
              <a:ext cx="122237" cy="496887"/>
            </a:xfrm>
            <a:custGeom>
              <a:avLst/>
              <a:gdLst>
                <a:gd name="T0" fmla="*/ 0 w 79"/>
                <a:gd name="T1" fmla="*/ 0 h 323"/>
                <a:gd name="T2" fmla="*/ 0 w 79"/>
                <a:gd name="T3" fmla="*/ 2147483647 h 323"/>
                <a:gd name="T4" fmla="*/ 2147483647 w 79"/>
                <a:gd name="T5" fmla="*/ 2147483647 h 323"/>
                <a:gd name="T6" fmla="*/ 0 60000 65536"/>
                <a:gd name="T7" fmla="*/ 0 60000 65536"/>
                <a:gd name="T8" fmla="*/ 0 60000 65536"/>
                <a:gd name="T9" fmla="*/ 0 w 79"/>
                <a:gd name="T10" fmla="*/ 0 h 323"/>
                <a:gd name="T11" fmla="*/ 79 w 79"/>
                <a:gd name="T12" fmla="*/ 323 h 3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9" h="323">
                  <a:moveTo>
                    <a:pt x="0" y="0"/>
                  </a:moveTo>
                  <a:lnTo>
                    <a:pt x="0" y="323"/>
                  </a:lnTo>
                  <a:lnTo>
                    <a:pt x="79" y="323"/>
                  </a:lnTo>
                </a:path>
              </a:pathLst>
            </a:cu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0" name="Line 33"/>
            <p:cNvSpPr>
              <a:spLocks noChangeShapeType="1"/>
            </p:cNvSpPr>
            <p:nvPr/>
          </p:nvSpPr>
          <p:spPr bwMode="auto">
            <a:xfrm flipV="1">
              <a:off x="8224838" y="4746625"/>
              <a:ext cx="0" cy="49688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1" name="Line 34"/>
            <p:cNvSpPr>
              <a:spLocks noChangeShapeType="1"/>
            </p:cNvSpPr>
            <p:nvPr/>
          </p:nvSpPr>
          <p:spPr bwMode="auto">
            <a:xfrm flipV="1">
              <a:off x="8224838" y="3254375"/>
              <a:ext cx="0" cy="49847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2" name="Line 35"/>
            <p:cNvSpPr>
              <a:spLocks noChangeShapeType="1"/>
            </p:cNvSpPr>
            <p:nvPr/>
          </p:nvSpPr>
          <p:spPr bwMode="auto">
            <a:xfrm flipV="1">
              <a:off x="5740400" y="3254375"/>
              <a:ext cx="0" cy="24860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3" name="Line 36"/>
            <p:cNvSpPr>
              <a:spLocks noChangeShapeType="1"/>
            </p:cNvSpPr>
            <p:nvPr/>
          </p:nvSpPr>
          <p:spPr bwMode="auto">
            <a:xfrm flipH="1">
              <a:off x="4895850" y="3254375"/>
              <a:ext cx="844550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4" name="Freeform 37"/>
            <p:cNvSpPr>
              <a:spLocks/>
            </p:cNvSpPr>
            <p:nvPr/>
          </p:nvSpPr>
          <p:spPr bwMode="auto">
            <a:xfrm>
              <a:off x="693738" y="1766888"/>
              <a:ext cx="112712" cy="495300"/>
            </a:xfrm>
            <a:custGeom>
              <a:avLst/>
              <a:gdLst>
                <a:gd name="T0" fmla="*/ 0 w 73"/>
                <a:gd name="T1" fmla="*/ 0 h 322"/>
                <a:gd name="T2" fmla="*/ 2147483647 w 73"/>
                <a:gd name="T3" fmla="*/ 0 h 322"/>
                <a:gd name="T4" fmla="*/ 2147483647 w 73"/>
                <a:gd name="T5" fmla="*/ 2147483647 h 322"/>
                <a:gd name="T6" fmla="*/ 0 60000 65536"/>
                <a:gd name="T7" fmla="*/ 0 60000 65536"/>
                <a:gd name="T8" fmla="*/ 0 60000 65536"/>
                <a:gd name="T9" fmla="*/ 0 w 73"/>
                <a:gd name="T10" fmla="*/ 0 h 322"/>
                <a:gd name="T11" fmla="*/ 73 w 73"/>
                <a:gd name="T12" fmla="*/ 322 h 3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" h="322">
                  <a:moveTo>
                    <a:pt x="0" y="0"/>
                  </a:moveTo>
                  <a:lnTo>
                    <a:pt x="73" y="0"/>
                  </a:lnTo>
                  <a:lnTo>
                    <a:pt x="73" y="322"/>
                  </a:lnTo>
                </a:path>
              </a:pathLst>
            </a:cu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5" name="Line 38"/>
            <p:cNvSpPr>
              <a:spLocks noChangeShapeType="1"/>
            </p:cNvSpPr>
            <p:nvPr/>
          </p:nvSpPr>
          <p:spPr bwMode="auto">
            <a:xfrm>
              <a:off x="693738" y="2262188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6" name="Line 39"/>
            <p:cNvSpPr>
              <a:spLocks noChangeShapeType="1"/>
            </p:cNvSpPr>
            <p:nvPr/>
          </p:nvSpPr>
          <p:spPr bwMode="auto">
            <a:xfrm>
              <a:off x="693738" y="2757488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7" name="Line 40"/>
            <p:cNvSpPr>
              <a:spLocks noChangeShapeType="1"/>
            </p:cNvSpPr>
            <p:nvPr/>
          </p:nvSpPr>
          <p:spPr bwMode="auto">
            <a:xfrm>
              <a:off x="693738" y="3254375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8" name="Line 41"/>
            <p:cNvSpPr>
              <a:spLocks noChangeShapeType="1"/>
            </p:cNvSpPr>
            <p:nvPr/>
          </p:nvSpPr>
          <p:spPr bwMode="auto">
            <a:xfrm flipV="1">
              <a:off x="806450" y="2757488"/>
              <a:ext cx="0" cy="4968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19" name="Line 42"/>
            <p:cNvSpPr>
              <a:spLocks noChangeShapeType="1"/>
            </p:cNvSpPr>
            <p:nvPr/>
          </p:nvSpPr>
          <p:spPr bwMode="auto">
            <a:xfrm flipV="1">
              <a:off x="806450" y="2262188"/>
              <a:ext cx="0" cy="49530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0" name="Line 43"/>
            <p:cNvSpPr>
              <a:spLocks noChangeShapeType="1"/>
            </p:cNvSpPr>
            <p:nvPr/>
          </p:nvSpPr>
          <p:spPr bwMode="auto">
            <a:xfrm>
              <a:off x="693738" y="4249738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1" name="Line 44"/>
            <p:cNvSpPr>
              <a:spLocks noChangeShapeType="1"/>
            </p:cNvSpPr>
            <p:nvPr/>
          </p:nvSpPr>
          <p:spPr bwMode="auto">
            <a:xfrm flipV="1">
              <a:off x="806450" y="3752850"/>
              <a:ext cx="0" cy="49688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2" name="Line 45"/>
            <p:cNvSpPr>
              <a:spLocks noChangeShapeType="1"/>
            </p:cNvSpPr>
            <p:nvPr/>
          </p:nvSpPr>
          <p:spPr bwMode="auto">
            <a:xfrm>
              <a:off x="693738" y="3752850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3" name="Line 46"/>
            <p:cNvSpPr>
              <a:spLocks noChangeShapeType="1"/>
            </p:cNvSpPr>
            <p:nvPr/>
          </p:nvSpPr>
          <p:spPr bwMode="auto">
            <a:xfrm>
              <a:off x="693738" y="4746625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4" name="Line 47"/>
            <p:cNvSpPr>
              <a:spLocks noChangeShapeType="1"/>
            </p:cNvSpPr>
            <p:nvPr/>
          </p:nvSpPr>
          <p:spPr bwMode="auto">
            <a:xfrm flipV="1">
              <a:off x="806450" y="4249738"/>
              <a:ext cx="0" cy="4968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5" name="Line 48"/>
            <p:cNvSpPr>
              <a:spLocks noChangeShapeType="1"/>
            </p:cNvSpPr>
            <p:nvPr/>
          </p:nvSpPr>
          <p:spPr bwMode="auto">
            <a:xfrm>
              <a:off x="693738" y="5243513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6" name="Freeform 49"/>
            <p:cNvSpPr>
              <a:spLocks/>
            </p:cNvSpPr>
            <p:nvPr/>
          </p:nvSpPr>
          <p:spPr bwMode="auto">
            <a:xfrm>
              <a:off x="693738" y="5243513"/>
              <a:ext cx="112712" cy="496887"/>
            </a:xfrm>
            <a:custGeom>
              <a:avLst/>
              <a:gdLst>
                <a:gd name="T0" fmla="*/ 0 w 73"/>
                <a:gd name="T1" fmla="*/ 2147483647 h 323"/>
                <a:gd name="T2" fmla="*/ 2147483647 w 73"/>
                <a:gd name="T3" fmla="*/ 2147483647 h 323"/>
                <a:gd name="T4" fmla="*/ 2147483647 w 73"/>
                <a:gd name="T5" fmla="*/ 0 h 323"/>
                <a:gd name="T6" fmla="*/ 0 60000 65536"/>
                <a:gd name="T7" fmla="*/ 0 60000 65536"/>
                <a:gd name="T8" fmla="*/ 0 60000 65536"/>
                <a:gd name="T9" fmla="*/ 0 w 73"/>
                <a:gd name="T10" fmla="*/ 0 h 323"/>
                <a:gd name="T11" fmla="*/ 73 w 73"/>
                <a:gd name="T12" fmla="*/ 323 h 3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" h="323">
                  <a:moveTo>
                    <a:pt x="0" y="323"/>
                  </a:moveTo>
                  <a:lnTo>
                    <a:pt x="73" y="323"/>
                  </a:lnTo>
                  <a:lnTo>
                    <a:pt x="73" y="0"/>
                  </a:lnTo>
                </a:path>
              </a:pathLst>
            </a:cu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7" name="Line 50"/>
            <p:cNvSpPr>
              <a:spLocks noChangeShapeType="1"/>
            </p:cNvSpPr>
            <p:nvPr/>
          </p:nvSpPr>
          <p:spPr bwMode="auto">
            <a:xfrm flipV="1">
              <a:off x="806450" y="4746625"/>
              <a:ext cx="0" cy="49688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8" name="Line 51"/>
            <p:cNvSpPr>
              <a:spLocks noChangeShapeType="1"/>
            </p:cNvSpPr>
            <p:nvPr/>
          </p:nvSpPr>
          <p:spPr bwMode="auto">
            <a:xfrm flipV="1">
              <a:off x="806450" y="3254375"/>
              <a:ext cx="0" cy="49847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29" name="Line 52"/>
            <p:cNvSpPr>
              <a:spLocks noChangeShapeType="1"/>
            </p:cNvSpPr>
            <p:nvPr/>
          </p:nvSpPr>
          <p:spPr bwMode="auto">
            <a:xfrm>
              <a:off x="806450" y="3254375"/>
              <a:ext cx="3938588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30" name="Freeform 53"/>
            <p:cNvSpPr>
              <a:spLocks/>
            </p:cNvSpPr>
            <p:nvPr/>
          </p:nvSpPr>
          <p:spPr bwMode="auto">
            <a:xfrm>
              <a:off x="1817688" y="3087688"/>
              <a:ext cx="217487" cy="166687"/>
            </a:xfrm>
            <a:custGeom>
              <a:avLst/>
              <a:gdLst>
                <a:gd name="T0" fmla="*/ 2147483647 w 141"/>
                <a:gd name="T1" fmla="*/ 2147483647 h 109"/>
                <a:gd name="T2" fmla="*/ 2147483647 w 141"/>
                <a:gd name="T3" fmla="*/ 0 h 109"/>
                <a:gd name="T4" fmla="*/ 0 w 141"/>
                <a:gd name="T5" fmla="*/ 0 h 109"/>
                <a:gd name="T6" fmla="*/ 0 w 141"/>
                <a:gd name="T7" fmla="*/ 2147483647 h 109"/>
                <a:gd name="T8" fmla="*/ 2147483647 w 141"/>
                <a:gd name="T9" fmla="*/ 2147483647 h 109"/>
                <a:gd name="T10" fmla="*/ 2147483647 w 141"/>
                <a:gd name="T11" fmla="*/ 2147483647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109"/>
                <a:gd name="T20" fmla="*/ 141 w 141"/>
                <a:gd name="T21" fmla="*/ 109 h 10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109">
                  <a:moveTo>
                    <a:pt x="141" y="109"/>
                  </a:moveTo>
                  <a:lnTo>
                    <a:pt x="141" y="0"/>
                  </a:lnTo>
                  <a:lnTo>
                    <a:pt x="0" y="0"/>
                  </a:lnTo>
                  <a:lnTo>
                    <a:pt x="0" y="109"/>
                  </a:lnTo>
                  <a:lnTo>
                    <a:pt x="141" y="109"/>
                  </a:lnTo>
                  <a:close/>
                </a:path>
              </a:pathLst>
            </a:custGeom>
            <a:solidFill>
              <a:srgbClr val="CC66FF"/>
            </a:solidFill>
            <a:ln w="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31" name="Rectangle 54"/>
            <p:cNvSpPr>
              <a:spLocks noChangeArrowheads="1"/>
            </p:cNvSpPr>
            <p:nvPr/>
          </p:nvSpPr>
          <p:spPr bwMode="auto">
            <a:xfrm>
              <a:off x="985838" y="3098800"/>
              <a:ext cx="217487" cy="155575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32" name="Rectangle 55"/>
            <p:cNvSpPr>
              <a:spLocks noChangeArrowheads="1"/>
            </p:cNvSpPr>
            <p:nvPr/>
          </p:nvSpPr>
          <p:spPr bwMode="auto">
            <a:xfrm>
              <a:off x="2633663" y="3254375"/>
              <a:ext cx="215900" cy="112713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33" name="Freeform 56"/>
            <p:cNvSpPr>
              <a:spLocks/>
            </p:cNvSpPr>
            <p:nvPr/>
          </p:nvSpPr>
          <p:spPr bwMode="auto">
            <a:xfrm>
              <a:off x="3462338" y="3013075"/>
              <a:ext cx="217487" cy="241300"/>
            </a:xfrm>
            <a:custGeom>
              <a:avLst/>
              <a:gdLst>
                <a:gd name="T0" fmla="*/ 2147483647 w 141"/>
                <a:gd name="T1" fmla="*/ 0 h 157"/>
                <a:gd name="T2" fmla="*/ 0 w 141"/>
                <a:gd name="T3" fmla="*/ 0 h 157"/>
                <a:gd name="T4" fmla="*/ 0 w 141"/>
                <a:gd name="T5" fmla="*/ 2147483647 h 157"/>
                <a:gd name="T6" fmla="*/ 2147483647 w 141"/>
                <a:gd name="T7" fmla="*/ 2147483647 h 157"/>
                <a:gd name="T8" fmla="*/ 2147483647 w 141"/>
                <a:gd name="T9" fmla="*/ 0 h 157"/>
                <a:gd name="T10" fmla="*/ 2147483647 w 141"/>
                <a:gd name="T11" fmla="*/ 0 h 1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157"/>
                <a:gd name="T20" fmla="*/ 141 w 141"/>
                <a:gd name="T21" fmla="*/ 157 h 1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157">
                  <a:moveTo>
                    <a:pt x="141" y="0"/>
                  </a:moveTo>
                  <a:lnTo>
                    <a:pt x="0" y="0"/>
                  </a:lnTo>
                  <a:lnTo>
                    <a:pt x="0" y="157"/>
                  </a:lnTo>
                  <a:lnTo>
                    <a:pt x="141" y="157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CC66FF"/>
            </a:solidFill>
            <a:ln w="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34" name="Rectangle 57"/>
            <p:cNvSpPr>
              <a:spLocks noChangeArrowheads="1"/>
            </p:cNvSpPr>
            <p:nvPr/>
          </p:nvSpPr>
          <p:spPr bwMode="auto">
            <a:xfrm>
              <a:off x="4286250" y="3143250"/>
              <a:ext cx="217488" cy="111125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35" name="Rectangle 58"/>
            <p:cNvSpPr>
              <a:spLocks noChangeArrowheads="1"/>
            </p:cNvSpPr>
            <p:nvPr/>
          </p:nvSpPr>
          <p:spPr bwMode="auto">
            <a:xfrm>
              <a:off x="5106988" y="2552700"/>
              <a:ext cx="217487" cy="701675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36" name="Freeform 59"/>
            <p:cNvSpPr>
              <a:spLocks/>
            </p:cNvSpPr>
            <p:nvPr/>
          </p:nvSpPr>
          <p:spPr bwMode="auto">
            <a:xfrm>
              <a:off x="5938838" y="3254375"/>
              <a:ext cx="217487" cy="112713"/>
            </a:xfrm>
            <a:custGeom>
              <a:avLst/>
              <a:gdLst>
                <a:gd name="T0" fmla="*/ 2147483647 w 141"/>
                <a:gd name="T1" fmla="*/ 0 h 73"/>
                <a:gd name="T2" fmla="*/ 0 w 141"/>
                <a:gd name="T3" fmla="*/ 0 h 73"/>
                <a:gd name="T4" fmla="*/ 0 w 141"/>
                <a:gd name="T5" fmla="*/ 2147483647 h 73"/>
                <a:gd name="T6" fmla="*/ 2147483647 w 141"/>
                <a:gd name="T7" fmla="*/ 2147483647 h 73"/>
                <a:gd name="T8" fmla="*/ 2147483647 w 141"/>
                <a:gd name="T9" fmla="*/ 0 h 73"/>
                <a:gd name="T10" fmla="*/ 2147483647 w 141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73"/>
                <a:gd name="T20" fmla="*/ 141 w 141"/>
                <a:gd name="T21" fmla="*/ 73 h 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73">
                  <a:moveTo>
                    <a:pt x="141" y="0"/>
                  </a:moveTo>
                  <a:lnTo>
                    <a:pt x="0" y="0"/>
                  </a:lnTo>
                  <a:lnTo>
                    <a:pt x="0" y="73"/>
                  </a:lnTo>
                  <a:lnTo>
                    <a:pt x="141" y="73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CC66FF"/>
            </a:solidFill>
            <a:ln w="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37" name="Rectangle 60"/>
            <p:cNvSpPr>
              <a:spLocks noChangeArrowheads="1"/>
            </p:cNvSpPr>
            <p:nvPr/>
          </p:nvSpPr>
          <p:spPr bwMode="auto">
            <a:xfrm>
              <a:off x="6762750" y="3254375"/>
              <a:ext cx="217488" cy="393700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38" name="Rectangle 61"/>
            <p:cNvSpPr>
              <a:spLocks noChangeArrowheads="1"/>
            </p:cNvSpPr>
            <p:nvPr/>
          </p:nvSpPr>
          <p:spPr bwMode="auto">
            <a:xfrm>
              <a:off x="7583488" y="2992438"/>
              <a:ext cx="217487" cy="261937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39" name="Rectangle 62"/>
            <p:cNvSpPr>
              <a:spLocks noChangeArrowheads="1"/>
            </p:cNvSpPr>
            <p:nvPr/>
          </p:nvSpPr>
          <p:spPr bwMode="auto">
            <a:xfrm>
              <a:off x="1231900" y="3254375"/>
              <a:ext cx="217488" cy="1997075"/>
            </a:xfrm>
            <a:prstGeom prst="rect">
              <a:avLst/>
            </a:prstGeom>
            <a:solidFill>
              <a:schemeClr val="accent2"/>
            </a:solidFill>
            <a:ln w="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40" name="Freeform 63"/>
            <p:cNvSpPr>
              <a:spLocks/>
            </p:cNvSpPr>
            <p:nvPr/>
          </p:nvSpPr>
          <p:spPr bwMode="auto">
            <a:xfrm>
              <a:off x="2063750" y="3254375"/>
              <a:ext cx="217488" cy="898525"/>
            </a:xfrm>
            <a:custGeom>
              <a:avLst/>
              <a:gdLst>
                <a:gd name="T0" fmla="*/ 2147483647 w 141"/>
                <a:gd name="T1" fmla="*/ 0 h 584"/>
                <a:gd name="T2" fmla="*/ 0 w 141"/>
                <a:gd name="T3" fmla="*/ 0 h 584"/>
                <a:gd name="T4" fmla="*/ 0 w 141"/>
                <a:gd name="T5" fmla="*/ 2147483647 h 584"/>
                <a:gd name="T6" fmla="*/ 2147483647 w 141"/>
                <a:gd name="T7" fmla="*/ 2147483647 h 584"/>
                <a:gd name="T8" fmla="*/ 2147483647 w 141"/>
                <a:gd name="T9" fmla="*/ 0 h 584"/>
                <a:gd name="T10" fmla="*/ 2147483647 w 141"/>
                <a:gd name="T11" fmla="*/ 0 h 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584"/>
                <a:gd name="T20" fmla="*/ 141 w 141"/>
                <a:gd name="T21" fmla="*/ 584 h 5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584">
                  <a:moveTo>
                    <a:pt x="141" y="0"/>
                  </a:moveTo>
                  <a:lnTo>
                    <a:pt x="0" y="0"/>
                  </a:lnTo>
                  <a:lnTo>
                    <a:pt x="0" y="584"/>
                  </a:lnTo>
                  <a:lnTo>
                    <a:pt x="141" y="584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41" name="Freeform 64"/>
            <p:cNvSpPr>
              <a:spLocks/>
            </p:cNvSpPr>
            <p:nvPr/>
          </p:nvSpPr>
          <p:spPr bwMode="auto">
            <a:xfrm>
              <a:off x="2879725" y="3254375"/>
              <a:ext cx="214313" cy="271463"/>
            </a:xfrm>
            <a:custGeom>
              <a:avLst/>
              <a:gdLst>
                <a:gd name="T0" fmla="*/ 0 w 139"/>
                <a:gd name="T1" fmla="*/ 0 h 176"/>
                <a:gd name="T2" fmla="*/ 0 w 139"/>
                <a:gd name="T3" fmla="*/ 2147483647 h 176"/>
                <a:gd name="T4" fmla="*/ 2147483647 w 139"/>
                <a:gd name="T5" fmla="*/ 2147483647 h 176"/>
                <a:gd name="T6" fmla="*/ 2147483647 w 139"/>
                <a:gd name="T7" fmla="*/ 0 h 176"/>
                <a:gd name="T8" fmla="*/ 0 w 139"/>
                <a:gd name="T9" fmla="*/ 0 h 176"/>
                <a:gd name="T10" fmla="*/ 0 w 139"/>
                <a:gd name="T11" fmla="*/ 0 h 1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9"/>
                <a:gd name="T19" fmla="*/ 0 h 176"/>
                <a:gd name="T20" fmla="*/ 139 w 139"/>
                <a:gd name="T21" fmla="*/ 176 h 17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9" h="176">
                  <a:moveTo>
                    <a:pt x="0" y="0"/>
                  </a:moveTo>
                  <a:lnTo>
                    <a:pt x="0" y="176"/>
                  </a:lnTo>
                  <a:lnTo>
                    <a:pt x="139" y="176"/>
                  </a:lnTo>
                  <a:lnTo>
                    <a:pt x="13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42" name="Freeform 65"/>
            <p:cNvSpPr>
              <a:spLocks/>
            </p:cNvSpPr>
            <p:nvPr/>
          </p:nvSpPr>
          <p:spPr bwMode="auto">
            <a:xfrm>
              <a:off x="3708400" y="3254375"/>
              <a:ext cx="217488" cy="1757363"/>
            </a:xfrm>
            <a:custGeom>
              <a:avLst/>
              <a:gdLst>
                <a:gd name="T0" fmla="*/ 2147483647 w 141"/>
                <a:gd name="T1" fmla="*/ 0 h 1142"/>
                <a:gd name="T2" fmla="*/ 0 w 141"/>
                <a:gd name="T3" fmla="*/ 0 h 1142"/>
                <a:gd name="T4" fmla="*/ 0 w 141"/>
                <a:gd name="T5" fmla="*/ 2147483647 h 1142"/>
                <a:gd name="T6" fmla="*/ 2147483647 w 141"/>
                <a:gd name="T7" fmla="*/ 2147483647 h 1142"/>
                <a:gd name="T8" fmla="*/ 2147483647 w 141"/>
                <a:gd name="T9" fmla="*/ 0 h 1142"/>
                <a:gd name="T10" fmla="*/ 2147483647 w 141"/>
                <a:gd name="T11" fmla="*/ 0 h 11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1142"/>
                <a:gd name="T20" fmla="*/ 141 w 141"/>
                <a:gd name="T21" fmla="*/ 1142 h 11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1142">
                  <a:moveTo>
                    <a:pt x="141" y="0"/>
                  </a:moveTo>
                  <a:lnTo>
                    <a:pt x="0" y="0"/>
                  </a:lnTo>
                  <a:lnTo>
                    <a:pt x="0" y="1142"/>
                  </a:lnTo>
                  <a:lnTo>
                    <a:pt x="141" y="1142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43" name="Rectangle 66"/>
            <p:cNvSpPr>
              <a:spLocks noChangeArrowheads="1"/>
            </p:cNvSpPr>
            <p:nvPr/>
          </p:nvSpPr>
          <p:spPr bwMode="auto">
            <a:xfrm>
              <a:off x="4532313" y="3254375"/>
              <a:ext cx="215900" cy="1211263"/>
            </a:xfrm>
            <a:prstGeom prst="rect">
              <a:avLst/>
            </a:prstGeom>
            <a:solidFill>
              <a:schemeClr val="accent2"/>
            </a:solidFill>
            <a:ln w="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44" name="Freeform 67"/>
            <p:cNvSpPr>
              <a:spLocks/>
            </p:cNvSpPr>
            <p:nvPr/>
          </p:nvSpPr>
          <p:spPr bwMode="auto">
            <a:xfrm>
              <a:off x="5353050" y="3254375"/>
              <a:ext cx="217488" cy="804863"/>
            </a:xfrm>
            <a:custGeom>
              <a:avLst/>
              <a:gdLst>
                <a:gd name="T0" fmla="*/ 2147483647 w 141"/>
                <a:gd name="T1" fmla="*/ 2147483647 h 523"/>
                <a:gd name="T2" fmla="*/ 2147483647 w 141"/>
                <a:gd name="T3" fmla="*/ 0 h 523"/>
                <a:gd name="T4" fmla="*/ 0 w 141"/>
                <a:gd name="T5" fmla="*/ 0 h 523"/>
                <a:gd name="T6" fmla="*/ 0 w 141"/>
                <a:gd name="T7" fmla="*/ 2147483647 h 523"/>
                <a:gd name="T8" fmla="*/ 2147483647 w 141"/>
                <a:gd name="T9" fmla="*/ 2147483647 h 523"/>
                <a:gd name="T10" fmla="*/ 2147483647 w 141"/>
                <a:gd name="T11" fmla="*/ 2147483647 h 5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523"/>
                <a:gd name="T20" fmla="*/ 141 w 141"/>
                <a:gd name="T21" fmla="*/ 523 h 5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523">
                  <a:moveTo>
                    <a:pt x="141" y="523"/>
                  </a:moveTo>
                  <a:lnTo>
                    <a:pt x="141" y="0"/>
                  </a:lnTo>
                  <a:lnTo>
                    <a:pt x="0" y="0"/>
                  </a:lnTo>
                  <a:lnTo>
                    <a:pt x="0" y="523"/>
                  </a:lnTo>
                  <a:lnTo>
                    <a:pt x="141" y="523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45" name="Rectangle 68"/>
            <p:cNvSpPr>
              <a:spLocks noChangeArrowheads="1"/>
            </p:cNvSpPr>
            <p:nvPr/>
          </p:nvSpPr>
          <p:spPr bwMode="auto">
            <a:xfrm>
              <a:off x="7008813" y="3254375"/>
              <a:ext cx="217487" cy="1095375"/>
            </a:xfrm>
            <a:prstGeom prst="rect">
              <a:avLst/>
            </a:prstGeom>
            <a:solidFill>
              <a:schemeClr val="accent2"/>
            </a:solidFill>
            <a:ln w="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46" name="Freeform 69"/>
            <p:cNvSpPr>
              <a:spLocks/>
            </p:cNvSpPr>
            <p:nvPr/>
          </p:nvSpPr>
          <p:spPr bwMode="auto">
            <a:xfrm>
              <a:off x="6184900" y="3254375"/>
              <a:ext cx="217488" cy="1181100"/>
            </a:xfrm>
            <a:custGeom>
              <a:avLst/>
              <a:gdLst>
                <a:gd name="T0" fmla="*/ 2147483647 w 141"/>
                <a:gd name="T1" fmla="*/ 0 h 768"/>
                <a:gd name="T2" fmla="*/ 0 w 141"/>
                <a:gd name="T3" fmla="*/ 0 h 768"/>
                <a:gd name="T4" fmla="*/ 0 w 141"/>
                <a:gd name="T5" fmla="*/ 2147483647 h 768"/>
                <a:gd name="T6" fmla="*/ 2147483647 w 141"/>
                <a:gd name="T7" fmla="*/ 2147483647 h 768"/>
                <a:gd name="T8" fmla="*/ 2147483647 w 141"/>
                <a:gd name="T9" fmla="*/ 0 h 768"/>
                <a:gd name="T10" fmla="*/ 2147483647 w 141"/>
                <a:gd name="T11" fmla="*/ 0 h 7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768"/>
                <a:gd name="T20" fmla="*/ 141 w 141"/>
                <a:gd name="T21" fmla="*/ 768 h 76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768">
                  <a:moveTo>
                    <a:pt x="141" y="0"/>
                  </a:moveTo>
                  <a:lnTo>
                    <a:pt x="0" y="0"/>
                  </a:lnTo>
                  <a:lnTo>
                    <a:pt x="0" y="768"/>
                  </a:lnTo>
                  <a:lnTo>
                    <a:pt x="141" y="76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47" name="Rectangle 70"/>
            <p:cNvSpPr>
              <a:spLocks noChangeArrowheads="1"/>
            </p:cNvSpPr>
            <p:nvPr/>
          </p:nvSpPr>
          <p:spPr bwMode="auto">
            <a:xfrm>
              <a:off x="7829550" y="2141538"/>
              <a:ext cx="217488" cy="1112837"/>
            </a:xfrm>
            <a:prstGeom prst="rect">
              <a:avLst/>
            </a:prstGeom>
            <a:solidFill>
              <a:schemeClr val="accent2"/>
            </a:solidFill>
            <a:ln w="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7948" name="Freeform 71"/>
            <p:cNvSpPr>
              <a:spLocks/>
            </p:cNvSpPr>
            <p:nvPr/>
          </p:nvSpPr>
          <p:spPr bwMode="auto">
            <a:xfrm>
              <a:off x="5243513" y="1479550"/>
              <a:ext cx="125412" cy="122238"/>
            </a:xfrm>
            <a:custGeom>
              <a:avLst/>
              <a:gdLst>
                <a:gd name="T0" fmla="*/ 0 w 81"/>
                <a:gd name="T1" fmla="*/ 0 h 79"/>
                <a:gd name="T2" fmla="*/ 0 w 81"/>
                <a:gd name="T3" fmla="*/ 2147483647 h 79"/>
                <a:gd name="T4" fmla="*/ 2147483647 w 81"/>
                <a:gd name="T5" fmla="*/ 2147483647 h 79"/>
                <a:gd name="T6" fmla="*/ 2147483647 w 81"/>
                <a:gd name="T7" fmla="*/ 0 h 79"/>
                <a:gd name="T8" fmla="*/ 0 w 81"/>
                <a:gd name="T9" fmla="*/ 0 h 79"/>
                <a:gd name="T10" fmla="*/ 0 w 81"/>
                <a:gd name="T11" fmla="*/ 0 h 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1"/>
                <a:gd name="T19" fmla="*/ 0 h 79"/>
                <a:gd name="T20" fmla="*/ 81 w 81"/>
                <a:gd name="T21" fmla="*/ 79 h 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1" h="79">
                  <a:moveTo>
                    <a:pt x="0" y="0"/>
                  </a:moveTo>
                  <a:lnTo>
                    <a:pt x="0" y="79"/>
                  </a:lnTo>
                  <a:lnTo>
                    <a:pt x="81" y="79"/>
                  </a:lnTo>
                  <a:lnTo>
                    <a:pt x="8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49" name="Freeform 72"/>
            <p:cNvSpPr>
              <a:spLocks/>
            </p:cNvSpPr>
            <p:nvPr/>
          </p:nvSpPr>
          <p:spPr bwMode="auto">
            <a:xfrm>
              <a:off x="3073400" y="1479550"/>
              <a:ext cx="123825" cy="122238"/>
            </a:xfrm>
            <a:custGeom>
              <a:avLst/>
              <a:gdLst>
                <a:gd name="T0" fmla="*/ 0 w 80"/>
                <a:gd name="T1" fmla="*/ 0 h 79"/>
                <a:gd name="T2" fmla="*/ 0 w 80"/>
                <a:gd name="T3" fmla="*/ 2147483647 h 79"/>
                <a:gd name="T4" fmla="*/ 2147483647 w 80"/>
                <a:gd name="T5" fmla="*/ 2147483647 h 79"/>
                <a:gd name="T6" fmla="*/ 2147483647 w 80"/>
                <a:gd name="T7" fmla="*/ 0 h 79"/>
                <a:gd name="T8" fmla="*/ 0 w 80"/>
                <a:gd name="T9" fmla="*/ 0 h 79"/>
                <a:gd name="T10" fmla="*/ 0 w 80"/>
                <a:gd name="T11" fmla="*/ 0 h 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0"/>
                <a:gd name="T19" fmla="*/ 0 h 79"/>
                <a:gd name="T20" fmla="*/ 80 w 80"/>
                <a:gd name="T21" fmla="*/ 79 h 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0" h="79">
                  <a:moveTo>
                    <a:pt x="0" y="0"/>
                  </a:moveTo>
                  <a:lnTo>
                    <a:pt x="0" y="79"/>
                  </a:lnTo>
                  <a:lnTo>
                    <a:pt x="80" y="79"/>
                  </a:lnTo>
                  <a:lnTo>
                    <a:pt x="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66FF"/>
            </a:solidFill>
            <a:ln w="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50" name="ZoneTexte 11304"/>
            <p:cNvSpPr txBox="1">
              <a:spLocks noChangeArrowheads="1"/>
            </p:cNvSpPr>
            <p:nvPr/>
          </p:nvSpPr>
          <p:spPr bwMode="auto">
            <a:xfrm>
              <a:off x="360363" y="1652588"/>
              <a:ext cx="3984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0.6</a:t>
              </a:r>
            </a:p>
          </p:txBody>
        </p:sp>
        <p:sp>
          <p:nvSpPr>
            <p:cNvPr id="37951" name="ZoneTexte 73"/>
            <p:cNvSpPr txBox="1">
              <a:spLocks noChangeArrowheads="1"/>
            </p:cNvSpPr>
            <p:nvPr/>
          </p:nvSpPr>
          <p:spPr bwMode="auto">
            <a:xfrm>
              <a:off x="854857" y="2808288"/>
              <a:ext cx="46198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 dirty="0">
                  <a:solidFill>
                    <a:srgbClr val="000066"/>
                  </a:solidFill>
                  <a:latin typeface="+mj-lt"/>
                </a:rPr>
                <a:t>0.06</a:t>
              </a:r>
            </a:p>
          </p:txBody>
        </p:sp>
        <p:sp>
          <p:nvSpPr>
            <p:cNvPr id="37952" name="ZoneTexte 74"/>
            <p:cNvSpPr txBox="1">
              <a:spLocks noChangeArrowheads="1"/>
            </p:cNvSpPr>
            <p:nvPr/>
          </p:nvSpPr>
          <p:spPr bwMode="auto">
            <a:xfrm>
              <a:off x="1075303" y="5286375"/>
              <a:ext cx="50686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-0,81</a:t>
              </a:r>
            </a:p>
          </p:txBody>
        </p:sp>
        <p:sp>
          <p:nvSpPr>
            <p:cNvPr id="37953" name="ZoneTexte 75"/>
            <p:cNvSpPr txBox="1">
              <a:spLocks noChangeArrowheads="1"/>
            </p:cNvSpPr>
            <p:nvPr/>
          </p:nvSpPr>
          <p:spPr bwMode="auto">
            <a:xfrm>
              <a:off x="1683532" y="2805113"/>
              <a:ext cx="46198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0.07</a:t>
              </a:r>
            </a:p>
          </p:txBody>
        </p:sp>
        <p:sp>
          <p:nvSpPr>
            <p:cNvPr id="37954" name="ZoneTexte 76"/>
            <p:cNvSpPr txBox="1">
              <a:spLocks noChangeArrowheads="1"/>
            </p:cNvSpPr>
            <p:nvPr/>
          </p:nvSpPr>
          <p:spPr bwMode="auto">
            <a:xfrm>
              <a:off x="1913495" y="4159250"/>
              <a:ext cx="50847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-0.36</a:t>
              </a:r>
            </a:p>
          </p:txBody>
        </p:sp>
        <p:sp>
          <p:nvSpPr>
            <p:cNvPr id="37955" name="ZoneTexte 77"/>
            <p:cNvSpPr txBox="1">
              <a:spLocks noChangeArrowheads="1"/>
            </p:cNvSpPr>
            <p:nvPr/>
          </p:nvSpPr>
          <p:spPr bwMode="auto">
            <a:xfrm>
              <a:off x="2448482" y="3402013"/>
              <a:ext cx="50847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-0.04</a:t>
              </a:r>
            </a:p>
          </p:txBody>
        </p:sp>
        <p:sp>
          <p:nvSpPr>
            <p:cNvPr id="37956" name="ZoneTexte 78"/>
            <p:cNvSpPr txBox="1">
              <a:spLocks noChangeArrowheads="1"/>
            </p:cNvSpPr>
            <p:nvPr/>
          </p:nvSpPr>
          <p:spPr bwMode="auto">
            <a:xfrm>
              <a:off x="2711450" y="3568700"/>
              <a:ext cx="5222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-0.11</a:t>
              </a:r>
            </a:p>
          </p:txBody>
        </p:sp>
        <p:sp>
          <p:nvSpPr>
            <p:cNvPr id="37957" name="ZoneTexte 79"/>
            <p:cNvSpPr txBox="1">
              <a:spLocks noChangeArrowheads="1"/>
            </p:cNvSpPr>
            <p:nvPr/>
          </p:nvSpPr>
          <p:spPr bwMode="auto">
            <a:xfrm>
              <a:off x="3344057" y="2716213"/>
              <a:ext cx="46198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0.10</a:t>
              </a:r>
            </a:p>
          </p:txBody>
        </p:sp>
        <p:sp>
          <p:nvSpPr>
            <p:cNvPr id="37958" name="ZoneTexte 80"/>
            <p:cNvSpPr txBox="1">
              <a:spLocks noChangeArrowheads="1"/>
            </p:cNvSpPr>
            <p:nvPr/>
          </p:nvSpPr>
          <p:spPr bwMode="auto">
            <a:xfrm>
              <a:off x="3559732" y="5011738"/>
              <a:ext cx="50847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-0.71</a:t>
              </a:r>
            </a:p>
          </p:txBody>
        </p:sp>
        <p:sp>
          <p:nvSpPr>
            <p:cNvPr id="37959" name="ZoneTexte 81"/>
            <p:cNvSpPr txBox="1">
              <a:spLocks noChangeArrowheads="1"/>
            </p:cNvSpPr>
            <p:nvPr/>
          </p:nvSpPr>
          <p:spPr bwMode="auto">
            <a:xfrm>
              <a:off x="4161620" y="2846388"/>
              <a:ext cx="46198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0.05</a:t>
              </a:r>
            </a:p>
          </p:txBody>
        </p:sp>
        <p:sp>
          <p:nvSpPr>
            <p:cNvPr id="37960" name="ZoneTexte 82"/>
            <p:cNvSpPr txBox="1">
              <a:spLocks noChangeArrowheads="1"/>
            </p:cNvSpPr>
            <p:nvPr/>
          </p:nvSpPr>
          <p:spPr bwMode="auto">
            <a:xfrm>
              <a:off x="4374913" y="4484688"/>
              <a:ext cx="50847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-0.49</a:t>
              </a:r>
            </a:p>
          </p:txBody>
        </p:sp>
        <p:sp>
          <p:nvSpPr>
            <p:cNvPr id="37961" name="ZoneTexte 83"/>
            <p:cNvSpPr txBox="1">
              <a:spLocks noChangeArrowheads="1"/>
            </p:cNvSpPr>
            <p:nvPr/>
          </p:nvSpPr>
          <p:spPr bwMode="auto">
            <a:xfrm>
              <a:off x="4979182" y="2262188"/>
              <a:ext cx="46198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0.29</a:t>
              </a:r>
            </a:p>
          </p:txBody>
        </p:sp>
        <p:sp>
          <p:nvSpPr>
            <p:cNvPr id="37962" name="ZoneTexte 84"/>
            <p:cNvSpPr txBox="1">
              <a:spLocks noChangeArrowheads="1"/>
            </p:cNvSpPr>
            <p:nvPr/>
          </p:nvSpPr>
          <p:spPr bwMode="auto">
            <a:xfrm>
              <a:off x="5196445" y="4087813"/>
              <a:ext cx="50847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-0.32</a:t>
              </a:r>
            </a:p>
          </p:txBody>
        </p:sp>
        <p:sp>
          <p:nvSpPr>
            <p:cNvPr id="37963" name="ZoneTexte 85"/>
            <p:cNvSpPr txBox="1">
              <a:spLocks noChangeArrowheads="1"/>
            </p:cNvSpPr>
            <p:nvPr/>
          </p:nvSpPr>
          <p:spPr bwMode="auto">
            <a:xfrm>
              <a:off x="5671107" y="3402013"/>
              <a:ext cx="50847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-0.01</a:t>
              </a:r>
            </a:p>
          </p:txBody>
        </p:sp>
        <p:sp>
          <p:nvSpPr>
            <p:cNvPr id="37964" name="ZoneTexte 86"/>
            <p:cNvSpPr txBox="1">
              <a:spLocks noChangeArrowheads="1"/>
            </p:cNvSpPr>
            <p:nvPr/>
          </p:nvSpPr>
          <p:spPr bwMode="auto">
            <a:xfrm>
              <a:off x="6011626" y="4448175"/>
              <a:ext cx="50847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-0.12</a:t>
              </a:r>
            </a:p>
          </p:txBody>
        </p:sp>
        <p:sp>
          <p:nvSpPr>
            <p:cNvPr id="37965" name="ZoneTexte 87"/>
            <p:cNvSpPr txBox="1">
              <a:spLocks noChangeArrowheads="1"/>
            </p:cNvSpPr>
            <p:nvPr/>
          </p:nvSpPr>
          <p:spPr bwMode="auto">
            <a:xfrm>
              <a:off x="6560901" y="3663950"/>
              <a:ext cx="50847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-0.04</a:t>
              </a:r>
            </a:p>
          </p:txBody>
        </p:sp>
        <p:sp>
          <p:nvSpPr>
            <p:cNvPr id="37966" name="ZoneTexte 88"/>
            <p:cNvSpPr txBox="1">
              <a:spLocks noChangeArrowheads="1"/>
            </p:cNvSpPr>
            <p:nvPr/>
          </p:nvSpPr>
          <p:spPr bwMode="auto">
            <a:xfrm>
              <a:off x="6845300" y="4351338"/>
              <a:ext cx="5222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-0.11</a:t>
              </a:r>
            </a:p>
          </p:txBody>
        </p:sp>
        <p:sp>
          <p:nvSpPr>
            <p:cNvPr id="37967" name="ZoneTexte 89"/>
            <p:cNvSpPr txBox="1">
              <a:spLocks noChangeArrowheads="1"/>
            </p:cNvSpPr>
            <p:nvPr/>
          </p:nvSpPr>
          <p:spPr bwMode="auto">
            <a:xfrm>
              <a:off x="7423932" y="2698750"/>
              <a:ext cx="46198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0.03</a:t>
              </a:r>
            </a:p>
          </p:txBody>
        </p:sp>
        <p:sp>
          <p:nvSpPr>
            <p:cNvPr id="37968" name="ZoneTexte 90"/>
            <p:cNvSpPr txBox="1">
              <a:spLocks noChangeArrowheads="1"/>
            </p:cNvSpPr>
            <p:nvPr/>
          </p:nvSpPr>
          <p:spPr bwMode="auto">
            <a:xfrm>
              <a:off x="7669213" y="1860550"/>
              <a:ext cx="5143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  <a:latin typeface="+mj-lt"/>
                </a:rPr>
                <a:t>0,.11</a:t>
              </a:r>
            </a:p>
          </p:txBody>
        </p:sp>
        <p:sp>
          <p:nvSpPr>
            <p:cNvPr id="37969" name="ZoneTexte 91"/>
            <p:cNvSpPr txBox="1">
              <a:spLocks noChangeArrowheads="1"/>
            </p:cNvSpPr>
            <p:nvPr/>
          </p:nvSpPr>
          <p:spPr bwMode="auto">
            <a:xfrm>
              <a:off x="360363" y="2144713"/>
              <a:ext cx="3984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0.4</a:t>
              </a:r>
            </a:p>
          </p:txBody>
        </p:sp>
        <p:sp>
          <p:nvSpPr>
            <p:cNvPr id="37970" name="ZoneTexte 92"/>
            <p:cNvSpPr txBox="1">
              <a:spLocks noChangeArrowheads="1"/>
            </p:cNvSpPr>
            <p:nvPr/>
          </p:nvSpPr>
          <p:spPr bwMode="auto">
            <a:xfrm>
              <a:off x="360363" y="2636838"/>
              <a:ext cx="3984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0.2</a:t>
              </a:r>
            </a:p>
          </p:txBody>
        </p:sp>
        <p:sp>
          <p:nvSpPr>
            <p:cNvPr id="37971" name="ZoneTexte 93"/>
            <p:cNvSpPr txBox="1">
              <a:spLocks noChangeArrowheads="1"/>
            </p:cNvSpPr>
            <p:nvPr/>
          </p:nvSpPr>
          <p:spPr bwMode="auto">
            <a:xfrm>
              <a:off x="360363" y="3130550"/>
              <a:ext cx="3984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0.0</a:t>
              </a:r>
            </a:p>
          </p:txBody>
        </p:sp>
        <p:sp>
          <p:nvSpPr>
            <p:cNvPr id="37972" name="ZoneTexte 94"/>
            <p:cNvSpPr txBox="1">
              <a:spLocks noChangeArrowheads="1"/>
            </p:cNvSpPr>
            <p:nvPr/>
          </p:nvSpPr>
          <p:spPr bwMode="auto">
            <a:xfrm>
              <a:off x="309563" y="3622675"/>
              <a:ext cx="4492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-0.2</a:t>
              </a:r>
            </a:p>
          </p:txBody>
        </p:sp>
        <p:sp>
          <p:nvSpPr>
            <p:cNvPr id="37973" name="ZoneTexte 95"/>
            <p:cNvSpPr txBox="1">
              <a:spLocks noChangeArrowheads="1"/>
            </p:cNvSpPr>
            <p:nvPr/>
          </p:nvSpPr>
          <p:spPr bwMode="auto">
            <a:xfrm>
              <a:off x="309563" y="4114800"/>
              <a:ext cx="449262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-0,4</a:t>
              </a:r>
            </a:p>
          </p:txBody>
        </p:sp>
        <p:sp>
          <p:nvSpPr>
            <p:cNvPr id="37974" name="ZoneTexte 96"/>
            <p:cNvSpPr txBox="1">
              <a:spLocks noChangeArrowheads="1"/>
            </p:cNvSpPr>
            <p:nvPr/>
          </p:nvSpPr>
          <p:spPr bwMode="auto">
            <a:xfrm>
              <a:off x="309563" y="4606925"/>
              <a:ext cx="4492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-0.6</a:t>
              </a:r>
            </a:p>
          </p:txBody>
        </p:sp>
        <p:sp>
          <p:nvSpPr>
            <p:cNvPr id="37975" name="ZoneTexte 97"/>
            <p:cNvSpPr txBox="1">
              <a:spLocks noChangeArrowheads="1"/>
            </p:cNvSpPr>
            <p:nvPr/>
          </p:nvSpPr>
          <p:spPr bwMode="auto">
            <a:xfrm>
              <a:off x="309563" y="5099050"/>
              <a:ext cx="4492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-0.8</a:t>
              </a:r>
            </a:p>
          </p:txBody>
        </p:sp>
        <p:sp>
          <p:nvSpPr>
            <p:cNvPr id="37976" name="ZoneTexte 98"/>
            <p:cNvSpPr txBox="1">
              <a:spLocks noChangeArrowheads="1"/>
            </p:cNvSpPr>
            <p:nvPr/>
          </p:nvSpPr>
          <p:spPr bwMode="auto">
            <a:xfrm>
              <a:off x="309563" y="5592763"/>
              <a:ext cx="4492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-1.0</a:t>
              </a:r>
            </a:p>
          </p:txBody>
        </p:sp>
        <p:sp>
          <p:nvSpPr>
            <p:cNvPr id="37977" name="ZoneTexte 99"/>
            <p:cNvSpPr txBox="1">
              <a:spLocks noChangeArrowheads="1"/>
            </p:cNvSpPr>
            <p:nvPr/>
          </p:nvSpPr>
          <p:spPr bwMode="auto">
            <a:xfrm>
              <a:off x="8324850" y="1652588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0.15</a:t>
              </a:r>
            </a:p>
          </p:txBody>
        </p:sp>
        <p:sp>
          <p:nvSpPr>
            <p:cNvPr id="37978" name="ZoneTexte 100"/>
            <p:cNvSpPr txBox="1">
              <a:spLocks noChangeArrowheads="1"/>
            </p:cNvSpPr>
            <p:nvPr/>
          </p:nvSpPr>
          <p:spPr bwMode="auto">
            <a:xfrm>
              <a:off x="8324850" y="2144713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0.10</a:t>
              </a:r>
            </a:p>
          </p:txBody>
        </p:sp>
        <p:sp>
          <p:nvSpPr>
            <p:cNvPr id="37979" name="ZoneTexte 101"/>
            <p:cNvSpPr txBox="1">
              <a:spLocks noChangeArrowheads="1"/>
            </p:cNvSpPr>
            <p:nvPr/>
          </p:nvSpPr>
          <p:spPr bwMode="auto">
            <a:xfrm>
              <a:off x="8324850" y="2636838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0.05</a:t>
              </a:r>
            </a:p>
          </p:txBody>
        </p:sp>
        <p:sp>
          <p:nvSpPr>
            <p:cNvPr id="37980" name="ZoneTexte 102"/>
            <p:cNvSpPr txBox="1">
              <a:spLocks noChangeArrowheads="1"/>
            </p:cNvSpPr>
            <p:nvPr/>
          </p:nvSpPr>
          <p:spPr bwMode="auto">
            <a:xfrm>
              <a:off x="8324850" y="3130550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0.00</a:t>
              </a:r>
            </a:p>
          </p:txBody>
        </p:sp>
        <p:sp>
          <p:nvSpPr>
            <p:cNvPr id="37981" name="ZoneTexte 103"/>
            <p:cNvSpPr txBox="1">
              <a:spLocks noChangeArrowheads="1"/>
            </p:cNvSpPr>
            <p:nvPr/>
          </p:nvSpPr>
          <p:spPr bwMode="auto">
            <a:xfrm>
              <a:off x="8324850" y="3622675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-0.05</a:t>
              </a:r>
            </a:p>
          </p:txBody>
        </p:sp>
        <p:sp>
          <p:nvSpPr>
            <p:cNvPr id="37982" name="ZoneTexte 104"/>
            <p:cNvSpPr txBox="1">
              <a:spLocks noChangeArrowheads="1"/>
            </p:cNvSpPr>
            <p:nvPr/>
          </p:nvSpPr>
          <p:spPr bwMode="auto">
            <a:xfrm>
              <a:off x="8324850" y="4114800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-0.10</a:t>
              </a:r>
            </a:p>
          </p:txBody>
        </p:sp>
        <p:sp>
          <p:nvSpPr>
            <p:cNvPr id="37983" name="ZoneTexte 105"/>
            <p:cNvSpPr txBox="1">
              <a:spLocks noChangeArrowheads="1"/>
            </p:cNvSpPr>
            <p:nvPr/>
          </p:nvSpPr>
          <p:spPr bwMode="auto">
            <a:xfrm>
              <a:off x="8324850" y="4606925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-0.15</a:t>
              </a:r>
            </a:p>
          </p:txBody>
        </p:sp>
        <p:sp>
          <p:nvSpPr>
            <p:cNvPr id="37984" name="ZoneTexte 106"/>
            <p:cNvSpPr txBox="1">
              <a:spLocks noChangeArrowheads="1"/>
            </p:cNvSpPr>
            <p:nvPr/>
          </p:nvSpPr>
          <p:spPr bwMode="auto">
            <a:xfrm>
              <a:off x="8324850" y="5099050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-0.20</a:t>
              </a:r>
            </a:p>
          </p:txBody>
        </p:sp>
        <p:sp>
          <p:nvSpPr>
            <p:cNvPr id="37985" name="ZoneTexte 107"/>
            <p:cNvSpPr txBox="1">
              <a:spLocks noChangeArrowheads="1"/>
            </p:cNvSpPr>
            <p:nvPr/>
          </p:nvSpPr>
          <p:spPr bwMode="auto">
            <a:xfrm>
              <a:off x="8324850" y="5592763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-0.25</a:t>
              </a:r>
            </a:p>
          </p:txBody>
        </p:sp>
        <p:sp>
          <p:nvSpPr>
            <p:cNvPr id="37986" name="ZoneTexte 108"/>
            <p:cNvSpPr txBox="1">
              <a:spLocks noChangeArrowheads="1"/>
            </p:cNvSpPr>
            <p:nvPr/>
          </p:nvSpPr>
          <p:spPr bwMode="auto">
            <a:xfrm>
              <a:off x="804863" y="5948363"/>
              <a:ext cx="7016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&lt; 0.001</a:t>
              </a:r>
            </a:p>
          </p:txBody>
        </p:sp>
        <p:sp>
          <p:nvSpPr>
            <p:cNvPr id="37987" name="ZoneTexte 109"/>
            <p:cNvSpPr txBox="1">
              <a:spLocks noChangeArrowheads="1"/>
            </p:cNvSpPr>
            <p:nvPr/>
          </p:nvSpPr>
          <p:spPr bwMode="auto">
            <a:xfrm>
              <a:off x="1720850" y="5948363"/>
              <a:ext cx="5683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0.023</a:t>
              </a:r>
            </a:p>
          </p:txBody>
        </p:sp>
        <p:sp>
          <p:nvSpPr>
            <p:cNvPr id="37988" name="ZoneTexte 110"/>
            <p:cNvSpPr txBox="1">
              <a:spLocks noChangeArrowheads="1"/>
            </p:cNvSpPr>
            <p:nvPr/>
          </p:nvSpPr>
          <p:spPr bwMode="auto">
            <a:xfrm>
              <a:off x="2571750" y="5948363"/>
              <a:ext cx="56673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0.108</a:t>
              </a:r>
            </a:p>
          </p:txBody>
        </p:sp>
        <p:sp>
          <p:nvSpPr>
            <p:cNvPr id="37989" name="ZoneTexte 111"/>
            <p:cNvSpPr txBox="1">
              <a:spLocks noChangeArrowheads="1"/>
            </p:cNvSpPr>
            <p:nvPr/>
          </p:nvSpPr>
          <p:spPr bwMode="auto">
            <a:xfrm>
              <a:off x="3276600" y="5948363"/>
              <a:ext cx="7000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&lt; 0.001</a:t>
              </a:r>
            </a:p>
          </p:txBody>
        </p:sp>
        <p:sp>
          <p:nvSpPr>
            <p:cNvPr id="37990" name="ZoneTexte 112"/>
            <p:cNvSpPr txBox="1">
              <a:spLocks noChangeArrowheads="1"/>
            </p:cNvSpPr>
            <p:nvPr/>
          </p:nvSpPr>
          <p:spPr bwMode="auto">
            <a:xfrm>
              <a:off x="4203700" y="5948363"/>
              <a:ext cx="7016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&lt; 0.001</a:t>
              </a:r>
            </a:p>
          </p:txBody>
        </p:sp>
        <p:sp>
          <p:nvSpPr>
            <p:cNvPr id="37991" name="ZoneTexte 113"/>
            <p:cNvSpPr txBox="1">
              <a:spLocks noChangeArrowheads="1"/>
            </p:cNvSpPr>
            <p:nvPr/>
          </p:nvSpPr>
          <p:spPr bwMode="auto">
            <a:xfrm>
              <a:off x="5121275" y="5948363"/>
              <a:ext cx="56673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0.026</a:t>
              </a:r>
            </a:p>
          </p:txBody>
        </p:sp>
        <p:sp>
          <p:nvSpPr>
            <p:cNvPr id="37992" name="ZoneTexte 114"/>
            <p:cNvSpPr txBox="1">
              <a:spLocks noChangeArrowheads="1"/>
            </p:cNvSpPr>
            <p:nvPr/>
          </p:nvSpPr>
          <p:spPr bwMode="auto">
            <a:xfrm>
              <a:off x="5970588" y="5948363"/>
              <a:ext cx="5683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0.004</a:t>
              </a:r>
            </a:p>
          </p:txBody>
        </p:sp>
        <p:sp>
          <p:nvSpPr>
            <p:cNvPr id="37993" name="ZoneTexte 115"/>
            <p:cNvSpPr txBox="1">
              <a:spLocks noChangeArrowheads="1"/>
            </p:cNvSpPr>
            <p:nvPr/>
          </p:nvSpPr>
          <p:spPr bwMode="auto">
            <a:xfrm>
              <a:off x="6753225" y="5948363"/>
              <a:ext cx="7016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&lt; 0.001</a:t>
              </a:r>
            </a:p>
          </p:txBody>
        </p:sp>
        <p:sp>
          <p:nvSpPr>
            <p:cNvPr id="37994" name="ZoneTexte 116"/>
            <p:cNvSpPr txBox="1">
              <a:spLocks noChangeArrowheads="1"/>
            </p:cNvSpPr>
            <p:nvPr/>
          </p:nvSpPr>
          <p:spPr bwMode="auto">
            <a:xfrm>
              <a:off x="7669213" y="5948363"/>
              <a:ext cx="5683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0.073</a:t>
              </a:r>
            </a:p>
          </p:txBody>
        </p:sp>
        <p:sp>
          <p:nvSpPr>
            <p:cNvPr id="37995" name="ZoneTexte 117"/>
            <p:cNvSpPr txBox="1">
              <a:spLocks noChangeArrowheads="1"/>
            </p:cNvSpPr>
            <p:nvPr/>
          </p:nvSpPr>
          <p:spPr bwMode="auto">
            <a:xfrm>
              <a:off x="3194050" y="1381125"/>
              <a:ext cx="117532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400" b="1" dirty="0">
                  <a:solidFill>
                    <a:srgbClr val="333399"/>
                  </a:solidFill>
                </a:rPr>
                <a:t>PI/r </a:t>
              </a:r>
              <a:r>
                <a:rPr lang="fr-FR" sz="1400" b="1" dirty="0" smtClean="0">
                  <a:solidFill>
                    <a:srgbClr val="333399"/>
                  </a:solidFill>
                </a:rPr>
                <a:t>(N </a:t>
              </a:r>
              <a:r>
                <a:rPr lang="fr-FR" sz="1400" b="1" dirty="0">
                  <a:solidFill>
                    <a:srgbClr val="333399"/>
                  </a:solidFill>
                </a:rPr>
                <a:t>= 41)</a:t>
              </a:r>
            </a:p>
          </p:txBody>
        </p:sp>
        <p:sp>
          <p:nvSpPr>
            <p:cNvPr id="37996" name="ZoneTexte 118"/>
            <p:cNvSpPr txBox="1">
              <a:spLocks noChangeArrowheads="1"/>
            </p:cNvSpPr>
            <p:nvPr/>
          </p:nvSpPr>
          <p:spPr bwMode="auto">
            <a:xfrm>
              <a:off x="5370513" y="1381125"/>
              <a:ext cx="125059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400" b="1" dirty="0">
                  <a:solidFill>
                    <a:srgbClr val="333399"/>
                  </a:solidFill>
                </a:rPr>
                <a:t>RAL </a:t>
              </a:r>
              <a:r>
                <a:rPr lang="fr-FR" sz="1400" b="1" dirty="0" smtClean="0">
                  <a:solidFill>
                    <a:srgbClr val="333399"/>
                  </a:solidFill>
                </a:rPr>
                <a:t>(N </a:t>
              </a:r>
              <a:r>
                <a:rPr lang="fr-FR" sz="1400" b="1" dirty="0">
                  <a:solidFill>
                    <a:srgbClr val="333399"/>
                  </a:solidFill>
                </a:rPr>
                <a:t>= 40)</a:t>
              </a:r>
            </a:p>
          </p:txBody>
        </p:sp>
        <p:sp>
          <p:nvSpPr>
            <p:cNvPr id="37997" name="ZoneTexte 119"/>
            <p:cNvSpPr txBox="1">
              <a:spLocks noChangeArrowheads="1"/>
            </p:cNvSpPr>
            <p:nvPr/>
          </p:nvSpPr>
          <p:spPr bwMode="auto">
            <a:xfrm rot="-5400000">
              <a:off x="-1372394" y="3429795"/>
              <a:ext cx="3082925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Median change mmol/l (W48 – baseline)</a:t>
              </a:r>
            </a:p>
          </p:txBody>
        </p:sp>
        <p:sp>
          <p:nvSpPr>
            <p:cNvPr id="37998" name="ZoneTexte 120"/>
            <p:cNvSpPr txBox="1">
              <a:spLocks noChangeArrowheads="1"/>
            </p:cNvSpPr>
            <p:nvPr/>
          </p:nvSpPr>
          <p:spPr bwMode="auto">
            <a:xfrm rot="-5400000">
              <a:off x="7554119" y="3429794"/>
              <a:ext cx="2768600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Median change g/l (W48 – baseline)</a:t>
              </a:r>
            </a:p>
          </p:txBody>
        </p:sp>
        <p:sp>
          <p:nvSpPr>
            <p:cNvPr id="11318" name="ZoneTexte 121"/>
            <p:cNvSpPr txBox="1">
              <a:spLocks noChangeArrowheads="1"/>
            </p:cNvSpPr>
            <p:nvPr/>
          </p:nvSpPr>
          <p:spPr bwMode="auto">
            <a:xfrm>
              <a:off x="968375" y="6215063"/>
              <a:ext cx="37465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 dirty="0">
                  <a:solidFill>
                    <a:srgbClr val="000066"/>
                  </a:solidFill>
                  <a:ea typeface="ＭＳ Ｐゴシック" pitchFamily="-65" charset="-128"/>
                </a:rPr>
                <a:t>TC</a:t>
              </a:r>
            </a:p>
          </p:txBody>
        </p:sp>
        <p:sp>
          <p:nvSpPr>
            <p:cNvPr id="11319" name="ZoneTexte 122"/>
            <p:cNvSpPr txBox="1">
              <a:spLocks noChangeArrowheads="1"/>
            </p:cNvSpPr>
            <p:nvPr/>
          </p:nvSpPr>
          <p:spPr bwMode="auto">
            <a:xfrm>
              <a:off x="1712913" y="6215063"/>
              <a:ext cx="585787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ea typeface="ＭＳ Ｐゴシック" pitchFamily="-65" charset="-128"/>
                </a:rPr>
                <a:t>LDL-c</a:t>
              </a:r>
            </a:p>
          </p:txBody>
        </p:sp>
        <p:sp>
          <p:nvSpPr>
            <p:cNvPr id="11320" name="ZoneTexte 123"/>
            <p:cNvSpPr txBox="1">
              <a:spLocks noChangeArrowheads="1"/>
            </p:cNvSpPr>
            <p:nvPr/>
          </p:nvSpPr>
          <p:spPr bwMode="auto">
            <a:xfrm>
              <a:off x="2554288" y="6215063"/>
              <a:ext cx="601662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ea typeface="ＭＳ Ｐゴシック" pitchFamily="-65" charset="-128"/>
                </a:rPr>
                <a:t>HDL-c</a:t>
              </a:r>
            </a:p>
          </p:txBody>
        </p:sp>
        <p:sp>
          <p:nvSpPr>
            <p:cNvPr id="11321" name="ZoneTexte 124"/>
            <p:cNvSpPr txBox="1">
              <a:spLocks noChangeArrowheads="1"/>
            </p:cNvSpPr>
            <p:nvPr/>
          </p:nvSpPr>
          <p:spPr bwMode="auto">
            <a:xfrm>
              <a:off x="3243263" y="6215063"/>
              <a:ext cx="923925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ea typeface="ＭＳ Ｐゴシック" pitchFamily="-65" charset="-128"/>
                </a:rPr>
                <a:t>Non-HDL-c</a:t>
              </a:r>
            </a:p>
          </p:txBody>
        </p:sp>
        <p:sp>
          <p:nvSpPr>
            <p:cNvPr id="11322" name="ZoneTexte 125"/>
            <p:cNvSpPr txBox="1">
              <a:spLocks noChangeArrowheads="1"/>
            </p:cNvSpPr>
            <p:nvPr/>
          </p:nvSpPr>
          <p:spPr bwMode="auto">
            <a:xfrm>
              <a:off x="4364038" y="6215063"/>
              <a:ext cx="38100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ea typeface="ＭＳ Ｐゴシック" pitchFamily="-65" charset="-128"/>
                </a:rPr>
                <a:t>TG</a:t>
              </a:r>
            </a:p>
          </p:txBody>
        </p:sp>
        <p:sp>
          <p:nvSpPr>
            <p:cNvPr id="11323" name="ZoneTexte 126"/>
            <p:cNvSpPr txBox="1">
              <a:spLocks noChangeArrowheads="1"/>
            </p:cNvSpPr>
            <p:nvPr/>
          </p:nvSpPr>
          <p:spPr bwMode="auto">
            <a:xfrm>
              <a:off x="4989513" y="6215063"/>
              <a:ext cx="828675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ea typeface="ＭＳ Ｐゴシック" pitchFamily="-65" charset="-128"/>
                </a:rPr>
                <a:t>TC/HDL-c</a:t>
              </a:r>
            </a:p>
          </p:txBody>
        </p:sp>
        <p:sp>
          <p:nvSpPr>
            <p:cNvPr id="38005" name="ZoneTexte 127"/>
            <p:cNvSpPr txBox="1">
              <a:spLocks noChangeArrowheads="1"/>
            </p:cNvSpPr>
            <p:nvPr/>
          </p:nvSpPr>
          <p:spPr bwMode="auto">
            <a:xfrm>
              <a:off x="5921375" y="6215063"/>
              <a:ext cx="665163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000" b="1">
                  <a:solidFill>
                    <a:srgbClr val="000066"/>
                  </a:solidFill>
                </a:rPr>
                <a:t>Apo A1</a:t>
              </a:r>
            </a:p>
          </p:txBody>
        </p:sp>
        <p:sp>
          <p:nvSpPr>
            <p:cNvPr id="11325" name="ZoneTexte 128"/>
            <p:cNvSpPr txBox="1">
              <a:spLocks noChangeArrowheads="1"/>
            </p:cNvSpPr>
            <p:nvPr/>
          </p:nvSpPr>
          <p:spPr bwMode="auto">
            <a:xfrm>
              <a:off x="6802438" y="6215063"/>
              <a:ext cx="601662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ea typeface="ＭＳ Ｐゴシック" pitchFamily="-65" charset="-128"/>
                </a:rPr>
                <a:t>Apo B</a:t>
              </a:r>
            </a:p>
          </p:txBody>
        </p:sp>
        <p:sp>
          <p:nvSpPr>
            <p:cNvPr id="38007" name="ZoneTexte 129"/>
            <p:cNvSpPr txBox="1">
              <a:spLocks noChangeArrowheads="1"/>
            </p:cNvSpPr>
            <p:nvPr/>
          </p:nvSpPr>
          <p:spPr bwMode="auto">
            <a:xfrm>
              <a:off x="7512050" y="6215063"/>
              <a:ext cx="1096963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000" b="1">
                  <a:solidFill>
                    <a:srgbClr val="000066"/>
                  </a:solidFill>
                </a:rPr>
                <a:t>Apo A1/Apo B</a:t>
              </a:r>
            </a:p>
          </p:txBody>
        </p:sp>
        <p:sp>
          <p:nvSpPr>
            <p:cNvPr id="38008" name="Line 36"/>
            <p:cNvSpPr>
              <a:spLocks noChangeShapeType="1"/>
            </p:cNvSpPr>
            <p:nvPr/>
          </p:nvSpPr>
          <p:spPr bwMode="auto">
            <a:xfrm flipH="1">
              <a:off x="5861050" y="3254375"/>
              <a:ext cx="1506538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009" name="Line 36"/>
            <p:cNvSpPr>
              <a:spLocks noChangeShapeType="1"/>
            </p:cNvSpPr>
            <p:nvPr/>
          </p:nvSpPr>
          <p:spPr bwMode="auto">
            <a:xfrm flipH="1">
              <a:off x="7512050" y="3254375"/>
              <a:ext cx="746125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010" name="ZoneTexte 127"/>
            <p:cNvSpPr txBox="1">
              <a:spLocks noChangeArrowheads="1"/>
            </p:cNvSpPr>
            <p:nvPr/>
          </p:nvSpPr>
          <p:spPr bwMode="auto">
            <a:xfrm>
              <a:off x="554038" y="5943600"/>
              <a:ext cx="284162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</a:rPr>
                <a:t>p</a:t>
              </a:r>
            </a:p>
          </p:txBody>
        </p:sp>
      </p:grpSp>
      <p:sp>
        <p:nvSpPr>
          <p:cNvPr id="3789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930275" y="5802313"/>
            <a:ext cx="219075" cy="215900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s-ES_tradnl">
              <a:solidFill>
                <a:srgbClr val="00006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0275" y="6084888"/>
            <a:ext cx="219075" cy="215900"/>
          </a:xfrm>
          <a:prstGeom prst="rect">
            <a:avLst/>
          </a:prstGeom>
          <a:solidFill>
            <a:srgbClr val="008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s-ES_tradnl">
              <a:solidFill>
                <a:srgbClr val="FFFFFF"/>
              </a:solidFill>
            </a:endParaRPr>
          </a:p>
        </p:txBody>
      </p:sp>
      <p:sp>
        <p:nvSpPr>
          <p:cNvPr id="38916" name="TextBox 13"/>
          <p:cNvSpPr txBox="1">
            <a:spLocks noChangeArrowheads="1"/>
          </p:cNvSpPr>
          <p:nvPr/>
        </p:nvSpPr>
        <p:spPr bwMode="auto">
          <a:xfrm>
            <a:off x="1131888" y="5732463"/>
            <a:ext cx="71850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/>
            <a:r>
              <a:rPr lang="en-US" sz="1600" b="1">
                <a:solidFill>
                  <a:srgbClr val="000066"/>
                </a:solidFill>
                <a:latin typeface="Calibri" pitchFamily="34" charset="0"/>
              </a:rPr>
              <a:t>LDLc phenotype A: large &amp; low density of cholesterol esters (non-atherogenic) </a:t>
            </a:r>
          </a:p>
        </p:txBody>
      </p:sp>
      <p:sp>
        <p:nvSpPr>
          <p:cNvPr id="38917" name="TextBox 14"/>
          <p:cNvSpPr txBox="1">
            <a:spLocks noChangeArrowheads="1"/>
          </p:cNvSpPr>
          <p:nvPr/>
        </p:nvSpPr>
        <p:spPr bwMode="auto">
          <a:xfrm>
            <a:off x="1120775" y="6018213"/>
            <a:ext cx="66087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/>
            <a:r>
              <a:rPr lang="en-US" sz="1600" b="1">
                <a:solidFill>
                  <a:srgbClr val="000066"/>
                </a:solidFill>
                <a:latin typeface="Calibri" pitchFamily="34" charset="0"/>
              </a:rPr>
              <a:t>LDLc phenotype B: small &amp; high density of cholesterol esters (atherogenic) </a:t>
            </a:r>
          </a:p>
        </p:txBody>
      </p:sp>
      <p:sp>
        <p:nvSpPr>
          <p:cNvPr id="38918" name="ZoneTexte 69"/>
          <p:cNvSpPr txBox="1">
            <a:spLocks noChangeArrowheads="1"/>
          </p:cNvSpPr>
          <p:nvPr/>
        </p:nvSpPr>
        <p:spPr bwMode="auto">
          <a:xfrm>
            <a:off x="5900738" y="657701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grpSp>
        <p:nvGrpSpPr>
          <p:cNvPr id="38919" name="Groupe 71"/>
          <p:cNvGrpSpPr>
            <a:grpSpLocks/>
          </p:cNvGrpSpPr>
          <p:nvPr/>
        </p:nvGrpSpPr>
        <p:grpSpPr bwMode="auto">
          <a:xfrm>
            <a:off x="701675" y="1401763"/>
            <a:ext cx="7650163" cy="3744912"/>
            <a:chOff x="701675" y="1401763"/>
            <a:chExt cx="7650163" cy="3744912"/>
          </a:xfrm>
        </p:grpSpPr>
        <p:sp>
          <p:nvSpPr>
            <p:cNvPr id="38924" name="AutoShape 165"/>
            <p:cNvSpPr>
              <a:spLocks noChangeArrowheads="1"/>
            </p:cNvSpPr>
            <p:nvPr/>
          </p:nvSpPr>
          <p:spPr bwMode="auto">
            <a:xfrm>
              <a:off x="3319463" y="1530350"/>
              <a:ext cx="3435350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38925" name="Line 20"/>
            <p:cNvSpPr>
              <a:spLocks noChangeShapeType="1"/>
            </p:cNvSpPr>
            <p:nvPr/>
          </p:nvSpPr>
          <p:spPr bwMode="auto">
            <a:xfrm>
              <a:off x="1316038" y="1517650"/>
              <a:ext cx="68262" cy="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6" name="Line 21"/>
            <p:cNvSpPr>
              <a:spLocks noChangeShapeType="1"/>
            </p:cNvSpPr>
            <p:nvPr/>
          </p:nvSpPr>
          <p:spPr bwMode="auto">
            <a:xfrm flipV="1">
              <a:off x="1384300" y="1504950"/>
              <a:ext cx="0" cy="1270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7" name="Line 22"/>
            <p:cNvSpPr>
              <a:spLocks noChangeShapeType="1"/>
            </p:cNvSpPr>
            <p:nvPr/>
          </p:nvSpPr>
          <p:spPr bwMode="auto">
            <a:xfrm>
              <a:off x="1316038" y="2133600"/>
              <a:ext cx="68262" cy="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8" name="Line 23"/>
            <p:cNvSpPr>
              <a:spLocks noChangeShapeType="1"/>
            </p:cNvSpPr>
            <p:nvPr/>
          </p:nvSpPr>
          <p:spPr bwMode="auto">
            <a:xfrm flipV="1">
              <a:off x="1384300" y="1517650"/>
              <a:ext cx="0" cy="61595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9" name="Line 24"/>
            <p:cNvSpPr>
              <a:spLocks noChangeShapeType="1"/>
            </p:cNvSpPr>
            <p:nvPr/>
          </p:nvSpPr>
          <p:spPr bwMode="auto">
            <a:xfrm>
              <a:off x="1316038" y="2747963"/>
              <a:ext cx="68262" cy="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0" name="Line 25"/>
            <p:cNvSpPr>
              <a:spLocks noChangeShapeType="1"/>
            </p:cNvSpPr>
            <p:nvPr/>
          </p:nvSpPr>
          <p:spPr bwMode="auto">
            <a:xfrm>
              <a:off x="1316038" y="3363913"/>
              <a:ext cx="68262" cy="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1" name="Line 26"/>
            <p:cNvSpPr>
              <a:spLocks noChangeShapeType="1"/>
            </p:cNvSpPr>
            <p:nvPr/>
          </p:nvSpPr>
          <p:spPr bwMode="auto">
            <a:xfrm flipV="1">
              <a:off x="1384300" y="2747963"/>
              <a:ext cx="0" cy="61595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2" name="Line 27"/>
            <p:cNvSpPr>
              <a:spLocks noChangeShapeType="1"/>
            </p:cNvSpPr>
            <p:nvPr/>
          </p:nvSpPr>
          <p:spPr bwMode="auto">
            <a:xfrm flipV="1">
              <a:off x="1384300" y="2133600"/>
              <a:ext cx="0" cy="614363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3" name="Line 28"/>
            <p:cNvSpPr>
              <a:spLocks noChangeShapeType="1"/>
            </p:cNvSpPr>
            <p:nvPr/>
          </p:nvSpPr>
          <p:spPr bwMode="auto">
            <a:xfrm>
              <a:off x="1316038" y="3981450"/>
              <a:ext cx="68262" cy="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4" name="Line 29"/>
            <p:cNvSpPr>
              <a:spLocks noChangeShapeType="1"/>
            </p:cNvSpPr>
            <p:nvPr/>
          </p:nvSpPr>
          <p:spPr bwMode="auto">
            <a:xfrm>
              <a:off x="1316038" y="4597400"/>
              <a:ext cx="68262" cy="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5" name="Line 30"/>
            <p:cNvSpPr>
              <a:spLocks noChangeShapeType="1"/>
            </p:cNvSpPr>
            <p:nvPr/>
          </p:nvSpPr>
          <p:spPr bwMode="auto">
            <a:xfrm flipV="1">
              <a:off x="1384300" y="3981450"/>
              <a:ext cx="0" cy="61595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6" name="Line 31"/>
            <p:cNvSpPr>
              <a:spLocks noChangeShapeType="1"/>
            </p:cNvSpPr>
            <p:nvPr/>
          </p:nvSpPr>
          <p:spPr bwMode="auto">
            <a:xfrm flipV="1">
              <a:off x="1384300" y="3363913"/>
              <a:ext cx="0" cy="617537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7" name="Line 32"/>
            <p:cNvSpPr>
              <a:spLocks noChangeShapeType="1"/>
            </p:cNvSpPr>
            <p:nvPr/>
          </p:nvSpPr>
          <p:spPr bwMode="auto">
            <a:xfrm>
              <a:off x="1384300" y="4597400"/>
              <a:ext cx="6967538" cy="0"/>
            </a:xfrm>
            <a:prstGeom prst="line">
              <a:avLst/>
            </a:prstGeom>
            <a:noFill/>
            <a:ln w="7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8" name="Rectangle 33"/>
            <p:cNvSpPr>
              <a:spLocks noChangeArrowheads="1"/>
            </p:cNvSpPr>
            <p:nvPr/>
          </p:nvSpPr>
          <p:spPr bwMode="auto">
            <a:xfrm>
              <a:off x="1585913" y="4110038"/>
              <a:ext cx="241300" cy="487362"/>
            </a:xfrm>
            <a:prstGeom prst="rect">
              <a:avLst/>
            </a:prstGeom>
            <a:solidFill>
              <a:srgbClr val="FFC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39" name="Rectangle 34"/>
            <p:cNvSpPr>
              <a:spLocks noChangeArrowheads="1"/>
            </p:cNvSpPr>
            <p:nvPr/>
          </p:nvSpPr>
          <p:spPr bwMode="auto">
            <a:xfrm>
              <a:off x="1846263" y="3957638"/>
              <a:ext cx="241300" cy="639762"/>
            </a:xfrm>
            <a:prstGeom prst="rect">
              <a:avLst/>
            </a:prstGeom>
            <a:solidFill>
              <a:srgbClr val="99CC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40" name="Rectangle 35"/>
            <p:cNvSpPr>
              <a:spLocks noChangeArrowheads="1"/>
            </p:cNvSpPr>
            <p:nvPr/>
          </p:nvSpPr>
          <p:spPr bwMode="auto">
            <a:xfrm>
              <a:off x="2106613" y="2651125"/>
              <a:ext cx="241300" cy="1946275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41" name="Rectangle 36"/>
            <p:cNvSpPr>
              <a:spLocks noChangeArrowheads="1"/>
            </p:cNvSpPr>
            <p:nvPr/>
          </p:nvSpPr>
          <p:spPr bwMode="auto">
            <a:xfrm>
              <a:off x="2752725" y="3870325"/>
              <a:ext cx="241300" cy="727075"/>
            </a:xfrm>
            <a:prstGeom prst="rect">
              <a:avLst/>
            </a:prstGeom>
            <a:solidFill>
              <a:srgbClr val="FFC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42" name="Freeform 37"/>
            <p:cNvSpPr>
              <a:spLocks/>
            </p:cNvSpPr>
            <p:nvPr/>
          </p:nvSpPr>
          <p:spPr bwMode="auto">
            <a:xfrm>
              <a:off x="3013075" y="4162425"/>
              <a:ext cx="242888" cy="434975"/>
            </a:xfrm>
            <a:custGeom>
              <a:avLst/>
              <a:gdLst>
                <a:gd name="T0" fmla="*/ 2147483647 w 153"/>
                <a:gd name="T1" fmla="*/ 0 h 274"/>
                <a:gd name="T2" fmla="*/ 0 w 153"/>
                <a:gd name="T3" fmla="*/ 0 h 274"/>
                <a:gd name="T4" fmla="*/ 0 w 153"/>
                <a:gd name="T5" fmla="*/ 2147483647 h 274"/>
                <a:gd name="T6" fmla="*/ 2147483647 w 153"/>
                <a:gd name="T7" fmla="*/ 2147483647 h 274"/>
                <a:gd name="T8" fmla="*/ 2147483647 w 153"/>
                <a:gd name="T9" fmla="*/ 0 h 274"/>
                <a:gd name="T10" fmla="*/ 2147483647 w 153"/>
                <a:gd name="T11" fmla="*/ 0 h 2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3"/>
                <a:gd name="T19" fmla="*/ 0 h 274"/>
                <a:gd name="T20" fmla="*/ 153 w 153"/>
                <a:gd name="T21" fmla="*/ 274 h 27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3" h="274">
                  <a:moveTo>
                    <a:pt x="153" y="0"/>
                  </a:moveTo>
                  <a:lnTo>
                    <a:pt x="0" y="0"/>
                  </a:lnTo>
                  <a:lnTo>
                    <a:pt x="0" y="274"/>
                  </a:lnTo>
                  <a:lnTo>
                    <a:pt x="153" y="274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99CC00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3" name="Freeform 38"/>
            <p:cNvSpPr>
              <a:spLocks/>
            </p:cNvSpPr>
            <p:nvPr/>
          </p:nvSpPr>
          <p:spPr bwMode="auto">
            <a:xfrm>
              <a:off x="3273425" y="2695575"/>
              <a:ext cx="242888" cy="1901825"/>
            </a:xfrm>
            <a:custGeom>
              <a:avLst/>
              <a:gdLst>
                <a:gd name="T0" fmla="*/ 0 w 153"/>
                <a:gd name="T1" fmla="*/ 2147483647 h 1198"/>
                <a:gd name="T2" fmla="*/ 2147483647 w 153"/>
                <a:gd name="T3" fmla="*/ 2147483647 h 1198"/>
                <a:gd name="T4" fmla="*/ 2147483647 w 153"/>
                <a:gd name="T5" fmla="*/ 0 h 1198"/>
                <a:gd name="T6" fmla="*/ 0 w 153"/>
                <a:gd name="T7" fmla="*/ 0 h 1198"/>
                <a:gd name="T8" fmla="*/ 0 w 153"/>
                <a:gd name="T9" fmla="*/ 2147483647 h 1198"/>
                <a:gd name="T10" fmla="*/ 0 w 153"/>
                <a:gd name="T11" fmla="*/ 2147483647 h 11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3"/>
                <a:gd name="T19" fmla="*/ 0 h 1198"/>
                <a:gd name="T20" fmla="*/ 153 w 153"/>
                <a:gd name="T21" fmla="*/ 1198 h 11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3" h="1198">
                  <a:moveTo>
                    <a:pt x="0" y="1198"/>
                  </a:moveTo>
                  <a:lnTo>
                    <a:pt x="153" y="1198"/>
                  </a:lnTo>
                  <a:lnTo>
                    <a:pt x="153" y="0"/>
                  </a:lnTo>
                  <a:lnTo>
                    <a:pt x="0" y="0"/>
                  </a:lnTo>
                  <a:lnTo>
                    <a:pt x="0" y="1198"/>
                  </a:lnTo>
                  <a:close/>
                </a:path>
              </a:pathLst>
            </a:custGeom>
            <a:solidFill>
              <a:srgbClr val="008000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4" name="Rectangle 39"/>
            <p:cNvSpPr>
              <a:spLocks noChangeArrowheads="1"/>
            </p:cNvSpPr>
            <p:nvPr/>
          </p:nvSpPr>
          <p:spPr bwMode="auto">
            <a:xfrm>
              <a:off x="3911600" y="3475038"/>
              <a:ext cx="241300" cy="1122362"/>
            </a:xfrm>
            <a:prstGeom prst="rect">
              <a:avLst/>
            </a:prstGeom>
            <a:solidFill>
              <a:srgbClr val="FFC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45" name="Rectangle 40"/>
            <p:cNvSpPr>
              <a:spLocks noChangeArrowheads="1"/>
            </p:cNvSpPr>
            <p:nvPr/>
          </p:nvSpPr>
          <p:spPr bwMode="auto">
            <a:xfrm>
              <a:off x="4173538" y="4283075"/>
              <a:ext cx="239712" cy="314325"/>
            </a:xfrm>
            <a:prstGeom prst="rect">
              <a:avLst/>
            </a:prstGeom>
            <a:solidFill>
              <a:srgbClr val="99CC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46" name="Rectangle 41"/>
            <p:cNvSpPr>
              <a:spLocks noChangeArrowheads="1"/>
            </p:cNvSpPr>
            <p:nvPr/>
          </p:nvSpPr>
          <p:spPr bwMode="auto">
            <a:xfrm>
              <a:off x="4433888" y="2979738"/>
              <a:ext cx="241300" cy="1617662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47" name="Rectangle 42"/>
            <p:cNvSpPr>
              <a:spLocks noChangeArrowheads="1"/>
            </p:cNvSpPr>
            <p:nvPr/>
          </p:nvSpPr>
          <p:spPr bwMode="auto">
            <a:xfrm>
              <a:off x="5080000" y="2984500"/>
              <a:ext cx="239713" cy="1612900"/>
            </a:xfrm>
            <a:prstGeom prst="rect">
              <a:avLst/>
            </a:prstGeom>
            <a:solidFill>
              <a:srgbClr val="FFC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48" name="Rectangle 43"/>
            <p:cNvSpPr>
              <a:spLocks noChangeArrowheads="1"/>
            </p:cNvSpPr>
            <p:nvPr/>
          </p:nvSpPr>
          <p:spPr bwMode="auto">
            <a:xfrm>
              <a:off x="5340350" y="3957638"/>
              <a:ext cx="239713" cy="639762"/>
            </a:xfrm>
            <a:prstGeom prst="rect">
              <a:avLst/>
            </a:prstGeom>
            <a:solidFill>
              <a:srgbClr val="99CC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49" name="Rectangle 44"/>
            <p:cNvSpPr>
              <a:spLocks noChangeArrowheads="1"/>
            </p:cNvSpPr>
            <p:nvPr/>
          </p:nvSpPr>
          <p:spPr bwMode="auto">
            <a:xfrm>
              <a:off x="5600700" y="3784600"/>
              <a:ext cx="242888" cy="812800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50" name="Rectangle 45"/>
            <p:cNvSpPr>
              <a:spLocks noChangeArrowheads="1"/>
            </p:cNvSpPr>
            <p:nvPr/>
          </p:nvSpPr>
          <p:spPr bwMode="auto">
            <a:xfrm>
              <a:off x="6234113" y="3416300"/>
              <a:ext cx="241300" cy="1181100"/>
            </a:xfrm>
            <a:prstGeom prst="rect">
              <a:avLst/>
            </a:prstGeom>
            <a:solidFill>
              <a:srgbClr val="FFC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51" name="Rectangle 46"/>
            <p:cNvSpPr>
              <a:spLocks noChangeArrowheads="1"/>
            </p:cNvSpPr>
            <p:nvPr/>
          </p:nvSpPr>
          <p:spPr bwMode="auto">
            <a:xfrm>
              <a:off x="6494463" y="4208463"/>
              <a:ext cx="241300" cy="388937"/>
            </a:xfrm>
            <a:prstGeom prst="rect">
              <a:avLst/>
            </a:prstGeom>
            <a:solidFill>
              <a:srgbClr val="99CC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52" name="Rectangle 47"/>
            <p:cNvSpPr>
              <a:spLocks noChangeArrowheads="1"/>
            </p:cNvSpPr>
            <p:nvPr/>
          </p:nvSpPr>
          <p:spPr bwMode="auto">
            <a:xfrm>
              <a:off x="6754813" y="3175000"/>
              <a:ext cx="241300" cy="1422400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53" name="Rectangle 48"/>
            <p:cNvSpPr>
              <a:spLocks noChangeArrowheads="1"/>
            </p:cNvSpPr>
            <p:nvPr/>
          </p:nvSpPr>
          <p:spPr bwMode="auto">
            <a:xfrm>
              <a:off x="7400925" y="2293938"/>
              <a:ext cx="241300" cy="2303462"/>
            </a:xfrm>
            <a:prstGeom prst="rect">
              <a:avLst/>
            </a:prstGeom>
            <a:solidFill>
              <a:srgbClr val="FFC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54" name="Rectangle 49"/>
            <p:cNvSpPr>
              <a:spLocks noChangeArrowheads="1"/>
            </p:cNvSpPr>
            <p:nvPr/>
          </p:nvSpPr>
          <p:spPr bwMode="auto">
            <a:xfrm>
              <a:off x="7661275" y="4297363"/>
              <a:ext cx="241300" cy="300037"/>
            </a:xfrm>
            <a:prstGeom prst="rect">
              <a:avLst/>
            </a:prstGeom>
            <a:solidFill>
              <a:srgbClr val="99CC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55" name="Rectangle 50"/>
            <p:cNvSpPr>
              <a:spLocks noChangeArrowheads="1"/>
            </p:cNvSpPr>
            <p:nvPr/>
          </p:nvSpPr>
          <p:spPr bwMode="auto">
            <a:xfrm>
              <a:off x="7921625" y="4143375"/>
              <a:ext cx="241300" cy="454025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56" name="Rectangle 51"/>
            <p:cNvSpPr>
              <a:spLocks noChangeArrowheads="1"/>
            </p:cNvSpPr>
            <p:nvPr/>
          </p:nvSpPr>
          <p:spPr bwMode="auto">
            <a:xfrm>
              <a:off x="6323013" y="1652588"/>
              <a:ext cx="125412" cy="128587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57" name="Rectangle 52"/>
            <p:cNvSpPr>
              <a:spLocks noChangeArrowheads="1"/>
            </p:cNvSpPr>
            <p:nvPr/>
          </p:nvSpPr>
          <p:spPr bwMode="auto">
            <a:xfrm>
              <a:off x="4427538" y="1652588"/>
              <a:ext cx="125412" cy="128587"/>
            </a:xfrm>
            <a:prstGeom prst="rect">
              <a:avLst/>
            </a:prstGeom>
            <a:solidFill>
              <a:srgbClr val="99CC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8958" name="Freeform 53"/>
            <p:cNvSpPr>
              <a:spLocks/>
            </p:cNvSpPr>
            <p:nvPr/>
          </p:nvSpPr>
          <p:spPr bwMode="auto">
            <a:xfrm>
              <a:off x="3521075" y="1652588"/>
              <a:ext cx="125413" cy="128587"/>
            </a:xfrm>
            <a:custGeom>
              <a:avLst/>
              <a:gdLst>
                <a:gd name="T0" fmla="*/ 0 w 79"/>
                <a:gd name="T1" fmla="*/ 0 h 81"/>
                <a:gd name="T2" fmla="*/ 0 w 79"/>
                <a:gd name="T3" fmla="*/ 2147483647 h 81"/>
                <a:gd name="T4" fmla="*/ 2147483647 w 79"/>
                <a:gd name="T5" fmla="*/ 2147483647 h 81"/>
                <a:gd name="T6" fmla="*/ 2147483647 w 79"/>
                <a:gd name="T7" fmla="*/ 0 h 81"/>
                <a:gd name="T8" fmla="*/ 0 w 79"/>
                <a:gd name="T9" fmla="*/ 0 h 81"/>
                <a:gd name="T10" fmla="*/ 0 w 79"/>
                <a:gd name="T11" fmla="*/ 0 h 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9"/>
                <a:gd name="T19" fmla="*/ 0 h 81"/>
                <a:gd name="T20" fmla="*/ 79 w 79"/>
                <a:gd name="T21" fmla="*/ 81 h 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9" h="81">
                  <a:moveTo>
                    <a:pt x="0" y="0"/>
                  </a:moveTo>
                  <a:lnTo>
                    <a:pt x="0" y="81"/>
                  </a:lnTo>
                  <a:lnTo>
                    <a:pt x="79" y="81"/>
                  </a:lnTo>
                  <a:lnTo>
                    <a:pt x="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59" name="ZoneTexte 12309"/>
            <p:cNvSpPr txBox="1">
              <a:spLocks noChangeArrowheads="1"/>
            </p:cNvSpPr>
            <p:nvPr/>
          </p:nvSpPr>
          <p:spPr bwMode="auto">
            <a:xfrm>
              <a:off x="925513" y="1401763"/>
              <a:ext cx="439737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38960" name="ZoneTexte 54"/>
            <p:cNvSpPr txBox="1">
              <a:spLocks noChangeArrowheads="1"/>
            </p:cNvSpPr>
            <p:nvPr/>
          </p:nvSpPr>
          <p:spPr bwMode="auto">
            <a:xfrm>
              <a:off x="1011238" y="2012950"/>
              <a:ext cx="354012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38961" name="ZoneTexte 55"/>
            <p:cNvSpPr txBox="1">
              <a:spLocks noChangeArrowheads="1"/>
            </p:cNvSpPr>
            <p:nvPr/>
          </p:nvSpPr>
          <p:spPr bwMode="auto">
            <a:xfrm>
              <a:off x="1011238" y="2624138"/>
              <a:ext cx="354012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38962" name="ZoneTexte 56"/>
            <p:cNvSpPr txBox="1">
              <a:spLocks noChangeArrowheads="1"/>
            </p:cNvSpPr>
            <p:nvPr/>
          </p:nvSpPr>
          <p:spPr bwMode="auto">
            <a:xfrm>
              <a:off x="1011238" y="3235325"/>
              <a:ext cx="354012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38963" name="ZoneTexte 57"/>
            <p:cNvSpPr txBox="1">
              <a:spLocks noChangeArrowheads="1"/>
            </p:cNvSpPr>
            <p:nvPr/>
          </p:nvSpPr>
          <p:spPr bwMode="auto">
            <a:xfrm>
              <a:off x="1011238" y="3848100"/>
              <a:ext cx="35401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38964" name="ZoneTexte 58"/>
            <p:cNvSpPr txBox="1">
              <a:spLocks noChangeArrowheads="1"/>
            </p:cNvSpPr>
            <p:nvPr/>
          </p:nvSpPr>
          <p:spPr bwMode="auto">
            <a:xfrm>
              <a:off x="1095375" y="4459288"/>
              <a:ext cx="2698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2302" name="ZoneTexte 59"/>
            <p:cNvSpPr txBox="1">
              <a:spLocks noChangeArrowheads="1"/>
            </p:cNvSpPr>
            <p:nvPr/>
          </p:nvSpPr>
          <p:spPr bwMode="auto">
            <a:xfrm>
              <a:off x="3622675" y="1525588"/>
              <a:ext cx="32385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fr-FR" b="1" dirty="0">
                  <a:solidFill>
                    <a:srgbClr val="333399"/>
                  </a:solidFill>
                  <a:latin typeface="+mj-lt"/>
                  <a:ea typeface="ＭＳ Ｐゴシック" pitchFamily="-65" charset="-128"/>
                </a:rPr>
                <a:t>A</a:t>
              </a:r>
            </a:p>
          </p:txBody>
        </p:sp>
        <p:sp>
          <p:nvSpPr>
            <p:cNvPr id="12303" name="ZoneTexte 60"/>
            <p:cNvSpPr txBox="1">
              <a:spLocks noChangeArrowheads="1"/>
            </p:cNvSpPr>
            <p:nvPr/>
          </p:nvSpPr>
          <p:spPr bwMode="auto">
            <a:xfrm>
              <a:off x="4543425" y="1525588"/>
              <a:ext cx="142875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en-US" b="1" dirty="0">
                  <a:solidFill>
                    <a:srgbClr val="333399"/>
                  </a:solidFill>
                  <a:latin typeface="+mj-lt"/>
                  <a:ea typeface="ＭＳ Ｐゴシック" pitchFamily="-65" charset="-128"/>
                </a:rPr>
                <a:t>Intermediate</a:t>
              </a:r>
            </a:p>
          </p:txBody>
        </p:sp>
        <p:sp>
          <p:nvSpPr>
            <p:cNvPr id="12304" name="ZoneTexte 61"/>
            <p:cNvSpPr txBox="1">
              <a:spLocks noChangeArrowheads="1"/>
            </p:cNvSpPr>
            <p:nvPr/>
          </p:nvSpPr>
          <p:spPr bwMode="auto">
            <a:xfrm>
              <a:off x="6405563" y="1525588"/>
              <a:ext cx="3143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fr-FR" b="1">
                  <a:solidFill>
                    <a:srgbClr val="333399"/>
                  </a:solidFill>
                  <a:latin typeface="+mj-lt"/>
                  <a:ea typeface="ＭＳ Ｐゴシック" pitchFamily="-65" charset="-128"/>
                </a:rPr>
                <a:t>B</a:t>
              </a:r>
            </a:p>
          </p:txBody>
        </p:sp>
        <p:sp>
          <p:nvSpPr>
            <p:cNvPr id="12305" name="ZoneTexte 62"/>
            <p:cNvSpPr txBox="1">
              <a:spLocks noChangeArrowheads="1"/>
            </p:cNvSpPr>
            <p:nvPr/>
          </p:nvSpPr>
          <p:spPr bwMode="auto">
            <a:xfrm>
              <a:off x="1560513" y="4605338"/>
              <a:ext cx="812800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0066"/>
                  </a:solidFill>
                  <a:latin typeface="+mj-lt"/>
                  <a:ea typeface="ＭＳ Ｐゴシック" pitchFamily="-65" charset="-128"/>
                </a:rPr>
                <a:t>Baseline</a:t>
              </a:r>
            </a:p>
          </p:txBody>
        </p:sp>
        <p:sp>
          <p:nvSpPr>
            <p:cNvPr id="12306" name="ZoneTexte 63"/>
            <p:cNvSpPr txBox="1">
              <a:spLocks noChangeArrowheads="1"/>
            </p:cNvSpPr>
            <p:nvPr/>
          </p:nvSpPr>
          <p:spPr bwMode="auto">
            <a:xfrm>
              <a:off x="2867025" y="4605338"/>
              <a:ext cx="5302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0066"/>
                  </a:solidFill>
                  <a:latin typeface="+mj-lt"/>
                  <a:ea typeface="ＭＳ Ｐゴシック" pitchFamily="-65" charset="-128"/>
                </a:rPr>
                <a:t>W48</a:t>
              </a:r>
            </a:p>
          </p:txBody>
        </p:sp>
        <p:sp>
          <p:nvSpPr>
            <p:cNvPr id="12307" name="ZoneTexte 68"/>
            <p:cNvSpPr txBox="1">
              <a:spLocks noChangeArrowheads="1"/>
            </p:cNvSpPr>
            <p:nvPr/>
          </p:nvSpPr>
          <p:spPr bwMode="auto">
            <a:xfrm>
              <a:off x="3883025" y="4605338"/>
              <a:ext cx="812800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000066"/>
                  </a:solidFill>
                  <a:latin typeface="+mj-lt"/>
                  <a:ea typeface="ＭＳ Ｐゴシック" pitchFamily="-65" charset="-128"/>
                </a:rPr>
                <a:t>Baseline</a:t>
              </a:r>
            </a:p>
          </p:txBody>
        </p:sp>
        <p:sp>
          <p:nvSpPr>
            <p:cNvPr id="12308" name="ZoneTexte 69"/>
            <p:cNvSpPr txBox="1">
              <a:spLocks noChangeArrowheads="1"/>
            </p:cNvSpPr>
            <p:nvPr/>
          </p:nvSpPr>
          <p:spPr bwMode="auto">
            <a:xfrm>
              <a:off x="5189538" y="4605338"/>
              <a:ext cx="5302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0066"/>
                  </a:solidFill>
                  <a:latin typeface="+mj-lt"/>
                  <a:ea typeface="ＭＳ Ｐゴシック" pitchFamily="-65" charset="-128"/>
                </a:rPr>
                <a:t>W48</a:t>
              </a:r>
            </a:p>
          </p:txBody>
        </p:sp>
        <p:sp>
          <p:nvSpPr>
            <p:cNvPr id="12309" name="ZoneTexte 70"/>
            <p:cNvSpPr txBox="1">
              <a:spLocks noChangeArrowheads="1"/>
            </p:cNvSpPr>
            <p:nvPr/>
          </p:nvSpPr>
          <p:spPr bwMode="auto">
            <a:xfrm>
              <a:off x="6203950" y="4605338"/>
              <a:ext cx="812800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000066"/>
                  </a:solidFill>
                  <a:latin typeface="+mj-lt"/>
                  <a:ea typeface="ＭＳ Ｐゴシック" pitchFamily="-65" charset="-128"/>
                </a:rPr>
                <a:t>Baseline</a:t>
              </a:r>
            </a:p>
          </p:txBody>
        </p:sp>
        <p:sp>
          <p:nvSpPr>
            <p:cNvPr id="12310" name="ZoneTexte 71"/>
            <p:cNvSpPr txBox="1">
              <a:spLocks noChangeArrowheads="1"/>
            </p:cNvSpPr>
            <p:nvPr/>
          </p:nvSpPr>
          <p:spPr bwMode="auto">
            <a:xfrm>
              <a:off x="7510463" y="4605338"/>
              <a:ext cx="5302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0066"/>
                  </a:solidFill>
                  <a:latin typeface="+mj-lt"/>
                  <a:ea typeface="ＭＳ Ｐゴシック" pitchFamily="-65" charset="-128"/>
                </a:rPr>
                <a:t>W48</a:t>
              </a:r>
            </a:p>
          </p:txBody>
        </p:sp>
        <p:sp>
          <p:nvSpPr>
            <p:cNvPr id="38974" name="ZoneTexte 72"/>
            <p:cNvSpPr txBox="1">
              <a:spLocks noChangeArrowheads="1"/>
            </p:cNvSpPr>
            <p:nvPr/>
          </p:nvSpPr>
          <p:spPr bwMode="auto">
            <a:xfrm>
              <a:off x="1831975" y="4868863"/>
              <a:ext cx="148113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Group 1 (n = 21)**</a:t>
              </a:r>
            </a:p>
          </p:txBody>
        </p:sp>
        <p:sp>
          <p:nvSpPr>
            <p:cNvPr id="38975" name="ZoneTexte 73"/>
            <p:cNvSpPr txBox="1">
              <a:spLocks noChangeArrowheads="1"/>
            </p:cNvSpPr>
            <p:nvPr/>
          </p:nvSpPr>
          <p:spPr bwMode="auto">
            <a:xfrm>
              <a:off x="4194175" y="4868863"/>
              <a:ext cx="1362075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Group 2 (n = 19)</a:t>
              </a:r>
            </a:p>
          </p:txBody>
        </p:sp>
        <p:sp>
          <p:nvSpPr>
            <p:cNvPr id="38976" name="ZoneTexte 74"/>
            <p:cNvSpPr txBox="1">
              <a:spLocks noChangeArrowheads="1"/>
            </p:cNvSpPr>
            <p:nvPr/>
          </p:nvSpPr>
          <p:spPr bwMode="auto">
            <a:xfrm>
              <a:off x="6680200" y="4868863"/>
              <a:ext cx="10826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RAL (n = 40)</a:t>
              </a:r>
            </a:p>
          </p:txBody>
        </p:sp>
        <p:sp>
          <p:nvSpPr>
            <p:cNvPr id="12314" name="5 CuadroTexto"/>
            <p:cNvSpPr txBox="1">
              <a:spLocks noChangeArrowheads="1"/>
            </p:cNvSpPr>
            <p:nvPr/>
          </p:nvSpPr>
          <p:spPr bwMode="auto">
            <a:xfrm>
              <a:off x="1600200" y="2060575"/>
              <a:ext cx="2076450" cy="328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240" tIns="40620" rIns="81240" bIns="40620">
              <a:spAutoFit/>
            </a:bodyPr>
            <a:lstStyle/>
            <a:p>
              <a:pPr defTabSz="812800">
                <a:defRPr/>
              </a:pPr>
              <a:r>
                <a:rPr lang="es-ES" sz="1600" b="1" dirty="0" err="1">
                  <a:solidFill>
                    <a:srgbClr val="C00000"/>
                  </a:solidFill>
                  <a:latin typeface="+mj-lt"/>
                  <a:ea typeface="ＭＳ Ｐゴシック" pitchFamily="-65" charset="-128"/>
                  <a:cs typeface="Arial" charset="0"/>
                </a:rPr>
                <a:t>Group</a:t>
              </a:r>
              <a:r>
                <a:rPr lang="es-ES" sz="1600" b="1" dirty="0">
                  <a:solidFill>
                    <a:srgbClr val="C00000"/>
                  </a:solidFill>
                  <a:latin typeface="+mj-lt"/>
                  <a:ea typeface="ＭＳ Ｐゴシック" pitchFamily="-65" charset="-128"/>
                  <a:cs typeface="Arial" charset="0"/>
                </a:rPr>
                <a:t> 1: LPV/r, FPV/r</a:t>
              </a:r>
            </a:p>
          </p:txBody>
        </p:sp>
        <p:sp>
          <p:nvSpPr>
            <p:cNvPr id="12315" name="6 CuadroTexto"/>
            <p:cNvSpPr txBox="1">
              <a:spLocks noChangeArrowheads="1"/>
            </p:cNvSpPr>
            <p:nvPr/>
          </p:nvSpPr>
          <p:spPr bwMode="auto">
            <a:xfrm>
              <a:off x="3746500" y="2060575"/>
              <a:ext cx="2120900" cy="328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1240" tIns="40620" rIns="81240" bIns="40620">
              <a:spAutoFit/>
            </a:bodyPr>
            <a:lstStyle/>
            <a:p>
              <a:pPr defTabSz="812800">
                <a:defRPr/>
              </a:pPr>
              <a:r>
                <a:rPr lang="es-ES" sz="1600" b="1" dirty="0" err="1">
                  <a:solidFill>
                    <a:srgbClr val="C00000"/>
                  </a:solidFill>
                  <a:latin typeface="+mj-lt"/>
                  <a:ea typeface="ＭＳ Ｐゴシック" pitchFamily="-65" charset="-128"/>
                  <a:cs typeface="Arial" charset="0"/>
                </a:rPr>
                <a:t>Group</a:t>
              </a:r>
              <a:r>
                <a:rPr lang="es-ES" sz="1600" b="1" dirty="0">
                  <a:solidFill>
                    <a:srgbClr val="C00000"/>
                  </a:solidFill>
                  <a:latin typeface="+mj-lt"/>
                  <a:ea typeface="ＭＳ Ｐゴシック" pitchFamily="-65" charset="-128"/>
                  <a:cs typeface="Arial" charset="0"/>
                </a:rPr>
                <a:t> 2: ATV/r, SQV/r</a:t>
              </a:r>
            </a:p>
          </p:txBody>
        </p:sp>
        <p:cxnSp>
          <p:nvCxnSpPr>
            <p:cNvPr id="78" name="Straight Arrow Connector 5"/>
            <p:cNvCxnSpPr/>
            <p:nvPr/>
          </p:nvCxnSpPr>
          <p:spPr>
            <a:xfrm flipV="1">
              <a:off x="6451600" y="2438400"/>
              <a:ext cx="863600" cy="796925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8"/>
            <p:cNvCxnSpPr/>
            <p:nvPr/>
          </p:nvCxnSpPr>
          <p:spPr>
            <a:xfrm>
              <a:off x="7034213" y="3228975"/>
              <a:ext cx="1008062" cy="86360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981" name="ZoneTexte 79"/>
            <p:cNvSpPr txBox="1">
              <a:spLocks noChangeArrowheads="1"/>
            </p:cNvSpPr>
            <p:nvPr/>
          </p:nvSpPr>
          <p:spPr bwMode="auto">
            <a:xfrm>
              <a:off x="2439988" y="3376613"/>
              <a:ext cx="6270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0.439*</a:t>
              </a:r>
            </a:p>
          </p:txBody>
        </p:sp>
        <p:sp>
          <p:nvSpPr>
            <p:cNvPr id="38982" name="ZoneTexte 80"/>
            <p:cNvSpPr txBox="1">
              <a:spLocks noChangeArrowheads="1"/>
            </p:cNvSpPr>
            <p:nvPr/>
          </p:nvSpPr>
          <p:spPr bwMode="auto">
            <a:xfrm>
              <a:off x="4602163" y="2651125"/>
              <a:ext cx="6270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0.088*</a:t>
              </a:r>
            </a:p>
          </p:txBody>
        </p:sp>
        <p:sp>
          <p:nvSpPr>
            <p:cNvPr id="38983" name="ZoneTexte 81"/>
            <p:cNvSpPr txBox="1">
              <a:spLocks noChangeArrowheads="1"/>
            </p:cNvSpPr>
            <p:nvPr/>
          </p:nvSpPr>
          <p:spPr bwMode="auto">
            <a:xfrm>
              <a:off x="6764338" y="2846388"/>
              <a:ext cx="76041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&lt; 0.001*</a:t>
              </a:r>
            </a:p>
          </p:txBody>
        </p:sp>
        <p:sp>
          <p:nvSpPr>
            <p:cNvPr id="38984" name="ZoneTexte 82"/>
            <p:cNvSpPr txBox="1">
              <a:spLocks noChangeArrowheads="1"/>
            </p:cNvSpPr>
            <p:nvPr/>
          </p:nvSpPr>
          <p:spPr bwMode="auto">
            <a:xfrm rot="-5400000">
              <a:off x="-469106" y="2715419"/>
              <a:ext cx="264953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</a:rPr>
                <a:t>% LDL-c particles phenotype</a:t>
              </a:r>
            </a:p>
          </p:txBody>
        </p:sp>
      </p:grpSp>
      <p:sp>
        <p:nvSpPr>
          <p:cNvPr id="38920" name="ZoneTexte 83"/>
          <p:cNvSpPr txBox="1">
            <a:spLocks noChangeArrowheads="1"/>
          </p:cNvSpPr>
          <p:nvPr/>
        </p:nvSpPr>
        <p:spPr bwMode="auto">
          <a:xfrm>
            <a:off x="990600" y="5181600"/>
            <a:ext cx="7589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sz="1400">
                <a:solidFill>
                  <a:srgbClr val="000066"/>
                </a:solidFill>
              </a:rPr>
              <a:t>* Homogeneity marginal test to compare proportions at baseline and W48 in each arm</a:t>
            </a:r>
            <a:br>
              <a:rPr lang="fr-FR" sz="1400">
                <a:solidFill>
                  <a:srgbClr val="000066"/>
                </a:solidFill>
              </a:rPr>
            </a:br>
            <a:r>
              <a:rPr lang="fr-FR" sz="1400">
                <a:solidFill>
                  <a:srgbClr val="000066"/>
                </a:solidFill>
              </a:rPr>
              <a:t>** Statistically significant difference  between LPV and RAL at W48 (Pearson Chi-square test)</a:t>
            </a:r>
          </a:p>
        </p:txBody>
      </p:sp>
      <p:sp>
        <p:nvSpPr>
          <p:cNvPr id="38921" name="Titre 12310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US" sz="2200" smtClean="0">
                <a:ea typeface="ＭＳ Ｐゴシック" pitchFamily="34" charset="-128"/>
              </a:rPr>
              <a:t>SPIRAL-MET: median changes in the percentage of LDL-c phenotype in RAL arm and PI arm stratified by PI/r used (group 1 vs group 2) at W48</a:t>
            </a:r>
            <a:endParaRPr lang="fr-FR" sz="2200" smtClean="0">
              <a:ea typeface="ＭＳ Ｐゴシック" pitchFamily="34" charset="-128"/>
            </a:endParaRPr>
          </a:p>
        </p:txBody>
      </p:sp>
      <p:sp>
        <p:nvSpPr>
          <p:cNvPr id="38922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38923" name="Rectangle 70"/>
          <p:cNvSpPr>
            <a:spLocks noChangeArrowheads="1"/>
          </p:cNvSpPr>
          <p:nvPr/>
        </p:nvSpPr>
        <p:spPr bwMode="auto">
          <a:xfrm>
            <a:off x="3951288" y="1143000"/>
            <a:ext cx="1992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000066"/>
                </a:solidFill>
              </a:rPr>
              <a:t>LDLc phenotype</a:t>
            </a:r>
            <a:endParaRPr lang="fr-F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SPIRAL substudy: endothelial function</a:t>
            </a:r>
          </a:p>
        </p:txBody>
      </p:sp>
      <p:sp>
        <p:nvSpPr>
          <p:cNvPr id="39939" name="Espace réservé du contenu 2"/>
          <p:cNvSpPr>
            <a:spLocks noGrp="1"/>
          </p:cNvSpPr>
          <p:nvPr>
            <p:ph idx="1"/>
          </p:nvPr>
        </p:nvSpPr>
        <p:spPr>
          <a:xfrm>
            <a:off x="50800" y="1409700"/>
            <a:ext cx="9024938" cy="4991100"/>
          </a:xfrm>
        </p:spPr>
        <p:txBody>
          <a:bodyPr/>
          <a:lstStyle/>
          <a:p>
            <a: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  <a:t>35 patients, PI/r group (n = 16), RAL group (n = 19)</a:t>
            </a:r>
            <a:b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</a:br>
            <a:endParaRPr lang="en-US" sz="180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  <a:t>Endothelial function was evaluated through flow-mediated dilatation (FMD) </a:t>
            </a:r>
            <a:b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  <a:t>of the brachial artery at baseline, W24 and W48</a:t>
            </a:r>
            <a:b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</a:br>
            <a:endParaRPr lang="en-US" sz="180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  <a:t>Total cholesterol, LDL cholesterol and triglycerides decreased at W16 and W32 </a:t>
            </a:r>
            <a:b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  <a:t>in the RAL arm, while no changes were observed in the PI/r arm</a:t>
            </a:r>
            <a:b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</a:br>
            <a:endParaRPr lang="en-US" sz="180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  <a:t>Triglyceride levels were significantly lower in the RAL arm than in the PI/r arm at W16, 32 and 48</a:t>
            </a:r>
            <a:b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</a:br>
            <a:endParaRPr lang="en-US" sz="180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r>
              <a:rPr lang="en-US" sz="1800" smtClean="0">
                <a:solidFill>
                  <a:srgbClr val="000066"/>
                </a:solidFill>
                <a:ea typeface="ＭＳ Ｐゴシック" pitchFamily="34" charset="-128"/>
              </a:rPr>
              <a:t>No significant changes from baseline occurred in FMD at W24 and W48 within or between the RAL and PI/r arms. Adjustment for baseline artery diameter did not have a significant effect on the FMD differences</a:t>
            </a:r>
          </a:p>
          <a:p>
            <a:pPr lvl="1"/>
            <a:r>
              <a:rPr lang="en-US" sz="1600" smtClean="0">
                <a:ea typeface="ＭＳ Ｐゴシック" pitchFamily="34" charset="-128"/>
              </a:rPr>
              <a:t>Median baseline FMD values within normal range ( &gt; 5%) + limited sample size might have precluded detection of any RAL effect or clinically relevant differences</a:t>
            </a:r>
          </a:p>
        </p:txBody>
      </p:sp>
      <p:sp>
        <p:nvSpPr>
          <p:cNvPr id="39940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39941" name="ZoneTexte 69"/>
          <p:cNvSpPr txBox="1">
            <a:spLocks noChangeArrowheads="1"/>
          </p:cNvSpPr>
          <p:nvPr/>
        </p:nvSpPr>
        <p:spPr bwMode="auto">
          <a:xfrm>
            <a:off x="5935663" y="657383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Masia M, JAC 2013;68:409-413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idx="1"/>
          </p:nvPr>
        </p:nvSpPr>
        <p:spPr>
          <a:xfrm>
            <a:off x="50800" y="1196752"/>
            <a:ext cx="9024938" cy="5303838"/>
          </a:xfrm>
        </p:spPr>
        <p:txBody>
          <a:bodyPr/>
          <a:lstStyle/>
          <a:p>
            <a:r>
              <a:rPr lang="en-GB" b="1" dirty="0" smtClean="0">
                <a:latin typeface="Calibri" pitchFamily="34" charset="0"/>
                <a:ea typeface="ＭＳ Ｐゴシック" pitchFamily="34" charset="-128"/>
              </a:rPr>
              <a:t>Treatment failure (intention-to-treat)</a:t>
            </a:r>
          </a:p>
          <a:p>
            <a:pPr lvl="1"/>
            <a:r>
              <a:rPr lang="en-GB" sz="1800" dirty="0" smtClean="0">
                <a:ea typeface="ＭＳ Ｐゴシック" pitchFamily="34" charset="-128"/>
              </a:rPr>
              <a:t>Progression to AIDS</a:t>
            </a:r>
          </a:p>
          <a:p>
            <a:pPr lvl="1"/>
            <a:r>
              <a:rPr lang="en-GB" sz="1800" dirty="0" smtClean="0">
                <a:ea typeface="ＭＳ Ｐゴシック" pitchFamily="34" charset="-128"/>
              </a:rPr>
              <a:t>Death</a:t>
            </a:r>
          </a:p>
          <a:p>
            <a:pPr lvl="1"/>
            <a:r>
              <a:rPr lang="en-GB" sz="1800" dirty="0" err="1" smtClean="0">
                <a:ea typeface="ＭＳ Ｐゴシック" pitchFamily="34" charset="-128"/>
              </a:rPr>
              <a:t>Virologic</a:t>
            </a:r>
            <a:r>
              <a:rPr lang="en-GB" sz="1800" dirty="0" smtClean="0">
                <a:ea typeface="ＭＳ Ｐゴシック" pitchFamily="34" charset="-128"/>
              </a:rPr>
              <a:t> failure</a:t>
            </a:r>
          </a:p>
          <a:p>
            <a:pPr lvl="1"/>
            <a:r>
              <a:rPr lang="en-GB" sz="1800" dirty="0" smtClean="0">
                <a:ea typeface="ＭＳ Ｐゴシック" pitchFamily="34" charset="-128"/>
              </a:rPr>
              <a:t>Discontinuation of study medication</a:t>
            </a:r>
          </a:p>
          <a:p>
            <a:pPr lvl="1"/>
            <a:r>
              <a:rPr lang="en-GB" sz="1800" dirty="0" smtClean="0">
                <a:ea typeface="ＭＳ Ｐゴシック" pitchFamily="34" charset="-128"/>
              </a:rPr>
              <a:t>Consent withdrawn, lost to follow-up</a:t>
            </a:r>
            <a:br>
              <a:rPr lang="en-GB" sz="1800" dirty="0" smtClean="0">
                <a:ea typeface="ＭＳ Ｐゴシック" pitchFamily="34" charset="-128"/>
              </a:rPr>
            </a:br>
            <a:endParaRPr lang="en-GB" sz="1800" dirty="0" smtClean="0">
              <a:ea typeface="ＭＳ Ｐゴシック" pitchFamily="34" charset="-128"/>
            </a:endParaRPr>
          </a:p>
          <a:p>
            <a:r>
              <a:rPr lang="en-GB" b="1" dirty="0" err="1" smtClean="0">
                <a:latin typeface="Calibri" pitchFamily="34" charset="0"/>
                <a:ea typeface="ＭＳ Ｐゴシック" pitchFamily="34" charset="-128"/>
              </a:rPr>
              <a:t>Virologic</a:t>
            </a:r>
            <a:r>
              <a:rPr lang="en-GB" b="1" dirty="0" smtClean="0">
                <a:latin typeface="Calibri" pitchFamily="34" charset="0"/>
                <a:ea typeface="ＭＳ Ｐゴシック" pitchFamily="34" charset="-128"/>
              </a:rPr>
              <a:t> failure (on-treatment)</a:t>
            </a:r>
          </a:p>
          <a:p>
            <a:pPr lvl="1"/>
            <a:r>
              <a:rPr lang="en-GB" sz="1800" dirty="0" smtClean="0">
                <a:ea typeface="ＭＳ Ｐゴシック" pitchFamily="34" charset="-128"/>
              </a:rPr>
              <a:t>Progression to AIDS</a:t>
            </a:r>
          </a:p>
          <a:p>
            <a:pPr lvl="1"/>
            <a:r>
              <a:rPr lang="en-GB" sz="1800" dirty="0" smtClean="0">
                <a:ea typeface="ＭＳ Ｐゴシック" pitchFamily="34" charset="-128"/>
              </a:rPr>
              <a:t>Death</a:t>
            </a:r>
          </a:p>
          <a:p>
            <a:pPr lvl="1"/>
            <a:r>
              <a:rPr lang="en-GB" sz="1800" dirty="0" err="1" smtClean="0">
                <a:ea typeface="ＭＳ Ｐゴシック" pitchFamily="34" charset="-128"/>
              </a:rPr>
              <a:t>Virologic</a:t>
            </a:r>
            <a:r>
              <a:rPr lang="en-GB" sz="1800" dirty="0" smtClean="0">
                <a:ea typeface="ＭＳ Ｐゴシック" pitchFamily="34" charset="-128"/>
              </a:rPr>
              <a:t> failure during treatment</a:t>
            </a:r>
          </a:p>
          <a:p>
            <a:pPr lvl="1"/>
            <a:r>
              <a:rPr lang="en-GB" sz="1800" dirty="0" smtClean="0">
                <a:ea typeface="ＭＳ Ｐゴシック" pitchFamily="34" charset="-128"/>
              </a:rPr>
              <a:t>Patients who withdrew consent, were lost to follow-up, </a:t>
            </a:r>
            <a:br>
              <a:rPr lang="en-GB" sz="1800" dirty="0" smtClean="0">
                <a:ea typeface="ＭＳ Ｐゴシック" pitchFamily="34" charset="-128"/>
              </a:rPr>
            </a:br>
            <a:r>
              <a:rPr lang="en-GB" sz="1800" dirty="0" smtClean="0">
                <a:ea typeface="ＭＳ Ｐゴシック" pitchFamily="34" charset="-128"/>
              </a:rPr>
              <a:t>switched or stopped study medication were censored</a:t>
            </a:r>
            <a:br>
              <a:rPr lang="en-GB" sz="1800" dirty="0" smtClean="0">
                <a:ea typeface="ＭＳ Ｐゴシック" pitchFamily="34" charset="-128"/>
              </a:rPr>
            </a:br>
            <a:endParaRPr lang="en-GB" sz="1800" dirty="0" smtClean="0">
              <a:ea typeface="ＭＳ Ｐゴシック" pitchFamily="34" charset="-128"/>
            </a:endParaRPr>
          </a:p>
          <a:p>
            <a:r>
              <a:rPr lang="en-GB" b="1" dirty="0" smtClean="0">
                <a:latin typeface="Calibri" pitchFamily="34" charset="0"/>
                <a:ea typeface="ＭＳ Ｐゴシック" pitchFamily="34" charset="-128"/>
              </a:rPr>
              <a:t>Changes in plasma lipids</a:t>
            </a:r>
          </a:p>
          <a:p>
            <a:pPr lvl="1"/>
            <a:r>
              <a:rPr lang="en-GB" sz="1800" dirty="0" smtClean="0">
                <a:ea typeface="ＭＳ Ｐゴシック" pitchFamily="34" charset="-128"/>
              </a:rPr>
              <a:t>Analysis by intention-to-treat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10243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1024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10245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40" name="Group 72"/>
          <p:cNvGraphicFramePr>
            <a:graphicFrameLocks noGrp="1"/>
          </p:cNvGraphicFramePr>
          <p:nvPr>
            <p:ph idx="1"/>
          </p:nvPr>
        </p:nvGraphicFramePr>
        <p:xfrm>
          <a:off x="704850" y="1657350"/>
          <a:ext cx="7642225" cy="4573524"/>
        </p:xfrm>
        <a:graphic>
          <a:graphicData uri="http://schemas.openxmlformats.org/drawingml/2006/table">
            <a:tbl>
              <a:tblPr/>
              <a:tblGrid>
                <a:gridCol w="444500"/>
                <a:gridCol w="3967163"/>
                <a:gridCol w="1616075"/>
                <a:gridCol w="1614487"/>
              </a:tblGrid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PI/r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included in the efficacy analysis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Female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ARV backbone: TDF + FTC/3TC ; ABC + 3TC/FTC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58% ; 19%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55% ; 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PI/r at entry: LPV/r ; ATV/r ; FPV/r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43% ; 37% ; 11%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45% ; 33% ; 13%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on their first ARV regimen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with previous suboptimal ARV therapy*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with previous virologic failure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with previous suboptimal ARV therapy or virologic failure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CD4 cell count (/mm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), median (IQR)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529 (377-780)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509 (369-726)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Lipid-lowering therapy at entry</a:t>
                      </a:r>
                      <a:endParaRPr kumimoji="0" lang="en-GB" sz="14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Discontinuation before W48,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13 (9%)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14 (10%)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For adverse event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For virologic failure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354" name="Rectangle 8"/>
          <p:cNvSpPr>
            <a:spLocks noChangeArrowheads="1"/>
          </p:cNvSpPr>
          <p:nvPr/>
        </p:nvSpPr>
        <p:spPr bwMode="auto">
          <a:xfrm>
            <a:off x="801688" y="1282700"/>
            <a:ext cx="751681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ts val="1525"/>
              </a:lnSpc>
              <a:spcBef>
                <a:spcPct val="20000"/>
              </a:spcBef>
            </a:pPr>
            <a:r>
              <a:rPr lang="en-GB" sz="2800" b="1">
                <a:solidFill>
                  <a:srgbClr val="CC3300"/>
                </a:solidFill>
                <a:latin typeface="Calibri" pitchFamily="34" charset="0"/>
              </a:rPr>
              <a:t>Baseline characteristics and patient disposition</a:t>
            </a:r>
          </a:p>
        </p:txBody>
      </p:sp>
      <p:sp>
        <p:nvSpPr>
          <p:cNvPr id="12355" name="ZoneTexte 13"/>
          <p:cNvSpPr txBox="1">
            <a:spLocks noChangeArrowheads="1"/>
          </p:cNvSpPr>
          <p:nvPr/>
        </p:nvSpPr>
        <p:spPr bwMode="auto">
          <a:xfrm>
            <a:off x="769938" y="6264275"/>
            <a:ext cx="2127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1400">
                <a:solidFill>
                  <a:srgbClr val="000066"/>
                </a:solidFill>
              </a:rPr>
              <a:t>* 1 or 2 NRTI exclusively</a:t>
            </a:r>
          </a:p>
        </p:txBody>
      </p:sp>
      <p:sp>
        <p:nvSpPr>
          <p:cNvPr id="12356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</a:p>
        </p:txBody>
      </p:sp>
      <p:sp>
        <p:nvSpPr>
          <p:cNvPr id="12357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12358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593975" y="1100138"/>
            <a:ext cx="38973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2800" b="1" dirty="0">
                <a:solidFill>
                  <a:srgbClr val="CC3300"/>
                </a:solidFill>
                <a:latin typeface="Calibri" pitchFamily="34" charset="0"/>
              </a:rPr>
              <a:t>Results: </a:t>
            </a:r>
            <a:r>
              <a:rPr lang="en-GB" sz="2800" b="1" dirty="0" smtClean="0">
                <a:solidFill>
                  <a:srgbClr val="CC3300"/>
                </a:solidFill>
                <a:latin typeface="Calibri" pitchFamily="34" charset="0"/>
              </a:rPr>
              <a:t>efficacy </a:t>
            </a:r>
            <a:r>
              <a:rPr lang="en-GB" sz="2800" b="1" dirty="0">
                <a:solidFill>
                  <a:srgbClr val="CC3300"/>
                </a:solidFill>
                <a:latin typeface="Calibri" pitchFamily="34" charset="0"/>
              </a:rPr>
              <a:t>analyses</a:t>
            </a:r>
          </a:p>
        </p:txBody>
      </p:sp>
      <p:sp>
        <p:nvSpPr>
          <p:cNvPr id="14339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14340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smtClean="0">
                <a:ea typeface="ＭＳ Ｐゴシック" pitchFamily="34" charset="-128"/>
              </a:rPr>
              <a:t>SPIRAL Study: Switch PI/r to RAL</a:t>
            </a:r>
          </a:p>
        </p:txBody>
      </p:sp>
      <p:sp>
        <p:nvSpPr>
          <p:cNvPr id="1434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grpSp>
        <p:nvGrpSpPr>
          <p:cNvPr id="14342" name="Groupe 90"/>
          <p:cNvGrpSpPr>
            <a:grpSpLocks/>
          </p:cNvGrpSpPr>
          <p:nvPr/>
        </p:nvGrpSpPr>
        <p:grpSpPr bwMode="auto">
          <a:xfrm>
            <a:off x="130175" y="1295400"/>
            <a:ext cx="8774113" cy="5148263"/>
            <a:chOff x="130175" y="1295400"/>
            <a:chExt cx="8774113" cy="5148263"/>
          </a:xfrm>
        </p:grpSpPr>
        <p:sp>
          <p:nvSpPr>
            <p:cNvPr id="14343" name="Text Box 57"/>
            <p:cNvSpPr txBox="1">
              <a:spLocks noChangeArrowheads="1"/>
            </p:cNvSpPr>
            <p:nvPr/>
          </p:nvSpPr>
          <p:spPr bwMode="auto">
            <a:xfrm>
              <a:off x="1055688" y="1976438"/>
              <a:ext cx="3395662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solidFill>
                    <a:srgbClr val="333399"/>
                  </a:solidFill>
                  <a:latin typeface="+mj-lt"/>
                </a:rPr>
                <a:t>Absence of treatment failure</a:t>
              </a:r>
            </a:p>
          </p:txBody>
        </p:sp>
        <p:sp>
          <p:nvSpPr>
            <p:cNvPr id="14344" name="ZoneTexte 86"/>
            <p:cNvSpPr txBox="1">
              <a:spLocks noChangeArrowheads="1"/>
            </p:cNvSpPr>
            <p:nvPr/>
          </p:nvSpPr>
          <p:spPr bwMode="auto">
            <a:xfrm>
              <a:off x="561975" y="5919788"/>
              <a:ext cx="147637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95% CI for the </a:t>
              </a:r>
              <a:r>
                <a:rPr lang="en-GB" sz="1400">
                  <a:solidFill>
                    <a:srgbClr val="000066"/>
                  </a:solidFill>
                  <a:cs typeface="Arial" pitchFamily="34" charset="0"/>
                  <a:sym typeface="Symbol" pitchFamily="18" charset="2"/>
                </a:rPr>
                <a:t>≠</a:t>
              </a:r>
              <a:r>
                <a:rPr lang="en-GB" sz="1400">
                  <a:solidFill>
                    <a:srgbClr val="000066"/>
                  </a:solidFill>
                  <a:cs typeface="Arial" pitchFamily="34" charset="0"/>
                </a:rPr>
                <a:t/>
              </a:r>
              <a:br>
                <a:rPr lang="en-GB" sz="1400">
                  <a:solidFill>
                    <a:srgbClr val="000066"/>
                  </a:solidFill>
                  <a:cs typeface="Arial" pitchFamily="34" charset="0"/>
                </a:rPr>
              </a:br>
              <a:r>
                <a:rPr lang="en-GB" sz="1400">
                  <a:solidFill>
                    <a:srgbClr val="000066"/>
                  </a:solidFill>
                  <a:cs typeface="Arial" pitchFamily="34" charset="0"/>
                </a:rPr>
                <a:t>= -5.2 ; 10.6</a:t>
              </a:r>
              <a:endParaRPr lang="en-GB" sz="140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14345" name="ZoneTexte 87"/>
            <p:cNvSpPr txBox="1">
              <a:spLocks noChangeArrowheads="1"/>
            </p:cNvSpPr>
            <p:nvPr/>
          </p:nvSpPr>
          <p:spPr bwMode="auto">
            <a:xfrm>
              <a:off x="838200" y="1295400"/>
              <a:ext cx="877888" cy="738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Primary </a:t>
              </a:r>
            </a:p>
            <a:p>
              <a:pPr algn="l"/>
              <a:r>
                <a:rPr lang="en-GB" sz="1400">
                  <a:solidFill>
                    <a:srgbClr val="000066"/>
                  </a:solidFill>
                </a:rPr>
                <a:t>efficacy</a:t>
              </a:r>
            </a:p>
            <a:p>
              <a:pPr algn="l"/>
              <a:r>
                <a:rPr lang="en-GB" sz="1400">
                  <a:solidFill>
                    <a:srgbClr val="000066"/>
                  </a:solidFill>
                </a:rPr>
                <a:t>endpoint</a:t>
              </a:r>
            </a:p>
          </p:txBody>
        </p:sp>
        <p:sp>
          <p:nvSpPr>
            <p:cNvPr id="14346" name="Text Box 57"/>
            <p:cNvSpPr txBox="1">
              <a:spLocks noChangeArrowheads="1"/>
            </p:cNvSpPr>
            <p:nvPr/>
          </p:nvSpPr>
          <p:spPr bwMode="auto">
            <a:xfrm>
              <a:off x="5203825" y="1976438"/>
              <a:ext cx="339566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solidFill>
                    <a:srgbClr val="333399"/>
                  </a:solidFill>
                  <a:latin typeface="+mj-lt"/>
                </a:rPr>
                <a:t>Absence of virologic failure</a:t>
              </a:r>
            </a:p>
          </p:txBody>
        </p:sp>
        <p:sp>
          <p:nvSpPr>
            <p:cNvPr id="14347" name="Rectangle 96"/>
            <p:cNvSpPr>
              <a:spLocks noChangeArrowheads="1"/>
            </p:cNvSpPr>
            <p:nvPr/>
          </p:nvSpPr>
          <p:spPr bwMode="auto">
            <a:xfrm>
              <a:off x="2216150" y="6135688"/>
              <a:ext cx="103028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- 5.9 ; 17.6</a:t>
              </a:r>
              <a:endParaRPr lang="en-GB"/>
            </a:p>
          </p:txBody>
        </p:sp>
        <p:sp>
          <p:nvSpPr>
            <p:cNvPr id="14348" name="Rectangle 97"/>
            <p:cNvSpPr>
              <a:spLocks noChangeArrowheads="1"/>
            </p:cNvSpPr>
            <p:nvPr/>
          </p:nvSpPr>
          <p:spPr bwMode="auto">
            <a:xfrm>
              <a:off x="3598863" y="6135688"/>
              <a:ext cx="1128712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- 11.2 ; 10.9</a:t>
              </a:r>
              <a:endParaRPr lang="en-GB"/>
            </a:p>
          </p:txBody>
        </p:sp>
        <p:sp>
          <p:nvSpPr>
            <p:cNvPr id="14349" name="Rectangle 98"/>
            <p:cNvSpPr>
              <a:spLocks noChangeArrowheads="1"/>
            </p:cNvSpPr>
            <p:nvPr/>
          </p:nvSpPr>
          <p:spPr bwMode="auto">
            <a:xfrm>
              <a:off x="5076825" y="6135688"/>
              <a:ext cx="93186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- 3.5 ; 7.5</a:t>
              </a:r>
              <a:endParaRPr lang="en-GB"/>
            </a:p>
          </p:txBody>
        </p:sp>
        <p:sp>
          <p:nvSpPr>
            <p:cNvPr id="14350" name="Rectangle 99"/>
            <p:cNvSpPr>
              <a:spLocks noChangeArrowheads="1"/>
            </p:cNvSpPr>
            <p:nvPr/>
          </p:nvSpPr>
          <p:spPr bwMode="auto">
            <a:xfrm>
              <a:off x="6432550" y="6135688"/>
              <a:ext cx="103028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- 3.9 ; 13.9</a:t>
              </a:r>
              <a:endParaRPr lang="en-GB"/>
            </a:p>
          </p:txBody>
        </p:sp>
        <p:sp>
          <p:nvSpPr>
            <p:cNvPr id="14351" name="Rectangle 100"/>
            <p:cNvSpPr>
              <a:spLocks noChangeArrowheads="1"/>
            </p:cNvSpPr>
            <p:nvPr/>
          </p:nvSpPr>
          <p:spPr bwMode="auto">
            <a:xfrm>
              <a:off x="7799388" y="6135688"/>
              <a:ext cx="931862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- 9.3 ; 7.6</a:t>
              </a:r>
              <a:endParaRPr lang="en-GB"/>
            </a:p>
          </p:txBody>
        </p:sp>
        <p:sp>
          <p:nvSpPr>
            <p:cNvPr id="14352" name="AutoShape 126"/>
            <p:cNvSpPr>
              <a:spLocks noChangeArrowheads="1"/>
            </p:cNvSpPr>
            <p:nvPr/>
          </p:nvSpPr>
          <p:spPr bwMode="auto">
            <a:xfrm>
              <a:off x="3524250" y="1681163"/>
              <a:ext cx="205581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n-GB" sz="2800"/>
            </a:p>
          </p:txBody>
        </p:sp>
        <p:grpSp>
          <p:nvGrpSpPr>
            <p:cNvPr id="14353" name="Group 167"/>
            <p:cNvGrpSpPr>
              <a:grpSpLocks/>
            </p:cNvGrpSpPr>
            <p:nvPr/>
          </p:nvGrpSpPr>
          <p:grpSpPr bwMode="auto">
            <a:xfrm>
              <a:off x="130175" y="1778000"/>
              <a:ext cx="8774113" cy="4254500"/>
              <a:chOff x="82" y="1120"/>
              <a:chExt cx="5527" cy="2680"/>
            </a:xfrm>
          </p:grpSpPr>
          <p:sp>
            <p:nvSpPr>
              <p:cNvPr id="14356" name="Rectangle 108"/>
              <p:cNvSpPr>
                <a:spLocks noChangeArrowheads="1"/>
              </p:cNvSpPr>
              <p:nvPr/>
            </p:nvSpPr>
            <p:spPr bwMode="auto">
              <a:xfrm>
                <a:off x="556" y="1697"/>
                <a:ext cx="256" cy="1552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57" name="Rectangle 109"/>
              <p:cNvSpPr>
                <a:spLocks noChangeArrowheads="1"/>
              </p:cNvSpPr>
              <p:nvPr/>
            </p:nvSpPr>
            <p:spPr bwMode="auto">
              <a:xfrm>
                <a:off x="1429" y="1709"/>
                <a:ext cx="257" cy="1540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58" name="Rectangle 110"/>
              <p:cNvSpPr>
                <a:spLocks noChangeArrowheads="1"/>
              </p:cNvSpPr>
              <p:nvPr/>
            </p:nvSpPr>
            <p:spPr bwMode="auto">
              <a:xfrm>
                <a:off x="2312" y="1685"/>
                <a:ext cx="257" cy="1564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59" name="Rectangle 111"/>
              <p:cNvSpPr>
                <a:spLocks noChangeArrowheads="1"/>
              </p:cNvSpPr>
              <p:nvPr/>
            </p:nvSpPr>
            <p:spPr bwMode="auto">
              <a:xfrm>
                <a:off x="3186" y="1566"/>
                <a:ext cx="256" cy="1683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60" name="Rectangle 112"/>
              <p:cNvSpPr>
                <a:spLocks noChangeArrowheads="1"/>
              </p:cNvSpPr>
              <p:nvPr/>
            </p:nvSpPr>
            <p:spPr bwMode="auto">
              <a:xfrm>
                <a:off x="4059" y="1560"/>
                <a:ext cx="257" cy="1689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61" name="Rectangle 113"/>
              <p:cNvSpPr>
                <a:spLocks noChangeArrowheads="1"/>
              </p:cNvSpPr>
              <p:nvPr/>
            </p:nvSpPr>
            <p:spPr bwMode="auto">
              <a:xfrm>
                <a:off x="4942" y="1572"/>
                <a:ext cx="257" cy="1677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62" name="Rectangle 114"/>
              <p:cNvSpPr>
                <a:spLocks noChangeArrowheads="1"/>
              </p:cNvSpPr>
              <p:nvPr/>
            </p:nvSpPr>
            <p:spPr bwMode="auto">
              <a:xfrm>
                <a:off x="812" y="1745"/>
                <a:ext cx="247" cy="1504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63" name="Rectangle 115"/>
              <p:cNvSpPr>
                <a:spLocks noChangeArrowheads="1"/>
              </p:cNvSpPr>
              <p:nvPr/>
            </p:nvSpPr>
            <p:spPr bwMode="auto">
              <a:xfrm>
                <a:off x="1686" y="1805"/>
                <a:ext cx="256" cy="1444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64" name="Rectangle 116"/>
              <p:cNvSpPr>
                <a:spLocks noChangeArrowheads="1"/>
              </p:cNvSpPr>
              <p:nvPr/>
            </p:nvSpPr>
            <p:spPr bwMode="auto">
              <a:xfrm>
                <a:off x="2569" y="1685"/>
                <a:ext cx="246" cy="1564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65" name="Rectangle 117"/>
              <p:cNvSpPr>
                <a:spLocks noChangeArrowheads="1"/>
              </p:cNvSpPr>
              <p:nvPr/>
            </p:nvSpPr>
            <p:spPr bwMode="auto">
              <a:xfrm>
                <a:off x="3442" y="1596"/>
                <a:ext cx="247" cy="1653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66" name="Rectangle 118"/>
              <p:cNvSpPr>
                <a:spLocks noChangeArrowheads="1"/>
              </p:cNvSpPr>
              <p:nvPr/>
            </p:nvSpPr>
            <p:spPr bwMode="auto">
              <a:xfrm>
                <a:off x="4316" y="1631"/>
                <a:ext cx="256" cy="1618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67" name="Rectangle 119"/>
              <p:cNvSpPr>
                <a:spLocks noChangeArrowheads="1"/>
              </p:cNvSpPr>
              <p:nvPr/>
            </p:nvSpPr>
            <p:spPr bwMode="auto">
              <a:xfrm>
                <a:off x="5199" y="1566"/>
                <a:ext cx="247" cy="1683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68" name="Text Box 58"/>
              <p:cNvSpPr txBox="1">
                <a:spLocks noChangeArrowheads="1"/>
              </p:cNvSpPr>
              <p:nvPr/>
            </p:nvSpPr>
            <p:spPr bwMode="auto">
              <a:xfrm>
                <a:off x="1345" y="3250"/>
                <a:ext cx="1576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sz="1600">
                    <a:solidFill>
                      <a:srgbClr val="000066"/>
                    </a:solidFill>
                  </a:rPr>
                  <a:t>Prior virologic failure or</a:t>
                </a:r>
              </a:p>
              <a:p>
                <a:r>
                  <a:rPr lang="en-GB" sz="1600">
                    <a:solidFill>
                      <a:srgbClr val="000066"/>
                    </a:solidFill>
                  </a:rPr>
                  <a:t>suboptimal therapy</a:t>
                </a:r>
              </a:p>
            </p:txBody>
          </p:sp>
          <p:sp>
            <p:nvSpPr>
              <p:cNvPr id="14369" name="Text Box 76"/>
              <p:cNvSpPr txBox="1">
                <a:spLocks noChangeArrowheads="1"/>
              </p:cNvSpPr>
              <p:nvPr/>
            </p:nvSpPr>
            <p:spPr bwMode="auto">
              <a:xfrm>
                <a:off x="204" y="1203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>
                    <a:solidFill>
                      <a:srgbClr val="000066"/>
                    </a:solidFill>
                  </a:rPr>
                  <a:t>%</a:t>
                </a:r>
              </a:p>
            </p:txBody>
          </p:sp>
          <p:sp>
            <p:nvSpPr>
              <p:cNvPr id="14370" name="Line 88"/>
              <p:cNvSpPr>
                <a:spLocks noChangeShapeType="1"/>
              </p:cNvSpPr>
              <p:nvPr/>
            </p:nvSpPr>
            <p:spPr bwMode="auto">
              <a:xfrm>
                <a:off x="380" y="1516"/>
                <a:ext cx="0" cy="1729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71" name="Line 89"/>
              <p:cNvSpPr>
                <a:spLocks noChangeShapeType="1"/>
              </p:cNvSpPr>
              <p:nvPr/>
            </p:nvSpPr>
            <p:spPr bwMode="auto">
              <a:xfrm>
                <a:off x="322" y="3253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72" name="Line 90"/>
              <p:cNvSpPr>
                <a:spLocks noChangeShapeType="1"/>
              </p:cNvSpPr>
              <p:nvPr/>
            </p:nvSpPr>
            <p:spPr bwMode="auto">
              <a:xfrm>
                <a:off x="322" y="3074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73" name="Line 91"/>
              <p:cNvSpPr>
                <a:spLocks noChangeShapeType="1"/>
              </p:cNvSpPr>
              <p:nvPr/>
            </p:nvSpPr>
            <p:spPr bwMode="auto">
              <a:xfrm>
                <a:off x="322" y="2898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74" name="Line 92"/>
              <p:cNvSpPr>
                <a:spLocks noChangeShapeType="1"/>
              </p:cNvSpPr>
              <p:nvPr/>
            </p:nvSpPr>
            <p:spPr bwMode="auto">
              <a:xfrm>
                <a:off x="322" y="2727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75" name="Line 93"/>
              <p:cNvSpPr>
                <a:spLocks noChangeShapeType="1"/>
              </p:cNvSpPr>
              <p:nvPr/>
            </p:nvSpPr>
            <p:spPr bwMode="auto">
              <a:xfrm>
                <a:off x="322" y="2552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76" name="Line 94"/>
              <p:cNvSpPr>
                <a:spLocks noChangeShapeType="1"/>
              </p:cNvSpPr>
              <p:nvPr/>
            </p:nvSpPr>
            <p:spPr bwMode="auto">
              <a:xfrm>
                <a:off x="322" y="2381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77" name="Line 95"/>
              <p:cNvSpPr>
                <a:spLocks noChangeShapeType="1"/>
              </p:cNvSpPr>
              <p:nvPr/>
            </p:nvSpPr>
            <p:spPr bwMode="auto">
              <a:xfrm>
                <a:off x="322" y="2209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78" name="Line 96"/>
              <p:cNvSpPr>
                <a:spLocks noChangeShapeType="1"/>
              </p:cNvSpPr>
              <p:nvPr/>
            </p:nvSpPr>
            <p:spPr bwMode="auto">
              <a:xfrm>
                <a:off x="322" y="2034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79" name="Line 97"/>
              <p:cNvSpPr>
                <a:spLocks noChangeShapeType="1"/>
              </p:cNvSpPr>
              <p:nvPr/>
            </p:nvSpPr>
            <p:spPr bwMode="auto">
              <a:xfrm>
                <a:off x="322" y="1863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0" name="Line 98"/>
              <p:cNvSpPr>
                <a:spLocks noChangeShapeType="1"/>
              </p:cNvSpPr>
              <p:nvPr/>
            </p:nvSpPr>
            <p:spPr bwMode="auto">
              <a:xfrm>
                <a:off x="322" y="1687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1" name="Line 99"/>
              <p:cNvSpPr>
                <a:spLocks noChangeShapeType="1"/>
              </p:cNvSpPr>
              <p:nvPr/>
            </p:nvSpPr>
            <p:spPr bwMode="auto">
              <a:xfrm>
                <a:off x="322" y="1516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2" name="Line 100"/>
              <p:cNvSpPr>
                <a:spLocks noChangeShapeType="1"/>
              </p:cNvSpPr>
              <p:nvPr/>
            </p:nvSpPr>
            <p:spPr bwMode="auto">
              <a:xfrm>
                <a:off x="363" y="3253"/>
                <a:ext cx="5246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3" name="Line 101"/>
              <p:cNvSpPr>
                <a:spLocks noChangeShapeType="1"/>
              </p:cNvSpPr>
              <p:nvPr/>
            </p:nvSpPr>
            <p:spPr bwMode="auto">
              <a:xfrm flipV="1">
                <a:off x="380" y="3245"/>
                <a:ext cx="0" cy="33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384" name="Rectangle 108"/>
              <p:cNvSpPr>
                <a:spLocks noChangeArrowheads="1"/>
              </p:cNvSpPr>
              <p:nvPr/>
            </p:nvSpPr>
            <p:spPr bwMode="auto">
              <a:xfrm>
                <a:off x="589" y="1564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 dirty="0">
                    <a:solidFill>
                      <a:srgbClr val="333399"/>
                    </a:solidFill>
                    <a:latin typeface="+mj-lt"/>
                  </a:rPr>
                  <a:t>89.2</a:t>
                </a:r>
              </a:p>
            </p:txBody>
          </p:sp>
          <p:sp>
            <p:nvSpPr>
              <p:cNvPr id="14385" name="Rectangle 109"/>
              <p:cNvSpPr>
                <a:spLocks noChangeArrowheads="1"/>
              </p:cNvSpPr>
              <p:nvPr/>
            </p:nvSpPr>
            <p:spPr bwMode="auto">
              <a:xfrm>
                <a:off x="1425" y="1592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88.6</a:t>
                </a:r>
              </a:p>
            </p:txBody>
          </p:sp>
          <p:sp>
            <p:nvSpPr>
              <p:cNvPr id="14386" name="Rectangle 110"/>
              <p:cNvSpPr>
                <a:spLocks noChangeArrowheads="1"/>
              </p:cNvSpPr>
              <p:nvPr/>
            </p:nvSpPr>
            <p:spPr bwMode="auto">
              <a:xfrm>
                <a:off x="2358" y="1561"/>
                <a:ext cx="115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90</a:t>
                </a:r>
              </a:p>
            </p:txBody>
          </p:sp>
          <p:sp>
            <p:nvSpPr>
              <p:cNvPr id="14387" name="Rectangle 111"/>
              <p:cNvSpPr>
                <a:spLocks noChangeArrowheads="1"/>
              </p:cNvSpPr>
              <p:nvPr/>
            </p:nvSpPr>
            <p:spPr bwMode="auto">
              <a:xfrm>
                <a:off x="3184" y="1440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96.9</a:t>
                </a:r>
              </a:p>
            </p:txBody>
          </p:sp>
          <p:sp>
            <p:nvSpPr>
              <p:cNvPr id="14388" name="Rectangle 112"/>
              <p:cNvSpPr>
                <a:spLocks noChangeArrowheads="1"/>
              </p:cNvSpPr>
              <p:nvPr/>
            </p:nvSpPr>
            <p:spPr bwMode="auto">
              <a:xfrm>
                <a:off x="4055" y="1440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97.2</a:t>
                </a:r>
              </a:p>
            </p:txBody>
          </p:sp>
          <p:sp>
            <p:nvSpPr>
              <p:cNvPr id="14389" name="Rectangle 113"/>
              <p:cNvSpPr>
                <a:spLocks noChangeArrowheads="1"/>
              </p:cNvSpPr>
              <p:nvPr/>
            </p:nvSpPr>
            <p:spPr bwMode="auto">
              <a:xfrm>
                <a:off x="4949" y="1455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96.4</a:t>
                </a:r>
              </a:p>
            </p:txBody>
          </p:sp>
          <p:sp>
            <p:nvSpPr>
              <p:cNvPr id="14390" name="Rectangle 114"/>
              <p:cNvSpPr>
                <a:spLocks noChangeArrowheads="1"/>
              </p:cNvSpPr>
              <p:nvPr/>
            </p:nvSpPr>
            <p:spPr bwMode="auto">
              <a:xfrm>
                <a:off x="854" y="1615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86.6</a:t>
                </a:r>
              </a:p>
            </p:txBody>
          </p:sp>
          <p:sp>
            <p:nvSpPr>
              <p:cNvPr id="14391" name="Rectangle 115"/>
              <p:cNvSpPr>
                <a:spLocks noChangeArrowheads="1"/>
              </p:cNvSpPr>
              <p:nvPr/>
            </p:nvSpPr>
            <p:spPr bwMode="auto">
              <a:xfrm>
                <a:off x="1697" y="1668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83.1</a:t>
                </a:r>
              </a:p>
            </p:txBody>
          </p:sp>
          <p:sp>
            <p:nvSpPr>
              <p:cNvPr id="14392" name="Rectangle 116"/>
              <p:cNvSpPr>
                <a:spLocks noChangeArrowheads="1"/>
              </p:cNvSpPr>
              <p:nvPr/>
            </p:nvSpPr>
            <p:spPr bwMode="auto">
              <a:xfrm>
                <a:off x="2586" y="1564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89.9</a:t>
                </a:r>
              </a:p>
            </p:txBody>
          </p:sp>
          <p:sp>
            <p:nvSpPr>
              <p:cNvPr id="14393" name="Rectangle 117"/>
              <p:cNvSpPr>
                <a:spLocks noChangeArrowheads="1"/>
              </p:cNvSpPr>
              <p:nvPr/>
            </p:nvSpPr>
            <p:spPr bwMode="auto">
              <a:xfrm>
                <a:off x="3460" y="1471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95.1</a:t>
                </a:r>
              </a:p>
            </p:txBody>
          </p:sp>
          <p:sp>
            <p:nvSpPr>
              <p:cNvPr id="14394" name="Rectangle 118"/>
              <p:cNvSpPr>
                <a:spLocks noChangeArrowheads="1"/>
              </p:cNvSpPr>
              <p:nvPr/>
            </p:nvSpPr>
            <p:spPr bwMode="auto">
              <a:xfrm>
                <a:off x="4353" y="1473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93.1</a:t>
                </a:r>
              </a:p>
            </p:txBody>
          </p:sp>
          <p:sp>
            <p:nvSpPr>
              <p:cNvPr id="14395" name="Rectangle 119"/>
              <p:cNvSpPr>
                <a:spLocks noChangeArrowheads="1"/>
              </p:cNvSpPr>
              <p:nvPr/>
            </p:nvSpPr>
            <p:spPr bwMode="auto">
              <a:xfrm>
                <a:off x="5238" y="1422"/>
                <a:ext cx="20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400" b="1">
                    <a:solidFill>
                      <a:srgbClr val="333399"/>
                    </a:solidFill>
                    <a:latin typeface="+mj-lt"/>
                  </a:rPr>
                  <a:t>96.9</a:t>
                </a:r>
              </a:p>
            </p:txBody>
          </p:sp>
          <p:sp>
            <p:nvSpPr>
              <p:cNvPr id="14396" name="Rectangle 120"/>
              <p:cNvSpPr>
                <a:spLocks noChangeArrowheads="1"/>
              </p:cNvSpPr>
              <p:nvPr/>
            </p:nvSpPr>
            <p:spPr bwMode="auto">
              <a:xfrm>
                <a:off x="206" y="3173"/>
                <a:ext cx="62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GB" sz="1400" b="1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4397" name="Rectangle 121"/>
              <p:cNvSpPr>
                <a:spLocks noChangeArrowheads="1"/>
              </p:cNvSpPr>
              <p:nvPr/>
            </p:nvSpPr>
            <p:spPr bwMode="auto">
              <a:xfrm>
                <a:off x="144" y="2829"/>
                <a:ext cx="12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GB" sz="1400" b="1">
                    <a:solidFill>
                      <a:srgbClr val="000066"/>
                    </a:solidFill>
                  </a:rPr>
                  <a:t>20</a:t>
                </a:r>
              </a:p>
            </p:txBody>
          </p:sp>
          <p:sp>
            <p:nvSpPr>
              <p:cNvPr id="14398" name="Rectangle 122"/>
              <p:cNvSpPr>
                <a:spLocks noChangeArrowheads="1"/>
              </p:cNvSpPr>
              <p:nvPr/>
            </p:nvSpPr>
            <p:spPr bwMode="auto">
              <a:xfrm>
                <a:off x="144" y="2480"/>
                <a:ext cx="12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GB" sz="1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4399" name="Rectangle 123"/>
              <p:cNvSpPr>
                <a:spLocks noChangeArrowheads="1"/>
              </p:cNvSpPr>
              <p:nvPr/>
            </p:nvSpPr>
            <p:spPr bwMode="auto">
              <a:xfrm>
                <a:off x="144" y="2137"/>
                <a:ext cx="12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GB" sz="1400" b="1">
                    <a:solidFill>
                      <a:srgbClr val="000066"/>
                    </a:solidFill>
                  </a:rPr>
                  <a:t>60</a:t>
                </a:r>
              </a:p>
            </p:txBody>
          </p:sp>
          <p:sp>
            <p:nvSpPr>
              <p:cNvPr id="14400" name="Rectangle 124"/>
              <p:cNvSpPr>
                <a:spLocks noChangeArrowheads="1"/>
              </p:cNvSpPr>
              <p:nvPr/>
            </p:nvSpPr>
            <p:spPr bwMode="auto">
              <a:xfrm>
                <a:off x="144" y="1790"/>
                <a:ext cx="12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GB" sz="1400" b="1">
                    <a:solidFill>
                      <a:srgbClr val="000066"/>
                    </a:solidFill>
                  </a:rPr>
                  <a:t>80</a:t>
                </a:r>
              </a:p>
            </p:txBody>
          </p:sp>
          <p:sp>
            <p:nvSpPr>
              <p:cNvPr id="14401" name="Rectangle 125"/>
              <p:cNvSpPr>
                <a:spLocks noChangeArrowheads="1"/>
              </p:cNvSpPr>
              <p:nvPr/>
            </p:nvSpPr>
            <p:spPr bwMode="auto">
              <a:xfrm>
                <a:off x="82" y="1447"/>
                <a:ext cx="18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en-GB" sz="1400" b="1">
                    <a:solidFill>
                      <a:srgbClr val="000066"/>
                    </a:solidFill>
                  </a:rPr>
                  <a:t>100</a:t>
                </a:r>
              </a:p>
            </p:txBody>
          </p:sp>
          <p:sp>
            <p:nvSpPr>
              <p:cNvPr id="14402" name="Text Box 65"/>
              <p:cNvSpPr txBox="1">
                <a:spLocks noChangeArrowheads="1"/>
              </p:cNvSpPr>
              <p:nvPr/>
            </p:nvSpPr>
            <p:spPr bwMode="auto">
              <a:xfrm>
                <a:off x="533" y="3064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139</a:t>
                </a:r>
              </a:p>
            </p:txBody>
          </p:sp>
          <p:sp>
            <p:nvSpPr>
              <p:cNvPr id="14403" name="ZoneTexte 80"/>
              <p:cNvSpPr txBox="1">
                <a:spLocks noChangeArrowheads="1"/>
              </p:cNvSpPr>
              <p:nvPr/>
            </p:nvSpPr>
            <p:spPr bwMode="auto">
              <a:xfrm>
                <a:off x="346" y="3063"/>
                <a:ext cx="243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en-GB" sz="1200">
                    <a:solidFill>
                      <a:srgbClr val="000066"/>
                    </a:solidFill>
                  </a:rPr>
                  <a:t>N=</a:t>
                </a:r>
              </a:p>
            </p:txBody>
          </p:sp>
          <p:sp>
            <p:nvSpPr>
              <p:cNvPr id="14404" name="Text Box 65"/>
              <p:cNvSpPr txBox="1">
                <a:spLocks noChangeArrowheads="1"/>
              </p:cNvSpPr>
              <p:nvPr/>
            </p:nvSpPr>
            <p:spPr bwMode="auto">
              <a:xfrm>
                <a:off x="785" y="3064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134</a:t>
                </a:r>
              </a:p>
            </p:txBody>
          </p:sp>
          <p:sp>
            <p:nvSpPr>
              <p:cNvPr id="14405" name="Text Box 65"/>
              <p:cNvSpPr txBox="1">
                <a:spLocks noChangeArrowheads="1"/>
              </p:cNvSpPr>
              <p:nvPr/>
            </p:nvSpPr>
            <p:spPr bwMode="auto">
              <a:xfrm>
                <a:off x="1437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79</a:t>
                </a:r>
              </a:p>
            </p:txBody>
          </p:sp>
          <p:sp>
            <p:nvSpPr>
              <p:cNvPr id="14406" name="Text Box 65"/>
              <p:cNvSpPr txBox="1">
                <a:spLocks noChangeArrowheads="1"/>
              </p:cNvSpPr>
              <p:nvPr/>
            </p:nvSpPr>
            <p:spPr bwMode="auto">
              <a:xfrm>
                <a:off x="1707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65</a:t>
                </a:r>
              </a:p>
            </p:txBody>
          </p:sp>
          <p:sp>
            <p:nvSpPr>
              <p:cNvPr id="14407" name="Text Box 65"/>
              <p:cNvSpPr txBox="1">
                <a:spLocks noChangeArrowheads="1"/>
              </p:cNvSpPr>
              <p:nvPr/>
            </p:nvSpPr>
            <p:spPr bwMode="auto">
              <a:xfrm>
                <a:off x="2311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60</a:t>
                </a:r>
              </a:p>
            </p:txBody>
          </p:sp>
          <p:sp>
            <p:nvSpPr>
              <p:cNvPr id="14408" name="Text Box 65"/>
              <p:cNvSpPr txBox="1">
                <a:spLocks noChangeArrowheads="1"/>
              </p:cNvSpPr>
              <p:nvPr/>
            </p:nvSpPr>
            <p:spPr bwMode="auto">
              <a:xfrm>
                <a:off x="2581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69</a:t>
                </a:r>
              </a:p>
            </p:txBody>
          </p:sp>
          <p:sp>
            <p:nvSpPr>
              <p:cNvPr id="14409" name="Text Box 65"/>
              <p:cNvSpPr txBox="1">
                <a:spLocks noChangeArrowheads="1"/>
              </p:cNvSpPr>
              <p:nvPr/>
            </p:nvSpPr>
            <p:spPr bwMode="auto">
              <a:xfrm>
                <a:off x="4064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72</a:t>
                </a:r>
              </a:p>
            </p:txBody>
          </p:sp>
          <p:sp>
            <p:nvSpPr>
              <p:cNvPr id="14410" name="Text Box 65"/>
              <p:cNvSpPr txBox="1">
                <a:spLocks noChangeArrowheads="1"/>
              </p:cNvSpPr>
              <p:nvPr/>
            </p:nvSpPr>
            <p:spPr bwMode="auto">
              <a:xfrm>
                <a:off x="4336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58</a:t>
                </a:r>
              </a:p>
            </p:txBody>
          </p:sp>
          <p:sp>
            <p:nvSpPr>
              <p:cNvPr id="14411" name="Text Box 65"/>
              <p:cNvSpPr txBox="1">
                <a:spLocks noChangeArrowheads="1"/>
              </p:cNvSpPr>
              <p:nvPr/>
            </p:nvSpPr>
            <p:spPr bwMode="auto">
              <a:xfrm>
                <a:off x="4953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56</a:t>
                </a:r>
              </a:p>
            </p:txBody>
          </p:sp>
          <p:sp>
            <p:nvSpPr>
              <p:cNvPr id="14412" name="Text Box 65"/>
              <p:cNvSpPr txBox="1">
                <a:spLocks noChangeArrowheads="1"/>
              </p:cNvSpPr>
              <p:nvPr/>
            </p:nvSpPr>
            <p:spPr bwMode="auto">
              <a:xfrm>
                <a:off x="5194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64</a:t>
                </a:r>
              </a:p>
            </p:txBody>
          </p:sp>
          <p:sp>
            <p:nvSpPr>
              <p:cNvPr id="14413" name="Text Box 58"/>
              <p:cNvSpPr txBox="1">
                <a:spLocks noChangeArrowheads="1"/>
              </p:cNvSpPr>
              <p:nvPr/>
            </p:nvSpPr>
            <p:spPr bwMode="auto">
              <a:xfrm>
                <a:off x="526" y="3250"/>
                <a:ext cx="839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r>
                  <a:rPr lang="en-GB" sz="1600">
                    <a:solidFill>
                      <a:srgbClr val="000066"/>
                    </a:solidFill>
                  </a:rPr>
                  <a:t>All patients</a:t>
                </a:r>
              </a:p>
            </p:txBody>
          </p:sp>
          <p:sp>
            <p:nvSpPr>
              <p:cNvPr id="14414" name="Rectangle 86"/>
              <p:cNvSpPr>
                <a:spLocks noChangeArrowheads="1"/>
              </p:cNvSpPr>
              <p:nvPr/>
            </p:nvSpPr>
            <p:spPr bwMode="auto">
              <a:xfrm>
                <a:off x="1591" y="3586"/>
                <a:ext cx="364" cy="2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90000"/>
                  </a:lnSpc>
                </a:pPr>
                <a:r>
                  <a:rPr lang="en-GB">
                    <a:solidFill>
                      <a:srgbClr val="000066"/>
                    </a:solidFill>
                  </a:rPr>
                  <a:t>Yes</a:t>
                </a:r>
              </a:p>
            </p:txBody>
          </p:sp>
          <p:sp>
            <p:nvSpPr>
              <p:cNvPr id="14415" name="Rectangle 87"/>
              <p:cNvSpPr>
                <a:spLocks noChangeArrowheads="1"/>
              </p:cNvSpPr>
              <p:nvPr/>
            </p:nvSpPr>
            <p:spPr bwMode="auto">
              <a:xfrm>
                <a:off x="2462" y="3586"/>
                <a:ext cx="300" cy="2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90000"/>
                  </a:lnSpc>
                </a:pPr>
                <a:r>
                  <a:rPr lang="en-GB">
                    <a:solidFill>
                      <a:srgbClr val="000066"/>
                    </a:solidFill>
                  </a:rPr>
                  <a:t>No</a:t>
                </a:r>
              </a:p>
            </p:txBody>
          </p:sp>
          <p:sp>
            <p:nvSpPr>
              <p:cNvPr id="14416" name="Text Box 58"/>
              <p:cNvSpPr txBox="1">
                <a:spLocks noChangeArrowheads="1"/>
              </p:cNvSpPr>
              <p:nvPr/>
            </p:nvSpPr>
            <p:spPr bwMode="auto">
              <a:xfrm>
                <a:off x="3940" y="3250"/>
                <a:ext cx="1576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sz="1600">
                    <a:solidFill>
                      <a:srgbClr val="000066"/>
                    </a:solidFill>
                  </a:rPr>
                  <a:t>Prior virologic failure or</a:t>
                </a:r>
              </a:p>
              <a:p>
                <a:r>
                  <a:rPr lang="en-GB" sz="1600">
                    <a:solidFill>
                      <a:srgbClr val="000066"/>
                    </a:solidFill>
                  </a:rPr>
                  <a:t>suboptimal therapy</a:t>
                </a:r>
              </a:p>
            </p:txBody>
          </p:sp>
          <p:sp>
            <p:nvSpPr>
              <p:cNvPr id="14417" name="Text Box 58"/>
              <p:cNvSpPr txBox="1">
                <a:spLocks noChangeArrowheads="1"/>
              </p:cNvSpPr>
              <p:nvPr/>
            </p:nvSpPr>
            <p:spPr bwMode="auto">
              <a:xfrm>
                <a:off x="3121" y="3250"/>
                <a:ext cx="839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r>
                  <a:rPr lang="en-GB" sz="1600">
                    <a:solidFill>
                      <a:srgbClr val="000066"/>
                    </a:solidFill>
                  </a:rPr>
                  <a:t>All patients</a:t>
                </a:r>
              </a:p>
            </p:txBody>
          </p:sp>
          <p:sp>
            <p:nvSpPr>
              <p:cNvPr id="14418" name="Rectangle 90"/>
              <p:cNvSpPr>
                <a:spLocks noChangeArrowheads="1"/>
              </p:cNvSpPr>
              <p:nvPr/>
            </p:nvSpPr>
            <p:spPr bwMode="auto">
              <a:xfrm>
                <a:off x="4186" y="3586"/>
                <a:ext cx="364" cy="2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90000"/>
                  </a:lnSpc>
                </a:pPr>
                <a:r>
                  <a:rPr lang="en-GB">
                    <a:solidFill>
                      <a:srgbClr val="000066"/>
                    </a:solidFill>
                  </a:rPr>
                  <a:t>Yes</a:t>
                </a:r>
              </a:p>
            </p:txBody>
          </p:sp>
          <p:sp>
            <p:nvSpPr>
              <p:cNvPr id="14419" name="Rectangle 91"/>
              <p:cNvSpPr>
                <a:spLocks noChangeArrowheads="1"/>
              </p:cNvSpPr>
              <p:nvPr/>
            </p:nvSpPr>
            <p:spPr bwMode="auto">
              <a:xfrm>
                <a:off x="5057" y="3586"/>
                <a:ext cx="300" cy="2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90000"/>
                  </a:lnSpc>
                </a:pPr>
                <a:r>
                  <a:rPr lang="en-GB">
                    <a:solidFill>
                      <a:srgbClr val="000066"/>
                    </a:solidFill>
                  </a:rPr>
                  <a:t>No</a:t>
                </a:r>
              </a:p>
            </p:txBody>
          </p:sp>
          <p:sp>
            <p:nvSpPr>
              <p:cNvPr id="14420" name="Text Box 65"/>
              <p:cNvSpPr txBox="1">
                <a:spLocks noChangeArrowheads="1"/>
              </p:cNvSpPr>
              <p:nvPr/>
            </p:nvSpPr>
            <p:spPr bwMode="auto">
              <a:xfrm>
                <a:off x="3163" y="3064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128</a:t>
                </a:r>
              </a:p>
            </p:txBody>
          </p:sp>
          <p:sp>
            <p:nvSpPr>
              <p:cNvPr id="14421" name="Text Box 65"/>
              <p:cNvSpPr txBox="1">
                <a:spLocks noChangeArrowheads="1"/>
              </p:cNvSpPr>
              <p:nvPr/>
            </p:nvSpPr>
            <p:spPr bwMode="auto">
              <a:xfrm>
                <a:off x="3428" y="3064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1">
                    <a:solidFill>
                      <a:schemeClr val="bg1"/>
                    </a:solidFill>
                  </a:rPr>
                  <a:t>122</a:t>
                </a:r>
              </a:p>
            </p:txBody>
          </p:sp>
          <p:sp>
            <p:nvSpPr>
              <p:cNvPr id="14422" name="Line 134"/>
              <p:cNvSpPr>
                <a:spLocks noChangeShapeType="1"/>
              </p:cNvSpPr>
              <p:nvPr/>
            </p:nvSpPr>
            <p:spPr bwMode="auto">
              <a:xfrm flipV="1">
                <a:off x="1249" y="3249"/>
                <a:ext cx="0" cy="42"/>
              </a:xfrm>
              <a:prstGeom prst="line">
                <a:avLst/>
              </a:prstGeom>
              <a:noFill/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23" name="Line 136"/>
              <p:cNvSpPr>
                <a:spLocks noChangeShapeType="1"/>
              </p:cNvSpPr>
              <p:nvPr/>
            </p:nvSpPr>
            <p:spPr bwMode="auto">
              <a:xfrm flipV="1">
                <a:off x="3005" y="3249"/>
                <a:ext cx="0" cy="42"/>
              </a:xfrm>
              <a:prstGeom prst="line">
                <a:avLst/>
              </a:prstGeom>
              <a:noFill/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24" name="Line 137"/>
              <p:cNvSpPr>
                <a:spLocks noChangeShapeType="1"/>
              </p:cNvSpPr>
              <p:nvPr/>
            </p:nvSpPr>
            <p:spPr bwMode="auto">
              <a:xfrm flipV="1">
                <a:off x="3879" y="3249"/>
                <a:ext cx="0" cy="42"/>
              </a:xfrm>
              <a:prstGeom prst="line">
                <a:avLst/>
              </a:prstGeom>
              <a:noFill/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25" name="Line 139"/>
              <p:cNvSpPr>
                <a:spLocks noChangeShapeType="1"/>
              </p:cNvSpPr>
              <p:nvPr/>
            </p:nvSpPr>
            <p:spPr bwMode="auto">
              <a:xfrm flipV="1">
                <a:off x="5606" y="3249"/>
                <a:ext cx="0" cy="42"/>
              </a:xfrm>
              <a:prstGeom prst="line">
                <a:avLst/>
              </a:prstGeom>
              <a:noFill/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26" name="Rectangle 3"/>
              <p:cNvSpPr>
                <a:spLocks noChangeArrowheads="1"/>
              </p:cNvSpPr>
              <p:nvPr/>
            </p:nvSpPr>
            <p:spPr bwMode="auto">
              <a:xfrm>
                <a:off x="2358" y="1121"/>
                <a:ext cx="112" cy="91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GB">
                  <a:solidFill>
                    <a:srgbClr val="333399"/>
                  </a:solidFill>
                </a:endParaRPr>
              </a:p>
            </p:txBody>
          </p:sp>
          <p:sp>
            <p:nvSpPr>
              <p:cNvPr id="14427" name="Rectangle 4"/>
              <p:cNvSpPr>
                <a:spLocks noChangeArrowheads="1"/>
              </p:cNvSpPr>
              <p:nvPr/>
            </p:nvSpPr>
            <p:spPr bwMode="auto">
              <a:xfrm>
                <a:off x="3001" y="1120"/>
                <a:ext cx="112" cy="91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GB">
                  <a:solidFill>
                    <a:srgbClr val="333399"/>
                  </a:solidFill>
                </a:endParaRPr>
              </a:p>
            </p:txBody>
          </p:sp>
        </p:grpSp>
        <p:sp>
          <p:nvSpPr>
            <p:cNvPr id="14354" name="ZoneTexte 84"/>
            <p:cNvSpPr txBox="1">
              <a:spLocks noChangeArrowheads="1"/>
            </p:cNvSpPr>
            <p:nvPr/>
          </p:nvSpPr>
          <p:spPr bwMode="auto">
            <a:xfrm>
              <a:off x="3875088" y="1655763"/>
              <a:ext cx="54768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RAL</a:t>
              </a:r>
            </a:p>
          </p:txBody>
        </p:sp>
        <p:sp>
          <p:nvSpPr>
            <p:cNvPr id="14355" name="ZoneTexte 85"/>
            <p:cNvSpPr txBox="1">
              <a:spLocks noChangeArrowheads="1"/>
            </p:cNvSpPr>
            <p:nvPr/>
          </p:nvSpPr>
          <p:spPr bwMode="auto">
            <a:xfrm>
              <a:off x="4897438" y="1655763"/>
              <a:ext cx="5461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PI/r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</a:p>
        </p:txBody>
      </p:sp>
      <p:grpSp>
        <p:nvGrpSpPr>
          <p:cNvPr id="16387" name="Groupe 147"/>
          <p:cNvGrpSpPr>
            <a:grpSpLocks/>
          </p:cNvGrpSpPr>
          <p:nvPr/>
        </p:nvGrpSpPr>
        <p:grpSpPr bwMode="auto">
          <a:xfrm>
            <a:off x="298450" y="2351088"/>
            <a:ext cx="4205288" cy="3436937"/>
            <a:chOff x="298450" y="2351088"/>
            <a:chExt cx="4205288" cy="3436937"/>
          </a:xfrm>
        </p:grpSpPr>
        <p:sp>
          <p:nvSpPr>
            <p:cNvPr id="16474" name="AutoShape 126"/>
            <p:cNvSpPr>
              <a:spLocks noChangeArrowheads="1"/>
            </p:cNvSpPr>
            <p:nvPr/>
          </p:nvSpPr>
          <p:spPr bwMode="auto">
            <a:xfrm>
              <a:off x="298450" y="5310188"/>
              <a:ext cx="4205288" cy="4778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n-GB" sz="2800"/>
            </a:p>
          </p:txBody>
        </p:sp>
        <p:sp>
          <p:nvSpPr>
            <p:cNvPr id="16475" name="Rectangle 144"/>
            <p:cNvSpPr>
              <a:spLocks noChangeArrowheads="1"/>
            </p:cNvSpPr>
            <p:nvPr/>
          </p:nvSpPr>
          <p:spPr bwMode="auto">
            <a:xfrm>
              <a:off x="438150" y="534352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134</a:t>
              </a:r>
            </a:p>
          </p:txBody>
        </p:sp>
        <p:sp>
          <p:nvSpPr>
            <p:cNvPr id="16476" name="Rectangle 145"/>
            <p:cNvSpPr>
              <a:spLocks noChangeArrowheads="1"/>
            </p:cNvSpPr>
            <p:nvPr/>
          </p:nvSpPr>
          <p:spPr bwMode="auto">
            <a:xfrm>
              <a:off x="763588" y="534352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131</a:t>
              </a:r>
            </a:p>
          </p:txBody>
        </p:sp>
        <p:sp>
          <p:nvSpPr>
            <p:cNvPr id="16477" name="Rectangle 146"/>
            <p:cNvSpPr>
              <a:spLocks noChangeArrowheads="1"/>
            </p:cNvSpPr>
            <p:nvPr/>
          </p:nvSpPr>
          <p:spPr bwMode="auto">
            <a:xfrm>
              <a:off x="1668463" y="534352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124</a:t>
              </a:r>
            </a:p>
          </p:txBody>
        </p:sp>
        <p:sp>
          <p:nvSpPr>
            <p:cNvPr id="16478" name="Rectangle 147"/>
            <p:cNvSpPr>
              <a:spLocks noChangeArrowheads="1"/>
            </p:cNvSpPr>
            <p:nvPr/>
          </p:nvSpPr>
          <p:spPr bwMode="auto">
            <a:xfrm>
              <a:off x="2865438" y="534352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121</a:t>
              </a:r>
            </a:p>
          </p:txBody>
        </p:sp>
        <p:sp>
          <p:nvSpPr>
            <p:cNvPr id="16479" name="Rectangle 148"/>
            <p:cNvSpPr>
              <a:spLocks noChangeArrowheads="1"/>
            </p:cNvSpPr>
            <p:nvPr/>
          </p:nvSpPr>
          <p:spPr bwMode="auto">
            <a:xfrm>
              <a:off x="4068763" y="534352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116</a:t>
              </a:r>
            </a:p>
          </p:txBody>
        </p:sp>
        <p:sp>
          <p:nvSpPr>
            <p:cNvPr id="16480" name="Rectangle 149"/>
            <p:cNvSpPr>
              <a:spLocks noChangeArrowheads="1"/>
            </p:cNvSpPr>
            <p:nvPr/>
          </p:nvSpPr>
          <p:spPr bwMode="auto">
            <a:xfrm>
              <a:off x="438150" y="552767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139</a:t>
              </a:r>
            </a:p>
          </p:txBody>
        </p:sp>
        <p:sp>
          <p:nvSpPr>
            <p:cNvPr id="16481" name="Rectangle 150"/>
            <p:cNvSpPr>
              <a:spLocks noChangeArrowheads="1"/>
            </p:cNvSpPr>
            <p:nvPr/>
          </p:nvSpPr>
          <p:spPr bwMode="auto">
            <a:xfrm>
              <a:off x="763588" y="552767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138</a:t>
              </a:r>
            </a:p>
          </p:txBody>
        </p:sp>
        <p:sp>
          <p:nvSpPr>
            <p:cNvPr id="16482" name="Rectangle 151"/>
            <p:cNvSpPr>
              <a:spLocks noChangeArrowheads="1"/>
            </p:cNvSpPr>
            <p:nvPr/>
          </p:nvSpPr>
          <p:spPr bwMode="auto">
            <a:xfrm>
              <a:off x="1668463" y="552767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132</a:t>
              </a:r>
            </a:p>
          </p:txBody>
        </p:sp>
        <p:sp>
          <p:nvSpPr>
            <p:cNvPr id="16483" name="Rectangle 152"/>
            <p:cNvSpPr>
              <a:spLocks noChangeArrowheads="1"/>
            </p:cNvSpPr>
            <p:nvPr/>
          </p:nvSpPr>
          <p:spPr bwMode="auto">
            <a:xfrm>
              <a:off x="2865438" y="552767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130</a:t>
              </a:r>
            </a:p>
          </p:txBody>
        </p:sp>
        <p:sp>
          <p:nvSpPr>
            <p:cNvPr id="16484" name="Rectangle 153"/>
            <p:cNvSpPr>
              <a:spLocks noChangeArrowheads="1"/>
            </p:cNvSpPr>
            <p:nvPr/>
          </p:nvSpPr>
          <p:spPr bwMode="auto">
            <a:xfrm>
              <a:off x="4068763" y="552767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124</a:t>
              </a:r>
            </a:p>
          </p:txBody>
        </p:sp>
        <p:grpSp>
          <p:nvGrpSpPr>
            <p:cNvPr id="16485" name="Group 188"/>
            <p:cNvGrpSpPr>
              <a:grpSpLocks/>
            </p:cNvGrpSpPr>
            <p:nvPr/>
          </p:nvGrpSpPr>
          <p:grpSpPr bwMode="auto">
            <a:xfrm>
              <a:off x="309563" y="2351088"/>
              <a:ext cx="4141787" cy="2928937"/>
              <a:chOff x="195" y="1481"/>
              <a:chExt cx="2609" cy="1845"/>
            </a:xfrm>
          </p:grpSpPr>
          <p:sp>
            <p:nvSpPr>
              <p:cNvPr id="16486" name="Text Box 174"/>
              <p:cNvSpPr txBox="1">
                <a:spLocks noChangeArrowheads="1"/>
              </p:cNvSpPr>
              <p:nvPr/>
            </p:nvSpPr>
            <p:spPr bwMode="auto">
              <a:xfrm>
                <a:off x="1733" y="2577"/>
                <a:ext cx="1019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defTabSz="914400"/>
                <a:r>
                  <a:rPr lang="en-GB" sz="1200" b="1">
                    <a:solidFill>
                      <a:srgbClr val="000066"/>
                    </a:solidFill>
                  </a:rPr>
                  <a:t>Log rank p = 0.4775</a:t>
                </a:r>
              </a:p>
            </p:txBody>
          </p:sp>
          <p:sp>
            <p:nvSpPr>
              <p:cNvPr id="16487" name="Text Box 174"/>
              <p:cNvSpPr txBox="1">
                <a:spLocks noChangeArrowheads="1"/>
              </p:cNvSpPr>
              <p:nvPr/>
            </p:nvSpPr>
            <p:spPr bwMode="auto">
              <a:xfrm>
                <a:off x="1446" y="3172"/>
                <a:ext cx="368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defTabSz="914400"/>
                <a:r>
                  <a:rPr lang="en-GB" sz="1000" b="1">
                    <a:solidFill>
                      <a:srgbClr val="000066"/>
                    </a:solidFill>
                  </a:rPr>
                  <a:t>Weeks</a:t>
                </a:r>
              </a:p>
            </p:txBody>
          </p:sp>
          <p:sp>
            <p:nvSpPr>
              <p:cNvPr id="16488" name="Rectangle 42"/>
              <p:cNvSpPr>
                <a:spLocks noChangeArrowheads="1"/>
              </p:cNvSpPr>
              <p:nvPr/>
            </p:nvSpPr>
            <p:spPr bwMode="auto">
              <a:xfrm>
                <a:off x="195" y="2631"/>
                <a:ext cx="227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 defTabSz="914400"/>
                <a:r>
                  <a:rPr lang="en-GB" sz="1000">
                    <a:solidFill>
                      <a:srgbClr val="000066"/>
                    </a:solidFill>
                  </a:rPr>
                  <a:t>0.6</a:t>
                </a:r>
              </a:p>
            </p:txBody>
          </p:sp>
          <p:sp>
            <p:nvSpPr>
              <p:cNvPr id="16489" name="Rectangle 42"/>
              <p:cNvSpPr>
                <a:spLocks noChangeArrowheads="1"/>
              </p:cNvSpPr>
              <p:nvPr/>
            </p:nvSpPr>
            <p:spPr bwMode="auto">
              <a:xfrm>
                <a:off x="534" y="3049"/>
                <a:ext cx="16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6490" name="Rectangle 42"/>
              <p:cNvSpPr>
                <a:spLocks noChangeArrowheads="1"/>
              </p:cNvSpPr>
              <p:nvPr/>
            </p:nvSpPr>
            <p:spPr bwMode="auto">
              <a:xfrm>
                <a:off x="727" y="3049"/>
                <a:ext cx="16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16491" name="Rectangle 42"/>
              <p:cNvSpPr>
                <a:spLocks noChangeArrowheads="1"/>
              </p:cNvSpPr>
              <p:nvPr/>
            </p:nvSpPr>
            <p:spPr bwMode="auto">
              <a:xfrm>
                <a:off x="892" y="3049"/>
                <a:ext cx="203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12</a:t>
                </a:r>
              </a:p>
            </p:txBody>
          </p:sp>
          <p:sp>
            <p:nvSpPr>
              <p:cNvPr id="16492" name="Rectangle 42"/>
              <p:cNvSpPr>
                <a:spLocks noChangeArrowheads="1"/>
              </p:cNvSpPr>
              <p:nvPr/>
            </p:nvSpPr>
            <p:spPr bwMode="auto">
              <a:xfrm>
                <a:off x="1088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16</a:t>
                </a:r>
              </a:p>
            </p:txBody>
          </p:sp>
          <p:sp>
            <p:nvSpPr>
              <p:cNvPr id="16493" name="Rectangle 42"/>
              <p:cNvSpPr>
                <a:spLocks noChangeArrowheads="1"/>
              </p:cNvSpPr>
              <p:nvPr/>
            </p:nvSpPr>
            <p:spPr bwMode="auto">
              <a:xfrm>
                <a:off x="1279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20</a:t>
                </a:r>
              </a:p>
            </p:txBody>
          </p:sp>
          <p:sp>
            <p:nvSpPr>
              <p:cNvPr id="16494" name="Rectangle 42"/>
              <p:cNvSpPr>
                <a:spLocks noChangeArrowheads="1"/>
              </p:cNvSpPr>
              <p:nvPr/>
            </p:nvSpPr>
            <p:spPr bwMode="auto">
              <a:xfrm>
                <a:off x="1472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24</a:t>
                </a:r>
              </a:p>
            </p:txBody>
          </p:sp>
          <p:sp>
            <p:nvSpPr>
              <p:cNvPr id="16495" name="Rectangle 42"/>
              <p:cNvSpPr>
                <a:spLocks noChangeArrowheads="1"/>
              </p:cNvSpPr>
              <p:nvPr/>
            </p:nvSpPr>
            <p:spPr bwMode="auto">
              <a:xfrm>
                <a:off x="1657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28</a:t>
                </a:r>
              </a:p>
            </p:txBody>
          </p:sp>
          <p:sp>
            <p:nvSpPr>
              <p:cNvPr id="16496" name="Rectangle 42"/>
              <p:cNvSpPr>
                <a:spLocks noChangeArrowheads="1"/>
              </p:cNvSpPr>
              <p:nvPr/>
            </p:nvSpPr>
            <p:spPr bwMode="auto">
              <a:xfrm>
                <a:off x="1845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32</a:t>
                </a:r>
              </a:p>
            </p:txBody>
          </p:sp>
          <p:sp>
            <p:nvSpPr>
              <p:cNvPr id="16497" name="Rectangle 42"/>
              <p:cNvSpPr>
                <a:spLocks noChangeArrowheads="1"/>
              </p:cNvSpPr>
              <p:nvPr/>
            </p:nvSpPr>
            <p:spPr bwMode="auto">
              <a:xfrm>
                <a:off x="2043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36</a:t>
                </a:r>
              </a:p>
            </p:txBody>
          </p:sp>
          <p:sp>
            <p:nvSpPr>
              <p:cNvPr id="16498" name="Rectangle 42"/>
              <p:cNvSpPr>
                <a:spLocks noChangeArrowheads="1"/>
              </p:cNvSpPr>
              <p:nvPr/>
            </p:nvSpPr>
            <p:spPr bwMode="auto">
              <a:xfrm>
                <a:off x="2223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6499" name="Rectangle 42"/>
              <p:cNvSpPr>
                <a:spLocks noChangeArrowheads="1"/>
              </p:cNvSpPr>
              <p:nvPr/>
            </p:nvSpPr>
            <p:spPr bwMode="auto">
              <a:xfrm>
                <a:off x="2415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44</a:t>
                </a:r>
              </a:p>
            </p:txBody>
          </p:sp>
          <p:sp>
            <p:nvSpPr>
              <p:cNvPr id="16500" name="Rectangle 42"/>
              <p:cNvSpPr>
                <a:spLocks noChangeArrowheads="1"/>
              </p:cNvSpPr>
              <p:nvPr/>
            </p:nvSpPr>
            <p:spPr bwMode="auto">
              <a:xfrm>
                <a:off x="2600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6501" name="Rectangle 42"/>
              <p:cNvSpPr>
                <a:spLocks noChangeArrowheads="1"/>
              </p:cNvSpPr>
              <p:nvPr/>
            </p:nvSpPr>
            <p:spPr bwMode="auto">
              <a:xfrm>
                <a:off x="195" y="2342"/>
                <a:ext cx="227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 defTabSz="914400"/>
                <a:r>
                  <a:rPr lang="en-GB" sz="1000">
                    <a:solidFill>
                      <a:srgbClr val="000066"/>
                    </a:solidFill>
                  </a:rPr>
                  <a:t>0.7</a:t>
                </a:r>
              </a:p>
            </p:txBody>
          </p:sp>
          <p:sp>
            <p:nvSpPr>
              <p:cNvPr id="16502" name="Rectangle 42"/>
              <p:cNvSpPr>
                <a:spLocks noChangeArrowheads="1"/>
              </p:cNvSpPr>
              <p:nvPr/>
            </p:nvSpPr>
            <p:spPr bwMode="auto">
              <a:xfrm>
                <a:off x="195" y="2063"/>
                <a:ext cx="227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 defTabSz="914400"/>
                <a:r>
                  <a:rPr lang="en-GB" sz="1000">
                    <a:solidFill>
                      <a:srgbClr val="000066"/>
                    </a:solidFill>
                  </a:rPr>
                  <a:t>0.8</a:t>
                </a:r>
              </a:p>
            </p:txBody>
          </p:sp>
          <p:sp>
            <p:nvSpPr>
              <p:cNvPr id="16503" name="Rectangle 42"/>
              <p:cNvSpPr>
                <a:spLocks noChangeArrowheads="1"/>
              </p:cNvSpPr>
              <p:nvPr/>
            </p:nvSpPr>
            <p:spPr bwMode="auto">
              <a:xfrm>
                <a:off x="195" y="1780"/>
                <a:ext cx="227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 defTabSz="914400"/>
                <a:r>
                  <a:rPr lang="en-GB" sz="1000">
                    <a:solidFill>
                      <a:srgbClr val="000066"/>
                    </a:solidFill>
                  </a:rPr>
                  <a:t>0.9</a:t>
                </a:r>
              </a:p>
            </p:txBody>
          </p:sp>
          <p:sp>
            <p:nvSpPr>
              <p:cNvPr id="16504" name="Rectangle 42"/>
              <p:cNvSpPr>
                <a:spLocks noChangeArrowheads="1"/>
              </p:cNvSpPr>
              <p:nvPr/>
            </p:nvSpPr>
            <p:spPr bwMode="auto">
              <a:xfrm>
                <a:off x="262" y="1481"/>
                <a:ext cx="16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 defTabSz="914400"/>
                <a:r>
                  <a:rPr lang="en-GB" sz="1000">
                    <a:solidFill>
                      <a:srgbClr val="000066"/>
                    </a:solidFill>
                  </a:rPr>
                  <a:t>1</a:t>
                </a:r>
              </a:p>
            </p:txBody>
          </p:sp>
          <p:grpSp>
            <p:nvGrpSpPr>
              <p:cNvPr id="16505" name="Group 178"/>
              <p:cNvGrpSpPr>
                <a:grpSpLocks/>
              </p:cNvGrpSpPr>
              <p:nvPr/>
            </p:nvGrpSpPr>
            <p:grpSpPr bwMode="auto">
              <a:xfrm>
                <a:off x="424" y="1566"/>
                <a:ext cx="2279" cy="313"/>
                <a:chOff x="424" y="930"/>
                <a:chExt cx="2279" cy="313"/>
              </a:xfrm>
            </p:grpSpPr>
            <p:sp>
              <p:nvSpPr>
                <p:cNvPr id="16533" name="Line 33"/>
                <p:cNvSpPr>
                  <a:spLocks noChangeShapeType="1"/>
                </p:cNvSpPr>
                <p:nvPr/>
              </p:nvSpPr>
              <p:spPr bwMode="auto">
                <a:xfrm>
                  <a:off x="424" y="930"/>
                  <a:ext cx="101" cy="32"/>
                </a:xfrm>
                <a:prstGeom prst="line">
                  <a:avLst/>
                </a:prstGeom>
                <a:noFill/>
                <a:ln w="25400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6534" name="Freeform 34"/>
                <p:cNvSpPr>
                  <a:spLocks/>
                </p:cNvSpPr>
                <p:nvPr/>
              </p:nvSpPr>
              <p:spPr bwMode="auto">
                <a:xfrm>
                  <a:off x="525" y="962"/>
                  <a:ext cx="2178" cy="281"/>
                </a:xfrm>
                <a:custGeom>
                  <a:avLst/>
                  <a:gdLst>
                    <a:gd name="T0" fmla="*/ 0 w 18821"/>
                    <a:gd name="T1" fmla="*/ 0 h 2420"/>
                    <a:gd name="T2" fmla="*/ 0 w 18821"/>
                    <a:gd name="T3" fmla="*/ 0 h 2420"/>
                    <a:gd name="T4" fmla="*/ 0 w 18821"/>
                    <a:gd name="T5" fmla="*/ 0 h 2420"/>
                    <a:gd name="T6" fmla="*/ 0 w 18821"/>
                    <a:gd name="T7" fmla="*/ 0 h 2420"/>
                    <a:gd name="T8" fmla="*/ 0 w 18821"/>
                    <a:gd name="T9" fmla="*/ 0 h 2420"/>
                    <a:gd name="T10" fmla="*/ 0 w 18821"/>
                    <a:gd name="T11" fmla="*/ 0 h 2420"/>
                    <a:gd name="T12" fmla="*/ 0 w 18821"/>
                    <a:gd name="T13" fmla="*/ 0 h 2420"/>
                    <a:gd name="T14" fmla="*/ 0 w 18821"/>
                    <a:gd name="T15" fmla="*/ 0 h 2420"/>
                    <a:gd name="T16" fmla="*/ 0 w 18821"/>
                    <a:gd name="T17" fmla="*/ 0 h 2420"/>
                    <a:gd name="T18" fmla="*/ 0 w 18821"/>
                    <a:gd name="T19" fmla="*/ 0 h 2420"/>
                    <a:gd name="T20" fmla="*/ 0 w 18821"/>
                    <a:gd name="T21" fmla="*/ 0 h 2420"/>
                    <a:gd name="T22" fmla="*/ 0 w 18821"/>
                    <a:gd name="T23" fmla="*/ 0 h 2420"/>
                    <a:gd name="T24" fmla="*/ 0 w 18821"/>
                    <a:gd name="T25" fmla="*/ 0 h 2420"/>
                    <a:gd name="T26" fmla="*/ 0 w 18821"/>
                    <a:gd name="T27" fmla="*/ 0 h 2420"/>
                    <a:gd name="T28" fmla="*/ 0 w 18821"/>
                    <a:gd name="T29" fmla="*/ 0 h 2420"/>
                    <a:gd name="T30" fmla="*/ 0 w 18821"/>
                    <a:gd name="T31" fmla="*/ 0 h 2420"/>
                    <a:gd name="T32" fmla="*/ 0 w 18821"/>
                    <a:gd name="T33" fmla="*/ 0 h 2420"/>
                    <a:gd name="T34" fmla="*/ 0 w 18821"/>
                    <a:gd name="T35" fmla="*/ 0 h 2420"/>
                    <a:gd name="T36" fmla="*/ 0 w 18821"/>
                    <a:gd name="T37" fmla="*/ 0 h 2420"/>
                    <a:gd name="T38" fmla="*/ 0 w 18821"/>
                    <a:gd name="T39" fmla="*/ 0 h 2420"/>
                    <a:gd name="T40" fmla="*/ 0 w 18821"/>
                    <a:gd name="T41" fmla="*/ 0 h 2420"/>
                    <a:gd name="T42" fmla="*/ 0 w 18821"/>
                    <a:gd name="T43" fmla="*/ 0 h 2420"/>
                    <a:gd name="T44" fmla="*/ 0 w 18821"/>
                    <a:gd name="T45" fmla="*/ 0 h 242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8821"/>
                    <a:gd name="T70" fmla="*/ 0 h 2420"/>
                    <a:gd name="T71" fmla="*/ 18821 w 18821"/>
                    <a:gd name="T72" fmla="*/ 2420 h 2420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8821" h="2420">
                      <a:moveTo>
                        <a:pt x="0" y="0"/>
                      </a:moveTo>
                      <a:lnTo>
                        <a:pt x="959" y="0"/>
                      </a:lnTo>
                      <a:lnTo>
                        <a:pt x="959" y="140"/>
                      </a:lnTo>
                      <a:lnTo>
                        <a:pt x="3980" y="140"/>
                      </a:lnTo>
                      <a:lnTo>
                        <a:pt x="3980" y="320"/>
                      </a:lnTo>
                      <a:lnTo>
                        <a:pt x="4619" y="320"/>
                      </a:lnTo>
                      <a:lnTo>
                        <a:pt x="4619" y="679"/>
                      </a:lnTo>
                      <a:lnTo>
                        <a:pt x="4939" y="679"/>
                      </a:lnTo>
                      <a:lnTo>
                        <a:pt x="4939" y="848"/>
                      </a:lnTo>
                      <a:lnTo>
                        <a:pt x="5760" y="848"/>
                      </a:lnTo>
                      <a:lnTo>
                        <a:pt x="5760" y="1019"/>
                      </a:lnTo>
                      <a:lnTo>
                        <a:pt x="6159" y="1019"/>
                      </a:lnTo>
                      <a:lnTo>
                        <a:pt x="6159" y="1208"/>
                      </a:lnTo>
                      <a:lnTo>
                        <a:pt x="9699" y="1208"/>
                      </a:lnTo>
                      <a:lnTo>
                        <a:pt x="9699" y="1380"/>
                      </a:lnTo>
                      <a:lnTo>
                        <a:pt x="14660" y="1380"/>
                      </a:lnTo>
                      <a:lnTo>
                        <a:pt x="14660" y="1519"/>
                      </a:lnTo>
                      <a:lnTo>
                        <a:pt x="14760" y="1519"/>
                      </a:lnTo>
                      <a:lnTo>
                        <a:pt x="14760" y="1700"/>
                      </a:lnTo>
                      <a:lnTo>
                        <a:pt x="14920" y="1700"/>
                      </a:lnTo>
                      <a:lnTo>
                        <a:pt x="14920" y="1840"/>
                      </a:lnTo>
                      <a:lnTo>
                        <a:pt x="18821" y="1840"/>
                      </a:lnTo>
                      <a:lnTo>
                        <a:pt x="18821" y="2420"/>
                      </a:lnTo>
                    </a:path>
                  </a:pathLst>
                </a:custGeom>
                <a:noFill/>
                <a:ln w="25400">
                  <a:solidFill>
                    <a:srgbClr val="333399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6506" name="Freeform 36"/>
              <p:cNvSpPr>
                <a:spLocks/>
              </p:cNvSpPr>
              <p:nvPr/>
            </p:nvSpPr>
            <p:spPr bwMode="auto">
              <a:xfrm>
                <a:off x="434" y="1578"/>
                <a:ext cx="2272" cy="377"/>
              </a:xfrm>
              <a:custGeom>
                <a:avLst/>
                <a:gdLst>
                  <a:gd name="T0" fmla="*/ 0 w 19632"/>
                  <a:gd name="T1" fmla="*/ 0 h 3251"/>
                  <a:gd name="T2" fmla="*/ 0 w 19632"/>
                  <a:gd name="T3" fmla="*/ 0 h 3251"/>
                  <a:gd name="T4" fmla="*/ 0 w 19632"/>
                  <a:gd name="T5" fmla="*/ 0 h 3251"/>
                  <a:gd name="T6" fmla="*/ 0 w 19632"/>
                  <a:gd name="T7" fmla="*/ 0 h 3251"/>
                  <a:gd name="T8" fmla="*/ 0 w 19632"/>
                  <a:gd name="T9" fmla="*/ 0 h 3251"/>
                  <a:gd name="T10" fmla="*/ 0 w 19632"/>
                  <a:gd name="T11" fmla="*/ 0 h 3251"/>
                  <a:gd name="T12" fmla="*/ 0 w 19632"/>
                  <a:gd name="T13" fmla="*/ 0 h 3251"/>
                  <a:gd name="T14" fmla="*/ 0 w 19632"/>
                  <a:gd name="T15" fmla="*/ 0 h 3251"/>
                  <a:gd name="T16" fmla="*/ 0 w 19632"/>
                  <a:gd name="T17" fmla="*/ 0 h 3251"/>
                  <a:gd name="T18" fmla="*/ 0 w 19632"/>
                  <a:gd name="T19" fmla="*/ 0 h 3251"/>
                  <a:gd name="T20" fmla="*/ 0 w 19632"/>
                  <a:gd name="T21" fmla="*/ 0 h 3251"/>
                  <a:gd name="T22" fmla="*/ 0 w 19632"/>
                  <a:gd name="T23" fmla="*/ 0 h 3251"/>
                  <a:gd name="T24" fmla="*/ 0 w 19632"/>
                  <a:gd name="T25" fmla="*/ 0 h 3251"/>
                  <a:gd name="T26" fmla="*/ 0 w 19632"/>
                  <a:gd name="T27" fmla="*/ 0 h 3251"/>
                  <a:gd name="T28" fmla="*/ 0 w 19632"/>
                  <a:gd name="T29" fmla="*/ 0 h 3251"/>
                  <a:gd name="T30" fmla="*/ 0 w 19632"/>
                  <a:gd name="T31" fmla="*/ 0 h 3251"/>
                  <a:gd name="T32" fmla="*/ 0 w 19632"/>
                  <a:gd name="T33" fmla="*/ 0 h 3251"/>
                  <a:gd name="T34" fmla="*/ 0 w 19632"/>
                  <a:gd name="T35" fmla="*/ 0 h 3251"/>
                  <a:gd name="T36" fmla="*/ 0 w 19632"/>
                  <a:gd name="T37" fmla="*/ 0 h 3251"/>
                  <a:gd name="T38" fmla="*/ 0 w 19632"/>
                  <a:gd name="T39" fmla="*/ 0 h 3251"/>
                  <a:gd name="T40" fmla="*/ 0 w 19632"/>
                  <a:gd name="T41" fmla="*/ 0 h 3251"/>
                  <a:gd name="T42" fmla="*/ 0 w 19632"/>
                  <a:gd name="T43" fmla="*/ 0 h 3251"/>
                  <a:gd name="T44" fmla="*/ 0 w 19632"/>
                  <a:gd name="T45" fmla="*/ 0 h 3251"/>
                  <a:gd name="T46" fmla="*/ 0 w 19632"/>
                  <a:gd name="T47" fmla="*/ 0 h 3251"/>
                  <a:gd name="T48" fmla="*/ 0 w 19632"/>
                  <a:gd name="T49" fmla="*/ 0 h 3251"/>
                  <a:gd name="T50" fmla="*/ 0 w 19632"/>
                  <a:gd name="T51" fmla="*/ 0 h 3251"/>
                  <a:gd name="T52" fmla="*/ 0 w 19632"/>
                  <a:gd name="T53" fmla="*/ 0 h 3251"/>
                  <a:gd name="T54" fmla="*/ 0 w 19632"/>
                  <a:gd name="T55" fmla="*/ 0 h 3251"/>
                  <a:gd name="T56" fmla="*/ 0 w 19632"/>
                  <a:gd name="T57" fmla="*/ 0 h 3251"/>
                  <a:gd name="T58" fmla="*/ 0 w 19632"/>
                  <a:gd name="T59" fmla="*/ 0 h 3251"/>
                  <a:gd name="T60" fmla="*/ 0 w 19632"/>
                  <a:gd name="T61" fmla="*/ 0 h 3251"/>
                  <a:gd name="T62" fmla="*/ 0 w 19632"/>
                  <a:gd name="T63" fmla="*/ 0 h 3251"/>
                  <a:gd name="T64" fmla="*/ 0 w 19632"/>
                  <a:gd name="T65" fmla="*/ 0 h 3251"/>
                  <a:gd name="T66" fmla="*/ 0 w 19632"/>
                  <a:gd name="T67" fmla="*/ 0 h 325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9632"/>
                  <a:gd name="T103" fmla="*/ 0 h 3251"/>
                  <a:gd name="T104" fmla="*/ 19632 w 19632"/>
                  <a:gd name="T105" fmla="*/ 3251 h 325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9632" h="3251">
                    <a:moveTo>
                      <a:pt x="0" y="0"/>
                    </a:moveTo>
                    <a:lnTo>
                      <a:pt x="0" y="163"/>
                    </a:lnTo>
                    <a:lnTo>
                      <a:pt x="280" y="163"/>
                    </a:lnTo>
                    <a:lnTo>
                      <a:pt x="280" y="244"/>
                    </a:lnTo>
                    <a:lnTo>
                      <a:pt x="806" y="244"/>
                    </a:lnTo>
                    <a:lnTo>
                      <a:pt x="806" y="540"/>
                    </a:lnTo>
                    <a:lnTo>
                      <a:pt x="1646" y="540"/>
                    </a:lnTo>
                    <a:lnTo>
                      <a:pt x="1646" y="720"/>
                    </a:lnTo>
                    <a:lnTo>
                      <a:pt x="1927" y="720"/>
                    </a:lnTo>
                    <a:lnTo>
                      <a:pt x="1927" y="872"/>
                    </a:lnTo>
                    <a:lnTo>
                      <a:pt x="2825" y="872"/>
                    </a:lnTo>
                    <a:lnTo>
                      <a:pt x="2825" y="1131"/>
                    </a:lnTo>
                    <a:lnTo>
                      <a:pt x="3024" y="1131"/>
                    </a:lnTo>
                    <a:lnTo>
                      <a:pt x="3024" y="1220"/>
                    </a:lnTo>
                    <a:lnTo>
                      <a:pt x="4367" y="1220"/>
                    </a:lnTo>
                    <a:lnTo>
                      <a:pt x="4367" y="1411"/>
                    </a:lnTo>
                    <a:lnTo>
                      <a:pt x="5774" y="1411"/>
                    </a:lnTo>
                    <a:lnTo>
                      <a:pt x="5774" y="1612"/>
                    </a:lnTo>
                    <a:lnTo>
                      <a:pt x="6375" y="1612"/>
                    </a:lnTo>
                    <a:lnTo>
                      <a:pt x="6375" y="1840"/>
                    </a:lnTo>
                    <a:lnTo>
                      <a:pt x="7127" y="1840"/>
                    </a:lnTo>
                    <a:lnTo>
                      <a:pt x="7127" y="1964"/>
                    </a:lnTo>
                    <a:lnTo>
                      <a:pt x="8544" y="1964"/>
                    </a:lnTo>
                    <a:lnTo>
                      <a:pt x="8544" y="2131"/>
                    </a:lnTo>
                    <a:lnTo>
                      <a:pt x="10934" y="2131"/>
                    </a:lnTo>
                    <a:lnTo>
                      <a:pt x="10934" y="2359"/>
                    </a:lnTo>
                    <a:lnTo>
                      <a:pt x="14710" y="2359"/>
                    </a:lnTo>
                    <a:lnTo>
                      <a:pt x="14710" y="2571"/>
                    </a:lnTo>
                    <a:lnTo>
                      <a:pt x="15631" y="2571"/>
                    </a:lnTo>
                    <a:lnTo>
                      <a:pt x="15631" y="2712"/>
                    </a:lnTo>
                    <a:lnTo>
                      <a:pt x="17871" y="2712"/>
                    </a:lnTo>
                    <a:lnTo>
                      <a:pt x="17871" y="2900"/>
                    </a:lnTo>
                    <a:lnTo>
                      <a:pt x="19632" y="2900"/>
                    </a:lnTo>
                    <a:lnTo>
                      <a:pt x="19632" y="3251"/>
                    </a:lnTo>
                  </a:path>
                </a:pathLst>
              </a:custGeom>
              <a:noFill/>
              <a:ln w="25400">
                <a:solidFill>
                  <a:srgbClr val="CC66FF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07" name="Line 37"/>
              <p:cNvSpPr>
                <a:spLocks noChangeShapeType="1"/>
              </p:cNvSpPr>
              <p:nvPr/>
            </p:nvSpPr>
            <p:spPr bwMode="auto">
              <a:xfrm flipV="1">
                <a:off x="364" y="2841"/>
                <a:ext cx="124" cy="83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08" name="Line 38"/>
              <p:cNvSpPr>
                <a:spLocks noChangeShapeType="1"/>
              </p:cNvSpPr>
              <p:nvPr/>
            </p:nvSpPr>
            <p:spPr bwMode="auto">
              <a:xfrm flipV="1">
                <a:off x="378" y="2879"/>
                <a:ext cx="125" cy="87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09" name="Line 39"/>
              <p:cNvSpPr>
                <a:spLocks noChangeShapeType="1"/>
              </p:cNvSpPr>
              <p:nvPr/>
            </p:nvSpPr>
            <p:spPr bwMode="auto">
              <a:xfrm>
                <a:off x="1567" y="3003"/>
                <a:ext cx="1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0" name="Line 40"/>
              <p:cNvSpPr>
                <a:spLocks noChangeShapeType="1"/>
              </p:cNvSpPr>
              <p:nvPr/>
            </p:nvSpPr>
            <p:spPr bwMode="auto">
              <a:xfrm>
                <a:off x="1757" y="3003"/>
                <a:ext cx="0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1" name="Line 41"/>
              <p:cNvSpPr>
                <a:spLocks noChangeShapeType="1"/>
              </p:cNvSpPr>
              <p:nvPr/>
            </p:nvSpPr>
            <p:spPr bwMode="auto">
              <a:xfrm>
                <a:off x="1947" y="3003"/>
                <a:ext cx="1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2" name="Line 42"/>
              <p:cNvSpPr>
                <a:spLocks noChangeShapeType="1"/>
              </p:cNvSpPr>
              <p:nvPr/>
            </p:nvSpPr>
            <p:spPr bwMode="auto">
              <a:xfrm>
                <a:off x="2136" y="3003"/>
                <a:ext cx="1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3" name="Line 43"/>
              <p:cNvSpPr>
                <a:spLocks noChangeShapeType="1"/>
              </p:cNvSpPr>
              <p:nvPr/>
            </p:nvSpPr>
            <p:spPr bwMode="auto">
              <a:xfrm>
                <a:off x="2326" y="3003"/>
                <a:ext cx="0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4" name="Line 44"/>
              <p:cNvSpPr>
                <a:spLocks noChangeShapeType="1"/>
              </p:cNvSpPr>
              <p:nvPr/>
            </p:nvSpPr>
            <p:spPr bwMode="auto">
              <a:xfrm>
                <a:off x="2517" y="3003"/>
                <a:ext cx="1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5" name="Line 45"/>
              <p:cNvSpPr>
                <a:spLocks noChangeShapeType="1"/>
              </p:cNvSpPr>
              <p:nvPr/>
            </p:nvSpPr>
            <p:spPr bwMode="auto">
              <a:xfrm>
                <a:off x="2704" y="3003"/>
                <a:ext cx="1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6" name="Line 46"/>
              <p:cNvSpPr>
                <a:spLocks noChangeShapeType="1"/>
              </p:cNvSpPr>
              <p:nvPr/>
            </p:nvSpPr>
            <p:spPr bwMode="auto">
              <a:xfrm>
                <a:off x="422" y="2931"/>
                <a:ext cx="3" cy="109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7" name="Line 47"/>
              <p:cNvSpPr>
                <a:spLocks noChangeShapeType="1"/>
              </p:cNvSpPr>
              <p:nvPr/>
            </p:nvSpPr>
            <p:spPr bwMode="auto">
              <a:xfrm>
                <a:off x="396" y="2999"/>
                <a:ext cx="28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8" name="Line 48"/>
              <p:cNvSpPr>
                <a:spLocks noChangeShapeType="1"/>
              </p:cNvSpPr>
              <p:nvPr/>
            </p:nvSpPr>
            <p:spPr bwMode="auto">
              <a:xfrm>
                <a:off x="617" y="3003"/>
                <a:ext cx="1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19" name="Line 49"/>
              <p:cNvSpPr>
                <a:spLocks noChangeShapeType="1"/>
              </p:cNvSpPr>
              <p:nvPr/>
            </p:nvSpPr>
            <p:spPr bwMode="auto">
              <a:xfrm>
                <a:off x="807" y="3003"/>
                <a:ext cx="0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0" name="Line 50"/>
              <p:cNvSpPr>
                <a:spLocks noChangeShapeType="1"/>
              </p:cNvSpPr>
              <p:nvPr/>
            </p:nvSpPr>
            <p:spPr bwMode="auto">
              <a:xfrm>
                <a:off x="996" y="3003"/>
                <a:ext cx="0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1" name="Line 51"/>
              <p:cNvSpPr>
                <a:spLocks noChangeShapeType="1"/>
              </p:cNvSpPr>
              <p:nvPr/>
            </p:nvSpPr>
            <p:spPr bwMode="auto">
              <a:xfrm>
                <a:off x="1186" y="3003"/>
                <a:ext cx="1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2" name="Line 52"/>
              <p:cNvSpPr>
                <a:spLocks noChangeShapeType="1"/>
              </p:cNvSpPr>
              <p:nvPr/>
            </p:nvSpPr>
            <p:spPr bwMode="auto">
              <a:xfrm>
                <a:off x="1378" y="3003"/>
                <a:ext cx="1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3" name="Line 53"/>
              <p:cNvSpPr>
                <a:spLocks noChangeShapeType="1"/>
              </p:cNvSpPr>
              <p:nvPr/>
            </p:nvSpPr>
            <p:spPr bwMode="auto">
              <a:xfrm>
                <a:off x="424" y="1566"/>
                <a:ext cx="1" cy="1313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4" name="Line 54"/>
              <p:cNvSpPr>
                <a:spLocks noChangeShapeType="1"/>
              </p:cNvSpPr>
              <p:nvPr/>
            </p:nvSpPr>
            <p:spPr bwMode="auto">
              <a:xfrm>
                <a:off x="424" y="2999"/>
                <a:ext cx="238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5" name="Line 55"/>
              <p:cNvSpPr>
                <a:spLocks noChangeShapeType="1"/>
              </p:cNvSpPr>
              <p:nvPr/>
            </p:nvSpPr>
            <p:spPr bwMode="auto">
              <a:xfrm>
                <a:off x="386" y="1858"/>
                <a:ext cx="38" cy="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6" name="Line 56"/>
              <p:cNvSpPr>
                <a:spLocks noChangeShapeType="1"/>
              </p:cNvSpPr>
              <p:nvPr/>
            </p:nvSpPr>
            <p:spPr bwMode="auto">
              <a:xfrm>
                <a:off x="386" y="2140"/>
                <a:ext cx="38" cy="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7" name="Line 57"/>
              <p:cNvSpPr>
                <a:spLocks noChangeShapeType="1"/>
              </p:cNvSpPr>
              <p:nvPr/>
            </p:nvSpPr>
            <p:spPr bwMode="auto">
              <a:xfrm>
                <a:off x="386" y="2426"/>
                <a:ext cx="38" cy="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8" name="Line 58"/>
              <p:cNvSpPr>
                <a:spLocks noChangeShapeType="1"/>
              </p:cNvSpPr>
              <p:nvPr/>
            </p:nvSpPr>
            <p:spPr bwMode="auto">
              <a:xfrm>
                <a:off x="386" y="2712"/>
                <a:ext cx="38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29" name="Line 59"/>
              <p:cNvSpPr>
                <a:spLocks noChangeShapeType="1"/>
              </p:cNvSpPr>
              <p:nvPr/>
            </p:nvSpPr>
            <p:spPr bwMode="auto">
              <a:xfrm>
                <a:off x="379" y="2999"/>
                <a:ext cx="37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30" name="Line 60"/>
              <p:cNvSpPr>
                <a:spLocks noChangeShapeType="1"/>
              </p:cNvSpPr>
              <p:nvPr/>
            </p:nvSpPr>
            <p:spPr bwMode="auto">
              <a:xfrm>
                <a:off x="386" y="1566"/>
                <a:ext cx="38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531" name="Rectangle 42"/>
              <p:cNvSpPr>
                <a:spLocks noChangeArrowheads="1"/>
              </p:cNvSpPr>
              <p:nvPr/>
            </p:nvSpPr>
            <p:spPr bwMode="auto">
              <a:xfrm>
                <a:off x="348" y="3048"/>
                <a:ext cx="160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0</a:t>
                </a:r>
              </a:p>
            </p:txBody>
          </p:sp>
        </p:grpSp>
      </p:grpSp>
      <p:grpSp>
        <p:nvGrpSpPr>
          <p:cNvPr id="16389" name="Groupe 148"/>
          <p:cNvGrpSpPr>
            <a:grpSpLocks/>
          </p:cNvGrpSpPr>
          <p:nvPr/>
        </p:nvGrpSpPr>
        <p:grpSpPr bwMode="auto">
          <a:xfrm>
            <a:off x="4706938" y="2351088"/>
            <a:ext cx="4244975" cy="3436937"/>
            <a:chOff x="4706938" y="2351088"/>
            <a:chExt cx="4244975" cy="3436937"/>
          </a:xfrm>
        </p:grpSpPr>
        <p:sp>
          <p:nvSpPr>
            <p:cNvPr id="16394" name="AutoShape 126"/>
            <p:cNvSpPr>
              <a:spLocks noChangeArrowheads="1"/>
            </p:cNvSpPr>
            <p:nvPr/>
          </p:nvSpPr>
          <p:spPr bwMode="auto">
            <a:xfrm>
              <a:off x="4746625" y="5310188"/>
              <a:ext cx="4205288" cy="4778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n-GB" sz="2800"/>
            </a:p>
          </p:txBody>
        </p:sp>
        <p:sp>
          <p:nvSpPr>
            <p:cNvPr id="16395" name="Rectangle 163"/>
            <p:cNvSpPr>
              <a:spLocks noChangeArrowheads="1"/>
            </p:cNvSpPr>
            <p:nvPr/>
          </p:nvSpPr>
          <p:spPr bwMode="auto">
            <a:xfrm>
              <a:off x="4878388" y="534352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134</a:t>
              </a:r>
            </a:p>
          </p:txBody>
        </p:sp>
        <p:sp>
          <p:nvSpPr>
            <p:cNvPr id="16396" name="Rectangle 164"/>
            <p:cNvSpPr>
              <a:spLocks noChangeArrowheads="1"/>
            </p:cNvSpPr>
            <p:nvPr/>
          </p:nvSpPr>
          <p:spPr bwMode="auto">
            <a:xfrm>
              <a:off x="5216525" y="534352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122</a:t>
              </a:r>
            </a:p>
          </p:txBody>
        </p:sp>
        <p:sp>
          <p:nvSpPr>
            <p:cNvPr id="16397" name="Rectangle 165"/>
            <p:cNvSpPr>
              <a:spLocks noChangeArrowheads="1"/>
            </p:cNvSpPr>
            <p:nvPr/>
          </p:nvSpPr>
          <p:spPr bwMode="auto">
            <a:xfrm>
              <a:off x="6096000" y="534352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119</a:t>
              </a:r>
            </a:p>
          </p:txBody>
        </p:sp>
        <p:sp>
          <p:nvSpPr>
            <p:cNvPr id="16398" name="Rectangle 166"/>
            <p:cNvSpPr>
              <a:spLocks noChangeArrowheads="1"/>
            </p:cNvSpPr>
            <p:nvPr/>
          </p:nvSpPr>
          <p:spPr bwMode="auto">
            <a:xfrm>
              <a:off x="7305675" y="534352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119</a:t>
              </a:r>
            </a:p>
          </p:txBody>
        </p:sp>
        <p:sp>
          <p:nvSpPr>
            <p:cNvPr id="16399" name="Rectangle 167"/>
            <p:cNvSpPr>
              <a:spLocks noChangeArrowheads="1"/>
            </p:cNvSpPr>
            <p:nvPr/>
          </p:nvSpPr>
          <p:spPr bwMode="auto">
            <a:xfrm>
              <a:off x="8534400" y="534352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CC66FF"/>
                  </a:solidFill>
                </a:rPr>
                <a:t>116</a:t>
              </a:r>
            </a:p>
          </p:txBody>
        </p:sp>
        <p:sp>
          <p:nvSpPr>
            <p:cNvPr id="16400" name="Rectangle 168"/>
            <p:cNvSpPr>
              <a:spLocks noChangeArrowheads="1"/>
            </p:cNvSpPr>
            <p:nvPr/>
          </p:nvSpPr>
          <p:spPr bwMode="auto">
            <a:xfrm>
              <a:off x="4878388" y="5527675"/>
              <a:ext cx="4175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139</a:t>
              </a:r>
            </a:p>
          </p:txBody>
        </p:sp>
        <p:sp>
          <p:nvSpPr>
            <p:cNvPr id="16401" name="Rectangle 169"/>
            <p:cNvSpPr>
              <a:spLocks noChangeArrowheads="1"/>
            </p:cNvSpPr>
            <p:nvPr/>
          </p:nvSpPr>
          <p:spPr bwMode="auto">
            <a:xfrm>
              <a:off x="5216525" y="552767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128</a:t>
              </a:r>
            </a:p>
          </p:txBody>
        </p:sp>
        <p:sp>
          <p:nvSpPr>
            <p:cNvPr id="16402" name="Rectangle 170"/>
            <p:cNvSpPr>
              <a:spLocks noChangeArrowheads="1"/>
            </p:cNvSpPr>
            <p:nvPr/>
          </p:nvSpPr>
          <p:spPr bwMode="auto">
            <a:xfrm>
              <a:off x="6096000" y="552767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126</a:t>
              </a:r>
            </a:p>
          </p:txBody>
        </p:sp>
        <p:sp>
          <p:nvSpPr>
            <p:cNvPr id="16403" name="Rectangle 171"/>
            <p:cNvSpPr>
              <a:spLocks noChangeArrowheads="1"/>
            </p:cNvSpPr>
            <p:nvPr/>
          </p:nvSpPr>
          <p:spPr bwMode="auto">
            <a:xfrm>
              <a:off x="7305675" y="552767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125</a:t>
              </a:r>
            </a:p>
          </p:txBody>
        </p:sp>
        <p:sp>
          <p:nvSpPr>
            <p:cNvPr id="16404" name="Rectangle 172"/>
            <p:cNvSpPr>
              <a:spLocks noChangeArrowheads="1"/>
            </p:cNvSpPr>
            <p:nvPr/>
          </p:nvSpPr>
          <p:spPr bwMode="auto">
            <a:xfrm>
              <a:off x="8534400" y="5527675"/>
              <a:ext cx="4175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wrap="none">
              <a:spAutoFit/>
            </a:bodyPr>
            <a:lstStyle/>
            <a:p>
              <a:pPr defTabSz="914400"/>
              <a:r>
                <a:rPr lang="en-GB" sz="1100" b="1">
                  <a:solidFill>
                    <a:srgbClr val="333399"/>
                  </a:solidFill>
                </a:rPr>
                <a:t>124</a:t>
              </a:r>
            </a:p>
          </p:txBody>
        </p:sp>
        <p:grpSp>
          <p:nvGrpSpPr>
            <p:cNvPr id="16405" name="Group 189"/>
            <p:cNvGrpSpPr>
              <a:grpSpLocks/>
            </p:cNvGrpSpPr>
            <p:nvPr/>
          </p:nvGrpSpPr>
          <p:grpSpPr bwMode="auto">
            <a:xfrm>
              <a:off x="4706938" y="2351088"/>
              <a:ext cx="4225925" cy="2908300"/>
              <a:chOff x="2965" y="1481"/>
              <a:chExt cx="2662" cy="1832"/>
            </a:xfrm>
          </p:grpSpPr>
          <p:sp>
            <p:nvSpPr>
              <p:cNvPr id="16406" name="Line 69"/>
              <p:cNvSpPr>
                <a:spLocks noChangeShapeType="1"/>
              </p:cNvSpPr>
              <p:nvPr/>
            </p:nvSpPr>
            <p:spPr bwMode="auto">
              <a:xfrm flipH="1">
                <a:off x="3216" y="1570"/>
                <a:ext cx="6" cy="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07" name="Line 70"/>
              <p:cNvSpPr>
                <a:spLocks noChangeShapeType="1"/>
              </p:cNvSpPr>
              <p:nvPr/>
            </p:nvSpPr>
            <p:spPr bwMode="auto">
              <a:xfrm flipH="1" flipV="1">
                <a:off x="3442" y="1566"/>
                <a:ext cx="1" cy="13"/>
              </a:xfrm>
              <a:prstGeom prst="line">
                <a:avLst/>
              </a:prstGeom>
              <a:noFill/>
              <a:ln w="15875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grpSp>
            <p:nvGrpSpPr>
              <p:cNvPr id="16408" name="Group 180"/>
              <p:cNvGrpSpPr>
                <a:grpSpLocks/>
              </p:cNvGrpSpPr>
              <p:nvPr/>
            </p:nvGrpSpPr>
            <p:grpSpPr bwMode="auto">
              <a:xfrm>
                <a:off x="3222" y="1565"/>
                <a:ext cx="2283" cy="127"/>
                <a:chOff x="3222" y="929"/>
                <a:chExt cx="2283" cy="127"/>
              </a:xfrm>
            </p:grpSpPr>
            <p:sp>
              <p:nvSpPr>
                <p:cNvPr id="16465" name="Line 71"/>
                <p:cNvSpPr>
                  <a:spLocks noChangeShapeType="1"/>
                </p:cNvSpPr>
                <p:nvPr/>
              </p:nvSpPr>
              <p:spPr bwMode="auto">
                <a:xfrm flipH="1" flipV="1">
                  <a:off x="3222" y="929"/>
                  <a:ext cx="220" cy="1"/>
                </a:xfrm>
                <a:prstGeom prst="line">
                  <a:avLst/>
                </a:prstGeom>
                <a:noFill/>
                <a:ln w="28575">
                  <a:solidFill>
                    <a:srgbClr val="CC66FF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16466" name="Group 179"/>
                <p:cNvGrpSpPr>
                  <a:grpSpLocks/>
                </p:cNvGrpSpPr>
                <p:nvPr/>
              </p:nvGrpSpPr>
              <p:grpSpPr bwMode="auto">
                <a:xfrm>
                  <a:off x="3443" y="943"/>
                  <a:ext cx="2062" cy="113"/>
                  <a:chOff x="3443" y="943"/>
                  <a:chExt cx="2062" cy="113"/>
                </a:xfrm>
              </p:grpSpPr>
              <p:sp>
                <p:nvSpPr>
                  <p:cNvPr id="16467" name="Line 6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468" y="1018"/>
                    <a:ext cx="10" cy="1"/>
                  </a:xfrm>
                  <a:prstGeom prst="line">
                    <a:avLst/>
                  </a:prstGeom>
                  <a:noFill/>
                  <a:ln w="28575">
                    <a:solidFill>
                      <a:srgbClr val="CC66FF"/>
                    </a:solidFill>
                    <a:round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6468" name="Freeform 67"/>
                  <p:cNvSpPr>
                    <a:spLocks/>
                  </p:cNvSpPr>
                  <p:nvPr/>
                </p:nvSpPr>
                <p:spPr bwMode="auto">
                  <a:xfrm>
                    <a:off x="3443" y="943"/>
                    <a:ext cx="2025" cy="75"/>
                  </a:xfrm>
                  <a:custGeom>
                    <a:avLst/>
                    <a:gdLst>
                      <a:gd name="T0" fmla="*/ 0 w 13500"/>
                      <a:gd name="T1" fmla="*/ 0 h 502"/>
                      <a:gd name="T2" fmla="*/ 0 w 13500"/>
                      <a:gd name="T3" fmla="*/ 0 h 502"/>
                      <a:gd name="T4" fmla="*/ 0 w 13500"/>
                      <a:gd name="T5" fmla="*/ 0 h 502"/>
                      <a:gd name="T6" fmla="*/ 0 w 13500"/>
                      <a:gd name="T7" fmla="*/ 0 h 502"/>
                      <a:gd name="T8" fmla="*/ 0 w 13500"/>
                      <a:gd name="T9" fmla="*/ 0 h 502"/>
                      <a:gd name="T10" fmla="*/ 0 w 13500"/>
                      <a:gd name="T11" fmla="*/ 0 h 502"/>
                      <a:gd name="T12" fmla="*/ 0 w 13500"/>
                      <a:gd name="T13" fmla="*/ 0 h 502"/>
                      <a:gd name="T14" fmla="*/ 0 w 13500"/>
                      <a:gd name="T15" fmla="*/ 0 h 50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00"/>
                      <a:gd name="T25" fmla="*/ 0 h 502"/>
                      <a:gd name="T26" fmla="*/ 13500 w 13500"/>
                      <a:gd name="T27" fmla="*/ 502 h 502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00" h="502">
                        <a:moveTo>
                          <a:pt x="13500" y="502"/>
                        </a:moveTo>
                        <a:lnTo>
                          <a:pt x="12425" y="502"/>
                        </a:lnTo>
                        <a:lnTo>
                          <a:pt x="12425" y="344"/>
                        </a:lnTo>
                        <a:lnTo>
                          <a:pt x="3392" y="344"/>
                        </a:lnTo>
                        <a:lnTo>
                          <a:pt x="3392" y="167"/>
                        </a:lnTo>
                        <a:lnTo>
                          <a:pt x="2899" y="167"/>
                        </a:lnTo>
                        <a:lnTo>
                          <a:pt x="2899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28575">
                    <a:solidFill>
                      <a:srgbClr val="CC66FF"/>
                    </a:solidFill>
                    <a:round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6469" name="Freeform 72"/>
                  <p:cNvSpPr>
                    <a:spLocks/>
                  </p:cNvSpPr>
                  <p:nvPr/>
                </p:nvSpPr>
                <p:spPr bwMode="auto">
                  <a:xfrm>
                    <a:off x="5478" y="1018"/>
                    <a:ext cx="27" cy="38"/>
                  </a:xfrm>
                  <a:custGeom>
                    <a:avLst/>
                    <a:gdLst>
                      <a:gd name="T0" fmla="*/ 0 w 176"/>
                      <a:gd name="T1" fmla="*/ 0 h 247"/>
                      <a:gd name="T2" fmla="*/ 0 w 176"/>
                      <a:gd name="T3" fmla="*/ 0 h 247"/>
                      <a:gd name="T4" fmla="*/ 0 w 176"/>
                      <a:gd name="T5" fmla="*/ 0 h 247"/>
                      <a:gd name="T6" fmla="*/ 0 60000 65536"/>
                      <a:gd name="T7" fmla="*/ 0 60000 65536"/>
                      <a:gd name="T8" fmla="*/ 0 60000 65536"/>
                      <a:gd name="T9" fmla="*/ 0 w 176"/>
                      <a:gd name="T10" fmla="*/ 0 h 247"/>
                      <a:gd name="T11" fmla="*/ 176 w 176"/>
                      <a:gd name="T12" fmla="*/ 247 h 247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76" h="247">
                        <a:moveTo>
                          <a:pt x="176" y="247"/>
                        </a:moveTo>
                        <a:lnTo>
                          <a:pt x="176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28575">
                    <a:solidFill>
                      <a:srgbClr val="CC66FF"/>
                    </a:solidFill>
                    <a:round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fr-FR"/>
                  </a:p>
                </p:txBody>
              </p:sp>
            </p:grpSp>
          </p:grpSp>
          <p:sp>
            <p:nvSpPr>
              <p:cNvPr id="16409" name="Line 74"/>
              <p:cNvSpPr>
                <a:spLocks noChangeShapeType="1"/>
              </p:cNvSpPr>
              <p:nvPr/>
            </p:nvSpPr>
            <p:spPr bwMode="auto">
              <a:xfrm flipV="1">
                <a:off x="4930" y="2992"/>
                <a:ext cx="0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0" name="Line 75"/>
              <p:cNvSpPr>
                <a:spLocks noChangeShapeType="1"/>
              </p:cNvSpPr>
              <p:nvPr/>
            </p:nvSpPr>
            <p:spPr bwMode="auto">
              <a:xfrm flipV="1">
                <a:off x="4547" y="2992"/>
                <a:ext cx="1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1" name="Line 76"/>
              <p:cNvSpPr>
                <a:spLocks noChangeShapeType="1"/>
              </p:cNvSpPr>
              <p:nvPr/>
            </p:nvSpPr>
            <p:spPr bwMode="auto">
              <a:xfrm flipH="1">
                <a:off x="4547" y="2992"/>
                <a:ext cx="193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2" name="Line 77"/>
              <p:cNvSpPr>
                <a:spLocks noChangeShapeType="1"/>
              </p:cNvSpPr>
              <p:nvPr/>
            </p:nvSpPr>
            <p:spPr bwMode="auto">
              <a:xfrm flipV="1">
                <a:off x="4740" y="2992"/>
                <a:ext cx="0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3" name="Line 78"/>
              <p:cNvSpPr>
                <a:spLocks noChangeShapeType="1"/>
              </p:cNvSpPr>
              <p:nvPr/>
            </p:nvSpPr>
            <p:spPr bwMode="auto">
              <a:xfrm flipH="1">
                <a:off x="4740" y="2992"/>
                <a:ext cx="19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4" name="Line 79"/>
              <p:cNvSpPr>
                <a:spLocks noChangeShapeType="1"/>
              </p:cNvSpPr>
              <p:nvPr/>
            </p:nvSpPr>
            <p:spPr bwMode="auto">
              <a:xfrm flipV="1">
                <a:off x="5314" y="2992"/>
                <a:ext cx="1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5" name="Line 80"/>
              <p:cNvSpPr>
                <a:spLocks noChangeShapeType="1"/>
              </p:cNvSpPr>
              <p:nvPr/>
            </p:nvSpPr>
            <p:spPr bwMode="auto">
              <a:xfrm flipV="1">
                <a:off x="5124" y="2992"/>
                <a:ext cx="0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6" name="Line 81"/>
              <p:cNvSpPr>
                <a:spLocks noChangeShapeType="1"/>
              </p:cNvSpPr>
              <p:nvPr/>
            </p:nvSpPr>
            <p:spPr bwMode="auto">
              <a:xfrm flipH="1">
                <a:off x="5124" y="2992"/>
                <a:ext cx="19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7" name="Line 82"/>
              <p:cNvSpPr>
                <a:spLocks noChangeShapeType="1"/>
              </p:cNvSpPr>
              <p:nvPr/>
            </p:nvSpPr>
            <p:spPr bwMode="auto">
              <a:xfrm flipH="1">
                <a:off x="4930" y="2992"/>
                <a:ext cx="194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8" name="Line 83"/>
              <p:cNvSpPr>
                <a:spLocks noChangeShapeType="1"/>
              </p:cNvSpPr>
              <p:nvPr/>
            </p:nvSpPr>
            <p:spPr bwMode="auto">
              <a:xfrm flipH="1">
                <a:off x="5505" y="2992"/>
                <a:ext cx="97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19" name="Line 84"/>
              <p:cNvSpPr>
                <a:spLocks noChangeShapeType="1"/>
              </p:cNvSpPr>
              <p:nvPr/>
            </p:nvSpPr>
            <p:spPr bwMode="auto">
              <a:xfrm flipV="1">
                <a:off x="5505" y="2992"/>
                <a:ext cx="0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0" name="Line 85"/>
              <p:cNvSpPr>
                <a:spLocks noChangeShapeType="1"/>
              </p:cNvSpPr>
              <p:nvPr/>
            </p:nvSpPr>
            <p:spPr bwMode="auto">
              <a:xfrm flipH="1">
                <a:off x="5314" y="2992"/>
                <a:ext cx="191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1" name="Line 86"/>
              <p:cNvSpPr>
                <a:spLocks noChangeShapeType="1"/>
              </p:cNvSpPr>
              <p:nvPr/>
            </p:nvSpPr>
            <p:spPr bwMode="auto">
              <a:xfrm>
                <a:off x="3163" y="1554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2" name="Line 87"/>
              <p:cNvSpPr>
                <a:spLocks noChangeShapeType="1"/>
              </p:cNvSpPr>
              <p:nvPr/>
            </p:nvSpPr>
            <p:spPr bwMode="auto">
              <a:xfrm>
                <a:off x="3163" y="1847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3" name="Line 88"/>
              <p:cNvSpPr>
                <a:spLocks noChangeShapeType="1"/>
              </p:cNvSpPr>
              <p:nvPr/>
            </p:nvSpPr>
            <p:spPr bwMode="auto">
              <a:xfrm>
                <a:off x="3163" y="2136"/>
                <a:ext cx="51" cy="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4" name="Line 89"/>
              <p:cNvSpPr>
                <a:spLocks noChangeShapeType="1"/>
              </p:cNvSpPr>
              <p:nvPr/>
            </p:nvSpPr>
            <p:spPr bwMode="auto">
              <a:xfrm>
                <a:off x="3163" y="2417"/>
                <a:ext cx="51" cy="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5" name="Line 90"/>
              <p:cNvSpPr>
                <a:spLocks noChangeShapeType="1"/>
              </p:cNvSpPr>
              <p:nvPr/>
            </p:nvSpPr>
            <p:spPr bwMode="auto">
              <a:xfrm>
                <a:off x="3163" y="2709"/>
                <a:ext cx="51" cy="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6" name="Line 96"/>
              <p:cNvSpPr>
                <a:spLocks noChangeShapeType="1"/>
              </p:cNvSpPr>
              <p:nvPr/>
            </p:nvSpPr>
            <p:spPr bwMode="auto">
              <a:xfrm flipV="1">
                <a:off x="3399" y="2992"/>
                <a:ext cx="1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7" name="Line 98"/>
              <p:cNvSpPr>
                <a:spLocks noChangeShapeType="1"/>
              </p:cNvSpPr>
              <p:nvPr/>
            </p:nvSpPr>
            <p:spPr bwMode="auto">
              <a:xfrm>
                <a:off x="3163" y="2992"/>
                <a:ext cx="53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8" name="Line 99"/>
              <p:cNvSpPr>
                <a:spLocks noChangeShapeType="1"/>
              </p:cNvSpPr>
              <p:nvPr/>
            </p:nvSpPr>
            <p:spPr bwMode="auto">
              <a:xfrm flipH="1">
                <a:off x="3216" y="2992"/>
                <a:ext cx="183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29" name="Line 101"/>
              <p:cNvSpPr>
                <a:spLocks noChangeShapeType="1"/>
              </p:cNvSpPr>
              <p:nvPr/>
            </p:nvSpPr>
            <p:spPr bwMode="auto">
              <a:xfrm flipV="1">
                <a:off x="3974" y="2992"/>
                <a:ext cx="1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0" name="Line 102"/>
              <p:cNvSpPr>
                <a:spLocks noChangeShapeType="1"/>
              </p:cNvSpPr>
              <p:nvPr/>
            </p:nvSpPr>
            <p:spPr bwMode="auto">
              <a:xfrm flipV="1">
                <a:off x="3595" y="2992"/>
                <a:ext cx="1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1" name="Line 103"/>
              <p:cNvSpPr>
                <a:spLocks noChangeShapeType="1"/>
              </p:cNvSpPr>
              <p:nvPr/>
            </p:nvSpPr>
            <p:spPr bwMode="auto">
              <a:xfrm flipH="1">
                <a:off x="3595" y="2992"/>
                <a:ext cx="18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2" name="Line 104"/>
              <p:cNvSpPr>
                <a:spLocks noChangeShapeType="1"/>
              </p:cNvSpPr>
              <p:nvPr/>
            </p:nvSpPr>
            <p:spPr bwMode="auto">
              <a:xfrm flipV="1">
                <a:off x="3780" y="2992"/>
                <a:ext cx="0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3" name="Line 105"/>
              <p:cNvSpPr>
                <a:spLocks noChangeShapeType="1"/>
              </p:cNvSpPr>
              <p:nvPr/>
            </p:nvSpPr>
            <p:spPr bwMode="auto">
              <a:xfrm flipH="1">
                <a:off x="3780" y="2992"/>
                <a:ext cx="194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4" name="Line 106"/>
              <p:cNvSpPr>
                <a:spLocks noChangeShapeType="1"/>
              </p:cNvSpPr>
              <p:nvPr/>
            </p:nvSpPr>
            <p:spPr bwMode="auto">
              <a:xfrm flipV="1">
                <a:off x="4361" y="2992"/>
                <a:ext cx="0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5" name="Line 107"/>
              <p:cNvSpPr>
                <a:spLocks noChangeShapeType="1"/>
              </p:cNvSpPr>
              <p:nvPr/>
            </p:nvSpPr>
            <p:spPr bwMode="auto">
              <a:xfrm flipV="1">
                <a:off x="4169" y="2992"/>
                <a:ext cx="0" cy="4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6" name="Line 108"/>
              <p:cNvSpPr>
                <a:spLocks noChangeShapeType="1"/>
              </p:cNvSpPr>
              <p:nvPr/>
            </p:nvSpPr>
            <p:spPr bwMode="auto">
              <a:xfrm flipH="1">
                <a:off x="4169" y="2992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7" name="Line 109"/>
              <p:cNvSpPr>
                <a:spLocks noChangeShapeType="1"/>
              </p:cNvSpPr>
              <p:nvPr/>
            </p:nvSpPr>
            <p:spPr bwMode="auto">
              <a:xfrm flipH="1">
                <a:off x="3974" y="2992"/>
                <a:ext cx="19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8" name="Line 110"/>
              <p:cNvSpPr>
                <a:spLocks noChangeShapeType="1"/>
              </p:cNvSpPr>
              <p:nvPr/>
            </p:nvSpPr>
            <p:spPr bwMode="auto">
              <a:xfrm flipH="1">
                <a:off x="3399" y="2992"/>
                <a:ext cx="196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39" name="Line 112"/>
              <p:cNvSpPr>
                <a:spLocks noChangeShapeType="1"/>
              </p:cNvSpPr>
              <p:nvPr/>
            </p:nvSpPr>
            <p:spPr bwMode="auto">
              <a:xfrm flipH="1">
                <a:off x="4361" y="2992"/>
                <a:ext cx="186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40" name="Text Box 174"/>
              <p:cNvSpPr txBox="1">
                <a:spLocks noChangeArrowheads="1"/>
              </p:cNvSpPr>
              <p:nvPr/>
            </p:nvSpPr>
            <p:spPr bwMode="auto">
              <a:xfrm>
                <a:off x="4608" y="2577"/>
                <a:ext cx="1019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defTabSz="914400"/>
                <a:r>
                  <a:rPr lang="en-GB" sz="1200" b="1">
                    <a:solidFill>
                      <a:srgbClr val="000066"/>
                    </a:solidFill>
                  </a:rPr>
                  <a:t>Log rank p = 0.4602</a:t>
                </a:r>
              </a:p>
            </p:txBody>
          </p:sp>
          <p:sp>
            <p:nvSpPr>
              <p:cNvPr id="16441" name="Rectangle 42"/>
              <p:cNvSpPr>
                <a:spLocks noChangeArrowheads="1"/>
              </p:cNvSpPr>
              <p:nvPr/>
            </p:nvSpPr>
            <p:spPr bwMode="auto">
              <a:xfrm>
                <a:off x="2965" y="2631"/>
                <a:ext cx="227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0.6</a:t>
                </a:r>
              </a:p>
            </p:txBody>
          </p:sp>
          <p:sp>
            <p:nvSpPr>
              <p:cNvPr id="16442" name="Rectangle 42"/>
              <p:cNvSpPr>
                <a:spLocks noChangeArrowheads="1"/>
              </p:cNvSpPr>
              <p:nvPr/>
            </p:nvSpPr>
            <p:spPr bwMode="auto">
              <a:xfrm>
                <a:off x="3318" y="3049"/>
                <a:ext cx="16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6443" name="Rectangle 42"/>
              <p:cNvSpPr>
                <a:spLocks noChangeArrowheads="1"/>
              </p:cNvSpPr>
              <p:nvPr/>
            </p:nvSpPr>
            <p:spPr bwMode="auto">
              <a:xfrm>
                <a:off x="3507" y="3049"/>
                <a:ext cx="16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16444" name="Rectangle 42"/>
              <p:cNvSpPr>
                <a:spLocks noChangeArrowheads="1"/>
              </p:cNvSpPr>
              <p:nvPr/>
            </p:nvSpPr>
            <p:spPr bwMode="auto">
              <a:xfrm>
                <a:off x="3683" y="3049"/>
                <a:ext cx="205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12</a:t>
                </a:r>
              </a:p>
            </p:txBody>
          </p:sp>
          <p:sp>
            <p:nvSpPr>
              <p:cNvPr id="16445" name="Rectangle 42"/>
              <p:cNvSpPr>
                <a:spLocks noChangeArrowheads="1"/>
              </p:cNvSpPr>
              <p:nvPr/>
            </p:nvSpPr>
            <p:spPr bwMode="auto">
              <a:xfrm>
                <a:off x="3881" y="3049"/>
                <a:ext cx="205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16</a:t>
                </a:r>
              </a:p>
            </p:txBody>
          </p:sp>
          <p:sp>
            <p:nvSpPr>
              <p:cNvPr id="16446" name="Rectangle 42"/>
              <p:cNvSpPr>
                <a:spLocks noChangeArrowheads="1"/>
              </p:cNvSpPr>
              <p:nvPr/>
            </p:nvSpPr>
            <p:spPr bwMode="auto">
              <a:xfrm>
                <a:off x="4084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20</a:t>
                </a:r>
              </a:p>
            </p:txBody>
          </p:sp>
          <p:sp>
            <p:nvSpPr>
              <p:cNvPr id="16447" name="Rectangle 42"/>
              <p:cNvSpPr>
                <a:spLocks noChangeArrowheads="1"/>
              </p:cNvSpPr>
              <p:nvPr/>
            </p:nvSpPr>
            <p:spPr bwMode="auto">
              <a:xfrm>
                <a:off x="4274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24</a:t>
                </a:r>
              </a:p>
            </p:txBody>
          </p:sp>
          <p:sp>
            <p:nvSpPr>
              <p:cNvPr id="16448" name="Rectangle 42"/>
              <p:cNvSpPr>
                <a:spLocks noChangeArrowheads="1"/>
              </p:cNvSpPr>
              <p:nvPr/>
            </p:nvSpPr>
            <p:spPr bwMode="auto">
              <a:xfrm>
                <a:off x="4455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28</a:t>
                </a:r>
              </a:p>
            </p:txBody>
          </p:sp>
          <p:sp>
            <p:nvSpPr>
              <p:cNvPr id="16449" name="Rectangle 42"/>
              <p:cNvSpPr>
                <a:spLocks noChangeArrowheads="1"/>
              </p:cNvSpPr>
              <p:nvPr/>
            </p:nvSpPr>
            <p:spPr bwMode="auto">
              <a:xfrm>
                <a:off x="4651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32</a:t>
                </a:r>
              </a:p>
            </p:txBody>
          </p:sp>
          <p:sp>
            <p:nvSpPr>
              <p:cNvPr id="16450" name="Rectangle 42"/>
              <p:cNvSpPr>
                <a:spLocks noChangeArrowheads="1"/>
              </p:cNvSpPr>
              <p:nvPr/>
            </p:nvSpPr>
            <p:spPr bwMode="auto">
              <a:xfrm>
                <a:off x="4847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36</a:t>
                </a:r>
              </a:p>
            </p:txBody>
          </p:sp>
          <p:sp>
            <p:nvSpPr>
              <p:cNvPr id="16451" name="Rectangle 42"/>
              <p:cNvSpPr>
                <a:spLocks noChangeArrowheads="1"/>
              </p:cNvSpPr>
              <p:nvPr/>
            </p:nvSpPr>
            <p:spPr bwMode="auto">
              <a:xfrm>
                <a:off x="5038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6452" name="Rectangle 42"/>
              <p:cNvSpPr>
                <a:spLocks noChangeArrowheads="1"/>
              </p:cNvSpPr>
              <p:nvPr/>
            </p:nvSpPr>
            <p:spPr bwMode="auto">
              <a:xfrm>
                <a:off x="5217" y="3049"/>
                <a:ext cx="20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44</a:t>
                </a:r>
              </a:p>
            </p:txBody>
          </p:sp>
          <p:sp>
            <p:nvSpPr>
              <p:cNvPr id="16453" name="Rectangle 42"/>
              <p:cNvSpPr>
                <a:spLocks noChangeArrowheads="1"/>
              </p:cNvSpPr>
              <p:nvPr/>
            </p:nvSpPr>
            <p:spPr bwMode="auto">
              <a:xfrm>
                <a:off x="5411" y="3049"/>
                <a:ext cx="203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6454" name="Rectangle 42"/>
              <p:cNvSpPr>
                <a:spLocks noChangeArrowheads="1"/>
              </p:cNvSpPr>
              <p:nvPr/>
            </p:nvSpPr>
            <p:spPr bwMode="auto">
              <a:xfrm>
                <a:off x="2965" y="2342"/>
                <a:ext cx="227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0.7</a:t>
                </a:r>
              </a:p>
            </p:txBody>
          </p:sp>
          <p:sp>
            <p:nvSpPr>
              <p:cNvPr id="16455" name="Rectangle 42"/>
              <p:cNvSpPr>
                <a:spLocks noChangeArrowheads="1"/>
              </p:cNvSpPr>
              <p:nvPr/>
            </p:nvSpPr>
            <p:spPr bwMode="auto">
              <a:xfrm>
                <a:off x="2965" y="2063"/>
                <a:ext cx="227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0.8</a:t>
                </a:r>
              </a:p>
            </p:txBody>
          </p:sp>
          <p:sp>
            <p:nvSpPr>
              <p:cNvPr id="16456" name="Rectangle 42"/>
              <p:cNvSpPr>
                <a:spLocks noChangeArrowheads="1"/>
              </p:cNvSpPr>
              <p:nvPr/>
            </p:nvSpPr>
            <p:spPr bwMode="auto">
              <a:xfrm>
                <a:off x="2965" y="1772"/>
                <a:ext cx="227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0.9</a:t>
                </a:r>
              </a:p>
            </p:txBody>
          </p:sp>
          <p:sp>
            <p:nvSpPr>
              <p:cNvPr id="16457" name="Rectangle 42"/>
              <p:cNvSpPr>
                <a:spLocks noChangeArrowheads="1"/>
              </p:cNvSpPr>
              <p:nvPr/>
            </p:nvSpPr>
            <p:spPr bwMode="auto">
              <a:xfrm>
                <a:off x="3022" y="1481"/>
                <a:ext cx="16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6458" name="Rectangle 42"/>
              <p:cNvSpPr>
                <a:spLocks noChangeArrowheads="1"/>
              </p:cNvSpPr>
              <p:nvPr/>
            </p:nvSpPr>
            <p:spPr bwMode="auto">
              <a:xfrm>
                <a:off x="3130" y="3049"/>
                <a:ext cx="160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00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6459" name="Text Box 174"/>
              <p:cNvSpPr txBox="1">
                <a:spLocks noChangeArrowheads="1"/>
              </p:cNvSpPr>
              <p:nvPr/>
            </p:nvSpPr>
            <p:spPr bwMode="auto">
              <a:xfrm>
                <a:off x="4280" y="3159"/>
                <a:ext cx="369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defTabSz="914400"/>
                <a:r>
                  <a:rPr lang="en-GB" sz="1000" b="1">
                    <a:solidFill>
                      <a:srgbClr val="000066"/>
                    </a:solidFill>
                  </a:rPr>
                  <a:t>Weeks</a:t>
                </a:r>
              </a:p>
            </p:txBody>
          </p:sp>
          <p:sp>
            <p:nvSpPr>
              <p:cNvPr id="16460" name="Line 158"/>
              <p:cNvSpPr>
                <a:spLocks noChangeShapeType="1"/>
              </p:cNvSpPr>
              <p:nvPr/>
            </p:nvSpPr>
            <p:spPr bwMode="auto">
              <a:xfrm flipV="1">
                <a:off x="3155" y="2841"/>
                <a:ext cx="124" cy="83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61" name="Line 159"/>
              <p:cNvSpPr>
                <a:spLocks noChangeShapeType="1"/>
              </p:cNvSpPr>
              <p:nvPr/>
            </p:nvSpPr>
            <p:spPr bwMode="auto">
              <a:xfrm flipV="1">
                <a:off x="3169" y="2879"/>
                <a:ext cx="125" cy="87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62" name="Line 161"/>
              <p:cNvSpPr>
                <a:spLocks noChangeShapeType="1"/>
              </p:cNvSpPr>
              <p:nvPr/>
            </p:nvSpPr>
            <p:spPr bwMode="auto">
              <a:xfrm>
                <a:off x="3215" y="1566"/>
                <a:ext cx="1" cy="1313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63" name="Line 162"/>
              <p:cNvSpPr>
                <a:spLocks noChangeShapeType="1"/>
              </p:cNvSpPr>
              <p:nvPr/>
            </p:nvSpPr>
            <p:spPr bwMode="auto">
              <a:xfrm>
                <a:off x="3213" y="2937"/>
                <a:ext cx="3" cy="109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6464" name="Freeform 181"/>
              <p:cNvSpPr>
                <a:spLocks/>
              </p:cNvSpPr>
              <p:nvPr/>
            </p:nvSpPr>
            <p:spPr bwMode="auto">
              <a:xfrm>
                <a:off x="3214" y="1554"/>
                <a:ext cx="2296" cy="131"/>
              </a:xfrm>
              <a:custGeom>
                <a:avLst/>
                <a:gdLst>
                  <a:gd name="T0" fmla="*/ 0 w 15317"/>
                  <a:gd name="T1" fmla="*/ 0 h 879"/>
                  <a:gd name="T2" fmla="*/ 0 w 15317"/>
                  <a:gd name="T3" fmla="*/ 0 h 879"/>
                  <a:gd name="T4" fmla="*/ 0 w 15317"/>
                  <a:gd name="T5" fmla="*/ 0 h 879"/>
                  <a:gd name="T6" fmla="*/ 0 w 15317"/>
                  <a:gd name="T7" fmla="*/ 0 h 879"/>
                  <a:gd name="T8" fmla="*/ 0 w 15317"/>
                  <a:gd name="T9" fmla="*/ 0 h 879"/>
                  <a:gd name="T10" fmla="*/ 0 w 15317"/>
                  <a:gd name="T11" fmla="*/ 0 h 879"/>
                  <a:gd name="T12" fmla="*/ 0 w 15317"/>
                  <a:gd name="T13" fmla="*/ 0 h 87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317"/>
                  <a:gd name="T22" fmla="*/ 0 h 879"/>
                  <a:gd name="T23" fmla="*/ 15317 w 15317"/>
                  <a:gd name="T24" fmla="*/ 879 h 87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317" h="879">
                    <a:moveTo>
                      <a:pt x="15317" y="879"/>
                    </a:moveTo>
                    <a:lnTo>
                      <a:pt x="15317" y="416"/>
                    </a:lnTo>
                    <a:lnTo>
                      <a:pt x="5425" y="416"/>
                    </a:lnTo>
                    <a:lnTo>
                      <a:pt x="5425" y="306"/>
                    </a:lnTo>
                    <a:lnTo>
                      <a:pt x="5089" y="306"/>
                    </a:lnTo>
                    <a:lnTo>
                      <a:pt x="5089" y="118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fr-FR"/>
              </a:p>
            </p:txBody>
          </p:sp>
        </p:grpSp>
      </p:grpSp>
      <p:sp>
        <p:nvSpPr>
          <p:cNvPr id="16390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1639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16392" name="Text Box 2"/>
          <p:cNvSpPr txBox="1">
            <a:spLocks noChangeArrowheads="1"/>
          </p:cNvSpPr>
          <p:nvPr/>
        </p:nvSpPr>
        <p:spPr bwMode="auto">
          <a:xfrm>
            <a:off x="1058863" y="1263650"/>
            <a:ext cx="28654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GB" sz="2000" b="1" dirty="0">
                <a:solidFill>
                  <a:srgbClr val="CC3300"/>
                </a:solidFill>
                <a:latin typeface="Calibri" pitchFamily="34" charset="0"/>
              </a:rPr>
              <a:t>Time to treatment failure</a:t>
            </a:r>
            <a:br>
              <a:rPr lang="en-GB" sz="2000" b="1" dirty="0">
                <a:solidFill>
                  <a:srgbClr val="CC3300"/>
                </a:solidFill>
                <a:latin typeface="Calibri" pitchFamily="34" charset="0"/>
              </a:rPr>
            </a:br>
            <a:r>
              <a:rPr lang="en-GB" sz="2000" b="1" dirty="0">
                <a:solidFill>
                  <a:srgbClr val="CC3300"/>
                </a:solidFill>
                <a:latin typeface="Calibri" pitchFamily="34" charset="0"/>
              </a:rPr>
              <a:t>by treatment group</a:t>
            </a:r>
          </a:p>
        </p:txBody>
      </p:sp>
      <p:sp>
        <p:nvSpPr>
          <p:cNvPr id="16393" name="Text Box 2"/>
          <p:cNvSpPr txBox="1">
            <a:spLocks noChangeArrowheads="1"/>
          </p:cNvSpPr>
          <p:nvPr/>
        </p:nvSpPr>
        <p:spPr bwMode="auto">
          <a:xfrm>
            <a:off x="5713413" y="1263650"/>
            <a:ext cx="26844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GB" sz="2000" b="1">
                <a:solidFill>
                  <a:srgbClr val="CC3300"/>
                </a:solidFill>
                <a:latin typeface="Calibri" pitchFamily="34" charset="0"/>
              </a:rPr>
              <a:t>Time to virologic failure</a:t>
            </a:r>
            <a:br>
              <a:rPr lang="en-GB" sz="2000" b="1">
                <a:solidFill>
                  <a:srgbClr val="CC3300"/>
                </a:solidFill>
                <a:latin typeface="Calibri" pitchFamily="34" charset="0"/>
              </a:rPr>
            </a:br>
            <a:r>
              <a:rPr lang="en-GB" sz="2000" b="1">
                <a:solidFill>
                  <a:srgbClr val="CC3300"/>
                </a:solidFill>
                <a:latin typeface="Calibri" pitchFamily="34" charset="0"/>
              </a:rPr>
              <a:t>by treatment group</a:t>
            </a:r>
          </a:p>
        </p:txBody>
      </p:sp>
      <p:grpSp>
        <p:nvGrpSpPr>
          <p:cNvPr id="158" name="Groupe 157"/>
          <p:cNvGrpSpPr/>
          <p:nvPr/>
        </p:nvGrpSpPr>
        <p:grpSpPr>
          <a:xfrm>
            <a:off x="3524250" y="1910160"/>
            <a:ext cx="2055813" cy="366712"/>
            <a:chOff x="3524250" y="1655763"/>
            <a:chExt cx="2055813" cy="366712"/>
          </a:xfrm>
        </p:grpSpPr>
        <p:sp>
          <p:nvSpPr>
            <p:cNvPr id="153" name="AutoShape 126"/>
            <p:cNvSpPr>
              <a:spLocks noChangeArrowheads="1"/>
            </p:cNvSpPr>
            <p:nvPr/>
          </p:nvSpPr>
          <p:spPr bwMode="auto">
            <a:xfrm>
              <a:off x="3524250" y="1681163"/>
              <a:ext cx="205581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n-GB" sz="2800"/>
            </a:p>
          </p:txBody>
        </p:sp>
        <p:sp>
          <p:nvSpPr>
            <p:cNvPr id="154" name="Rectangle 3"/>
            <p:cNvSpPr>
              <a:spLocks noChangeArrowheads="1"/>
            </p:cNvSpPr>
            <p:nvPr/>
          </p:nvSpPr>
          <p:spPr bwMode="auto">
            <a:xfrm>
              <a:off x="3743325" y="1779588"/>
              <a:ext cx="177800" cy="144463"/>
            </a:xfrm>
            <a:prstGeom prst="rect">
              <a:avLst/>
            </a:prstGeom>
            <a:solidFill>
              <a:srgbClr val="3333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GB">
                <a:solidFill>
                  <a:srgbClr val="333399"/>
                </a:solidFill>
              </a:endParaRPr>
            </a:p>
          </p:txBody>
        </p:sp>
        <p:sp>
          <p:nvSpPr>
            <p:cNvPr id="155" name="Rectangle 4"/>
            <p:cNvSpPr>
              <a:spLocks noChangeArrowheads="1"/>
            </p:cNvSpPr>
            <p:nvPr/>
          </p:nvSpPr>
          <p:spPr bwMode="auto">
            <a:xfrm>
              <a:off x="4764088" y="1778000"/>
              <a:ext cx="177800" cy="144463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GB">
                <a:solidFill>
                  <a:srgbClr val="333399"/>
                </a:solidFill>
              </a:endParaRPr>
            </a:p>
          </p:txBody>
        </p:sp>
        <p:sp>
          <p:nvSpPr>
            <p:cNvPr id="156" name="ZoneTexte 84"/>
            <p:cNvSpPr txBox="1">
              <a:spLocks noChangeArrowheads="1"/>
            </p:cNvSpPr>
            <p:nvPr/>
          </p:nvSpPr>
          <p:spPr bwMode="auto">
            <a:xfrm>
              <a:off x="3875088" y="1655763"/>
              <a:ext cx="54768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RAL</a:t>
              </a:r>
            </a:p>
          </p:txBody>
        </p:sp>
        <p:sp>
          <p:nvSpPr>
            <p:cNvPr id="157" name="ZoneTexte 85"/>
            <p:cNvSpPr txBox="1">
              <a:spLocks noChangeArrowheads="1"/>
            </p:cNvSpPr>
            <p:nvPr/>
          </p:nvSpPr>
          <p:spPr bwMode="auto">
            <a:xfrm>
              <a:off x="4897438" y="1655763"/>
              <a:ext cx="5461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PI/r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>
          <a:xfrm>
            <a:off x="50800" y="1295400"/>
            <a:ext cx="9024938" cy="5303838"/>
          </a:xfrm>
        </p:spPr>
        <p:txBody>
          <a:bodyPr/>
          <a:lstStyle/>
          <a:p>
            <a:r>
              <a:rPr lang="en-US" sz="2400" b="1" dirty="0" err="1" smtClean="0">
                <a:latin typeface="+mj-lt"/>
                <a:ea typeface="ＭＳ Ｐゴシック" pitchFamily="34" charset="-128"/>
              </a:rPr>
              <a:t>Virologic</a:t>
            </a:r>
            <a:r>
              <a:rPr lang="en-US" sz="2400" b="1" dirty="0" smtClean="0">
                <a:latin typeface="+mj-lt"/>
                <a:ea typeface="ＭＳ Ｐゴシック" pitchFamily="34" charset="-128"/>
              </a:rPr>
              <a:t> failure</a:t>
            </a:r>
          </a:p>
          <a:p>
            <a:pPr lvl="1"/>
            <a:r>
              <a:rPr lang="en-US" sz="2000" dirty="0" smtClean="0">
                <a:ea typeface="ＭＳ Ｐゴシック" pitchFamily="34" charset="-128"/>
              </a:rPr>
              <a:t>First of 2 consecutive measurements of HIV RNA ≥ 50 c/</a:t>
            </a:r>
            <a:r>
              <a:rPr lang="en-US" sz="2000" dirty="0" err="1" smtClean="0">
                <a:ea typeface="ＭＳ Ｐゴシック" pitchFamily="34" charset="-128"/>
              </a:rPr>
              <a:t>mL</a:t>
            </a:r>
            <a:r>
              <a:rPr lang="en-US" sz="2000" dirty="0" smtClean="0">
                <a:ea typeface="ＭＳ Ｐゴシック" pitchFamily="34" charset="-128"/>
              </a:rPr>
              <a:t> separated by a minimum of 2 weeks</a:t>
            </a:r>
          </a:p>
          <a:p>
            <a:pPr lvl="1"/>
            <a:r>
              <a:rPr lang="en-US" sz="2000" dirty="0" smtClean="0">
                <a:ea typeface="ＭＳ Ｐゴシック" pitchFamily="34" charset="-128"/>
              </a:rPr>
              <a:t>VF at W48 : 4 (2.9%) in the RAL arm </a:t>
            </a:r>
            <a:r>
              <a:rPr lang="en-US" sz="2000" dirty="0" err="1" smtClean="0">
                <a:ea typeface="ＭＳ Ｐゴシック" pitchFamily="34" charset="-128"/>
              </a:rPr>
              <a:t>vs</a:t>
            </a:r>
            <a:r>
              <a:rPr lang="en-US" sz="2000" dirty="0" smtClean="0">
                <a:ea typeface="ＭＳ Ｐゴシック" pitchFamily="34" charset="-128"/>
              </a:rPr>
              <a:t> 6 (4.4%) in the PI/r arm</a:t>
            </a:r>
          </a:p>
          <a:p>
            <a:pPr lvl="2"/>
            <a:r>
              <a:rPr lang="en-US" sz="2000" dirty="0" smtClean="0">
                <a:ea typeface="ＭＳ Ｐゴシック" pitchFamily="34" charset="-128"/>
              </a:rPr>
              <a:t>No difference in patients with and without VF regarding</a:t>
            </a:r>
          </a:p>
          <a:p>
            <a:pPr lvl="3"/>
            <a:r>
              <a:rPr lang="en-US" sz="1800" dirty="0" smtClean="0">
                <a:ea typeface="ＭＳ Ｐゴシック" pitchFamily="34" charset="-128"/>
              </a:rPr>
              <a:t>Demographics, HIV parameters, N(t)RTI backbone, PI, duration of viral suppression at entry</a:t>
            </a:r>
          </a:p>
          <a:p>
            <a:pPr lvl="2"/>
            <a:r>
              <a:rPr lang="en-US" sz="1800" dirty="0" smtClean="0">
                <a:ea typeface="ＭＳ Ｐゴシック" pitchFamily="34" charset="-128"/>
              </a:rPr>
              <a:t>Median time with </a:t>
            </a:r>
            <a:r>
              <a:rPr lang="en-US" sz="1800" dirty="0" err="1" smtClean="0">
                <a:ea typeface="ＭＳ Ｐゴシック" pitchFamily="34" charset="-128"/>
              </a:rPr>
              <a:t>virologic</a:t>
            </a:r>
            <a:r>
              <a:rPr lang="en-US" sz="1800" dirty="0" smtClean="0">
                <a:ea typeface="ＭＳ Ｐゴシック" pitchFamily="34" charset="-128"/>
              </a:rPr>
              <a:t> suppression prior to inclusion : 62.85 months in patients without previous VF </a:t>
            </a:r>
            <a:r>
              <a:rPr lang="en-US" sz="1800" dirty="0" err="1" smtClean="0">
                <a:ea typeface="ＭＳ Ｐゴシック" pitchFamily="34" charset="-128"/>
              </a:rPr>
              <a:t>vs</a:t>
            </a:r>
            <a:r>
              <a:rPr lang="en-US" sz="1800" dirty="0" smtClean="0">
                <a:ea typeface="ＭＳ Ｐゴシック" pitchFamily="34" charset="-128"/>
              </a:rPr>
              <a:t> 65 months in patients with previous VF</a:t>
            </a:r>
          </a:p>
          <a:p>
            <a:pPr lvl="1"/>
            <a:r>
              <a:rPr lang="en-US" sz="2000" dirty="0" smtClean="0">
                <a:ea typeface="ＭＳ Ｐゴシック" pitchFamily="34" charset="-128"/>
              </a:rPr>
              <a:t>74/250 patients (50%) had previous VF with prior genotypic resistance tests</a:t>
            </a:r>
          </a:p>
          <a:p>
            <a:pPr lvl="2"/>
            <a:r>
              <a:rPr lang="en-US" sz="1800" dirty="0" smtClean="0">
                <a:ea typeface="ＭＳ Ｐゴシック" pitchFamily="34" charset="-128"/>
              </a:rPr>
              <a:t>GSS for backbone N(t)RTI was &lt; 1 in 15/38 (39%) in the RAL group and in 9/36 (25%) in the PI/r group : VF developed in 0/15 </a:t>
            </a:r>
            <a:r>
              <a:rPr lang="en-US" sz="1800" dirty="0" err="1" smtClean="0">
                <a:ea typeface="ＭＳ Ｐゴシック" pitchFamily="34" charset="-128"/>
              </a:rPr>
              <a:t>vs</a:t>
            </a:r>
            <a:r>
              <a:rPr lang="en-US" sz="1800" dirty="0" smtClean="0">
                <a:ea typeface="ＭＳ Ｐゴシック" pitchFamily="34" charset="-128"/>
              </a:rPr>
              <a:t> 2/9 (22%), respectively (p=0.13)</a:t>
            </a:r>
          </a:p>
          <a:p>
            <a:pPr lvl="2"/>
            <a:r>
              <a:rPr lang="en-US" sz="1800" dirty="0" smtClean="0">
                <a:ea typeface="ＭＳ Ｐゴシック" pitchFamily="34" charset="-128"/>
              </a:rPr>
              <a:t>Moreover 0/11 subjects with GSS ≤ 0.5 backbone activity developed VF in the RAL arm</a:t>
            </a:r>
          </a:p>
          <a:p>
            <a:pPr lvl="2">
              <a:buFontTx/>
              <a:buNone/>
            </a:pPr>
            <a:endParaRPr lang="en-US" sz="1800" dirty="0" smtClean="0">
              <a:ea typeface="ＭＳ Ｐゴシック" pitchFamily="34" charset="-128"/>
            </a:endParaRPr>
          </a:p>
          <a:p>
            <a:pPr lvl="2"/>
            <a:endParaRPr lang="en-US" dirty="0" smtClean="0">
              <a:ea typeface="ＭＳ Ｐゴシック" pitchFamily="34" charset="-128"/>
            </a:endParaRPr>
          </a:p>
          <a:p>
            <a:pPr lvl="1"/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</a:p>
        </p:txBody>
      </p:sp>
      <p:sp>
        <p:nvSpPr>
          <p:cNvPr id="18436" name="ZoneTexte 69"/>
          <p:cNvSpPr txBox="1">
            <a:spLocks noChangeArrowheads="1"/>
          </p:cNvSpPr>
          <p:nvPr/>
        </p:nvSpPr>
        <p:spPr bwMode="auto">
          <a:xfrm>
            <a:off x="5181600" y="6542088"/>
            <a:ext cx="3919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Blanco JL. Antiviral Therapy 2015, epub ahead of print</a:t>
            </a:r>
          </a:p>
        </p:txBody>
      </p:sp>
      <p:sp>
        <p:nvSpPr>
          <p:cNvPr id="18437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58813" y="1773238"/>
            <a:ext cx="7854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rgbClr val="CC3300"/>
                </a:solidFill>
                <a:latin typeface="Calibri" pitchFamily="34" charset="0"/>
              </a:rPr>
              <a:t>Percentage changes in fasting lipid concentrations from baseline to W48 </a:t>
            </a:r>
          </a:p>
        </p:txBody>
      </p:sp>
      <p:sp>
        <p:nvSpPr>
          <p:cNvPr id="19459" name="Espace réservé du contenu 2"/>
          <p:cNvSpPr>
            <a:spLocks noGrp="1"/>
          </p:cNvSpPr>
          <p:nvPr>
            <p:ph idx="1"/>
          </p:nvPr>
        </p:nvSpPr>
        <p:spPr>
          <a:xfrm>
            <a:off x="360363" y="1173163"/>
            <a:ext cx="8629650" cy="709612"/>
          </a:xfrm>
        </p:spPr>
        <p:txBody>
          <a:bodyPr/>
          <a:lstStyle/>
          <a:p>
            <a:r>
              <a:rPr lang="en-GB" sz="1700" smtClean="0">
                <a:solidFill>
                  <a:srgbClr val="000066"/>
                </a:solidFill>
                <a:ea typeface="ＭＳ Ｐゴシック" pitchFamily="34" charset="-128"/>
              </a:rPr>
              <a:t>At entry, median total cholesterol (TC) was 198 mg/dL, 15% of the patients had </a:t>
            </a:r>
            <a:br>
              <a:rPr lang="en-GB" sz="17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en-GB" sz="1700" smtClean="0">
                <a:solidFill>
                  <a:srgbClr val="000066"/>
                </a:solidFill>
                <a:ea typeface="ＭＳ Ｐゴシック" pitchFamily="34" charset="-128"/>
              </a:rPr>
              <a:t>TC &gt; 240 mg/dL, 12% LDL-cholesterol &gt; 160 mg/dL, 40% triglycerides &gt; 200 mg/dL</a:t>
            </a:r>
          </a:p>
        </p:txBody>
      </p:sp>
      <p:sp>
        <p:nvSpPr>
          <p:cNvPr id="19460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</a:p>
        </p:txBody>
      </p:sp>
      <p:sp>
        <p:nvSpPr>
          <p:cNvPr id="19461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19462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grpSp>
        <p:nvGrpSpPr>
          <p:cNvPr id="19463" name="Groupe 71"/>
          <p:cNvGrpSpPr>
            <a:grpSpLocks/>
          </p:cNvGrpSpPr>
          <p:nvPr/>
        </p:nvGrpSpPr>
        <p:grpSpPr bwMode="auto">
          <a:xfrm>
            <a:off x="323850" y="2205038"/>
            <a:ext cx="8116888" cy="4548187"/>
            <a:chOff x="323850" y="2205038"/>
            <a:chExt cx="8116888" cy="4548187"/>
          </a:xfrm>
        </p:grpSpPr>
        <p:sp>
          <p:nvSpPr>
            <p:cNvPr id="19464" name="Text Box 5"/>
            <p:cNvSpPr txBox="1">
              <a:spLocks noChangeArrowheads="1"/>
            </p:cNvSpPr>
            <p:nvPr/>
          </p:nvSpPr>
          <p:spPr bwMode="auto">
            <a:xfrm>
              <a:off x="1306513" y="6477000"/>
              <a:ext cx="914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200">
                  <a:solidFill>
                    <a:srgbClr val="000066"/>
                  </a:solidFill>
                </a:rPr>
                <a:t>p &lt; 0.0001</a:t>
              </a:r>
            </a:p>
          </p:txBody>
        </p:sp>
        <p:sp>
          <p:nvSpPr>
            <p:cNvPr id="19465" name="Text Box 6"/>
            <p:cNvSpPr txBox="1">
              <a:spLocks noChangeArrowheads="1"/>
            </p:cNvSpPr>
            <p:nvPr/>
          </p:nvSpPr>
          <p:spPr bwMode="auto">
            <a:xfrm>
              <a:off x="2843213" y="5300663"/>
              <a:ext cx="914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200">
                  <a:solidFill>
                    <a:srgbClr val="000066"/>
                  </a:solidFill>
                </a:rPr>
                <a:t>p &lt; 0.0001</a:t>
              </a:r>
            </a:p>
          </p:txBody>
        </p:sp>
        <p:sp>
          <p:nvSpPr>
            <p:cNvPr id="19466" name="Text Box 7"/>
            <p:cNvSpPr txBox="1">
              <a:spLocks noChangeArrowheads="1"/>
            </p:cNvSpPr>
            <p:nvPr/>
          </p:nvSpPr>
          <p:spPr bwMode="auto">
            <a:xfrm>
              <a:off x="4383088" y="4762500"/>
              <a:ext cx="8286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200">
                  <a:solidFill>
                    <a:srgbClr val="000066"/>
                  </a:solidFill>
                </a:rPr>
                <a:t>p &lt; 0.001</a:t>
              </a:r>
            </a:p>
          </p:txBody>
        </p:sp>
        <p:sp>
          <p:nvSpPr>
            <p:cNvPr id="19467" name="Text Box 8"/>
            <p:cNvSpPr txBox="1">
              <a:spLocks noChangeArrowheads="1"/>
            </p:cNvSpPr>
            <p:nvPr/>
          </p:nvSpPr>
          <p:spPr bwMode="auto">
            <a:xfrm>
              <a:off x="5795963" y="4356100"/>
              <a:ext cx="914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200">
                  <a:solidFill>
                    <a:srgbClr val="000066"/>
                  </a:solidFill>
                </a:rPr>
                <a:t>p &lt; 0.0001</a:t>
              </a:r>
            </a:p>
          </p:txBody>
        </p:sp>
        <p:sp>
          <p:nvSpPr>
            <p:cNvPr id="19468" name="Text Box 9"/>
            <p:cNvSpPr txBox="1">
              <a:spLocks noChangeArrowheads="1"/>
            </p:cNvSpPr>
            <p:nvPr/>
          </p:nvSpPr>
          <p:spPr bwMode="auto">
            <a:xfrm>
              <a:off x="7353300" y="4533900"/>
              <a:ext cx="74411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200">
                  <a:solidFill>
                    <a:srgbClr val="000066"/>
                  </a:solidFill>
                </a:rPr>
                <a:t>p &lt; 0.05</a:t>
              </a:r>
            </a:p>
          </p:txBody>
        </p:sp>
        <p:sp>
          <p:nvSpPr>
            <p:cNvPr id="19469" name="Rectangle 10"/>
            <p:cNvSpPr>
              <a:spLocks noChangeArrowheads="1"/>
            </p:cNvSpPr>
            <p:nvPr/>
          </p:nvSpPr>
          <p:spPr bwMode="auto">
            <a:xfrm>
              <a:off x="1338263" y="3605213"/>
              <a:ext cx="428625" cy="251460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0" name="Rectangle 11"/>
            <p:cNvSpPr>
              <a:spLocks noChangeArrowheads="1"/>
            </p:cNvSpPr>
            <p:nvPr/>
          </p:nvSpPr>
          <p:spPr bwMode="auto">
            <a:xfrm>
              <a:off x="2822575" y="3605213"/>
              <a:ext cx="428625" cy="127635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1" name="Rectangle 12"/>
            <p:cNvSpPr>
              <a:spLocks noChangeArrowheads="1"/>
            </p:cNvSpPr>
            <p:nvPr/>
          </p:nvSpPr>
          <p:spPr bwMode="auto">
            <a:xfrm>
              <a:off x="4308475" y="3605213"/>
              <a:ext cx="428625" cy="74295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2" name="Rectangle 13"/>
            <p:cNvSpPr>
              <a:spLocks noChangeArrowheads="1"/>
            </p:cNvSpPr>
            <p:nvPr/>
          </p:nvSpPr>
          <p:spPr bwMode="auto">
            <a:xfrm>
              <a:off x="5784850" y="3605213"/>
              <a:ext cx="427038" cy="36195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3" name="Rectangle 14"/>
            <p:cNvSpPr>
              <a:spLocks noChangeArrowheads="1"/>
            </p:cNvSpPr>
            <p:nvPr/>
          </p:nvSpPr>
          <p:spPr bwMode="auto">
            <a:xfrm>
              <a:off x="7269163" y="3605213"/>
              <a:ext cx="428625" cy="55245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4" name="Rectangle 15"/>
            <p:cNvSpPr>
              <a:spLocks noChangeArrowheads="1"/>
            </p:cNvSpPr>
            <p:nvPr/>
          </p:nvSpPr>
          <p:spPr bwMode="auto">
            <a:xfrm>
              <a:off x="1766888" y="3071813"/>
              <a:ext cx="428625" cy="533400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5" name="Rectangle 16"/>
            <p:cNvSpPr>
              <a:spLocks noChangeArrowheads="1"/>
            </p:cNvSpPr>
            <p:nvPr/>
          </p:nvSpPr>
          <p:spPr bwMode="auto">
            <a:xfrm>
              <a:off x="3251200" y="3405188"/>
              <a:ext cx="428625" cy="200025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6" name="Rectangle 17"/>
            <p:cNvSpPr>
              <a:spLocks noChangeArrowheads="1"/>
            </p:cNvSpPr>
            <p:nvPr/>
          </p:nvSpPr>
          <p:spPr bwMode="auto">
            <a:xfrm>
              <a:off x="4737100" y="3271838"/>
              <a:ext cx="419100" cy="333375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7" name="Rectangle 18"/>
            <p:cNvSpPr>
              <a:spLocks noChangeArrowheads="1"/>
            </p:cNvSpPr>
            <p:nvPr/>
          </p:nvSpPr>
          <p:spPr bwMode="auto">
            <a:xfrm>
              <a:off x="6211888" y="2947988"/>
              <a:ext cx="428625" cy="657225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8" name="Rectangle 19"/>
            <p:cNvSpPr>
              <a:spLocks noChangeArrowheads="1"/>
            </p:cNvSpPr>
            <p:nvPr/>
          </p:nvSpPr>
          <p:spPr bwMode="auto">
            <a:xfrm>
              <a:off x="7697788" y="3605213"/>
              <a:ext cx="428625" cy="152400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479" name="Line 20"/>
            <p:cNvSpPr>
              <a:spLocks noChangeShapeType="1"/>
            </p:cNvSpPr>
            <p:nvPr/>
          </p:nvSpPr>
          <p:spPr bwMode="auto">
            <a:xfrm>
              <a:off x="1023938" y="2471738"/>
              <a:ext cx="0" cy="39814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0" name="Line 21"/>
            <p:cNvSpPr>
              <a:spLocks noChangeShapeType="1"/>
            </p:cNvSpPr>
            <p:nvPr/>
          </p:nvSpPr>
          <p:spPr bwMode="auto">
            <a:xfrm>
              <a:off x="966788" y="6457950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1" name="Line 22"/>
            <p:cNvSpPr>
              <a:spLocks noChangeShapeType="1"/>
            </p:cNvSpPr>
            <p:nvPr/>
          </p:nvSpPr>
          <p:spPr bwMode="auto">
            <a:xfrm>
              <a:off x="966788" y="5881688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2" name="Line 23"/>
            <p:cNvSpPr>
              <a:spLocks noChangeShapeType="1"/>
            </p:cNvSpPr>
            <p:nvPr/>
          </p:nvSpPr>
          <p:spPr bwMode="auto">
            <a:xfrm>
              <a:off x="966788" y="5319713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3" name="Line 24"/>
            <p:cNvSpPr>
              <a:spLocks noChangeShapeType="1"/>
            </p:cNvSpPr>
            <p:nvPr/>
          </p:nvSpPr>
          <p:spPr bwMode="auto">
            <a:xfrm>
              <a:off x="966788" y="4748213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4" name="Line 25"/>
            <p:cNvSpPr>
              <a:spLocks noChangeShapeType="1"/>
            </p:cNvSpPr>
            <p:nvPr/>
          </p:nvSpPr>
          <p:spPr bwMode="auto">
            <a:xfrm>
              <a:off x="966788" y="4176713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5" name="Line 26"/>
            <p:cNvSpPr>
              <a:spLocks noChangeShapeType="1"/>
            </p:cNvSpPr>
            <p:nvPr/>
          </p:nvSpPr>
          <p:spPr bwMode="auto">
            <a:xfrm>
              <a:off x="966788" y="3605213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6" name="Line 27"/>
            <p:cNvSpPr>
              <a:spLocks noChangeShapeType="1"/>
            </p:cNvSpPr>
            <p:nvPr/>
          </p:nvSpPr>
          <p:spPr bwMode="auto">
            <a:xfrm>
              <a:off x="966788" y="3043238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7" name="Line 28"/>
            <p:cNvSpPr>
              <a:spLocks noChangeShapeType="1"/>
            </p:cNvSpPr>
            <p:nvPr/>
          </p:nvSpPr>
          <p:spPr bwMode="auto">
            <a:xfrm>
              <a:off x="966788" y="2471738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8" name="Line 29"/>
            <p:cNvSpPr>
              <a:spLocks noChangeShapeType="1"/>
            </p:cNvSpPr>
            <p:nvPr/>
          </p:nvSpPr>
          <p:spPr bwMode="auto">
            <a:xfrm>
              <a:off x="1023938" y="3605213"/>
              <a:ext cx="741680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89" name="Line 30"/>
            <p:cNvSpPr>
              <a:spLocks noChangeShapeType="1"/>
            </p:cNvSpPr>
            <p:nvPr/>
          </p:nvSpPr>
          <p:spPr bwMode="auto">
            <a:xfrm flipV="1">
              <a:off x="1023938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0" name="Line 31"/>
            <p:cNvSpPr>
              <a:spLocks noChangeShapeType="1"/>
            </p:cNvSpPr>
            <p:nvPr/>
          </p:nvSpPr>
          <p:spPr bwMode="auto">
            <a:xfrm flipV="1">
              <a:off x="2508250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1" name="Line 32"/>
            <p:cNvSpPr>
              <a:spLocks noChangeShapeType="1"/>
            </p:cNvSpPr>
            <p:nvPr/>
          </p:nvSpPr>
          <p:spPr bwMode="auto">
            <a:xfrm flipV="1">
              <a:off x="3994150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2" name="Line 33"/>
            <p:cNvSpPr>
              <a:spLocks noChangeShapeType="1"/>
            </p:cNvSpPr>
            <p:nvPr/>
          </p:nvSpPr>
          <p:spPr bwMode="auto">
            <a:xfrm flipV="1">
              <a:off x="5470525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3" name="Line 34"/>
            <p:cNvSpPr>
              <a:spLocks noChangeShapeType="1"/>
            </p:cNvSpPr>
            <p:nvPr/>
          </p:nvSpPr>
          <p:spPr bwMode="auto">
            <a:xfrm flipV="1">
              <a:off x="6954838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4" name="Line 35"/>
            <p:cNvSpPr>
              <a:spLocks noChangeShapeType="1"/>
            </p:cNvSpPr>
            <p:nvPr/>
          </p:nvSpPr>
          <p:spPr bwMode="auto">
            <a:xfrm flipV="1">
              <a:off x="8440738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95" name="Rectangle 36"/>
            <p:cNvSpPr>
              <a:spLocks noChangeArrowheads="1"/>
            </p:cNvSpPr>
            <p:nvPr/>
          </p:nvSpPr>
          <p:spPr bwMode="auto">
            <a:xfrm>
              <a:off x="1338263" y="6138863"/>
              <a:ext cx="4023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>
                  <a:solidFill>
                    <a:srgbClr val="333399"/>
                  </a:solidFill>
                  <a:latin typeface="+mj-lt"/>
                </a:rPr>
                <a:t>-22.09</a:t>
              </a:r>
              <a:endParaRPr lang="en-GB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496" name="Rectangle 37"/>
            <p:cNvSpPr>
              <a:spLocks noChangeArrowheads="1"/>
            </p:cNvSpPr>
            <p:nvPr/>
          </p:nvSpPr>
          <p:spPr bwMode="auto">
            <a:xfrm>
              <a:off x="2822575" y="4926013"/>
              <a:ext cx="4023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>
                  <a:solidFill>
                    <a:srgbClr val="333399"/>
                  </a:solidFill>
                  <a:latin typeface="+mj-lt"/>
                </a:rPr>
                <a:t>-11.18</a:t>
              </a:r>
              <a:endParaRPr lang="en-GB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497" name="Rectangle 38"/>
            <p:cNvSpPr>
              <a:spLocks noChangeArrowheads="1"/>
            </p:cNvSpPr>
            <p:nvPr/>
          </p:nvSpPr>
          <p:spPr bwMode="auto">
            <a:xfrm>
              <a:off x="4346575" y="4367213"/>
              <a:ext cx="32380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>
                  <a:solidFill>
                    <a:srgbClr val="333399"/>
                  </a:solidFill>
                  <a:latin typeface="+mj-lt"/>
                </a:rPr>
                <a:t>-6.49</a:t>
              </a:r>
              <a:endParaRPr lang="en-GB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498" name="Rectangle 39"/>
            <p:cNvSpPr>
              <a:spLocks noChangeArrowheads="1"/>
            </p:cNvSpPr>
            <p:nvPr/>
          </p:nvSpPr>
          <p:spPr bwMode="auto">
            <a:xfrm>
              <a:off x="5822950" y="3986213"/>
              <a:ext cx="32380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>
                  <a:solidFill>
                    <a:srgbClr val="333399"/>
                  </a:solidFill>
                  <a:latin typeface="+mj-lt"/>
                </a:rPr>
                <a:t>-3.17</a:t>
              </a:r>
              <a:endParaRPr lang="en-GB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499" name="Rectangle 40"/>
            <p:cNvSpPr>
              <a:spLocks noChangeArrowheads="1"/>
            </p:cNvSpPr>
            <p:nvPr/>
          </p:nvSpPr>
          <p:spPr bwMode="auto">
            <a:xfrm>
              <a:off x="7307263" y="4176713"/>
              <a:ext cx="32380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>
                  <a:solidFill>
                    <a:srgbClr val="333399"/>
                  </a:solidFill>
                  <a:latin typeface="+mj-lt"/>
                </a:rPr>
                <a:t>-4.85</a:t>
              </a:r>
              <a:endParaRPr lang="en-GB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500" name="Rectangle 41"/>
            <p:cNvSpPr>
              <a:spLocks noChangeArrowheads="1"/>
            </p:cNvSpPr>
            <p:nvPr/>
          </p:nvSpPr>
          <p:spPr bwMode="auto">
            <a:xfrm>
              <a:off x="1833563" y="2843213"/>
              <a:ext cx="27732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 dirty="0">
                  <a:solidFill>
                    <a:srgbClr val="333399"/>
                  </a:solidFill>
                  <a:latin typeface="+mj-lt"/>
                </a:rPr>
                <a:t>4.72</a:t>
              </a:r>
              <a:endParaRPr lang="en-GB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501" name="Rectangle 42"/>
            <p:cNvSpPr>
              <a:spLocks noChangeArrowheads="1"/>
            </p:cNvSpPr>
            <p:nvPr/>
          </p:nvSpPr>
          <p:spPr bwMode="auto">
            <a:xfrm>
              <a:off x="3317875" y="3176588"/>
              <a:ext cx="27732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>
                  <a:solidFill>
                    <a:srgbClr val="333399"/>
                  </a:solidFill>
                  <a:latin typeface="+mj-lt"/>
                </a:rPr>
                <a:t>1.82</a:t>
              </a:r>
              <a:endParaRPr lang="en-GB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502" name="Rectangle 43"/>
            <p:cNvSpPr>
              <a:spLocks noChangeArrowheads="1"/>
            </p:cNvSpPr>
            <p:nvPr/>
          </p:nvSpPr>
          <p:spPr bwMode="auto">
            <a:xfrm>
              <a:off x="4803775" y="3043238"/>
              <a:ext cx="27732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>
                  <a:solidFill>
                    <a:srgbClr val="333399"/>
                  </a:solidFill>
                  <a:latin typeface="+mj-lt"/>
                </a:rPr>
                <a:t>2.96</a:t>
              </a:r>
              <a:endParaRPr lang="en-GB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503" name="Rectangle 44"/>
            <p:cNvSpPr>
              <a:spLocks noChangeArrowheads="1"/>
            </p:cNvSpPr>
            <p:nvPr/>
          </p:nvSpPr>
          <p:spPr bwMode="auto">
            <a:xfrm>
              <a:off x="6278563" y="2719388"/>
              <a:ext cx="27732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>
                  <a:solidFill>
                    <a:srgbClr val="333399"/>
                  </a:solidFill>
                  <a:latin typeface="+mj-lt"/>
                </a:rPr>
                <a:t>5.84</a:t>
              </a:r>
              <a:endParaRPr lang="en-GB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504" name="Rectangle 45"/>
            <p:cNvSpPr>
              <a:spLocks noChangeArrowheads="1"/>
            </p:cNvSpPr>
            <p:nvPr/>
          </p:nvSpPr>
          <p:spPr bwMode="auto">
            <a:xfrm>
              <a:off x="7735888" y="3814763"/>
              <a:ext cx="32380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200" b="1">
                  <a:solidFill>
                    <a:srgbClr val="333399"/>
                  </a:solidFill>
                  <a:latin typeface="+mj-lt"/>
                </a:rPr>
                <a:t>-1.28</a:t>
              </a:r>
              <a:endParaRPr lang="en-GB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505" name="Rectangle 47"/>
            <p:cNvSpPr>
              <a:spLocks noChangeArrowheads="1"/>
            </p:cNvSpPr>
            <p:nvPr/>
          </p:nvSpPr>
          <p:spPr bwMode="auto">
            <a:xfrm>
              <a:off x="614363" y="5776913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-20</a:t>
              </a:r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506" name="Rectangle 48"/>
            <p:cNvSpPr>
              <a:spLocks noChangeArrowheads="1"/>
            </p:cNvSpPr>
            <p:nvPr/>
          </p:nvSpPr>
          <p:spPr bwMode="auto">
            <a:xfrm>
              <a:off x="614363" y="5214938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-15</a:t>
              </a:r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507" name="Rectangle 49"/>
            <p:cNvSpPr>
              <a:spLocks noChangeArrowheads="1"/>
            </p:cNvSpPr>
            <p:nvPr/>
          </p:nvSpPr>
          <p:spPr bwMode="auto">
            <a:xfrm>
              <a:off x="614363" y="4643438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-10</a:t>
              </a:r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508" name="Rectangle 50"/>
            <p:cNvSpPr>
              <a:spLocks noChangeArrowheads="1"/>
            </p:cNvSpPr>
            <p:nvPr/>
          </p:nvSpPr>
          <p:spPr bwMode="auto">
            <a:xfrm>
              <a:off x="719138" y="4071938"/>
              <a:ext cx="157162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-5</a:t>
              </a:r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509" name="Rectangle 51"/>
            <p:cNvSpPr>
              <a:spLocks noChangeArrowheads="1"/>
            </p:cNvSpPr>
            <p:nvPr/>
          </p:nvSpPr>
          <p:spPr bwMode="auto">
            <a:xfrm>
              <a:off x="776288" y="3500438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0</a:t>
              </a:r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510" name="Rectangle 52"/>
            <p:cNvSpPr>
              <a:spLocks noChangeArrowheads="1"/>
            </p:cNvSpPr>
            <p:nvPr/>
          </p:nvSpPr>
          <p:spPr bwMode="auto">
            <a:xfrm>
              <a:off x="776288" y="2938463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5</a:t>
              </a:r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511" name="Rectangle 53"/>
            <p:cNvSpPr>
              <a:spLocks noChangeArrowheads="1"/>
            </p:cNvSpPr>
            <p:nvPr/>
          </p:nvSpPr>
          <p:spPr bwMode="auto">
            <a:xfrm>
              <a:off x="671513" y="23669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10</a:t>
              </a:r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512" name="Rectangle 54"/>
            <p:cNvSpPr>
              <a:spLocks noChangeArrowheads="1"/>
            </p:cNvSpPr>
            <p:nvPr/>
          </p:nvSpPr>
          <p:spPr bwMode="auto">
            <a:xfrm>
              <a:off x="1252538" y="2205038"/>
              <a:ext cx="1103312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400" b="1">
                  <a:solidFill>
                    <a:srgbClr val="000066"/>
                  </a:solidFill>
                </a:rPr>
                <a:t>Triglycerides</a:t>
              </a:r>
              <a:endParaRPr lang="en-GB" b="1">
                <a:solidFill>
                  <a:srgbClr val="000066"/>
                </a:solidFill>
              </a:endParaRPr>
            </a:p>
          </p:txBody>
        </p:sp>
        <p:sp>
          <p:nvSpPr>
            <p:cNvPr id="19513" name="Rectangle 55"/>
            <p:cNvSpPr>
              <a:spLocks noChangeArrowheads="1"/>
            </p:cNvSpPr>
            <p:nvPr/>
          </p:nvSpPr>
          <p:spPr bwMode="auto">
            <a:xfrm>
              <a:off x="2703513" y="2205038"/>
              <a:ext cx="944562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400" b="1">
                  <a:solidFill>
                    <a:srgbClr val="000066"/>
                  </a:solidFill>
                </a:rPr>
                <a:t>Total</a:t>
              </a:r>
            </a:p>
            <a:p>
              <a:r>
                <a:rPr lang="en-GB" sz="1400" b="1">
                  <a:solidFill>
                    <a:srgbClr val="000066"/>
                  </a:solidFill>
                </a:rPr>
                <a:t>cholesterol</a:t>
              </a:r>
              <a:endParaRPr lang="en-GB" b="1">
                <a:solidFill>
                  <a:srgbClr val="000066"/>
                </a:solidFill>
              </a:endParaRPr>
            </a:p>
          </p:txBody>
        </p:sp>
        <p:sp>
          <p:nvSpPr>
            <p:cNvPr id="19514" name="Rectangle 56"/>
            <p:cNvSpPr>
              <a:spLocks noChangeArrowheads="1"/>
            </p:cNvSpPr>
            <p:nvPr/>
          </p:nvSpPr>
          <p:spPr bwMode="auto">
            <a:xfrm>
              <a:off x="4213225" y="2205038"/>
              <a:ext cx="944563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400" b="1">
                  <a:solidFill>
                    <a:srgbClr val="000066"/>
                  </a:solidFill>
                </a:rPr>
                <a:t>LDL</a:t>
              </a:r>
              <a:br>
                <a:rPr lang="en-GB" sz="1400" b="1">
                  <a:solidFill>
                    <a:srgbClr val="000066"/>
                  </a:solidFill>
                </a:rPr>
              </a:br>
              <a:r>
                <a:rPr lang="en-GB" sz="1400" b="1">
                  <a:solidFill>
                    <a:srgbClr val="000066"/>
                  </a:solidFill>
                </a:rPr>
                <a:t>cholesterol</a:t>
              </a:r>
              <a:endParaRPr lang="en-GB" b="1">
                <a:solidFill>
                  <a:srgbClr val="000066"/>
                </a:solidFill>
              </a:endParaRPr>
            </a:p>
          </p:txBody>
        </p:sp>
        <p:sp>
          <p:nvSpPr>
            <p:cNvPr id="19515" name="Rectangle 57"/>
            <p:cNvSpPr>
              <a:spLocks noChangeArrowheads="1"/>
            </p:cNvSpPr>
            <p:nvPr/>
          </p:nvSpPr>
          <p:spPr bwMode="auto">
            <a:xfrm>
              <a:off x="5718175" y="2205038"/>
              <a:ext cx="944563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400" b="1">
                  <a:solidFill>
                    <a:srgbClr val="000066"/>
                  </a:solidFill>
                </a:rPr>
                <a:t>HDL</a:t>
              </a:r>
              <a:br>
                <a:rPr lang="en-GB" sz="1400" b="1">
                  <a:solidFill>
                    <a:srgbClr val="000066"/>
                  </a:solidFill>
                </a:rPr>
              </a:br>
              <a:r>
                <a:rPr lang="en-GB" sz="1400" b="1">
                  <a:solidFill>
                    <a:srgbClr val="000066"/>
                  </a:solidFill>
                </a:rPr>
                <a:t>cholesterol</a:t>
              </a:r>
              <a:endParaRPr lang="en-GB" b="1">
                <a:solidFill>
                  <a:srgbClr val="000066"/>
                </a:solidFill>
              </a:endParaRPr>
            </a:p>
          </p:txBody>
        </p:sp>
        <p:sp>
          <p:nvSpPr>
            <p:cNvPr id="19516" name="Rectangle 58"/>
            <p:cNvSpPr>
              <a:spLocks noChangeArrowheads="1"/>
            </p:cNvSpPr>
            <p:nvPr/>
          </p:nvSpPr>
          <p:spPr bwMode="auto">
            <a:xfrm>
              <a:off x="6961188" y="2205038"/>
              <a:ext cx="1458912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GB" sz="1400" b="1">
                  <a:solidFill>
                    <a:srgbClr val="000066"/>
                  </a:solidFill>
                </a:rPr>
                <a:t>Total to HDL</a:t>
              </a:r>
              <a:br>
                <a:rPr lang="en-GB" sz="1400" b="1">
                  <a:solidFill>
                    <a:srgbClr val="000066"/>
                  </a:solidFill>
                </a:rPr>
              </a:br>
              <a:r>
                <a:rPr lang="en-GB" sz="1400" b="1">
                  <a:solidFill>
                    <a:srgbClr val="000066"/>
                  </a:solidFill>
                </a:rPr>
                <a:t>cholesterol ratio</a:t>
              </a:r>
              <a:endParaRPr lang="en-GB" b="1">
                <a:solidFill>
                  <a:srgbClr val="000066"/>
                </a:solidFill>
              </a:endParaRPr>
            </a:p>
          </p:txBody>
        </p:sp>
        <p:sp>
          <p:nvSpPr>
            <p:cNvPr id="19517" name="ZoneTexte 86"/>
            <p:cNvSpPr txBox="1">
              <a:spLocks noChangeArrowheads="1"/>
            </p:cNvSpPr>
            <p:nvPr/>
          </p:nvSpPr>
          <p:spPr bwMode="auto">
            <a:xfrm>
              <a:off x="323850" y="3419475"/>
              <a:ext cx="388938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9518" name="Rectangle 47"/>
            <p:cNvSpPr>
              <a:spLocks noChangeArrowheads="1"/>
            </p:cNvSpPr>
            <p:nvPr/>
          </p:nvSpPr>
          <p:spPr bwMode="auto">
            <a:xfrm>
              <a:off x="614363" y="6321425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GB" sz="1400">
                  <a:solidFill>
                    <a:srgbClr val="000066"/>
                  </a:solidFill>
                </a:rPr>
                <a:t>-25</a:t>
              </a:r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9519" name="AutoShape 126"/>
            <p:cNvSpPr>
              <a:spLocks noChangeArrowheads="1"/>
            </p:cNvSpPr>
            <p:nvPr/>
          </p:nvSpPr>
          <p:spPr bwMode="auto">
            <a:xfrm>
              <a:off x="3524250" y="5686425"/>
              <a:ext cx="205581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n-GB" sz="2800"/>
            </a:p>
          </p:txBody>
        </p:sp>
        <p:sp>
          <p:nvSpPr>
            <p:cNvPr id="19520" name="Rectangle 3"/>
            <p:cNvSpPr>
              <a:spLocks noChangeArrowheads="1"/>
            </p:cNvSpPr>
            <p:nvPr/>
          </p:nvSpPr>
          <p:spPr bwMode="auto">
            <a:xfrm>
              <a:off x="3743325" y="5784850"/>
              <a:ext cx="177800" cy="144463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GB">
                <a:solidFill>
                  <a:srgbClr val="333399"/>
                </a:solidFill>
              </a:endParaRPr>
            </a:p>
          </p:txBody>
        </p:sp>
        <p:sp>
          <p:nvSpPr>
            <p:cNvPr id="19521" name="Rectangle 4"/>
            <p:cNvSpPr>
              <a:spLocks noChangeArrowheads="1"/>
            </p:cNvSpPr>
            <p:nvPr/>
          </p:nvSpPr>
          <p:spPr bwMode="auto">
            <a:xfrm>
              <a:off x="4764088" y="5783263"/>
              <a:ext cx="177800" cy="144462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GB">
                <a:solidFill>
                  <a:srgbClr val="333399"/>
                </a:solidFill>
              </a:endParaRPr>
            </a:p>
          </p:txBody>
        </p:sp>
        <p:sp>
          <p:nvSpPr>
            <p:cNvPr id="19522" name="ZoneTexte 84"/>
            <p:cNvSpPr txBox="1">
              <a:spLocks noChangeArrowheads="1"/>
            </p:cNvSpPr>
            <p:nvPr/>
          </p:nvSpPr>
          <p:spPr bwMode="auto">
            <a:xfrm>
              <a:off x="3875088" y="5661025"/>
              <a:ext cx="547687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RAL</a:t>
              </a:r>
            </a:p>
          </p:txBody>
        </p:sp>
        <p:sp>
          <p:nvSpPr>
            <p:cNvPr id="19523" name="ZoneTexte 85"/>
            <p:cNvSpPr txBox="1">
              <a:spLocks noChangeArrowheads="1"/>
            </p:cNvSpPr>
            <p:nvPr/>
          </p:nvSpPr>
          <p:spPr bwMode="auto">
            <a:xfrm>
              <a:off x="4897438" y="5661025"/>
              <a:ext cx="5461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PI/r</a:t>
              </a:r>
            </a:p>
          </p:txBody>
        </p:sp>
        <p:sp>
          <p:nvSpPr>
            <p:cNvPr id="19524" name="Freeform 90"/>
            <p:cNvSpPr>
              <a:spLocks/>
            </p:cNvSpPr>
            <p:nvPr/>
          </p:nvSpPr>
          <p:spPr bwMode="auto">
            <a:xfrm>
              <a:off x="1547813" y="3716338"/>
              <a:ext cx="431800" cy="2736850"/>
            </a:xfrm>
            <a:custGeom>
              <a:avLst/>
              <a:gdLst>
                <a:gd name="T0" fmla="*/ 2147483647 w 272"/>
                <a:gd name="T1" fmla="*/ 0 h 1724"/>
                <a:gd name="T2" fmla="*/ 2147483647 w 272"/>
                <a:gd name="T3" fmla="*/ 2147483647 h 1724"/>
                <a:gd name="T4" fmla="*/ 0 w 272"/>
                <a:gd name="T5" fmla="*/ 2147483647 h 1724"/>
                <a:gd name="T6" fmla="*/ 0 w 272"/>
                <a:gd name="T7" fmla="*/ 2147483647 h 17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2"/>
                <a:gd name="T13" fmla="*/ 0 h 1724"/>
                <a:gd name="T14" fmla="*/ 272 w 272"/>
                <a:gd name="T15" fmla="*/ 1724 h 17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2" h="1724">
                  <a:moveTo>
                    <a:pt x="272" y="0"/>
                  </a:moveTo>
                  <a:lnTo>
                    <a:pt x="272" y="1724"/>
                  </a:lnTo>
                  <a:lnTo>
                    <a:pt x="0" y="1724"/>
                  </a:lnTo>
                  <a:lnTo>
                    <a:pt x="0" y="1661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5" name="Freeform 91"/>
            <p:cNvSpPr>
              <a:spLocks/>
            </p:cNvSpPr>
            <p:nvPr/>
          </p:nvSpPr>
          <p:spPr bwMode="auto">
            <a:xfrm>
              <a:off x="3059113" y="3709988"/>
              <a:ext cx="433387" cy="1590675"/>
            </a:xfrm>
            <a:custGeom>
              <a:avLst/>
              <a:gdLst>
                <a:gd name="T0" fmla="*/ 0 w 273"/>
                <a:gd name="T1" fmla="*/ 2147483647 h 1002"/>
                <a:gd name="T2" fmla="*/ 0 w 273"/>
                <a:gd name="T3" fmla="*/ 2147483647 h 1002"/>
                <a:gd name="T4" fmla="*/ 2147483647 w 273"/>
                <a:gd name="T5" fmla="*/ 2147483647 h 1002"/>
                <a:gd name="T6" fmla="*/ 2147483647 w 273"/>
                <a:gd name="T7" fmla="*/ 0 h 10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3"/>
                <a:gd name="T13" fmla="*/ 0 h 1002"/>
                <a:gd name="T14" fmla="*/ 273 w 273"/>
                <a:gd name="T15" fmla="*/ 1002 h 10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3" h="1002">
                  <a:moveTo>
                    <a:pt x="0" y="912"/>
                  </a:moveTo>
                  <a:lnTo>
                    <a:pt x="0" y="1002"/>
                  </a:lnTo>
                  <a:lnTo>
                    <a:pt x="273" y="1002"/>
                  </a:lnTo>
                  <a:lnTo>
                    <a:pt x="272" y="0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6" name="Freeform 92"/>
            <p:cNvSpPr>
              <a:spLocks/>
            </p:cNvSpPr>
            <p:nvPr/>
          </p:nvSpPr>
          <p:spPr bwMode="auto">
            <a:xfrm>
              <a:off x="4570413" y="3714750"/>
              <a:ext cx="433387" cy="1031875"/>
            </a:xfrm>
            <a:custGeom>
              <a:avLst/>
              <a:gdLst>
                <a:gd name="T0" fmla="*/ 0 w 273"/>
                <a:gd name="T1" fmla="*/ 2147483647 h 650"/>
                <a:gd name="T2" fmla="*/ 0 w 273"/>
                <a:gd name="T3" fmla="*/ 2147483647 h 650"/>
                <a:gd name="T4" fmla="*/ 2147483647 w 273"/>
                <a:gd name="T5" fmla="*/ 2147483647 h 650"/>
                <a:gd name="T6" fmla="*/ 2147483647 w 273"/>
                <a:gd name="T7" fmla="*/ 0 h 6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3"/>
                <a:gd name="T13" fmla="*/ 0 h 650"/>
                <a:gd name="T14" fmla="*/ 273 w 273"/>
                <a:gd name="T15" fmla="*/ 650 h 6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3" h="650">
                  <a:moveTo>
                    <a:pt x="0" y="560"/>
                  </a:moveTo>
                  <a:lnTo>
                    <a:pt x="0" y="650"/>
                  </a:lnTo>
                  <a:lnTo>
                    <a:pt x="273" y="650"/>
                  </a:lnTo>
                  <a:lnTo>
                    <a:pt x="270" y="0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7" name="Freeform 93"/>
            <p:cNvSpPr>
              <a:spLocks/>
            </p:cNvSpPr>
            <p:nvPr/>
          </p:nvSpPr>
          <p:spPr bwMode="auto">
            <a:xfrm>
              <a:off x="6010275" y="3709988"/>
              <a:ext cx="433388" cy="635000"/>
            </a:xfrm>
            <a:custGeom>
              <a:avLst/>
              <a:gdLst>
                <a:gd name="T0" fmla="*/ 0 w 273"/>
                <a:gd name="T1" fmla="*/ 2147483647 h 400"/>
                <a:gd name="T2" fmla="*/ 0 w 273"/>
                <a:gd name="T3" fmla="*/ 2147483647 h 400"/>
                <a:gd name="T4" fmla="*/ 2147483647 w 273"/>
                <a:gd name="T5" fmla="*/ 2147483647 h 400"/>
                <a:gd name="T6" fmla="*/ 2147483647 w 273"/>
                <a:gd name="T7" fmla="*/ 0 h 4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3"/>
                <a:gd name="T13" fmla="*/ 0 h 400"/>
                <a:gd name="T14" fmla="*/ 273 w 273"/>
                <a:gd name="T15" fmla="*/ 400 h 4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3" h="400">
                  <a:moveTo>
                    <a:pt x="0" y="310"/>
                  </a:moveTo>
                  <a:lnTo>
                    <a:pt x="0" y="400"/>
                  </a:lnTo>
                  <a:lnTo>
                    <a:pt x="273" y="400"/>
                  </a:lnTo>
                  <a:lnTo>
                    <a:pt x="270" y="0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28" name="Freeform 94"/>
            <p:cNvSpPr>
              <a:spLocks/>
            </p:cNvSpPr>
            <p:nvPr/>
          </p:nvSpPr>
          <p:spPr bwMode="auto">
            <a:xfrm>
              <a:off x="7489825" y="4029075"/>
              <a:ext cx="433388" cy="498475"/>
            </a:xfrm>
            <a:custGeom>
              <a:avLst/>
              <a:gdLst>
                <a:gd name="T0" fmla="*/ 0 w 273"/>
                <a:gd name="T1" fmla="*/ 2147483647 h 314"/>
                <a:gd name="T2" fmla="*/ 0 w 273"/>
                <a:gd name="T3" fmla="*/ 2147483647 h 314"/>
                <a:gd name="T4" fmla="*/ 2147483647 w 273"/>
                <a:gd name="T5" fmla="*/ 2147483647 h 314"/>
                <a:gd name="T6" fmla="*/ 2147483647 w 273"/>
                <a:gd name="T7" fmla="*/ 0 h 3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3"/>
                <a:gd name="T13" fmla="*/ 0 h 314"/>
                <a:gd name="T14" fmla="*/ 273 w 273"/>
                <a:gd name="T15" fmla="*/ 314 h 3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3" h="314">
                  <a:moveTo>
                    <a:pt x="0" y="224"/>
                  </a:moveTo>
                  <a:lnTo>
                    <a:pt x="0" y="314"/>
                  </a:lnTo>
                  <a:lnTo>
                    <a:pt x="273" y="314"/>
                  </a:lnTo>
                  <a:lnTo>
                    <a:pt x="271" y="0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21507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itchFamily="34" charset="-128"/>
              </a:rPr>
              <a:t>SPIRAL Study: Switch PI/r to RAL</a:t>
            </a:r>
          </a:p>
        </p:txBody>
      </p:sp>
      <p:sp>
        <p:nvSpPr>
          <p:cNvPr id="21508" name="Espace réservé du contenu 8"/>
          <p:cNvSpPr>
            <a:spLocks noGrp="1"/>
          </p:cNvSpPr>
          <p:nvPr>
            <p:ph idx="1"/>
          </p:nvPr>
        </p:nvSpPr>
        <p:spPr>
          <a:xfrm>
            <a:off x="50800" y="1409700"/>
            <a:ext cx="8707438" cy="5303838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en-GB" sz="2200" smtClean="0">
                <a:solidFill>
                  <a:srgbClr val="000066"/>
                </a:solidFill>
                <a:ea typeface="ＭＳ Ｐゴシック" pitchFamily="34" charset="-128"/>
              </a:rPr>
              <a:t>At W48, significantly less patients had triglycerides &gt; 200 mg/dL or total cholesterol &gt; 240 mg/dL in the RAL group compared to the PI/r group: 14.6% vs 28.9% and 3.7% vs 17.2%, respectively</a:t>
            </a:r>
          </a:p>
          <a:p>
            <a:pPr>
              <a:spcAft>
                <a:spcPct val="30000"/>
              </a:spcAft>
            </a:pPr>
            <a:r>
              <a:rPr lang="en-GB" sz="2200" smtClean="0">
                <a:solidFill>
                  <a:srgbClr val="000066"/>
                </a:solidFill>
                <a:ea typeface="ＭＳ Ｐゴシック" pitchFamily="34" charset="-128"/>
              </a:rPr>
              <a:t>Differences in total cholesterol and triglycerides changes in patients assigned to RAL were significant when switching from LPV/r but not from ATV/r</a:t>
            </a:r>
          </a:p>
          <a:p>
            <a:pPr>
              <a:spcAft>
                <a:spcPct val="30000"/>
              </a:spcAft>
            </a:pPr>
            <a:r>
              <a:rPr lang="en-GB" sz="2200" smtClean="0">
                <a:solidFill>
                  <a:srgbClr val="000066"/>
                </a:solidFill>
                <a:ea typeface="ＭＳ Ｐゴシック" pitchFamily="34" charset="-128"/>
              </a:rPr>
              <a:t>There were no difference in the overall incidence of adverse events in the 2 groups</a:t>
            </a:r>
          </a:p>
          <a:p>
            <a:pPr>
              <a:spcAft>
                <a:spcPct val="30000"/>
              </a:spcAft>
            </a:pPr>
            <a:r>
              <a:rPr lang="en-GB" sz="2200" smtClean="0">
                <a:solidFill>
                  <a:srgbClr val="000066"/>
                </a:solidFill>
                <a:ea typeface="ＭＳ Ｐゴシック" pitchFamily="34" charset="-128"/>
              </a:rPr>
              <a:t>The incidences of serious adverse events and events leading to drug discontinuation were similarly low in both groups</a:t>
            </a:r>
          </a:p>
        </p:txBody>
      </p:sp>
      <p:sp>
        <p:nvSpPr>
          <p:cNvPr id="21509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2507</Words>
  <Application>Microsoft Office PowerPoint</Application>
  <PresentationFormat>Affichage à l'écran (4:3)</PresentationFormat>
  <Paragraphs>755</Paragraphs>
  <Slides>25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ARV_trials_2015</vt:lpstr>
      <vt:lpstr>Switch to RAL-containing regimen</vt:lpstr>
      <vt:lpstr>SPIRAL Study: Switch PI/r to RAL</vt:lpstr>
      <vt:lpstr>SPIRAL Study: Switch PI/r to RAL</vt:lpstr>
      <vt:lpstr>SPIRAL Study: Switch PI/r to RAL</vt:lpstr>
      <vt:lpstr>SPIRAL Study: Switch PI/r to RAL</vt:lpstr>
      <vt:lpstr>SPIRAL Study: Switch PI/r to RAL</vt:lpstr>
      <vt:lpstr>SPIRAL Study: Switch PI/r to RAL</vt:lpstr>
      <vt:lpstr>SPIRAL Study: Switch PI/r to RAL</vt:lpstr>
      <vt:lpstr>SPIRAL Study: Switch PI/r to RAL</vt:lpstr>
      <vt:lpstr>SPIRAL Study: Switch PI/r to RAL vs continuation  of PI/r</vt:lpstr>
      <vt:lpstr>Cardiovascular biomarkers: median (95% CI) difference of percent change  from baseline to W48, RAL (N = 119) minus PI/r (N = 114)</vt:lpstr>
      <vt:lpstr>Correlations between ∆ biomarkers and ∆ lipids</vt:lpstr>
      <vt:lpstr>SPIRAL Study: Switch PI/r to RAL SPIRAL-LIP substudy (body composition)</vt:lpstr>
      <vt:lpstr>SPIRAL Study: Switch PI/r to RAL SPIRAL-LIP substudy (body composition)</vt:lpstr>
      <vt:lpstr>SPIRAL Study: Switch PI/r to RAL SPIRAL-LIP substudy (body composition)</vt:lpstr>
      <vt:lpstr>SPIRAL Study: Switch PI/r to RAL SPIRAL-LIP substudy (body composition)</vt:lpstr>
      <vt:lpstr>SPIRAL Study: Switch PI/r to RAL SPIRAL-LIP substudy (body composition)</vt:lpstr>
      <vt:lpstr>SPIRAL Study: Switch PI/r to RAL SPIRAL-LIP substudy (body composition)</vt:lpstr>
      <vt:lpstr>SPIRAL Study: Comparison of ABC/3TC vs TDF/FTC </vt:lpstr>
      <vt:lpstr>SPIRAL-MET substudy: LDL subclasses and lipoprotein-phospholipase A2 activity</vt:lpstr>
      <vt:lpstr>SPIRAL-MET substudy</vt:lpstr>
      <vt:lpstr>SPIRAL-MET substudy</vt:lpstr>
      <vt:lpstr>SPIRAL-MET: median changes in lipid parameters between baseline and W48 according to therapy</vt:lpstr>
      <vt:lpstr>SPIRAL-MET: median changes in the percentage of LDL-c phenotype in RAL arm and PI arm stratified by PI/r used (group 1 vs group 2) at W48</vt:lpstr>
      <vt:lpstr>SPIRAL substudy: endothelial function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Switch 2015</dc:title>
  <dc:subject>www.arv-trials.com</dc:subject>
  <dc:creator>Pedro Cahn, Anton Posniak, François Raffi</dc:creator>
  <cp:keywords>AEI</cp:keywords>
  <cp:lastModifiedBy>Utilisateur</cp:lastModifiedBy>
  <cp:revision>269</cp:revision>
  <dcterms:created xsi:type="dcterms:W3CDTF">2015-05-20T10:08:51Z</dcterms:created>
  <dcterms:modified xsi:type="dcterms:W3CDTF">2015-09-23T16:20:31Z</dcterms:modified>
  <cp:category>www.aei.fr</cp:category>
</cp:coreProperties>
</file>