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216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19/01/2015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Switch to TDF/FTC/RPV 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smtClean="0">
                <a:latin typeface="Calibri" pitchFamily="34" charset="0"/>
                <a:ea typeface="ＭＳ Ｐゴシック" pitchFamily="34" charset="-128"/>
              </a:rPr>
              <a:t>SPIRIT 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1059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SPIRIT study: Switch PI/r + 2 NRTI to TDF/FTC/RPV</a:t>
            </a:r>
          </a:p>
        </p:txBody>
      </p:sp>
      <p:sp>
        <p:nvSpPr>
          <p:cNvPr id="29700" name="Rectangle 2" descr="Wide upward diagonal"/>
          <p:cNvSpPr>
            <a:spLocks noChangeArrowheads="1"/>
          </p:cNvSpPr>
          <p:nvPr/>
        </p:nvSpPr>
        <p:spPr bwMode="auto">
          <a:xfrm>
            <a:off x="6584950" y="3200400"/>
            <a:ext cx="1676400" cy="823913"/>
          </a:xfrm>
          <a:prstGeom prst="rect">
            <a:avLst/>
          </a:prstGeom>
          <a:pattFill prst="wdUpDiag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 tIns="45654" bIns="45654" anchor="ctr"/>
          <a:lstStyle/>
          <a:p>
            <a:pPr algn="ctr">
              <a:defRPr/>
            </a:pPr>
            <a:endParaRPr lang="fr-FR" b="1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29701" name="Rectangle 3" descr="Dark vertical"/>
          <p:cNvSpPr>
            <a:spLocks noChangeArrowheads="1"/>
          </p:cNvSpPr>
          <p:nvPr/>
        </p:nvSpPr>
        <p:spPr bwMode="auto">
          <a:xfrm>
            <a:off x="6559550" y="2219325"/>
            <a:ext cx="1684338" cy="825500"/>
          </a:xfrm>
          <a:prstGeom prst="rect">
            <a:avLst/>
          </a:prstGeom>
          <a:pattFill prst="dkVert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fr-FR" b="1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173413" y="3213100"/>
            <a:ext cx="227012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342423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40836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341630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130675" y="2219979"/>
            <a:ext cx="1722438" cy="8244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TDF/FTC/RPV STR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5902325" y="2717800"/>
            <a:ext cx="650875" cy="31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5900738" y="3724275"/>
            <a:ext cx="6223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227" name="Text Box 35"/>
          <p:cNvSpPr txBox="1">
            <a:spLocks noChangeArrowheads="1"/>
          </p:cNvSpPr>
          <p:nvPr/>
        </p:nvSpPr>
        <p:spPr bwMode="auto">
          <a:xfrm>
            <a:off x="5364163" y="4267200"/>
            <a:ext cx="38560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        </a:t>
            </a: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24 weeks      	                48 weeks</a:t>
            </a:r>
          </a:p>
          <a:p>
            <a:pPr algn="ctr">
              <a:lnSpc>
                <a:spcPct val="85000"/>
              </a:lnSpc>
            </a:pPr>
            <a:r>
              <a:rPr lang="en-US" sz="1200">
                <a:solidFill>
                  <a:srgbClr val="FFFFFF"/>
                </a:solidFill>
                <a:ea typeface="ＭＳ Ｐゴシック" pitchFamily="34" charset="-128"/>
              </a:rPr>
              <a:t>   Primary Endpoint 	       Secondary Endpoint</a:t>
            </a:r>
            <a:r>
              <a:rPr lang="en-US" sz="1400">
                <a:solidFill>
                  <a:srgbClr val="FFFFFF"/>
                </a:solidFill>
                <a:ea typeface="ＭＳ Ｐゴシック" pitchFamily="34" charset="-128"/>
              </a:rPr>
              <a:t>	</a:t>
            </a:r>
          </a:p>
        </p:txBody>
      </p:sp>
      <p:sp>
        <p:nvSpPr>
          <p:cNvPr id="9228" name="AutoShape 32"/>
          <p:cNvSpPr>
            <a:spLocks noChangeArrowheads="1"/>
          </p:cNvSpPr>
          <p:nvPr/>
        </p:nvSpPr>
        <p:spPr bwMode="auto">
          <a:xfrm>
            <a:off x="4025900" y="4202113"/>
            <a:ext cx="88900" cy="119062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9229" name="AutoShape 33"/>
          <p:cNvSpPr>
            <a:spLocks noChangeArrowheads="1"/>
          </p:cNvSpPr>
          <p:nvPr/>
        </p:nvSpPr>
        <p:spPr bwMode="auto">
          <a:xfrm>
            <a:off x="8242300" y="4200525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9230" name="AutoShape 34"/>
          <p:cNvSpPr>
            <a:spLocks noChangeArrowheads="1"/>
          </p:cNvSpPr>
          <p:nvPr/>
        </p:nvSpPr>
        <p:spPr bwMode="auto">
          <a:xfrm>
            <a:off x="6151563" y="4191000"/>
            <a:ext cx="88900" cy="119063"/>
          </a:xfrm>
          <a:prstGeom prst="diamond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32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4043363" y="4256088"/>
            <a:ext cx="426402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405188" y="2324100"/>
            <a:ext cx="746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317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392488" y="3717925"/>
            <a:ext cx="746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159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130675" y="3208338"/>
            <a:ext cx="1722438" cy="823912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PI/r + 2 NRTIs</a:t>
            </a:r>
          </a:p>
        </p:txBody>
      </p:sp>
      <p:sp>
        <p:nvSpPr>
          <p:cNvPr id="29718" name="Rectangle 27"/>
          <p:cNvSpPr>
            <a:spLocks noChangeArrowheads="1"/>
          </p:cNvSpPr>
          <p:nvPr/>
        </p:nvSpPr>
        <p:spPr bwMode="auto">
          <a:xfrm>
            <a:off x="6640513" y="2341563"/>
            <a:ext cx="1524000" cy="58102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TDF/FTC/RPV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STR</a:t>
            </a:r>
          </a:p>
        </p:txBody>
      </p:sp>
      <p:sp>
        <p:nvSpPr>
          <p:cNvPr id="29719" name="Rectangle 28"/>
          <p:cNvSpPr>
            <a:spLocks noChangeArrowheads="1"/>
          </p:cNvSpPr>
          <p:nvPr/>
        </p:nvSpPr>
        <p:spPr bwMode="auto">
          <a:xfrm>
            <a:off x="6661150" y="3322638"/>
            <a:ext cx="1524000" cy="58102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TDF/FTC/RPV </a:t>
            </a:r>
            <a:r>
              <a:rPr lang="en-US" sz="1600" b="1">
                <a:solidFill>
                  <a:schemeClr val="bg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STR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0853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251460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2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0" name="Text Box 35"/>
          <p:cNvSpPr txBox="1">
            <a:spLocks noChangeArrowheads="1"/>
          </p:cNvSpPr>
          <p:nvPr/>
        </p:nvSpPr>
        <p:spPr bwMode="auto">
          <a:xfrm>
            <a:off x="5248275" y="4260850"/>
            <a:ext cx="1838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        24 weeks      	   Primary Endpoint  	</a:t>
            </a:r>
          </a:p>
        </p:txBody>
      </p:sp>
      <p:sp>
        <p:nvSpPr>
          <p:cNvPr id="9241" name="Rectangle 35"/>
          <p:cNvSpPr>
            <a:spLocks noChangeArrowheads="1"/>
          </p:cNvSpPr>
          <p:nvPr/>
        </p:nvSpPr>
        <p:spPr bwMode="auto">
          <a:xfrm>
            <a:off x="7481888" y="4260850"/>
            <a:ext cx="167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48 weeks</a:t>
            </a:r>
          </a:p>
          <a:p>
            <a:pPr algn="ctr"/>
            <a:r>
              <a:rPr lang="en-US" sz="14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Secondary Endpoint</a:t>
            </a:r>
            <a:endParaRPr lang="fr-FR" sz="1400" b="1">
              <a:solidFill>
                <a:srgbClr val="000066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652963"/>
            <a:ext cx="904081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>
                <a:solidFill>
                  <a:srgbClr val="000066"/>
                </a:solidFill>
              </a:rPr>
              <a:t>Primary Endpoint : Non-inferiority in the proportion of patients with HIV-1 RNA &lt; 50 c/mL at W24 (FDA snapshot analysis) ; upper limit of the 95% CI for the difference = 12%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>
                <a:solidFill>
                  <a:srgbClr val="000066"/>
                </a:solidFill>
              </a:rPr>
              <a:t>Secondary Endpoints: Proportion of HIV1 RNA &lt; 50 copies/mL at W48 ; Change in fasting lipid and CD4 cell count at W24 and W48 ; Safety and tolerability</a:t>
            </a:r>
            <a:r>
              <a:rPr lang="en-US" sz="160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	</a:t>
            </a:r>
            <a:r>
              <a:rPr lang="en-US" sz="16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	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257175" y="2181225"/>
            <a:ext cx="2916238" cy="22828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476 HIV+ adults</a:t>
            </a:r>
          </a:p>
          <a:p>
            <a:pPr algn="ctr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Stable PI + RTV + 2 NRTI ≥ 6 months with </a:t>
            </a:r>
            <a:br>
              <a:rPr lang="en-US" sz="1600" b="1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HIV RNA &lt; 50 c/mL</a:t>
            </a:r>
          </a:p>
          <a:p>
            <a:pPr algn="ctr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On 1</a:t>
            </a:r>
            <a:r>
              <a:rPr lang="en-US" sz="1600" b="1" baseline="30000">
                <a:solidFill>
                  <a:srgbClr val="000066"/>
                </a:solidFill>
                <a:latin typeface="Calibri" pitchFamily="34" charset="0"/>
              </a:rPr>
              <a:t>st</a:t>
            </a:r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 or 2</a:t>
            </a:r>
            <a:r>
              <a:rPr lang="en-US" sz="1600" b="1" baseline="30000">
                <a:solidFill>
                  <a:srgbClr val="000066"/>
                </a:solidFill>
                <a:latin typeface="Calibri" pitchFamily="34" charset="0"/>
              </a:rPr>
              <a:t>nd</a:t>
            </a:r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 regimen</a:t>
            </a:r>
          </a:p>
          <a:p>
            <a:pPr algn="ctr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No prior NNRTI use</a:t>
            </a:r>
          </a:p>
          <a:p>
            <a:pPr algn="ctr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No known resistance </a:t>
            </a:r>
            <a:br>
              <a:rPr lang="en-US" sz="1600" b="1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to study agents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5868988" y="152876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993063" y="152876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291513" y="206851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188075" y="206851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2128838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973613" y="1663300"/>
          <a:ext cx="7271343" cy="2613660"/>
        </p:xfrm>
        <a:graphic>
          <a:graphicData uri="http://schemas.openxmlformats.org/drawingml/2006/table">
            <a:tbl>
              <a:tblPr/>
              <a:tblGrid>
                <a:gridCol w="319542"/>
                <a:gridCol w="3534463"/>
                <a:gridCol w="1754496"/>
                <a:gridCol w="1662842"/>
              </a:tblGrid>
              <a:tr h="5429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TDF/FTC/RPV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2 NRTI + PI/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</a:tr>
              <a:tr h="261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(mean)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Time since first ART, years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before W24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/ Lack of efficacy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 /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 /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between W24 and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/ Lack of efficacy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 /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/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38388" y="5005388"/>
          <a:ext cx="4055779" cy="1615570"/>
        </p:xfrm>
        <a:graphic>
          <a:graphicData uri="http://schemas.openxmlformats.org/drawingml/2006/table">
            <a:tbl>
              <a:tblPr/>
              <a:tblGrid>
                <a:gridCol w="1123167"/>
                <a:gridCol w="760578"/>
                <a:gridCol w="549722"/>
                <a:gridCol w="811156"/>
                <a:gridCol w="811156"/>
              </a:tblGrid>
              <a:tr h="294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NRTI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PI/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TDF/FTC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81%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ABC/3TC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ZDV/3TC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3.4%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FPV/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LPV/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r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</a:endParaRP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33%</a:t>
                      </a:r>
                    </a:p>
                  </a:txBody>
                  <a:tcPr marL="91428" marR="91428"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20" name="Rectangle 8"/>
          <p:cNvSpPr>
            <a:spLocks noChangeArrowheads="1"/>
          </p:cNvSpPr>
          <p:nvPr/>
        </p:nvSpPr>
        <p:spPr bwMode="auto">
          <a:xfrm>
            <a:off x="3325813" y="4700588"/>
            <a:ext cx="2686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ART at screening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SPIRIT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PI/r + 2 NRTI to TDF/FTC/RPV</a:t>
            </a:r>
          </a:p>
        </p:txBody>
      </p:sp>
      <p:sp>
        <p:nvSpPr>
          <p:cNvPr id="1032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103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-11113" y="1150938"/>
            <a:ext cx="578167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HIV RNA &lt; 50 c/</a:t>
            </a:r>
            <a:r>
              <a:rPr lang="en-US" sz="2000" b="1" dirty="0" err="1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mL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at W24 and W48 (ITT, snapshot)</a:t>
            </a:r>
            <a:endParaRPr lang="en-US" sz="20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266" name="Rectangle 36"/>
          <p:cNvSpPr>
            <a:spLocks noChangeArrowheads="1"/>
          </p:cNvSpPr>
          <p:nvPr/>
        </p:nvSpPr>
        <p:spPr bwMode="auto">
          <a:xfrm>
            <a:off x="2784475" y="1625600"/>
            <a:ext cx="207963" cy="206375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7" name="Rectangle 37"/>
          <p:cNvSpPr>
            <a:spLocks noChangeArrowheads="1"/>
          </p:cNvSpPr>
          <p:nvPr/>
        </p:nvSpPr>
        <p:spPr bwMode="auto">
          <a:xfrm>
            <a:off x="255588" y="1611313"/>
            <a:ext cx="209550" cy="209550"/>
          </a:xfrm>
          <a:prstGeom prst="rect">
            <a:avLst/>
          </a:prstGeom>
          <a:solidFill>
            <a:srgbClr val="CC3300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8" name="ZoneTexte 56"/>
          <p:cNvSpPr txBox="1">
            <a:spLocks noChangeArrowheads="1"/>
          </p:cNvSpPr>
          <p:nvPr/>
        </p:nvSpPr>
        <p:spPr bwMode="auto">
          <a:xfrm>
            <a:off x="2976563" y="1562100"/>
            <a:ext cx="2065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2 NRTI + PI/r (D1 to W24)</a:t>
            </a:r>
            <a:endParaRPr lang="en-US" sz="1400" b="1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269" name="ZoneTexte 56"/>
          <p:cNvSpPr txBox="1">
            <a:spLocks noChangeArrowheads="1"/>
          </p:cNvSpPr>
          <p:nvPr/>
        </p:nvSpPr>
        <p:spPr bwMode="auto">
          <a:xfrm>
            <a:off x="512762" y="1562100"/>
            <a:ext cx="2120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TDF/FTC/RPV (D1 to W24)</a:t>
            </a:r>
            <a:endParaRPr lang="en-US" sz="1400" b="1" dirty="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2220913" y="5372100"/>
            <a:ext cx="1857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 sz="16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938213" y="2641600"/>
            <a:ext cx="484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93.7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1503363" y="2747963"/>
            <a:ext cx="482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89.9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73" name="ZoneTexte 9"/>
          <p:cNvSpPr txBox="1">
            <a:spLocks noChangeArrowheads="1"/>
          </p:cNvSpPr>
          <p:nvPr/>
        </p:nvSpPr>
        <p:spPr bwMode="auto">
          <a:xfrm>
            <a:off x="69850" y="5364163"/>
            <a:ext cx="2697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≠ (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34" charset="-128"/>
              </a:rPr>
              <a:t>95%CI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)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3.8 (- 1.6 ; 9.1) : </a:t>
            </a:r>
            <a:r>
              <a:rPr lang="fr-FR" sz="1400" b="1" dirty="0">
                <a:solidFill>
                  <a:srgbClr val="333399"/>
                </a:solidFill>
                <a:ea typeface="ＭＳ Ｐゴシック" pitchFamily="34" charset="-128"/>
              </a:rPr>
              <a:t>non </a:t>
            </a:r>
            <a:r>
              <a:rPr lang="fr-FR" sz="1400" b="1" dirty="0" err="1">
                <a:solidFill>
                  <a:srgbClr val="333399"/>
                </a:solidFill>
                <a:ea typeface="ＭＳ Ｐゴシック" pitchFamily="34" charset="-128"/>
              </a:rPr>
              <a:t>inferiority</a:t>
            </a:r>
            <a:endParaRPr lang="fr-FR" sz="1400" b="1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sp>
        <p:nvSpPr>
          <p:cNvPr id="11274" name="Rectangle 20"/>
          <p:cNvSpPr>
            <a:spLocks noChangeArrowheads="1"/>
          </p:cNvSpPr>
          <p:nvPr/>
        </p:nvSpPr>
        <p:spPr bwMode="auto">
          <a:xfrm>
            <a:off x="990600" y="2900363"/>
            <a:ext cx="395288" cy="2449512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75" name="Rectangle 21"/>
          <p:cNvSpPr>
            <a:spLocks noChangeArrowheads="1"/>
          </p:cNvSpPr>
          <p:nvPr/>
        </p:nvSpPr>
        <p:spPr bwMode="auto">
          <a:xfrm>
            <a:off x="1524000" y="2976563"/>
            <a:ext cx="395288" cy="237331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76" name="Freeform 25"/>
          <p:cNvSpPr>
            <a:spLocks noEditPoints="1"/>
          </p:cNvSpPr>
          <p:nvPr/>
        </p:nvSpPr>
        <p:spPr bwMode="auto">
          <a:xfrm>
            <a:off x="681038" y="5335588"/>
            <a:ext cx="2706687" cy="58737"/>
          </a:xfrm>
          <a:custGeom>
            <a:avLst/>
            <a:gdLst>
              <a:gd name="T0" fmla="*/ 2147483647 w 1705"/>
              <a:gd name="T1" fmla="*/ 0 h 37"/>
              <a:gd name="T2" fmla="*/ 2147483647 w 1705"/>
              <a:gd name="T3" fmla="*/ 2147483647 h 37"/>
              <a:gd name="T4" fmla="*/ 0 w 1705"/>
              <a:gd name="T5" fmla="*/ 2147483647 h 37"/>
              <a:gd name="T6" fmla="*/ 0 w 1705"/>
              <a:gd name="T7" fmla="*/ 0 h 37"/>
              <a:gd name="T8" fmla="*/ 2147483647 w 1705"/>
              <a:gd name="T9" fmla="*/ 0 h 37"/>
              <a:gd name="T10" fmla="*/ 2147483647 w 1705"/>
              <a:gd name="T11" fmla="*/ 0 h 37"/>
              <a:gd name="T12" fmla="*/ 2147483647 w 1705"/>
              <a:gd name="T13" fmla="*/ 2147483647 h 37"/>
              <a:gd name="T14" fmla="*/ 2147483647 w 1705"/>
              <a:gd name="T15" fmla="*/ 2147483647 h 37"/>
              <a:gd name="T16" fmla="*/ 2147483647 w 1705"/>
              <a:gd name="T17" fmla="*/ 0 h 37"/>
              <a:gd name="T18" fmla="*/ 2147483647 w 1705"/>
              <a:gd name="T19" fmla="*/ 0 h 37"/>
              <a:gd name="T20" fmla="*/ 2147483647 w 1705"/>
              <a:gd name="T21" fmla="*/ 0 h 37"/>
              <a:gd name="T22" fmla="*/ 2147483647 w 1705"/>
              <a:gd name="T23" fmla="*/ 2147483647 h 37"/>
              <a:gd name="T24" fmla="*/ 2147483647 w 1705"/>
              <a:gd name="T25" fmla="*/ 2147483647 h 37"/>
              <a:gd name="T26" fmla="*/ 2147483647 w 1705"/>
              <a:gd name="T27" fmla="*/ 0 h 37"/>
              <a:gd name="T28" fmla="*/ 2147483647 w 1705"/>
              <a:gd name="T29" fmla="*/ 0 h 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05"/>
              <a:gd name="T46" fmla="*/ 0 h 37"/>
              <a:gd name="T47" fmla="*/ 1705 w 1705"/>
              <a:gd name="T48" fmla="*/ 37 h 3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05" h="37">
                <a:moveTo>
                  <a:pt x="5" y="0"/>
                </a:moveTo>
                <a:lnTo>
                  <a:pt x="5" y="37"/>
                </a:lnTo>
                <a:lnTo>
                  <a:pt x="0" y="37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855" y="0"/>
                </a:moveTo>
                <a:lnTo>
                  <a:pt x="855" y="37"/>
                </a:lnTo>
                <a:lnTo>
                  <a:pt x="850" y="37"/>
                </a:lnTo>
                <a:lnTo>
                  <a:pt x="850" y="0"/>
                </a:lnTo>
                <a:lnTo>
                  <a:pt x="855" y="0"/>
                </a:lnTo>
                <a:close/>
                <a:moveTo>
                  <a:pt x="1705" y="0"/>
                </a:moveTo>
                <a:lnTo>
                  <a:pt x="1705" y="37"/>
                </a:lnTo>
                <a:lnTo>
                  <a:pt x="1700" y="37"/>
                </a:lnTo>
                <a:lnTo>
                  <a:pt x="1700" y="0"/>
                </a:lnTo>
                <a:lnTo>
                  <a:pt x="1705" y="0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FFFFFF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77" name="Rectangle 26"/>
          <p:cNvSpPr>
            <a:spLocks noChangeArrowheads="1"/>
          </p:cNvSpPr>
          <p:nvPr/>
        </p:nvSpPr>
        <p:spPr bwMode="auto">
          <a:xfrm>
            <a:off x="519113" y="5233988"/>
            <a:ext cx="793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0</a:t>
            </a:r>
          </a:p>
        </p:txBody>
      </p:sp>
      <p:sp>
        <p:nvSpPr>
          <p:cNvPr id="11278" name="Rectangle 27"/>
          <p:cNvSpPr>
            <a:spLocks noChangeArrowheads="1"/>
          </p:cNvSpPr>
          <p:nvPr/>
        </p:nvSpPr>
        <p:spPr bwMode="auto">
          <a:xfrm>
            <a:off x="430213" y="4748213"/>
            <a:ext cx="157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20</a:t>
            </a:r>
          </a:p>
        </p:txBody>
      </p:sp>
      <p:sp>
        <p:nvSpPr>
          <p:cNvPr id="11279" name="Rectangle 28"/>
          <p:cNvSpPr>
            <a:spLocks noChangeArrowheads="1"/>
          </p:cNvSpPr>
          <p:nvPr/>
        </p:nvSpPr>
        <p:spPr bwMode="auto">
          <a:xfrm>
            <a:off x="430213" y="4229100"/>
            <a:ext cx="157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40</a:t>
            </a:r>
          </a:p>
        </p:txBody>
      </p:sp>
      <p:sp>
        <p:nvSpPr>
          <p:cNvPr id="11280" name="Rectangle 29"/>
          <p:cNvSpPr>
            <a:spLocks noChangeArrowheads="1"/>
          </p:cNvSpPr>
          <p:nvPr/>
        </p:nvSpPr>
        <p:spPr bwMode="auto">
          <a:xfrm>
            <a:off x="430213" y="3709988"/>
            <a:ext cx="157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60</a:t>
            </a:r>
          </a:p>
        </p:txBody>
      </p:sp>
      <p:sp>
        <p:nvSpPr>
          <p:cNvPr id="11281" name="Rectangle 30"/>
          <p:cNvSpPr>
            <a:spLocks noChangeArrowheads="1"/>
          </p:cNvSpPr>
          <p:nvPr/>
        </p:nvSpPr>
        <p:spPr bwMode="auto">
          <a:xfrm>
            <a:off x="430213" y="3190875"/>
            <a:ext cx="1571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80</a:t>
            </a:r>
          </a:p>
        </p:txBody>
      </p:sp>
      <p:sp>
        <p:nvSpPr>
          <p:cNvPr id="11282" name="Rectangle 31"/>
          <p:cNvSpPr>
            <a:spLocks noChangeArrowheads="1"/>
          </p:cNvSpPr>
          <p:nvPr/>
        </p:nvSpPr>
        <p:spPr bwMode="auto">
          <a:xfrm>
            <a:off x="341313" y="2671763"/>
            <a:ext cx="2365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100</a:t>
            </a:r>
          </a:p>
        </p:txBody>
      </p:sp>
      <p:sp>
        <p:nvSpPr>
          <p:cNvPr id="11283" name="Rectangle 51"/>
          <p:cNvSpPr>
            <a:spLocks noChangeArrowheads="1"/>
          </p:cNvSpPr>
          <p:nvPr/>
        </p:nvSpPr>
        <p:spPr bwMode="auto">
          <a:xfrm>
            <a:off x="5505450" y="2128838"/>
            <a:ext cx="2349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100</a:t>
            </a:r>
          </a:p>
        </p:txBody>
      </p:sp>
      <p:sp>
        <p:nvSpPr>
          <p:cNvPr id="11284" name="ZoneTexte 9"/>
          <p:cNvSpPr txBox="1">
            <a:spLocks noChangeArrowheads="1"/>
          </p:cNvSpPr>
          <p:nvPr/>
        </p:nvSpPr>
        <p:spPr bwMode="auto">
          <a:xfrm>
            <a:off x="7321550" y="5721350"/>
            <a:ext cx="1441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≠ (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34" charset="-128"/>
              </a:rPr>
              <a:t>95%CI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) :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3.2 (- 4.8 ; 11.3)</a:t>
            </a:r>
          </a:p>
        </p:txBody>
      </p:sp>
      <p:sp>
        <p:nvSpPr>
          <p:cNvPr id="11285" name="ZoneTexte 9"/>
          <p:cNvSpPr txBox="1">
            <a:spLocks noChangeArrowheads="1"/>
          </p:cNvSpPr>
          <p:nvPr/>
        </p:nvSpPr>
        <p:spPr bwMode="auto">
          <a:xfrm>
            <a:off x="5781675" y="5721350"/>
            <a:ext cx="1457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≠ (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34" charset="-128"/>
              </a:rPr>
              <a:t>95%CI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) :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5.8 (- 1.4 ; 12.9)</a:t>
            </a:r>
          </a:p>
        </p:txBody>
      </p:sp>
      <p:sp>
        <p:nvSpPr>
          <p:cNvPr id="11286" name="ZoneTexte 52"/>
          <p:cNvSpPr txBox="1">
            <a:spLocks noChangeArrowheads="1"/>
          </p:cNvSpPr>
          <p:nvPr/>
        </p:nvSpPr>
        <p:spPr bwMode="auto">
          <a:xfrm>
            <a:off x="152400" y="5969000"/>
            <a:ext cx="3287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HIV RNA &lt; 50 c/</a:t>
            </a:r>
            <a:r>
              <a:rPr lang="fr-FR" sz="1400" dirty="0" err="1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, ITT, M = </a:t>
            </a:r>
            <a:r>
              <a:rPr lang="fr-FR" sz="1400" dirty="0" err="1">
                <a:solidFill>
                  <a:srgbClr val="000066"/>
                </a:solidFill>
                <a:ea typeface="ＭＳ Ｐゴシック" pitchFamily="34" charset="-128"/>
              </a:rPr>
              <a:t>excluded</a:t>
            </a:r>
            <a:endParaRPr lang="fr-FR" sz="1400" dirty="0">
              <a:solidFill>
                <a:srgbClr val="000066"/>
              </a:solidFill>
              <a:ea typeface="ＭＳ Ｐゴシック" pitchFamily="34" charset="-128"/>
            </a:endParaRP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RPV = 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34" charset="-128"/>
              </a:rPr>
              <a:t>99.7% 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vs PI/r = 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34" charset="-128"/>
              </a:rPr>
              <a:t>94.7%</a:t>
            </a:r>
            <a:endParaRPr lang="fr-FR" sz="1400" dirty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87" name="Rectangle 53"/>
          <p:cNvSpPr>
            <a:spLocks noChangeArrowheads="1"/>
          </p:cNvSpPr>
          <p:nvPr/>
        </p:nvSpPr>
        <p:spPr bwMode="auto">
          <a:xfrm>
            <a:off x="6560317" y="6155863"/>
            <a:ext cx="14367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Non </a:t>
            </a:r>
            <a:r>
              <a:rPr lang="fr-FR" sz="16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inferiority</a:t>
            </a:r>
            <a:endParaRPr lang="fr-FR" sz="1600" b="1" dirty="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288" name="Freeform 36"/>
          <p:cNvSpPr>
            <a:spLocks noEditPoints="1"/>
          </p:cNvSpPr>
          <p:nvPr/>
        </p:nvSpPr>
        <p:spPr bwMode="auto">
          <a:xfrm>
            <a:off x="5999163" y="2327275"/>
            <a:ext cx="1968500" cy="2520950"/>
          </a:xfrm>
          <a:custGeom>
            <a:avLst/>
            <a:gdLst>
              <a:gd name="T0" fmla="*/ 0 w 1743"/>
              <a:gd name="T1" fmla="*/ 2147483647 h 1588"/>
              <a:gd name="T2" fmla="*/ 2147483647 w 1743"/>
              <a:gd name="T3" fmla="*/ 2147483647 h 1588"/>
              <a:gd name="T4" fmla="*/ 2147483647 w 1743"/>
              <a:gd name="T5" fmla="*/ 2147483647 h 1588"/>
              <a:gd name="T6" fmla="*/ 0 w 1743"/>
              <a:gd name="T7" fmla="*/ 2147483647 h 1588"/>
              <a:gd name="T8" fmla="*/ 0 w 1743"/>
              <a:gd name="T9" fmla="*/ 2147483647 h 1588"/>
              <a:gd name="T10" fmla="*/ 2147483647 w 1743"/>
              <a:gd name="T11" fmla="*/ 0 h 1588"/>
              <a:gd name="T12" fmla="*/ 2147483647 w 1743"/>
              <a:gd name="T13" fmla="*/ 0 h 1588"/>
              <a:gd name="T14" fmla="*/ 2147483647 w 1743"/>
              <a:gd name="T15" fmla="*/ 2147483647 h 1588"/>
              <a:gd name="T16" fmla="*/ 2147483647 w 1743"/>
              <a:gd name="T17" fmla="*/ 2147483647 h 1588"/>
              <a:gd name="T18" fmla="*/ 2147483647 w 1743"/>
              <a:gd name="T19" fmla="*/ 0 h 158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43"/>
              <a:gd name="T31" fmla="*/ 0 h 1588"/>
              <a:gd name="T32" fmla="*/ 1743 w 1743"/>
              <a:gd name="T33" fmla="*/ 1588 h 158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43" h="1588">
                <a:moveTo>
                  <a:pt x="0" y="6"/>
                </a:moveTo>
                <a:lnTo>
                  <a:pt x="378" y="6"/>
                </a:lnTo>
                <a:lnTo>
                  <a:pt x="378" y="1588"/>
                </a:lnTo>
                <a:lnTo>
                  <a:pt x="0" y="1588"/>
                </a:lnTo>
                <a:lnTo>
                  <a:pt x="0" y="6"/>
                </a:lnTo>
                <a:close/>
                <a:moveTo>
                  <a:pt x="1364" y="0"/>
                </a:moveTo>
                <a:lnTo>
                  <a:pt x="1743" y="0"/>
                </a:lnTo>
                <a:lnTo>
                  <a:pt x="1743" y="1588"/>
                </a:lnTo>
                <a:lnTo>
                  <a:pt x="1364" y="1588"/>
                </a:lnTo>
                <a:lnTo>
                  <a:pt x="1364" y="0"/>
                </a:lnTo>
                <a:close/>
              </a:path>
            </a:pathLst>
          </a:custGeom>
          <a:solidFill>
            <a:srgbClr val="CC33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89" name="Freeform 37"/>
          <p:cNvSpPr>
            <a:spLocks noEditPoints="1"/>
          </p:cNvSpPr>
          <p:nvPr/>
        </p:nvSpPr>
        <p:spPr bwMode="auto">
          <a:xfrm>
            <a:off x="6546850" y="2403475"/>
            <a:ext cx="1968500" cy="2444750"/>
          </a:xfrm>
          <a:custGeom>
            <a:avLst/>
            <a:gdLst>
              <a:gd name="T0" fmla="*/ 0 w 1738"/>
              <a:gd name="T1" fmla="*/ 2147483647 h 1540"/>
              <a:gd name="T2" fmla="*/ 2147483647 w 1738"/>
              <a:gd name="T3" fmla="*/ 2147483647 h 1540"/>
              <a:gd name="T4" fmla="*/ 2147483647 w 1738"/>
              <a:gd name="T5" fmla="*/ 2147483647 h 1540"/>
              <a:gd name="T6" fmla="*/ 0 w 1738"/>
              <a:gd name="T7" fmla="*/ 2147483647 h 1540"/>
              <a:gd name="T8" fmla="*/ 0 w 1738"/>
              <a:gd name="T9" fmla="*/ 2147483647 h 1540"/>
              <a:gd name="T10" fmla="*/ 2147483647 w 1738"/>
              <a:gd name="T11" fmla="*/ 0 h 1540"/>
              <a:gd name="T12" fmla="*/ 2147483647 w 1738"/>
              <a:gd name="T13" fmla="*/ 0 h 1540"/>
              <a:gd name="T14" fmla="*/ 2147483647 w 1738"/>
              <a:gd name="T15" fmla="*/ 2147483647 h 1540"/>
              <a:gd name="T16" fmla="*/ 2147483647 w 1738"/>
              <a:gd name="T17" fmla="*/ 2147483647 h 1540"/>
              <a:gd name="T18" fmla="*/ 2147483647 w 1738"/>
              <a:gd name="T19" fmla="*/ 0 h 15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38"/>
              <a:gd name="T31" fmla="*/ 0 h 1540"/>
              <a:gd name="T32" fmla="*/ 1738 w 1738"/>
              <a:gd name="T33" fmla="*/ 1540 h 15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38" h="1540">
                <a:moveTo>
                  <a:pt x="0" y="54"/>
                </a:moveTo>
                <a:lnTo>
                  <a:pt x="379" y="54"/>
                </a:lnTo>
                <a:lnTo>
                  <a:pt x="379" y="1540"/>
                </a:lnTo>
                <a:lnTo>
                  <a:pt x="0" y="1540"/>
                </a:lnTo>
                <a:lnTo>
                  <a:pt x="0" y="54"/>
                </a:lnTo>
                <a:close/>
                <a:moveTo>
                  <a:pt x="1365" y="0"/>
                </a:moveTo>
                <a:lnTo>
                  <a:pt x="1738" y="0"/>
                </a:lnTo>
                <a:lnTo>
                  <a:pt x="1738" y="1540"/>
                </a:lnTo>
                <a:lnTo>
                  <a:pt x="1365" y="1540"/>
                </a:lnTo>
                <a:lnTo>
                  <a:pt x="1365" y="0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91" name="Rectangle 42"/>
          <p:cNvSpPr>
            <a:spLocks noChangeArrowheads="1"/>
          </p:cNvSpPr>
          <p:nvPr/>
        </p:nvSpPr>
        <p:spPr bwMode="auto">
          <a:xfrm>
            <a:off x="6140450" y="2112963"/>
            <a:ext cx="2143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200" b="1">
                <a:solidFill>
                  <a:srgbClr val="000066"/>
                </a:solidFill>
                <a:ea typeface="ＭＳ Ｐゴシック" pitchFamily="34" charset="-128"/>
              </a:rPr>
              <a:t>95 </a:t>
            </a:r>
          </a:p>
        </p:txBody>
      </p:sp>
      <p:sp>
        <p:nvSpPr>
          <p:cNvPr id="11292" name="Rectangle 43"/>
          <p:cNvSpPr>
            <a:spLocks noChangeArrowheads="1"/>
          </p:cNvSpPr>
          <p:nvPr/>
        </p:nvSpPr>
        <p:spPr bwMode="auto">
          <a:xfrm>
            <a:off x="7604125" y="2152650"/>
            <a:ext cx="2984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200" b="1">
                <a:solidFill>
                  <a:srgbClr val="000066"/>
                </a:solidFill>
                <a:ea typeface="ＭＳ Ｐゴシック" pitchFamily="34" charset="-128"/>
              </a:rPr>
              <a:t>95.5</a:t>
            </a:r>
          </a:p>
        </p:txBody>
      </p:sp>
      <p:sp>
        <p:nvSpPr>
          <p:cNvPr id="11293" name="Rectangle 44"/>
          <p:cNvSpPr>
            <a:spLocks noChangeArrowheads="1"/>
          </p:cNvSpPr>
          <p:nvPr/>
        </p:nvSpPr>
        <p:spPr bwMode="auto">
          <a:xfrm>
            <a:off x="6621463" y="2286000"/>
            <a:ext cx="296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200" b="1">
                <a:solidFill>
                  <a:srgbClr val="000066"/>
                </a:solidFill>
                <a:ea typeface="ＭＳ Ｐゴシック" pitchFamily="34" charset="-128"/>
              </a:rPr>
              <a:t>89.2</a:t>
            </a:r>
          </a:p>
        </p:txBody>
      </p:sp>
      <p:sp>
        <p:nvSpPr>
          <p:cNvPr id="11294" name="Rectangle 45"/>
          <p:cNvSpPr>
            <a:spLocks noChangeArrowheads="1"/>
          </p:cNvSpPr>
          <p:nvPr/>
        </p:nvSpPr>
        <p:spPr bwMode="auto">
          <a:xfrm>
            <a:off x="8167688" y="2211388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200" b="1">
                <a:solidFill>
                  <a:srgbClr val="000066"/>
                </a:solidFill>
                <a:ea typeface="ＭＳ Ｐゴシック" pitchFamily="34" charset="-128"/>
              </a:rPr>
              <a:t>92.3</a:t>
            </a:r>
          </a:p>
        </p:txBody>
      </p:sp>
      <p:sp>
        <p:nvSpPr>
          <p:cNvPr id="11295" name="Rectangle 46"/>
          <p:cNvSpPr>
            <a:spLocks noChangeArrowheads="1"/>
          </p:cNvSpPr>
          <p:nvPr/>
        </p:nvSpPr>
        <p:spPr bwMode="auto">
          <a:xfrm>
            <a:off x="5683250" y="4756150"/>
            <a:ext cx="77788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0</a:t>
            </a:r>
          </a:p>
        </p:txBody>
      </p:sp>
      <p:sp>
        <p:nvSpPr>
          <p:cNvPr id="11296" name="Rectangle 47"/>
          <p:cNvSpPr>
            <a:spLocks noChangeArrowheads="1"/>
          </p:cNvSpPr>
          <p:nvPr/>
        </p:nvSpPr>
        <p:spPr bwMode="auto">
          <a:xfrm>
            <a:off x="5594350" y="4240213"/>
            <a:ext cx="1571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20</a:t>
            </a:r>
          </a:p>
        </p:txBody>
      </p:sp>
      <p:sp>
        <p:nvSpPr>
          <p:cNvPr id="11297" name="Rectangle 48"/>
          <p:cNvSpPr>
            <a:spLocks noChangeArrowheads="1"/>
          </p:cNvSpPr>
          <p:nvPr/>
        </p:nvSpPr>
        <p:spPr bwMode="auto">
          <a:xfrm>
            <a:off x="5594350" y="3713163"/>
            <a:ext cx="1571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40</a:t>
            </a:r>
          </a:p>
        </p:txBody>
      </p:sp>
      <p:sp>
        <p:nvSpPr>
          <p:cNvPr id="11298" name="Rectangle 49"/>
          <p:cNvSpPr>
            <a:spLocks noChangeArrowheads="1"/>
          </p:cNvSpPr>
          <p:nvPr/>
        </p:nvSpPr>
        <p:spPr bwMode="auto">
          <a:xfrm>
            <a:off x="5594350" y="3184525"/>
            <a:ext cx="1571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60</a:t>
            </a:r>
          </a:p>
        </p:txBody>
      </p:sp>
      <p:sp>
        <p:nvSpPr>
          <p:cNvPr id="11299" name="Rectangle 50"/>
          <p:cNvSpPr>
            <a:spLocks noChangeArrowheads="1"/>
          </p:cNvSpPr>
          <p:nvPr/>
        </p:nvSpPr>
        <p:spPr bwMode="auto">
          <a:xfrm>
            <a:off x="5594350" y="2657475"/>
            <a:ext cx="1571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80</a:t>
            </a:r>
          </a:p>
        </p:txBody>
      </p:sp>
      <p:sp>
        <p:nvSpPr>
          <p:cNvPr id="11300" name="Rectangle 52"/>
          <p:cNvSpPr>
            <a:spLocks noChangeArrowheads="1"/>
          </p:cNvSpPr>
          <p:nvPr/>
        </p:nvSpPr>
        <p:spPr bwMode="auto">
          <a:xfrm>
            <a:off x="5668963" y="5148263"/>
            <a:ext cx="3182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HIV RNA, </a:t>
            </a:r>
            <a:r>
              <a:rPr lang="fr-FR" sz="1400" dirty="0" err="1">
                <a:solidFill>
                  <a:srgbClr val="000066"/>
                </a:solidFill>
                <a:ea typeface="ＭＳ Ｐゴシック" pitchFamily="34" charset="-128"/>
              </a:rPr>
              <a:t>pre</a:t>
            </a:r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-ART</a:t>
            </a:r>
          </a:p>
          <a:p>
            <a:pPr algn="ctr"/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     (23 patients TDF/FTC/RPV and 14 PI/r   </a:t>
            </a:r>
          </a:p>
          <a:p>
            <a:pPr algn="ctr"/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     </a:t>
            </a:r>
            <a:r>
              <a:rPr lang="fr-FR" sz="1200" dirty="0" err="1">
                <a:solidFill>
                  <a:srgbClr val="000066"/>
                </a:solidFill>
                <a:ea typeface="ＭＳ Ｐゴシック" pitchFamily="34" charset="-128"/>
              </a:rPr>
              <a:t>excluded</a:t>
            </a:r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  <a:r>
              <a:rPr lang="fr-FR" sz="1200" dirty="0" err="1">
                <a:solidFill>
                  <a:srgbClr val="000066"/>
                </a:solidFill>
                <a:ea typeface="ＭＳ Ｐゴシック" pitchFamily="34" charset="-128"/>
              </a:rPr>
              <a:t>from</a:t>
            </a:r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  <a:r>
              <a:rPr lang="fr-FR" sz="1200" dirty="0" err="1">
                <a:solidFill>
                  <a:srgbClr val="000066"/>
                </a:solidFill>
                <a:ea typeface="ＭＳ Ｐゴシック" pitchFamily="34" charset="-128"/>
              </a:rPr>
              <a:t>analysis</a:t>
            </a:r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 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34" charset="-128"/>
              </a:rPr>
              <a:t>[data </a:t>
            </a:r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not </a:t>
            </a:r>
            <a:r>
              <a:rPr lang="fr-FR" sz="1200" dirty="0" err="1" smtClean="0">
                <a:solidFill>
                  <a:srgbClr val="000066"/>
                </a:solidFill>
                <a:ea typeface="ＭＳ Ｐゴシック" pitchFamily="34" charset="-128"/>
              </a:rPr>
              <a:t>avalaible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34" charset="-128"/>
              </a:rPr>
              <a:t>])</a:t>
            </a:r>
            <a:endParaRPr lang="fr-FR" sz="1200" dirty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01" name="Rectangle 53"/>
          <p:cNvSpPr>
            <a:spLocks noChangeArrowheads="1"/>
          </p:cNvSpPr>
          <p:nvPr/>
        </p:nvSpPr>
        <p:spPr bwMode="auto">
          <a:xfrm>
            <a:off x="7445375" y="4906963"/>
            <a:ext cx="1182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400" u="sng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fr-FR" sz="1400">
                <a:solidFill>
                  <a:srgbClr val="000066"/>
                </a:solidFill>
                <a:ea typeface="ＭＳ Ｐゴシック" pitchFamily="34" charset="-128"/>
              </a:rPr>
              <a:t> 100 000 c/ml</a:t>
            </a:r>
          </a:p>
        </p:txBody>
      </p:sp>
      <p:sp>
        <p:nvSpPr>
          <p:cNvPr id="11302" name="Rectangle 52"/>
          <p:cNvSpPr>
            <a:spLocks noChangeArrowheads="1"/>
          </p:cNvSpPr>
          <p:nvPr/>
        </p:nvSpPr>
        <p:spPr bwMode="auto">
          <a:xfrm>
            <a:off x="5870575" y="4908550"/>
            <a:ext cx="1182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400">
                <a:solidFill>
                  <a:srgbClr val="000066"/>
                </a:solidFill>
                <a:ea typeface="ＭＳ Ｐゴシック" pitchFamily="34" charset="-128"/>
              </a:rPr>
              <a:t>&lt; 100 000 c/ml</a:t>
            </a:r>
          </a:p>
        </p:txBody>
      </p:sp>
      <p:sp>
        <p:nvSpPr>
          <p:cNvPr id="27693" name="ZoneTexte 46"/>
          <p:cNvSpPr txBox="1">
            <a:spLocks noChangeArrowheads="1"/>
          </p:cNvSpPr>
          <p:nvPr/>
        </p:nvSpPr>
        <p:spPr bwMode="auto">
          <a:xfrm>
            <a:off x="5972175" y="4373563"/>
            <a:ext cx="4587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50" b="1" dirty="0">
                <a:solidFill>
                  <a:schemeClr val="bg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152/</a:t>
            </a:r>
          </a:p>
          <a:p>
            <a:pPr algn="ctr">
              <a:defRPr/>
            </a:pPr>
            <a:r>
              <a:rPr lang="fr-FR" sz="1050" b="1" dirty="0">
                <a:solidFill>
                  <a:schemeClr val="bg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160</a:t>
            </a:r>
          </a:p>
        </p:txBody>
      </p:sp>
      <p:sp>
        <p:nvSpPr>
          <p:cNvPr id="27694" name="ZoneTexte 47"/>
          <p:cNvSpPr txBox="1">
            <a:spLocks noChangeArrowheads="1"/>
          </p:cNvSpPr>
          <p:nvPr/>
        </p:nvSpPr>
        <p:spPr bwMode="auto">
          <a:xfrm>
            <a:off x="6575425" y="4373563"/>
            <a:ext cx="379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50" b="1" dirty="0">
                <a:solidFill>
                  <a:srgbClr val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83/</a:t>
            </a:r>
          </a:p>
          <a:p>
            <a:pPr algn="ctr">
              <a:defRPr/>
            </a:pPr>
            <a:r>
              <a:rPr lang="fr-FR" sz="1050" b="1" dirty="0">
                <a:solidFill>
                  <a:srgbClr val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93</a:t>
            </a:r>
          </a:p>
        </p:txBody>
      </p:sp>
      <p:sp>
        <p:nvSpPr>
          <p:cNvPr id="27695" name="ZoneTexte 48"/>
          <p:cNvSpPr txBox="1">
            <a:spLocks noChangeArrowheads="1"/>
          </p:cNvSpPr>
          <p:nvPr/>
        </p:nvSpPr>
        <p:spPr bwMode="auto">
          <a:xfrm>
            <a:off x="8112125" y="4373563"/>
            <a:ext cx="379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50" b="1">
                <a:solidFill>
                  <a:srgbClr val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48/</a:t>
            </a:r>
          </a:p>
          <a:p>
            <a:pPr algn="ctr">
              <a:defRPr/>
            </a:pPr>
            <a:r>
              <a:rPr lang="fr-FR" sz="1050" b="1">
                <a:solidFill>
                  <a:srgbClr val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52</a:t>
            </a:r>
          </a:p>
        </p:txBody>
      </p:sp>
      <p:sp>
        <p:nvSpPr>
          <p:cNvPr id="27696" name="ZoneTexte 49"/>
          <p:cNvSpPr txBox="1">
            <a:spLocks noChangeArrowheads="1"/>
          </p:cNvSpPr>
          <p:nvPr/>
        </p:nvSpPr>
        <p:spPr bwMode="auto">
          <a:xfrm>
            <a:off x="7496175" y="4373563"/>
            <a:ext cx="4587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50" b="1">
                <a:solidFill>
                  <a:schemeClr val="bg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128/</a:t>
            </a:r>
          </a:p>
          <a:p>
            <a:pPr algn="ctr">
              <a:defRPr/>
            </a:pPr>
            <a:r>
              <a:rPr lang="fr-FR" sz="1050" b="1">
                <a:solidFill>
                  <a:schemeClr val="bg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134</a:t>
            </a:r>
          </a:p>
        </p:txBody>
      </p:sp>
      <p:sp>
        <p:nvSpPr>
          <p:cNvPr id="11307" name="ZoneTexte 52"/>
          <p:cNvSpPr txBox="1">
            <a:spLocks noChangeArrowheads="1"/>
          </p:cNvSpPr>
          <p:nvPr/>
        </p:nvSpPr>
        <p:spPr bwMode="auto">
          <a:xfrm>
            <a:off x="5710238" y="1947863"/>
            <a:ext cx="3095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%</a:t>
            </a:r>
          </a:p>
        </p:txBody>
      </p:sp>
      <p:sp>
        <p:nvSpPr>
          <p:cNvPr id="11308" name="ZoneTexte 53"/>
          <p:cNvSpPr txBox="1">
            <a:spLocks noChangeArrowheads="1"/>
          </p:cNvSpPr>
          <p:nvPr/>
        </p:nvSpPr>
        <p:spPr bwMode="auto">
          <a:xfrm>
            <a:off x="333375" y="2419350"/>
            <a:ext cx="3111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%</a:t>
            </a:r>
          </a:p>
        </p:txBody>
      </p:sp>
      <p:sp>
        <p:nvSpPr>
          <p:cNvPr id="11309" name="Rectangle 45" descr="Wide upward diagonal"/>
          <p:cNvSpPr>
            <a:spLocks noChangeArrowheads="1"/>
          </p:cNvSpPr>
          <p:nvPr/>
        </p:nvSpPr>
        <p:spPr bwMode="auto">
          <a:xfrm>
            <a:off x="2362200" y="2933700"/>
            <a:ext cx="395288" cy="2411413"/>
          </a:xfrm>
          <a:prstGeom prst="rect">
            <a:avLst/>
          </a:prstGeom>
          <a:pattFill prst="wdUpDiag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3770313" y="6030913"/>
            <a:ext cx="395287" cy="5715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rgbClr val="000066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" name="Rectangle 20"/>
          <p:cNvSpPr>
            <a:spLocks noChangeArrowheads="1"/>
          </p:cNvSpPr>
          <p:nvPr/>
        </p:nvSpPr>
        <p:spPr bwMode="auto">
          <a:xfrm>
            <a:off x="4246563" y="5756275"/>
            <a:ext cx="395287" cy="344488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srgbClr val="000066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312" name="Rectangle 9"/>
          <p:cNvSpPr>
            <a:spLocks noChangeArrowheads="1"/>
          </p:cNvSpPr>
          <p:nvPr/>
        </p:nvSpPr>
        <p:spPr bwMode="auto">
          <a:xfrm>
            <a:off x="2336800" y="2693988"/>
            <a:ext cx="4826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92.1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13" name="Rectangle 9"/>
          <p:cNvSpPr>
            <a:spLocks noChangeArrowheads="1"/>
          </p:cNvSpPr>
          <p:nvPr/>
        </p:nvSpPr>
        <p:spPr bwMode="auto">
          <a:xfrm>
            <a:off x="3770313" y="5743575"/>
            <a:ext cx="3968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0.9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14" name="Rectangle 9"/>
          <p:cNvSpPr>
            <a:spLocks noChangeArrowheads="1"/>
          </p:cNvSpPr>
          <p:nvPr/>
        </p:nvSpPr>
        <p:spPr bwMode="auto">
          <a:xfrm>
            <a:off x="4313238" y="5435600"/>
            <a:ext cx="2682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5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15" name="Rectangle 9"/>
          <p:cNvSpPr>
            <a:spLocks noChangeArrowheads="1"/>
          </p:cNvSpPr>
          <p:nvPr/>
        </p:nvSpPr>
        <p:spPr bwMode="auto">
          <a:xfrm>
            <a:off x="4830763" y="5683250"/>
            <a:ext cx="3984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1.3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cxnSp>
        <p:nvCxnSpPr>
          <p:cNvPr id="75" name="Connecteur droit 74"/>
          <p:cNvCxnSpPr/>
          <p:nvPr/>
        </p:nvCxnSpPr>
        <p:spPr bwMode="auto">
          <a:xfrm>
            <a:off x="5819775" y="4843463"/>
            <a:ext cx="283368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 bwMode="auto">
          <a:xfrm>
            <a:off x="3694113" y="6073775"/>
            <a:ext cx="2057400" cy="444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 bwMode="auto">
          <a:xfrm>
            <a:off x="611188" y="5335588"/>
            <a:ext cx="296545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 bwMode="auto">
          <a:xfrm>
            <a:off x="681038" y="2695575"/>
            <a:ext cx="0" cy="26400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 bwMode="auto">
          <a:xfrm>
            <a:off x="608013" y="2773363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 bwMode="auto">
          <a:xfrm>
            <a:off x="611188" y="3281363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 bwMode="auto">
          <a:xfrm>
            <a:off x="611188" y="379253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 bwMode="auto">
          <a:xfrm>
            <a:off x="614363" y="430053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 bwMode="auto">
          <a:xfrm>
            <a:off x="600075" y="483393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 bwMode="auto">
          <a:xfrm>
            <a:off x="5848350" y="2195513"/>
            <a:ext cx="0" cy="26400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 bwMode="auto">
          <a:xfrm>
            <a:off x="5778500" y="2781300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 bwMode="auto">
          <a:xfrm>
            <a:off x="5780088" y="3292475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 bwMode="auto">
          <a:xfrm>
            <a:off x="5781675" y="3800475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 bwMode="auto">
          <a:xfrm>
            <a:off x="5768975" y="4333875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SPIRIT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PI/r + 2 NRTI to TDF/FTC/RPV</a:t>
            </a:r>
          </a:p>
        </p:txBody>
      </p:sp>
      <p:sp>
        <p:nvSpPr>
          <p:cNvPr id="1133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11332" name="Rectangle 81"/>
          <p:cNvSpPr>
            <a:spLocks noChangeArrowheads="1"/>
          </p:cNvSpPr>
          <p:nvPr/>
        </p:nvSpPr>
        <p:spPr bwMode="auto">
          <a:xfrm>
            <a:off x="484188" y="1838625"/>
            <a:ext cx="34337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TDF/FTC/RPV (delayed switch, W24 to W48)</a:t>
            </a:r>
            <a:endParaRPr lang="en-US" sz="140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333" name="Rectangle 45" descr="Wide upward diagonal"/>
          <p:cNvSpPr>
            <a:spLocks noChangeArrowheads="1"/>
          </p:cNvSpPr>
          <p:nvPr/>
        </p:nvSpPr>
        <p:spPr bwMode="auto">
          <a:xfrm>
            <a:off x="255588" y="1887538"/>
            <a:ext cx="207962" cy="207962"/>
          </a:xfrm>
          <a:prstGeom prst="rect">
            <a:avLst/>
          </a:prstGeom>
          <a:pattFill prst="wdUpDiag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34" name="Rectangle 45" descr="Wide upward diagonal"/>
          <p:cNvSpPr>
            <a:spLocks noChangeArrowheads="1"/>
          </p:cNvSpPr>
          <p:nvPr/>
        </p:nvSpPr>
        <p:spPr bwMode="auto">
          <a:xfrm>
            <a:off x="4826000" y="6007100"/>
            <a:ext cx="395288" cy="93663"/>
          </a:xfrm>
          <a:prstGeom prst="rect">
            <a:avLst/>
          </a:prstGeom>
          <a:pattFill prst="wdUpDiag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35" name="ZoneTexte 79"/>
          <p:cNvSpPr txBox="1">
            <a:spLocks noChangeArrowheads="1"/>
          </p:cNvSpPr>
          <p:nvPr/>
        </p:nvSpPr>
        <p:spPr bwMode="auto">
          <a:xfrm>
            <a:off x="3694113" y="6088063"/>
            <a:ext cx="5699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dirty="0">
                <a:solidFill>
                  <a:srgbClr val="000066"/>
                </a:solidFill>
                <a:ea typeface="ＭＳ Ｐゴシック" pitchFamily="34" charset="-128"/>
              </a:rPr>
              <a:t>3/317</a:t>
            </a:r>
          </a:p>
        </p:txBody>
      </p:sp>
      <p:sp>
        <p:nvSpPr>
          <p:cNvPr id="11336" name="ZoneTexte 88"/>
          <p:cNvSpPr txBox="1">
            <a:spLocks noChangeArrowheads="1"/>
          </p:cNvSpPr>
          <p:nvPr/>
        </p:nvSpPr>
        <p:spPr bwMode="auto">
          <a:xfrm>
            <a:off x="4151313" y="6088063"/>
            <a:ext cx="5699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solidFill>
                  <a:srgbClr val="000066"/>
                </a:solidFill>
                <a:ea typeface="ＭＳ Ｐゴシック" pitchFamily="34" charset="-128"/>
              </a:rPr>
              <a:t>8/159</a:t>
            </a:r>
          </a:p>
        </p:txBody>
      </p:sp>
      <p:sp>
        <p:nvSpPr>
          <p:cNvPr id="11337" name="ZoneTexte 93"/>
          <p:cNvSpPr txBox="1">
            <a:spLocks noChangeArrowheads="1"/>
          </p:cNvSpPr>
          <p:nvPr/>
        </p:nvSpPr>
        <p:spPr bwMode="auto">
          <a:xfrm>
            <a:off x="4708525" y="6088063"/>
            <a:ext cx="5699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solidFill>
                  <a:srgbClr val="000066"/>
                </a:solidFill>
                <a:ea typeface="ＭＳ Ｐゴシック" pitchFamily="34" charset="-128"/>
              </a:rPr>
              <a:t>2/152</a:t>
            </a:r>
          </a:p>
        </p:txBody>
      </p:sp>
      <p:sp>
        <p:nvSpPr>
          <p:cNvPr id="11338" name="ZoneTexte 94"/>
          <p:cNvSpPr txBox="1">
            <a:spLocks noChangeArrowheads="1"/>
          </p:cNvSpPr>
          <p:nvPr/>
        </p:nvSpPr>
        <p:spPr bwMode="auto">
          <a:xfrm>
            <a:off x="3864929" y="5037138"/>
            <a:ext cx="1687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b="1" dirty="0" err="1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Virologic</a:t>
            </a:r>
            <a:r>
              <a:rPr lang="fr-FR" b="1" dirty="0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b="1" dirty="0" err="1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failure</a:t>
            </a:r>
            <a:endParaRPr lang="fr-FR" b="1" dirty="0">
              <a:solidFill>
                <a:srgbClr val="C00000"/>
              </a:solidFill>
              <a:latin typeface="+mj-lt"/>
              <a:ea typeface="ＭＳ Ｐゴシック" pitchFamily="34" charset="-128"/>
            </a:endParaRPr>
          </a:p>
        </p:txBody>
      </p:sp>
      <p:cxnSp>
        <p:nvCxnSpPr>
          <p:cNvPr id="98" name="Connecteur droit 97"/>
          <p:cNvCxnSpPr/>
          <p:nvPr/>
        </p:nvCxnSpPr>
        <p:spPr bwMode="auto">
          <a:xfrm rot="5400000">
            <a:off x="3388519" y="5788819"/>
            <a:ext cx="609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40" name="ZoneTexte 53"/>
          <p:cNvSpPr txBox="1">
            <a:spLocks noChangeArrowheads="1"/>
          </p:cNvSpPr>
          <p:nvPr/>
        </p:nvSpPr>
        <p:spPr bwMode="auto">
          <a:xfrm>
            <a:off x="3576638" y="5173663"/>
            <a:ext cx="3111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100">
                <a:solidFill>
                  <a:srgbClr val="000066"/>
                </a:solidFill>
                <a:ea typeface="ＭＳ Ｐゴシック" pitchFamily="34" charset="-128"/>
              </a:rPr>
              <a:t>%</a:t>
            </a:r>
          </a:p>
        </p:txBody>
      </p:sp>
      <p:sp>
        <p:nvSpPr>
          <p:cNvPr id="11341" name="Rectangle 45" descr="Wide upward diagonal"/>
          <p:cNvSpPr>
            <a:spLocks noChangeArrowheads="1"/>
          </p:cNvSpPr>
          <p:nvPr/>
        </p:nvSpPr>
        <p:spPr bwMode="auto">
          <a:xfrm>
            <a:off x="2933700" y="2989263"/>
            <a:ext cx="395288" cy="2355850"/>
          </a:xfrm>
          <a:prstGeom prst="rect">
            <a:avLst/>
          </a:prstGeom>
          <a:pattFill prst="dkVert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42" name="Rectangle 45" descr="Wide upward diagonal"/>
          <p:cNvSpPr>
            <a:spLocks noChangeArrowheads="1"/>
          </p:cNvSpPr>
          <p:nvPr/>
        </p:nvSpPr>
        <p:spPr bwMode="auto">
          <a:xfrm>
            <a:off x="5305425" y="5921375"/>
            <a:ext cx="395288" cy="179388"/>
          </a:xfrm>
          <a:prstGeom prst="rect">
            <a:avLst/>
          </a:prstGeom>
          <a:pattFill prst="dkVert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43" name="Rectangle 95"/>
          <p:cNvSpPr>
            <a:spLocks noChangeArrowheads="1"/>
          </p:cNvSpPr>
          <p:nvPr/>
        </p:nvSpPr>
        <p:spPr bwMode="auto">
          <a:xfrm>
            <a:off x="484188" y="2115150"/>
            <a:ext cx="3667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TDF/FTC/RPV (immediate switch, D1 to W48)</a:t>
            </a:r>
            <a:endParaRPr lang="en-US" sz="140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344" name="Rectangle 45" descr="Wide upward diagonal"/>
          <p:cNvSpPr>
            <a:spLocks noChangeArrowheads="1"/>
          </p:cNvSpPr>
          <p:nvPr/>
        </p:nvSpPr>
        <p:spPr bwMode="auto">
          <a:xfrm>
            <a:off x="255588" y="2170113"/>
            <a:ext cx="209550" cy="209550"/>
          </a:xfrm>
          <a:prstGeom prst="rect">
            <a:avLst/>
          </a:prstGeom>
          <a:pattFill prst="dkVert">
            <a:fgClr>
              <a:schemeClr val="bg1"/>
            </a:fgClr>
            <a:bgClr>
              <a:srgbClr val="CC3300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45" name="Rectangle 9"/>
          <p:cNvSpPr>
            <a:spLocks noChangeArrowheads="1"/>
          </p:cNvSpPr>
          <p:nvPr/>
        </p:nvSpPr>
        <p:spPr bwMode="auto">
          <a:xfrm>
            <a:off x="2894013" y="2746375"/>
            <a:ext cx="484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89.3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46" name="Rectangle 10"/>
          <p:cNvSpPr>
            <a:spLocks noChangeArrowheads="1"/>
          </p:cNvSpPr>
          <p:nvPr/>
        </p:nvSpPr>
        <p:spPr bwMode="auto">
          <a:xfrm>
            <a:off x="5668963" y="1148163"/>
            <a:ext cx="3384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HIV RNA &lt; 50 c/</a:t>
            </a:r>
            <a:r>
              <a:rPr lang="en-US" sz="2000" b="1" dirty="0" err="1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mL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at W24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according to pre-ART HIV RNA</a:t>
            </a:r>
            <a:endParaRPr lang="en-US" sz="20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347" name="Rectangle 9"/>
          <p:cNvSpPr>
            <a:spLocks noChangeArrowheads="1"/>
          </p:cNvSpPr>
          <p:nvPr/>
        </p:nvSpPr>
        <p:spPr bwMode="auto">
          <a:xfrm>
            <a:off x="5318125" y="5610225"/>
            <a:ext cx="3984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000066"/>
                </a:solidFill>
                <a:ea typeface="ＭＳ Ｐゴシック" pitchFamily="34" charset="-128"/>
              </a:rPr>
              <a:t>2.5</a:t>
            </a:r>
            <a:endParaRPr lang="en-GB" sz="1200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348" name="ZoneTexte 93"/>
          <p:cNvSpPr txBox="1">
            <a:spLocks noChangeArrowheads="1"/>
          </p:cNvSpPr>
          <p:nvPr/>
        </p:nvSpPr>
        <p:spPr bwMode="auto">
          <a:xfrm>
            <a:off x="5202238" y="6086475"/>
            <a:ext cx="5699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solidFill>
                  <a:srgbClr val="000066"/>
                </a:solidFill>
                <a:ea typeface="ＭＳ Ｐゴシック" pitchFamily="34" charset="-128"/>
              </a:rPr>
              <a:t>8/317</a:t>
            </a:r>
          </a:p>
        </p:txBody>
      </p:sp>
      <p:sp>
        <p:nvSpPr>
          <p:cNvPr id="1134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u contenu 3"/>
          <p:cNvSpPr>
            <a:spLocks noGrp="1"/>
          </p:cNvSpPr>
          <p:nvPr>
            <p:ph idx="1"/>
          </p:nvPr>
        </p:nvSpPr>
        <p:spPr>
          <a:xfrm>
            <a:off x="50800" y="1200150"/>
            <a:ext cx="9024938" cy="5160963"/>
          </a:xfrm>
        </p:spPr>
        <p:txBody>
          <a:bodyPr/>
          <a:lstStyle/>
          <a:p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Among the 24 patients with the K103N mutation on historical genotype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18 in the immediate switch arm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All maintain HIV RNA &lt; 50 c/mL at W24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1 </a:t>
            </a:r>
            <a:r>
              <a:rPr lang="en-US" sz="1800" dirty="0" err="1" smtClean="0">
                <a:ea typeface="ＭＳ Ｐゴシック" pitchFamily="34" charset="-128"/>
              </a:rPr>
              <a:t>virologic</a:t>
            </a:r>
            <a:r>
              <a:rPr lang="en-US" sz="1800" dirty="0" smtClean="0">
                <a:ea typeface="ＭＳ Ｐゴシック" pitchFamily="34" charset="-128"/>
              </a:rPr>
              <a:t> failure at W48 (pre-existing mutations : K103N + V179I, emergence : M184V, E138K and V108V/I)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6 in the delayed switch arm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5 maintain HIV RNA &lt; 50 c/mL at W48 (24 weeks after switch)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 1 without data at W48 (HIV RNA &lt; 50 c/mL at last study visit)</a:t>
            </a:r>
          </a:p>
          <a:p>
            <a:pPr lvl="2"/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err="1" smtClean="0"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 failure on TDF/FTC/RPV, N = 7 (1.5%)	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3 without emergence of resistance mutations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4 with emergence of resistance mutations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K103N + L100I + M184I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M184I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E138E/K + M184M/V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E138K + V108V/I + M184V</a:t>
            </a:r>
          </a:p>
          <a:p>
            <a:pPr lvl="2"/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SPIRIT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PI/r + 2 NRTI to TDF/FTC/RPV</a:t>
            </a:r>
          </a:p>
        </p:txBody>
      </p:sp>
      <p:sp>
        <p:nvSpPr>
          <p:cNvPr id="1331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13316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165"/>
          <p:cNvSpPr>
            <a:spLocks noChangeArrowheads="1"/>
          </p:cNvSpPr>
          <p:nvPr/>
        </p:nvSpPr>
        <p:spPr bwMode="auto">
          <a:xfrm>
            <a:off x="4908550" y="5422900"/>
            <a:ext cx="3376613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US" sz="28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362" name="ZoneTexte 58"/>
          <p:cNvSpPr txBox="1">
            <a:spLocks noChangeArrowheads="1"/>
          </p:cNvSpPr>
          <p:nvPr/>
        </p:nvSpPr>
        <p:spPr bwMode="auto">
          <a:xfrm>
            <a:off x="4932363" y="1281113"/>
            <a:ext cx="3582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Mean change from baseline at W24</a:t>
            </a:r>
          </a:p>
        </p:txBody>
      </p:sp>
      <p:sp>
        <p:nvSpPr>
          <p:cNvPr id="15385" name="Freeform 12"/>
          <p:cNvSpPr>
            <a:spLocks/>
          </p:cNvSpPr>
          <p:nvPr/>
        </p:nvSpPr>
        <p:spPr bwMode="auto">
          <a:xfrm>
            <a:off x="4533900" y="2414588"/>
            <a:ext cx="101600" cy="371475"/>
          </a:xfrm>
          <a:custGeom>
            <a:avLst/>
            <a:gdLst>
              <a:gd name="T0" fmla="*/ 0 w 89"/>
              <a:gd name="T1" fmla="*/ 0 h 328"/>
              <a:gd name="T2" fmla="*/ 2147483647 w 89"/>
              <a:gd name="T3" fmla="*/ 0 h 328"/>
              <a:gd name="T4" fmla="*/ 2147483647 w 89"/>
              <a:gd name="T5" fmla="*/ 2147483647 h 328"/>
              <a:gd name="T6" fmla="*/ 0 60000 65536"/>
              <a:gd name="T7" fmla="*/ 0 60000 65536"/>
              <a:gd name="T8" fmla="*/ 0 60000 65536"/>
              <a:gd name="T9" fmla="*/ 0 w 89"/>
              <a:gd name="T10" fmla="*/ 0 h 328"/>
              <a:gd name="T11" fmla="*/ 89 w 89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328">
                <a:moveTo>
                  <a:pt x="0" y="0"/>
                </a:moveTo>
                <a:lnTo>
                  <a:pt x="89" y="0"/>
                </a:lnTo>
                <a:lnTo>
                  <a:pt x="89" y="328"/>
                </a:lnTo>
              </a:path>
            </a:pathLst>
          </a:cu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86" name="Line 13"/>
          <p:cNvSpPr>
            <a:spLocks noChangeShapeType="1"/>
          </p:cNvSpPr>
          <p:nvPr/>
        </p:nvSpPr>
        <p:spPr bwMode="auto">
          <a:xfrm>
            <a:off x="4533900" y="2786063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87" name="Line 14"/>
          <p:cNvSpPr>
            <a:spLocks noChangeShapeType="1"/>
          </p:cNvSpPr>
          <p:nvPr/>
        </p:nvSpPr>
        <p:spPr bwMode="auto">
          <a:xfrm>
            <a:off x="4533900" y="3519488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88" name="Line 15"/>
          <p:cNvSpPr>
            <a:spLocks noChangeShapeType="1"/>
          </p:cNvSpPr>
          <p:nvPr/>
        </p:nvSpPr>
        <p:spPr bwMode="auto">
          <a:xfrm flipV="1">
            <a:off x="4635500" y="3151188"/>
            <a:ext cx="0" cy="36830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89" name="Line 16"/>
          <p:cNvSpPr>
            <a:spLocks noChangeShapeType="1"/>
          </p:cNvSpPr>
          <p:nvPr/>
        </p:nvSpPr>
        <p:spPr bwMode="auto">
          <a:xfrm>
            <a:off x="4533900" y="3151188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0" name="Line 17"/>
          <p:cNvSpPr>
            <a:spLocks noChangeShapeType="1"/>
          </p:cNvSpPr>
          <p:nvPr/>
        </p:nvSpPr>
        <p:spPr bwMode="auto">
          <a:xfrm>
            <a:off x="4533900" y="3886200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1" name="Line 18"/>
          <p:cNvSpPr>
            <a:spLocks noChangeShapeType="1"/>
          </p:cNvSpPr>
          <p:nvPr/>
        </p:nvSpPr>
        <p:spPr bwMode="auto">
          <a:xfrm flipV="1">
            <a:off x="4635500" y="3519488"/>
            <a:ext cx="0" cy="366712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2" name="Line 19"/>
          <p:cNvSpPr>
            <a:spLocks noChangeShapeType="1"/>
          </p:cNvSpPr>
          <p:nvPr/>
        </p:nvSpPr>
        <p:spPr bwMode="auto">
          <a:xfrm>
            <a:off x="4533900" y="4189413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3" name="Line 20"/>
          <p:cNvSpPr>
            <a:spLocks noChangeShapeType="1"/>
          </p:cNvSpPr>
          <p:nvPr/>
        </p:nvSpPr>
        <p:spPr bwMode="auto">
          <a:xfrm>
            <a:off x="4533900" y="4621213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4" name="Line 21"/>
          <p:cNvSpPr>
            <a:spLocks noChangeShapeType="1"/>
          </p:cNvSpPr>
          <p:nvPr/>
        </p:nvSpPr>
        <p:spPr bwMode="auto">
          <a:xfrm flipV="1">
            <a:off x="4635500" y="4254500"/>
            <a:ext cx="0" cy="366713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5" name="Line 22"/>
          <p:cNvSpPr>
            <a:spLocks noChangeShapeType="1"/>
          </p:cNvSpPr>
          <p:nvPr/>
        </p:nvSpPr>
        <p:spPr bwMode="auto">
          <a:xfrm flipV="1">
            <a:off x="4635500" y="3886200"/>
            <a:ext cx="0" cy="36830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6" name="Line 23"/>
          <p:cNvSpPr>
            <a:spLocks noChangeShapeType="1"/>
          </p:cNvSpPr>
          <p:nvPr/>
        </p:nvSpPr>
        <p:spPr bwMode="auto">
          <a:xfrm flipV="1">
            <a:off x="4635500" y="2786063"/>
            <a:ext cx="0" cy="365125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7" name="Line 24"/>
          <p:cNvSpPr>
            <a:spLocks noChangeShapeType="1"/>
          </p:cNvSpPr>
          <p:nvPr/>
        </p:nvSpPr>
        <p:spPr bwMode="auto">
          <a:xfrm>
            <a:off x="4533900" y="4986338"/>
            <a:ext cx="101600" cy="0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8" name="Line 25"/>
          <p:cNvSpPr>
            <a:spLocks noChangeShapeType="1"/>
          </p:cNvSpPr>
          <p:nvPr/>
        </p:nvSpPr>
        <p:spPr bwMode="auto">
          <a:xfrm flipV="1">
            <a:off x="4635500" y="4986338"/>
            <a:ext cx="0" cy="9525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99" name="Line 26"/>
          <p:cNvSpPr>
            <a:spLocks noChangeShapeType="1"/>
          </p:cNvSpPr>
          <p:nvPr/>
        </p:nvSpPr>
        <p:spPr bwMode="auto">
          <a:xfrm flipV="1">
            <a:off x="4635500" y="4621213"/>
            <a:ext cx="0" cy="365125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400" name="Line 27"/>
          <p:cNvSpPr>
            <a:spLocks noChangeShapeType="1"/>
          </p:cNvSpPr>
          <p:nvPr/>
        </p:nvSpPr>
        <p:spPr bwMode="auto">
          <a:xfrm flipV="1">
            <a:off x="4635500" y="2786063"/>
            <a:ext cx="4302125" cy="0"/>
          </a:xfrm>
          <a:prstGeom prst="line">
            <a:avLst/>
          </a:prstGeom>
          <a:noFill/>
          <a:ln w="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401" name="Rectangle 28"/>
          <p:cNvSpPr>
            <a:spLocks noChangeArrowheads="1"/>
          </p:cNvSpPr>
          <p:nvPr/>
        </p:nvSpPr>
        <p:spPr bwMode="auto">
          <a:xfrm>
            <a:off x="4816475" y="2786063"/>
            <a:ext cx="244475" cy="923925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2" name="Freeform 29"/>
          <p:cNvSpPr>
            <a:spLocks/>
          </p:cNvSpPr>
          <p:nvPr/>
        </p:nvSpPr>
        <p:spPr bwMode="auto">
          <a:xfrm>
            <a:off x="5694363" y="2786063"/>
            <a:ext cx="244475" cy="579437"/>
          </a:xfrm>
          <a:custGeom>
            <a:avLst/>
            <a:gdLst>
              <a:gd name="T0" fmla="*/ 2147483647 w 216"/>
              <a:gd name="T1" fmla="*/ 0 h 512"/>
              <a:gd name="T2" fmla="*/ 0 w 216"/>
              <a:gd name="T3" fmla="*/ 0 h 512"/>
              <a:gd name="T4" fmla="*/ 0 w 216"/>
              <a:gd name="T5" fmla="*/ 2147483647 h 512"/>
              <a:gd name="T6" fmla="*/ 2147483647 w 216"/>
              <a:gd name="T7" fmla="*/ 2147483647 h 512"/>
              <a:gd name="T8" fmla="*/ 2147483647 w 216"/>
              <a:gd name="T9" fmla="*/ 0 h 512"/>
              <a:gd name="T10" fmla="*/ 2147483647 w 216"/>
              <a:gd name="T11" fmla="*/ 0 h 5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"/>
              <a:gd name="T19" fmla="*/ 0 h 512"/>
              <a:gd name="T20" fmla="*/ 216 w 216"/>
              <a:gd name="T21" fmla="*/ 512 h 5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" h="512">
                <a:moveTo>
                  <a:pt x="216" y="0"/>
                </a:moveTo>
                <a:lnTo>
                  <a:pt x="0" y="0"/>
                </a:lnTo>
                <a:lnTo>
                  <a:pt x="0" y="512"/>
                </a:lnTo>
                <a:lnTo>
                  <a:pt x="216" y="512"/>
                </a:lnTo>
                <a:lnTo>
                  <a:pt x="216" y="0"/>
                </a:lnTo>
                <a:close/>
              </a:path>
            </a:pathLst>
          </a:custGeom>
          <a:solidFill>
            <a:srgbClr val="CC3300"/>
          </a:solidFill>
          <a:ln w="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403" name="Freeform 30"/>
          <p:cNvSpPr>
            <a:spLocks/>
          </p:cNvSpPr>
          <p:nvPr/>
        </p:nvSpPr>
        <p:spPr bwMode="auto">
          <a:xfrm>
            <a:off x="5078413" y="2786063"/>
            <a:ext cx="244475" cy="50800"/>
          </a:xfrm>
          <a:custGeom>
            <a:avLst/>
            <a:gdLst>
              <a:gd name="T0" fmla="*/ 0 w 215"/>
              <a:gd name="T1" fmla="*/ 0 h 45"/>
              <a:gd name="T2" fmla="*/ 0 w 215"/>
              <a:gd name="T3" fmla="*/ 2147483647 h 45"/>
              <a:gd name="T4" fmla="*/ 2147483647 w 215"/>
              <a:gd name="T5" fmla="*/ 2147483647 h 45"/>
              <a:gd name="T6" fmla="*/ 2147483647 w 215"/>
              <a:gd name="T7" fmla="*/ 0 h 45"/>
              <a:gd name="T8" fmla="*/ 0 w 215"/>
              <a:gd name="T9" fmla="*/ 0 h 45"/>
              <a:gd name="T10" fmla="*/ 0 w 215"/>
              <a:gd name="T11" fmla="*/ 0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5"/>
              <a:gd name="T19" fmla="*/ 0 h 45"/>
              <a:gd name="T20" fmla="*/ 215 w 215"/>
              <a:gd name="T21" fmla="*/ 45 h 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5" h="45">
                <a:moveTo>
                  <a:pt x="0" y="0"/>
                </a:moveTo>
                <a:lnTo>
                  <a:pt x="0" y="45"/>
                </a:lnTo>
                <a:lnTo>
                  <a:pt x="215" y="45"/>
                </a:lnTo>
                <a:lnTo>
                  <a:pt x="2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404" name="Rectangle 31"/>
          <p:cNvSpPr>
            <a:spLocks noChangeArrowheads="1"/>
          </p:cNvSpPr>
          <p:nvPr/>
        </p:nvSpPr>
        <p:spPr bwMode="auto">
          <a:xfrm>
            <a:off x="6827838" y="2646363"/>
            <a:ext cx="242887" cy="149225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5" name="Rectangle 32"/>
          <p:cNvSpPr>
            <a:spLocks noChangeArrowheads="1"/>
          </p:cNvSpPr>
          <p:nvPr/>
        </p:nvSpPr>
        <p:spPr bwMode="auto">
          <a:xfrm>
            <a:off x="6564313" y="2786063"/>
            <a:ext cx="246062" cy="1946275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6" name="Rectangle 33"/>
          <p:cNvSpPr>
            <a:spLocks noChangeArrowheads="1"/>
          </p:cNvSpPr>
          <p:nvPr/>
        </p:nvSpPr>
        <p:spPr bwMode="auto">
          <a:xfrm>
            <a:off x="7432675" y="2786063"/>
            <a:ext cx="246063" cy="155575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7" name="Rectangle 34"/>
          <p:cNvSpPr>
            <a:spLocks noChangeArrowheads="1"/>
          </p:cNvSpPr>
          <p:nvPr/>
        </p:nvSpPr>
        <p:spPr bwMode="auto">
          <a:xfrm>
            <a:off x="7696200" y="2786063"/>
            <a:ext cx="244475" cy="49212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8" name="Rectangle 35"/>
          <p:cNvSpPr>
            <a:spLocks noChangeArrowheads="1"/>
          </p:cNvSpPr>
          <p:nvPr/>
        </p:nvSpPr>
        <p:spPr bwMode="auto">
          <a:xfrm>
            <a:off x="8321675" y="2786063"/>
            <a:ext cx="244475" cy="725487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09" name="Rectangle 36"/>
          <p:cNvSpPr>
            <a:spLocks noChangeArrowheads="1"/>
          </p:cNvSpPr>
          <p:nvPr/>
        </p:nvSpPr>
        <p:spPr bwMode="auto">
          <a:xfrm>
            <a:off x="6704013" y="5491163"/>
            <a:ext cx="207962" cy="204787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10" name="Rectangle 37"/>
          <p:cNvSpPr>
            <a:spLocks noChangeArrowheads="1"/>
          </p:cNvSpPr>
          <p:nvPr/>
        </p:nvSpPr>
        <p:spPr bwMode="auto">
          <a:xfrm>
            <a:off x="5068888" y="5489575"/>
            <a:ext cx="209550" cy="206375"/>
          </a:xfrm>
          <a:prstGeom prst="rect">
            <a:avLst/>
          </a:prstGeom>
          <a:solidFill>
            <a:srgbClr val="CC3300"/>
          </a:solidFill>
          <a:ln w="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11" name="ZoneTexte 27650"/>
          <p:cNvSpPr txBox="1">
            <a:spLocks noChangeArrowheads="1"/>
          </p:cNvSpPr>
          <p:nvPr/>
        </p:nvSpPr>
        <p:spPr bwMode="auto">
          <a:xfrm>
            <a:off x="4222750" y="4868863"/>
            <a:ext cx="368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-60</a:t>
            </a:r>
          </a:p>
        </p:txBody>
      </p:sp>
      <p:sp>
        <p:nvSpPr>
          <p:cNvPr id="15412" name="ZoneTexte 38"/>
          <p:cNvSpPr txBox="1">
            <a:spLocks noChangeArrowheads="1"/>
          </p:cNvSpPr>
          <p:nvPr/>
        </p:nvSpPr>
        <p:spPr bwMode="auto">
          <a:xfrm>
            <a:off x="4222750" y="4500563"/>
            <a:ext cx="368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-50</a:t>
            </a:r>
          </a:p>
        </p:txBody>
      </p:sp>
      <p:sp>
        <p:nvSpPr>
          <p:cNvPr id="15413" name="ZoneTexte 39"/>
          <p:cNvSpPr txBox="1">
            <a:spLocks noChangeArrowheads="1"/>
          </p:cNvSpPr>
          <p:nvPr/>
        </p:nvSpPr>
        <p:spPr bwMode="auto">
          <a:xfrm>
            <a:off x="4222750" y="4133850"/>
            <a:ext cx="368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-40</a:t>
            </a:r>
          </a:p>
        </p:txBody>
      </p:sp>
      <p:sp>
        <p:nvSpPr>
          <p:cNvPr id="15414" name="ZoneTexte 40"/>
          <p:cNvSpPr txBox="1">
            <a:spLocks noChangeArrowheads="1"/>
          </p:cNvSpPr>
          <p:nvPr/>
        </p:nvSpPr>
        <p:spPr bwMode="auto">
          <a:xfrm>
            <a:off x="4222750" y="3765550"/>
            <a:ext cx="3683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-30</a:t>
            </a:r>
          </a:p>
        </p:txBody>
      </p:sp>
      <p:sp>
        <p:nvSpPr>
          <p:cNvPr id="15415" name="ZoneTexte 41"/>
          <p:cNvSpPr txBox="1">
            <a:spLocks noChangeArrowheads="1"/>
          </p:cNvSpPr>
          <p:nvPr/>
        </p:nvSpPr>
        <p:spPr bwMode="auto">
          <a:xfrm>
            <a:off x="4222750" y="3398838"/>
            <a:ext cx="368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-20</a:t>
            </a:r>
          </a:p>
        </p:txBody>
      </p:sp>
      <p:sp>
        <p:nvSpPr>
          <p:cNvPr id="15416" name="ZoneTexte 42"/>
          <p:cNvSpPr txBox="1">
            <a:spLocks noChangeArrowheads="1"/>
          </p:cNvSpPr>
          <p:nvPr/>
        </p:nvSpPr>
        <p:spPr bwMode="auto">
          <a:xfrm>
            <a:off x="4222750" y="3030538"/>
            <a:ext cx="368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-10</a:t>
            </a:r>
          </a:p>
        </p:txBody>
      </p:sp>
      <p:sp>
        <p:nvSpPr>
          <p:cNvPr id="15417" name="ZoneTexte 43"/>
          <p:cNvSpPr txBox="1">
            <a:spLocks noChangeArrowheads="1"/>
          </p:cNvSpPr>
          <p:nvPr/>
        </p:nvSpPr>
        <p:spPr bwMode="auto">
          <a:xfrm>
            <a:off x="4337050" y="2662238"/>
            <a:ext cx="25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0</a:t>
            </a:r>
          </a:p>
        </p:txBody>
      </p:sp>
      <p:sp>
        <p:nvSpPr>
          <p:cNvPr id="15418" name="ZoneTexte 44"/>
          <p:cNvSpPr txBox="1">
            <a:spLocks noChangeArrowheads="1"/>
          </p:cNvSpPr>
          <p:nvPr/>
        </p:nvSpPr>
        <p:spPr bwMode="auto">
          <a:xfrm>
            <a:off x="4265613" y="2290763"/>
            <a:ext cx="3254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>
                <a:solidFill>
                  <a:srgbClr val="000066"/>
                </a:solidFill>
                <a:ea typeface="ＭＳ Ｐゴシック" pitchFamily="34" charset="-128"/>
              </a:rPr>
              <a:t>10</a:t>
            </a:r>
          </a:p>
        </p:txBody>
      </p:sp>
      <p:sp>
        <p:nvSpPr>
          <p:cNvPr id="2" name="ZoneTexte 45"/>
          <p:cNvSpPr txBox="1">
            <a:spLocks noChangeArrowheads="1"/>
          </p:cNvSpPr>
          <p:nvPr/>
        </p:nvSpPr>
        <p:spPr bwMode="auto">
          <a:xfrm>
            <a:off x="4735513" y="3751263"/>
            <a:ext cx="4175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- 25</a:t>
            </a:r>
          </a:p>
        </p:txBody>
      </p:sp>
      <p:sp>
        <p:nvSpPr>
          <p:cNvPr id="3" name="ZoneTexte 46"/>
          <p:cNvSpPr txBox="1">
            <a:spLocks noChangeArrowheads="1"/>
          </p:cNvSpPr>
          <p:nvPr/>
        </p:nvSpPr>
        <p:spPr bwMode="auto">
          <a:xfrm>
            <a:off x="5029200" y="2952750"/>
            <a:ext cx="3429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- 1</a:t>
            </a:r>
          </a:p>
        </p:txBody>
      </p:sp>
      <p:sp>
        <p:nvSpPr>
          <p:cNvPr id="15421" name="ZoneTexte 47"/>
          <p:cNvSpPr txBox="1">
            <a:spLocks noChangeArrowheads="1"/>
          </p:cNvSpPr>
          <p:nvPr/>
        </p:nvSpPr>
        <p:spPr bwMode="auto">
          <a:xfrm>
            <a:off x="5622925" y="3408363"/>
            <a:ext cx="3778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000066"/>
                </a:solidFill>
                <a:ea typeface="ＭＳ Ｐゴシック" pitchFamily="34" charset="-128"/>
              </a:rPr>
              <a:t>-16</a:t>
            </a:r>
          </a:p>
        </p:txBody>
      </p:sp>
      <p:sp>
        <p:nvSpPr>
          <p:cNvPr id="5" name="ZoneTexte 48"/>
          <p:cNvSpPr txBox="1">
            <a:spLocks noChangeArrowheads="1"/>
          </p:cNvSpPr>
          <p:nvPr/>
        </p:nvSpPr>
        <p:spPr bwMode="auto">
          <a:xfrm>
            <a:off x="5937250" y="2538413"/>
            <a:ext cx="25876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0</a:t>
            </a:r>
          </a:p>
        </p:txBody>
      </p:sp>
      <p:sp>
        <p:nvSpPr>
          <p:cNvPr id="6" name="ZoneTexte 49"/>
          <p:cNvSpPr txBox="1">
            <a:spLocks noChangeArrowheads="1"/>
          </p:cNvSpPr>
          <p:nvPr/>
        </p:nvSpPr>
        <p:spPr bwMode="auto">
          <a:xfrm>
            <a:off x="6473825" y="4772025"/>
            <a:ext cx="4175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- 53</a:t>
            </a:r>
          </a:p>
        </p:txBody>
      </p:sp>
      <p:sp>
        <p:nvSpPr>
          <p:cNvPr id="7" name="ZoneTexte 50"/>
          <p:cNvSpPr txBox="1">
            <a:spLocks noChangeArrowheads="1"/>
          </p:cNvSpPr>
          <p:nvPr/>
        </p:nvSpPr>
        <p:spPr bwMode="auto">
          <a:xfrm>
            <a:off x="6827838" y="2435225"/>
            <a:ext cx="25876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3</a:t>
            </a:r>
          </a:p>
        </p:txBody>
      </p:sp>
      <p:sp>
        <p:nvSpPr>
          <p:cNvPr id="8" name="ZoneTexte 51"/>
          <p:cNvSpPr txBox="1">
            <a:spLocks noChangeArrowheads="1"/>
          </p:cNvSpPr>
          <p:nvPr/>
        </p:nvSpPr>
        <p:spPr bwMode="auto">
          <a:xfrm>
            <a:off x="7385050" y="2922588"/>
            <a:ext cx="3429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- 4</a:t>
            </a:r>
          </a:p>
        </p:txBody>
      </p:sp>
      <p:sp>
        <p:nvSpPr>
          <p:cNvPr id="9" name="ZoneTexte 52"/>
          <p:cNvSpPr txBox="1">
            <a:spLocks noChangeArrowheads="1"/>
          </p:cNvSpPr>
          <p:nvPr/>
        </p:nvSpPr>
        <p:spPr bwMode="auto">
          <a:xfrm>
            <a:off x="7653338" y="2819400"/>
            <a:ext cx="3429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- 1</a:t>
            </a:r>
          </a:p>
        </p:txBody>
      </p:sp>
      <p:sp>
        <p:nvSpPr>
          <p:cNvPr id="10" name="ZoneTexte 53"/>
          <p:cNvSpPr txBox="1">
            <a:spLocks noChangeArrowheads="1"/>
          </p:cNvSpPr>
          <p:nvPr/>
        </p:nvSpPr>
        <p:spPr bwMode="auto">
          <a:xfrm>
            <a:off x="8193088" y="3527425"/>
            <a:ext cx="52863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- 0.27</a:t>
            </a:r>
          </a:p>
        </p:txBody>
      </p:sp>
      <p:sp>
        <p:nvSpPr>
          <p:cNvPr id="11" name="ZoneTexte 54"/>
          <p:cNvSpPr txBox="1">
            <a:spLocks noChangeArrowheads="1"/>
          </p:cNvSpPr>
          <p:nvPr/>
        </p:nvSpPr>
        <p:spPr bwMode="auto">
          <a:xfrm>
            <a:off x="8489950" y="2393950"/>
            <a:ext cx="44767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65" charset="-128"/>
              </a:rPr>
              <a:t>0.08</a:t>
            </a:r>
          </a:p>
        </p:txBody>
      </p:sp>
      <p:sp>
        <p:nvSpPr>
          <p:cNvPr id="15429" name="ZoneTexte 55"/>
          <p:cNvSpPr txBox="1">
            <a:spLocks noChangeArrowheads="1"/>
          </p:cNvSpPr>
          <p:nvPr/>
        </p:nvSpPr>
        <p:spPr bwMode="auto">
          <a:xfrm>
            <a:off x="6826250" y="4375150"/>
            <a:ext cx="2165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>
                <a:solidFill>
                  <a:srgbClr val="000066"/>
                </a:solidFill>
                <a:ea typeface="ＭＳ Ｐゴシック" pitchFamily="34" charset="-128"/>
              </a:rPr>
              <a:t>P &lt; 0.001 for all comparisons</a:t>
            </a:r>
          </a:p>
        </p:txBody>
      </p:sp>
      <p:sp>
        <p:nvSpPr>
          <p:cNvPr id="15430" name="ZoneTexte 56"/>
          <p:cNvSpPr txBox="1">
            <a:spLocks noChangeArrowheads="1"/>
          </p:cNvSpPr>
          <p:nvPr/>
        </p:nvSpPr>
        <p:spPr bwMode="auto">
          <a:xfrm>
            <a:off x="6907213" y="5424488"/>
            <a:ext cx="1260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2 NRTI + PI/r</a:t>
            </a:r>
          </a:p>
        </p:txBody>
      </p:sp>
      <p:sp>
        <p:nvSpPr>
          <p:cNvPr id="15431" name="ZoneTexte 57"/>
          <p:cNvSpPr txBox="1">
            <a:spLocks noChangeArrowheads="1"/>
          </p:cNvSpPr>
          <p:nvPr/>
        </p:nvSpPr>
        <p:spPr bwMode="auto">
          <a:xfrm>
            <a:off x="4530633" y="1831975"/>
            <a:ext cx="10241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66"/>
                </a:solidFill>
                <a:ea typeface="ＭＳ Ｐゴシック" pitchFamily="34" charset="-128"/>
              </a:rPr>
              <a:t>Total-</a:t>
            </a:r>
            <a:r>
              <a:rPr lang="en-US" sz="1400" b="1" dirty="0" err="1" smtClean="0">
                <a:solidFill>
                  <a:srgbClr val="000066"/>
                </a:solidFill>
                <a:ea typeface="ＭＳ Ｐゴシック" pitchFamily="34" charset="-128"/>
              </a:rPr>
              <a:t>chol</a:t>
            </a:r>
            <a:endParaRPr lang="en-US" sz="1400" b="1" dirty="0">
              <a:solidFill>
                <a:srgbClr val="000066"/>
              </a:solidFill>
              <a:ea typeface="ＭＳ Ｐゴシック" pitchFamily="34" charset="-128"/>
            </a:endParaRPr>
          </a:p>
          <a:p>
            <a:pPr algn="ctr"/>
            <a:r>
              <a:rPr lang="en-US" sz="1400" dirty="0">
                <a:solidFill>
                  <a:srgbClr val="000066"/>
                </a:solidFill>
                <a:ea typeface="ＭＳ Ｐゴシック" pitchFamily="34" charset="-128"/>
              </a:rPr>
              <a:t>(mg/dl)</a:t>
            </a:r>
          </a:p>
        </p:txBody>
      </p:sp>
      <p:sp>
        <p:nvSpPr>
          <p:cNvPr id="15432" name="ZoneTexte 58"/>
          <p:cNvSpPr txBox="1">
            <a:spLocks noChangeArrowheads="1"/>
          </p:cNvSpPr>
          <p:nvPr/>
        </p:nvSpPr>
        <p:spPr bwMode="auto">
          <a:xfrm>
            <a:off x="5568950" y="1831975"/>
            <a:ext cx="739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ea typeface="ＭＳ Ｐゴシック" pitchFamily="34" charset="-128"/>
              </a:rPr>
              <a:t>LDL-c</a:t>
            </a:r>
            <a:br>
              <a:rPr lang="en-US" sz="1400" b="1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sz="1400">
                <a:solidFill>
                  <a:srgbClr val="000066"/>
                </a:solidFill>
                <a:ea typeface="ＭＳ Ｐゴシック" pitchFamily="34" charset="-128"/>
              </a:rPr>
              <a:t>(mg/dl)</a:t>
            </a:r>
          </a:p>
        </p:txBody>
      </p:sp>
      <p:sp>
        <p:nvSpPr>
          <p:cNvPr id="15433" name="ZoneTexte 59"/>
          <p:cNvSpPr txBox="1">
            <a:spLocks noChangeArrowheads="1"/>
          </p:cNvSpPr>
          <p:nvPr/>
        </p:nvSpPr>
        <p:spPr bwMode="auto">
          <a:xfrm>
            <a:off x="6396038" y="1831975"/>
            <a:ext cx="739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ea typeface="ＭＳ Ｐゴシック" pitchFamily="34" charset="-128"/>
              </a:rPr>
              <a:t>TG</a:t>
            </a:r>
          </a:p>
          <a:p>
            <a:pPr algn="ctr"/>
            <a:r>
              <a:rPr lang="en-US" sz="1400">
                <a:solidFill>
                  <a:srgbClr val="000066"/>
                </a:solidFill>
                <a:ea typeface="ＭＳ Ｐゴシック" pitchFamily="34" charset="-128"/>
              </a:rPr>
              <a:t>(mg/dl)</a:t>
            </a:r>
          </a:p>
        </p:txBody>
      </p:sp>
      <p:sp>
        <p:nvSpPr>
          <p:cNvPr id="15434" name="ZoneTexte 60"/>
          <p:cNvSpPr txBox="1">
            <a:spLocks noChangeArrowheads="1"/>
          </p:cNvSpPr>
          <p:nvPr/>
        </p:nvSpPr>
        <p:spPr bwMode="auto">
          <a:xfrm>
            <a:off x="7262813" y="1831975"/>
            <a:ext cx="741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66"/>
                </a:solidFill>
                <a:ea typeface="ＭＳ Ｐゴシック" pitchFamily="34" charset="-128"/>
              </a:rPr>
              <a:t>HDL-c</a:t>
            </a:r>
          </a:p>
          <a:p>
            <a:pPr algn="ctr"/>
            <a:r>
              <a:rPr lang="en-US" sz="1400">
                <a:solidFill>
                  <a:srgbClr val="000066"/>
                </a:solidFill>
                <a:ea typeface="ＭＳ Ｐゴシック" pitchFamily="34" charset="-128"/>
              </a:rPr>
              <a:t>(mg/dl)</a:t>
            </a:r>
          </a:p>
        </p:txBody>
      </p:sp>
      <p:sp>
        <p:nvSpPr>
          <p:cNvPr id="15435" name="ZoneTexte 61"/>
          <p:cNvSpPr txBox="1">
            <a:spLocks noChangeArrowheads="1"/>
          </p:cNvSpPr>
          <p:nvPr/>
        </p:nvSpPr>
        <p:spPr bwMode="auto">
          <a:xfrm>
            <a:off x="7953683" y="1831975"/>
            <a:ext cx="121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66"/>
                </a:solidFill>
                <a:ea typeface="ＭＳ Ｐゴシック" pitchFamily="34" charset="-128"/>
              </a:rPr>
              <a:t>Ratio total-c</a:t>
            </a:r>
            <a:endParaRPr lang="en-US" sz="1400" b="1" dirty="0">
              <a:solidFill>
                <a:srgbClr val="000066"/>
              </a:solidFill>
              <a:ea typeface="ＭＳ Ｐゴシック" pitchFamily="34" charset="-128"/>
            </a:endParaRPr>
          </a:p>
          <a:p>
            <a:pPr algn="ctr"/>
            <a:r>
              <a:rPr lang="en-US" sz="1400" b="1" dirty="0" smtClean="0">
                <a:solidFill>
                  <a:srgbClr val="000066"/>
                </a:solidFill>
                <a:ea typeface="ＭＳ Ｐゴシック" pitchFamily="34" charset="-128"/>
              </a:rPr>
              <a:t>HDL-c </a:t>
            </a:r>
            <a:r>
              <a:rPr lang="en-US" sz="1400" b="1" dirty="0" err="1" smtClean="0">
                <a:solidFill>
                  <a:srgbClr val="000066"/>
                </a:solidFill>
                <a:ea typeface="ＭＳ Ｐゴシック" pitchFamily="34" charset="-128"/>
              </a:rPr>
              <a:t>dL</a:t>
            </a:r>
            <a:endParaRPr lang="en-US" sz="1400" dirty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36" name="ZoneTexte 56"/>
          <p:cNvSpPr txBox="1">
            <a:spLocks noChangeArrowheads="1"/>
          </p:cNvSpPr>
          <p:nvPr/>
        </p:nvSpPr>
        <p:spPr bwMode="auto">
          <a:xfrm>
            <a:off x="5294313" y="5424488"/>
            <a:ext cx="132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TDF/FTC/RPV</a:t>
            </a:r>
          </a:p>
        </p:txBody>
      </p:sp>
      <p:sp>
        <p:nvSpPr>
          <p:cNvPr id="15437" name="Line 26"/>
          <p:cNvSpPr>
            <a:spLocks noChangeShapeType="1"/>
          </p:cNvSpPr>
          <p:nvPr/>
        </p:nvSpPr>
        <p:spPr bwMode="auto">
          <a:xfrm flipV="1">
            <a:off x="8204200" y="3146425"/>
            <a:ext cx="0" cy="365125"/>
          </a:xfrm>
          <a:prstGeom prst="line">
            <a:avLst/>
          </a:prstGeom>
          <a:noFill/>
          <a:ln w="8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438" name="Rectangle 31"/>
          <p:cNvSpPr>
            <a:spLocks noChangeArrowheads="1"/>
          </p:cNvSpPr>
          <p:nvPr/>
        </p:nvSpPr>
        <p:spPr bwMode="auto">
          <a:xfrm>
            <a:off x="8589963" y="2625725"/>
            <a:ext cx="242887" cy="149225"/>
          </a:xfrm>
          <a:prstGeom prst="rect">
            <a:avLst/>
          </a:prstGeom>
          <a:solidFill>
            <a:srgbClr val="00B0F0"/>
          </a:solidFill>
          <a:ln w="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5439" name="Espace réservé du contenu 79"/>
          <p:cNvSpPr>
            <a:spLocks noGrp="1"/>
          </p:cNvSpPr>
          <p:nvPr>
            <p:ph idx="1"/>
          </p:nvPr>
        </p:nvSpPr>
        <p:spPr>
          <a:xfrm>
            <a:off x="50800" y="1295400"/>
            <a:ext cx="4483100" cy="2344738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C00000"/>
              </a:buClr>
              <a:buFontTx/>
              <a:buChar char="•"/>
            </a:pPr>
            <a:r>
              <a:rPr lang="en-US" sz="1800" b="1" smtClean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Discontinuation for adverse event (W24)</a:t>
            </a:r>
          </a:p>
          <a:p>
            <a:pPr lvl="1">
              <a:spcBef>
                <a:spcPct val="0"/>
              </a:spcBef>
              <a:buClr>
                <a:srgbClr val="C00000"/>
              </a:buClr>
            </a:pPr>
            <a:r>
              <a:rPr lang="en-US" sz="1800" smtClean="0">
                <a:ea typeface="ＭＳ Ｐゴシック" pitchFamily="34" charset="-128"/>
              </a:rPr>
              <a:t>TDF/FTC/RPV, N = 6</a:t>
            </a:r>
          </a:p>
          <a:p>
            <a:pPr lvl="2">
              <a:spcBef>
                <a:spcPct val="0"/>
              </a:spcBef>
              <a:buClr>
                <a:srgbClr val="C00000"/>
              </a:buClr>
            </a:pPr>
            <a:r>
              <a:rPr lang="en-US" smtClean="0">
                <a:ea typeface="ＭＳ Ｐゴシック" pitchFamily="34" charset="-128"/>
              </a:rPr>
              <a:t>tubulopathy, N = 1</a:t>
            </a:r>
          </a:p>
          <a:p>
            <a:pPr lvl="2">
              <a:spcBef>
                <a:spcPct val="0"/>
              </a:spcBef>
              <a:buClr>
                <a:srgbClr val="C00000"/>
              </a:buClr>
            </a:pPr>
            <a:r>
              <a:rPr lang="en-US" smtClean="0">
                <a:ea typeface="ＭＳ Ｐゴシック" pitchFamily="34" charset="-128"/>
              </a:rPr>
              <a:t>neuro-psychiatric events, N = 4 (depression, headache, </a:t>
            </a:r>
          </a:p>
          <a:p>
            <a:pPr lvl="2">
              <a:spcBef>
                <a:spcPct val="0"/>
              </a:spcBef>
              <a:buClr>
                <a:srgbClr val="C00000"/>
              </a:buClr>
              <a:buFontTx/>
              <a:buNone/>
            </a:pPr>
            <a:r>
              <a:rPr lang="en-US" smtClean="0">
                <a:ea typeface="ＭＳ Ｐゴシック" pitchFamily="34" charset="-128"/>
              </a:rPr>
              <a:t>	insomnia, psychiatric event)</a:t>
            </a:r>
            <a:endParaRPr lang="en-US" sz="180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  <a:buClr>
                <a:srgbClr val="C00000"/>
              </a:buClr>
            </a:pPr>
            <a:r>
              <a:rPr lang="en-US" sz="1800" smtClean="0">
                <a:ea typeface="ＭＳ Ｐゴシック" pitchFamily="34" charset="-128"/>
              </a:rPr>
              <a:t>2 NRTI + PI/r, N = 0</a:t>
            </a: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None/>
            </a:pPr>
            <a:endParaRPr lang="en-US" sz="10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spcBef>
                <a:spcPct val="0"/>
              </a:spcBef>
              <a:buClr>
                <a:srgbClr val="C00000"/>
              </a:buClr>
              <a:buFont typeface="Arial" charset="0"/>
              <a:buChar char="•"/>
            </a:pPr>
            <a:r>
              <a:rPr lang="en-US" sz="1800" b="1" smtClean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GFR decrease significantly more </a:t>
            </a: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None/>
            </a:pPr>
            <a:r>
              <a:rPr lang="en-US" sz="1800" b="1" smtClean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	important with RPV</a:t>
            </a:r>
          </a:p>
          <a:p>
            <a:pPr>
              <a:spcBef>
                <a:spcPct val="0"/>
              </a:spcBef>
              <a:buClr>
                <a:srgbClr val="C00000"/>
              </a:buClr>
              <a:buFont typeface="Wingdings" pitchFamily="2" charset="2"/>
              <a:buNone/>
            </a:pPr>
            <a:endParaRPr lang="en-US" sz="1800" b="1" smtClean="0">
              <a:solidFill>
                <a:srgbClr val="CC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70" name="Connecteur droit 69"/>
          <p:cNvCxnSpPr/>
          <p:nvPr/>
        </p:nvCxnSpPr>
        <p:spPr bwMode="auto">
          <a:xfrm>
            <a:off x="4643438" y="2197100"/>
            <a:ext cx="0" cy="28289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 bwMode="auto">
          <a:xfrm>
            <a:off x="4570413" y="2438400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 bwMode="auto">
          <a:xfrm>
            <a:off x="4572000" y="278288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 bwMode="auto">
          <a:xfrm>
            <a:off x="4573588" y="316388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 bwMode="auto">
          <a:xfrm>
            <a:off x="4576763" y="3889375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 bwMode="auto">
          <a:xfrm>
            <a:off x="4562475" y="426878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 bwMode="auto">
          <a:xfrm>
            <a:off x="4584700" y="3522663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 bwMode="auto">
          <a:xfrm>
            <a:off x="4567238" y="4625975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 bwMode="auto">
          <a:xfrm>
            <a:off x="4567238" y="5037138"/>
            <a:ext cx="730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SPIRIT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PI/r + 2 NRTI to TDF/FTC/RPV</a:t>
            </a:r>
          </a:p>
        </p:txBody>
      </p:sp>
      <p:sp>
        <p:nvSpPr>
          <p:cNvPr id="1545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15451" name="ZoneTexte 58"/>
          <p:cNvSpPr txBox="1">
            <a:spLocks noChangeArrowheads="1"/>
          </p:cNvSpPr>
          <p:nvPr/>
        </p:nvSpPr>
        <p:spPr bwMode="auto">
          <a:xfrm>
            <a:off x="157163" y="4114800"/>
            <a:ext cx="3800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Grade 3-4 Adverse events and </a:t>
            </a:r>
          </a:p>
          <a:p>
            <a:pPr algn="ctr"/>
            <a:r>
              <a:rPr lang="en-US" b="1" smtClean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laboratoratory </a:t>
            </a:r>
            <a:r>
              <a:rPr lang="en-US" b="1" dirty="0">
                <a:solidFill>
                  <a:srgbClr val="CC0000"/>
                </a:solidFill>
                <a:latin typeface="Calibri" pitchFamily="34" charset="0"/>
                <a:ea typeface="ＭＳ Ｐゴシック" pitchFamily="34" charset="-128"/>
              </a:rPr>
              <a:t>abnormalities to W48</a:t>
            </a:r>
          </a:p>
        </p:txBody>
      </p:sp>
      <p:sp>
        <p:nvSpPr>
          <p:cNvPr id="15452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  <p:graphicFrame>
        <p:nvGraphicFramePr>
          <p:cNvPr id="15454" name="Group 94"/>
          <p:cNvGraphicFramePr>
            <a:graphicFrameLocks noGrp="1"/>
          </p:cNvGraphicFramePr>
          <p:nvPr/>
        </p:nvGraphicFramePr>
        <p:xfrm>
          <a:off x="190500" y="4830763"/>
          <a:ext cx="3779838" cy="1676502"/>
        </p:xfrm>
        <a:graphic>
          <a:graphicData uri="http://schemas.openxmlformats.org/drawingml/2006/table">
            <a:tbl>
              <a:tblPr/>
              <a:tblGrid>
                <a:gridCol w="1222375"/>
                <a:gridCol w="876300"/>
                <a:gridCol w="839788"/>
                <a:gridCol w="841375"/>
              </a:tblGrid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Immediate switch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(at  W48)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PI/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r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(at  W24)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rgbClr val="CC33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Adverse events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5.7 %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6.9 %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7.9%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Laboratory abnormalities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8.8 %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11.3 %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15.2%</a:t>
                      </a: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" name="Rectangle 76"/>
          <p:cNvSpPr/>
          <p:nvPr/>
        </p:nvSpPr>
        <p:spPr bwMode="auto">
          <a:xfrm>
            <a:off x="3221720" y="4882518"/>
            <a:ext cx="658800" cy="6612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  <a:alpha val="74998"/>
              </a:schemeClr>
            </a:prstShdw>
          </a:effec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lnSpc>
                <a:spcPts val="1120"/>
              </a:lnSpc>
            </a:pPr>
            <a:r>
              <a:rPr lang="en-US" sz="1100" dirty="0" smtClean="0">
                <a:ea typeface="ＭＳ Ｐゴシック" pitchFamily="34" charset="-128"/>
              </a:rPr>
              <a:t>RPV</a:t>
            </a:r>
          </a:p>
          <a:p>
            <a:pPr lvl="0" algn="ctr" defTabSz="914400">
              <a:lnSpc>
                <a:spcPts val="1120"/>
              </a:lnSpc>
            </a:pPr>
            <a:r>
              <a:rPr lang="en-US" sz="1100" dirty="0" smtClean="0">
                <a:ea typeface="ＭＳ Ｐゴシック" pitchFamily="34" charset="-128"/>
              </a:rPr>
              <a:t>Delayed switch </a:t>
            </a:r>
            <a:br>
              <a:rPr lang="en-US" sz="1100" dirty="0" smtClean="0">
                <a:ea typeface="ＭＳ Ｐゴシック" pitchFamily="34" charset="-128"/>
              </a:rPr>
            </a:br>
            <a:r>
              <a:rPr lang="en-US" sz="1100" dirty="0" smtClean="0">
                <a:ea typeface="ＭＳ Ｐゴシック" pitchFamily="34" charset="-128"/>
              </a:rPr>
              <a:t>(at  W24)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" y="1155700"/>
            <a:ext cx="8553450" cy="5303838"/>
          </a:xfrm>
        </p:spPr>
        <p:txBody>
          <a:bodyPr/>
          <a:lstStyle/>
          <a:p>
            <a:pPr>
              <a:spcBef>
                <a:spcPts val="1176"/>
              </a:spcBef>
              <a:spcAft>
                <a:spcPts val="600"/>
              </a:spcAft>
              <a:buFont typeface="Wingdings" pitchFamily="-65" charset="2"/>
              <a:buChar char="§"/>
              <a:defRPr/>
            </a:pPr>
            <a:r>
              <a:rPr lang="en-US" sz="2800" b="1" dirty="0" smtClean="0">
                <a:latin typeface="+mj-lt"/>
              </a:rPr>
              <a:t>Conclusion</a:t>
            </a:r>
          </a:p>
          <a:p>
            <a:pPr lvl="1">
              <a:spcBef>
                <a:spcPts val="1176"/>
              </a:spcBef>
              <a:spcAft>
                <a:spcPts val="600"/>
              </a:spcAft>
              <a:defRPr/>
            </a:pPr>
            <a:r>
              <a:rPr lang="en-US" sz="2000" dirty="0" smtClean="0">
                <a:latin typeface=""/>
              </a:rPr>
              <a:t>Switching to the STR TDF/FTC/RPV from a PI/r regimen in </a:t>
            </a:r>
            <a:r>
              <a:rPr lang="en-US" sz="2000" dirty="0" err="1" smtClean="0">
                <a:latin typeface=""/>
              </a:rPr>
              <a:t>virologically</a:t>
            </a:r>
            <a:r>
              <a:rPr lang="en-US" sz="2000" dirty="0" smtClean="0">
                <a:latin typeface=""/>
              </a:rPr>
              <a:t> suppressed, HIV-1-infected participants maintained </a:t>
            </a:r>
            <a:r>
              <a:rPr lang="en-US" sz="2000" dirty="0" err="1" smtClean="0">
                <a:latin typeface=""/>
              </a:rPr>
              <a:t>virologic</a:t>
            </a:r>
            <a:r>
              <a:rPr lang="en-US" sz="2000" dirty="0" smtClean="0">
                <a:latin typeface=""/>
              </a:rPr>
              <a:t> suppression with a low risk of </a:t>
            </a:r>
            <a:r>
              <a:rPr lang="en-US" sz="2000" dirty="0" err="1" smtClean="0">
                <a:latin typeface=""/>
              </a:rPr>
              <a:t>virologic</a:t>
            </a:r>
            <a:r>
              <a:rPr lang="en-US" sz="2000" dirty="0" smtClean="0">
                <a:latin typeface=""/>
              </a:rPr>
              <a:t> failure, while improving total cholesterol, LDL-cholesterol, and triglycerides</a:t>
            </a:r>
          </a:p>
          <a:p>
            <a:pPr lvl="2">
              <a:spcBef>
                <a:spcPts val="1176"/>
              </a:spcBef>
              <a:spcAft>
                <a:spcPts val="600"/>
              </a:spcAft>
              <a:defRPr/>
            </a:pPr>
            <a:r>
              <a:rPr lang="en-US" sz="1800" dirty="0" smtClean="0"/>
              <a:t>Participants had been </a:t>
            </a:r>
            <a:r>
              <a:rPr lang="en-US" sz="1800" dirty="0" err="1" smtClean="0"/>
              <a:t>virologically</a:t>
            </a:r>
            <a:r>
              <a:rPr lang="en-US" sz="1800" dirty="0" smtClean="0"/>
              <a:t> suppressed on a PI/r regimen for at least 6 months prior to study entry and had no previous ART failure</a:t>
            </a:r>
          </a:p>
          <a:p>
            <a:pPr lvl="2">
              <a:spcBef>
                <a:spcPts val="1176"/>
              </a:spcBef>
              <a:spcAft>
                <a:spcPts val="600"/>
              </a:spcAft>
              <a:defRPr/>
            </a:pPr>
            <a:r>
              <a:rPr lang="en-US" sz="1800" dirty="0" smtClean="0"/>
              <a:t>Pretreatment HIV-1 RNA levels (while still ARV-naive) did not affect maintenance of viral suppression after switch to TDF/FTC/RPV</a:t>
            </a:r>
          </a:p>
          <a:p>
            <a:pPr lvl="1">
              <a:spcBef>
                <a:spcPts val="1176"/>
              </a:spcBef>
              <a:spcAft>
                <a:spcPts val="600"/>
              </a:spcAft>
              <a:defRPr/>
            </a:pPr>
            <a:r>
              <a:rPr lang="en-US" sz="2000" dirty="0" smtClean="0"/>
              <a:t>Historical K103 resistance mutation (probably transmitted) did not affect efficacy of switch to TDF/FTC/RPV in participants of the study</a:t>
            </a:r>
            <a:endParaRPr lang="en-US" sz="2000" dirty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0800" y="44450"/>
            <a:ext cx="90932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SPIRIT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PI/r + 2 NRTI to TDF/FTC/RPV</a:t>
            </a:r>
          </a:p>
        </p:txBody>
      </p:sp>
      <p:sp>
        <p:nvSpPr>
          <p:cNvPr id="1741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SPIRIT</a:t>
            </a:r>
          </a:p>
        </p:txBody>
      </p:sp>
      <p:sp>
        <p:nvSpPr>
          <p:cNvPr id="17412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Palella F, AIDS 2014;28:335-44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846</Words>
  <Application>Microsoft Office PowerPoint</Application>
  <PresentationFormat>Affichage à l'écran (4:3)</PresentationFormat>
  <Paragraphs>228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ARV_trials_2014</vt:lpstr>
      <vt:lpstr>Switch to TDF/FTC/RPV </vt:lpstr>
      <vt:lpstr>SPIRIT study: Switch PI/r + 2 NRTI to TDF/FTC/RPV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</cp:lastModifiedBy>
  <cp:revision>19</cp:revision>
  <dcterms:created xsi:type="dcterms:W3CDTF">2014-11-21T07:30:21Z</dcterms:created>
  <dcterms:modified xsi:type="dcterms:W3CDTF">2015-01-19T13:23:24Z</dcterms:modified>
  <cp:category/>
</cp:coreProperties>
</file>