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78" r:id="rId2"/>
    <p:sldId id="365" r:id="rId3"/>
    <p:sldId id="366" r:id="rId4"/>
    <p:sldId id="367" r:id="rId5"/>
    <p:sldId id="368" r:id="rId6"/>
    <p:sldId id="369" r:id="rId7"/>
    <p:sldId id="370" r:id="rId8"/>
    <p:sldId id="372" r:id="rId9"/>
    <p:sldId id="371" r:id="rId10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33399"/>
    <a:srgbClr val="CC3300"/>
    <a:srgbClr val="777777"/>
    <a:srgbClr val="FF6600"/>
    <a:srgbClr val="000066"/>
    <a:srgbClr val="002060"/>
    <a:srgbClr val="DDDDDD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17" autoAdjust="0"/>
  </p:normalViewPr>
  <p:slideViewPr>
    <p:cSldViewPr snapToObjects="1">
      <p:cViewPr varScale="1">
        <p:scale>
          <a:sx n="116" d="100"/>
          <a:sy n="116" d="100"/>
        </p:scale>
        <p:origin x="-1398" y="-102"/>
      </p:cViewPr>
      <p:guideLst>
        <p:guide orient="horz" pos="1225"/>
        <p:guide orient="horz" pos="3768"/>
        <p:guide pos="930"/>
        <p:guide pos="2880"/>
        <p:guide pos="4333"/>
        <p:guide pos="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7984"/>
    </p:cViewPr>
  </p:sorterViewPr>
  <p:notesViewPr>
    <p:cSldViewPr snapToObjects="1">
      <p:cViewPr varScale="1">
        <p:scale>
          <a:sx n="50" d="100"/>
          <a:sy n="50" d="100"/>
        </p:scale>
        <p:origin x="-2628" y="-108"/>
      </p:cViewPr>
      <p:guideLst>
        <p:guide orient="horz" pos="2653"/>
        <p:guide pos="2160"/>
        <p:guide pos="391"/>
        <p:guide pos="365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469A7C23-5983-4E75-9487-EA7C35FBD825}" type="datetime1">
              <a:rPr lang="fr-FR" altLang="fr-FR"/>
              <a:pPr>
                <a:defRPr/>
              </a:pPr>
              <a:t>26/11/2014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DE02F898-7C9E-46FF-BBB3-D4319767B164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3824A721-FDF6-425F-8475-BA6C2BD2043C}" type="datetime1">
              <a:rPr lang="fr-FR" altLang="fr-FR"/>
              <a:pPr>
                <a:defRPr/>
              </a:pPr>
              <a:t>26/11/2014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9992" tIns="49996" rIns="99992" bIns="49996"/>
          <a:lstStyle>
            <a:lvl1pPr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smtClean="0">
                <a:latin typeface="Trebuchet MS" pitchFamily="-65" charset="0"/>
                <a:cs typeface="+mn-cs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44DC90AA-FB31-4F83-A973-C2E4499316ED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smtClean="0">
              <a:ea typeface="ＭＳ Ｐゴシック"/>
              <a:cs typeface="ＭＳ Ｐゴシック"/>
            </a:endParaRPr>
          </a:p>
        </p:txBody>
      </p:sp>
      <p:sp>
        <p:nvSpPr>
          <p:cNvPr id="1945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218234B3-A1C0-4737-9544-A4C8F9BF2BCA}" type="slidenum">
              <a:rPr lang="fr-FR" sz="1200"/>
              <a:pPr algn="r" defTabSz="850900"/>
              <a:t>1</a:t>
            </a:fld>
            <a:endParaRPr 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DA7BE3-58A3-4755-B308-086C99933D29}" type="slidenum">
              <a:rPr lang="fr-FR" altLang="fr-FR" smtClean="0">
                <a:ea typeface="ＭＳ Ｐゴシック"/>
                <a:cs typeface="ＭＳ Ｐゴシック"/>
              </a:rPr>
              <a:pPr/>
              <a:t>2</a:t>
            </a:fld>
            <a:endParaRPr lang="fr-FR" altLang="fr-FR" smtClean="0">
              <a:ea typeface="ＭＳ Ｐゴシック"/>
              <a:cs typeface="ＭＳ Ｐゴシック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fr-FR" smtClean="0">
              <a:ea typeface="ＭＳ Ｐゴシック"/>
              <a:cs typeface="ＭＳ Ｐゴシック"/>
            </a:endParaRPr>
          </a:p>
        </p:txBody>
      </p:sp>
      <p:sp>
        <p:nvSpPr>
          <p:cNvPr id="2355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algn="ctr" defTabSz="922338"/>
            <a:r>
              <a:rPr lang="fr-FR" altLang="fr-FR" sz="13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2355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D03A5F4-42E9-4AD0-9D45-4760AE28300C}" type="slidenum">
              <a:rPr lang="fr-FR" altLang="fr-FR" sz="1200">
                <a:solidFill>
                  <a:srgbClr val="000000"/>
                </a:solidFill>
              </a:rPr>
              <a:pPr algn="r" defTabSz="850900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altLang="fr-FR" smtClean="0">
              <a:ea typeface="ＭＳ Ｐゴシック"/>
              <a:cs typeface="ＭＳ Ｐゴシック"/>
            </a:endParaRPr>
          </a:p>
        </p:txBody>
      </p:sp>
      <p:sp>
        <p:nvSpPr>
          <p:cNvPr id="25603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42A45-F5AD-4E88-B480-9E40CC15BBFA}" type="slidenum">
              <a:rPr lang="fr-FR" altLang="fr-FR" smtClean="0">
                <a:ea typeface="ＭＳ Ｐゴシック"/>
                <a:cs typeface="ＭＳ Ｐゴシック"/>
              </a:rPr>
              <a:pPr/>
              <a:t>4</a:t>
            </a:fld>
            <a:endParaRPr lang="fr-FR" altLang="fr-FR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Cliquez pour modifier les styles du texte du masque</a:t>
            </a:r>
          </a:p>
          <a:p>
            <a:pPr lvl="1"/>
            <a:r>
              <a:rPr lang="en-US" altLang="fr-FR" smtClean="0"/>
              <a:t>Deuxième niveau</a:t>
            </a:r>
          </a:p>
          <a:p>
            <a:pPr lvl="2"/>
            <a:r>
              <a:rPr lang="en-US" altLang="fr-FR" smtClean="0"/>
              <a:t>Troisième niveau</a:t>
            </a:r>
          </a:p>
          <a:p>
            <a:pPr lvl="3"/>
            <a:r>
              <a:rPr lang="en-US" altLang="fr-FR" smtClean="0"/>
              <a:t>Quatrième niveau</a:t>
            </a:r>
          </a:p>
          <a:p>
            <a:pPr lvl="4"/>
            <a:r>
              <a:rPr lang="en-US" alt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/>
                <a:cs typeface="ＭＳ Ｐゴシック"/>
              </a:rPr>
              <a:t>Switch to EVG/c/FTC/TDF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STRATEGY-PI </a:t>
            </a: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latin typeface="Calibri" pitchFamily="-84" charset="0"/>
                <a:ea typeface="ＭＳ Ｐゴシック" pitchFamily="-84" charset="-128"/>
              </a:rPr>
              <a:t>STRATEGY-NNRTI </a:t>
            </a:r>
            <a:r>
              <a:rPr lang="fr-FR" sz="2800" b="1" dirty="0" err="1" smtClean="0"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0482" name="Espace réservé du contenu 2"/>
          <p:cNvSpPr>
            <a:spLocks/>
          </p:cNvSpPr>
          <p:nvPr/>
        </p:nvSpPr>
        <p:spPr bwMode="auto">
          <a:xfrm>
            <a:off x="34925" y="4343400"/>
            <a:ext cx="9066213" cy="219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altLang="fr-FR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>
                <a:solidFill>
                  <a:srgbClr val="000066"/>
                </a:solidFill>
              </a:rPr>
              <a:t>Primary: proportion of patients maintaining HIV RNA &lt; 50 c/mL at W48 (mITT, snapshot) ; non-inferiority if lower margin of a two-sided 95% CI for the difference = -12%, 85% power. If non-inferiority and lower margin &gt; 0, assessment for superiority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Tx/>
              <a:buChar char="–"/>
            </a:pPr>
            <a:r>
              <a:rPr lang="en-GB" altLang="fr-FR">
                <a:solidFill>
                  <a:srgbClr val="000066"/>
                </a:solidFill>
              </a:rPr>
              <a:t>Secondary: proportion of patients maintaining HIV RNA &lt; 50 c/mL at W48 (TLOVR algorithm), CD4, safety, tolerability to W96</a:t>
            </a:r>
            <a:endParaRPr lang="en-GB" altLang="fr-FR" b="1">
              <a:solidFill>
                <a:srgbClr val="000066"/>
              </a:solidFill>
            </a:endParaRPr>
          </a:p>
        </p:txBody>
      </p:sp>
      <p:graphicFrame>
        <p:nvGraphicFramePr>
          <p:cNvPr id="5150" name="Group 30"/>
          <p:cNvGraphicFramePr>
            <a:graphicFrameLocks noGrp="1"/>
          </p:cNvGraphicFramePr>
          <p:nvPr/>
        </p:nvGraphicFramePr>
        <p:xfrm>
          <a:off x="4867275" y="2517775"/>
          <a:ext cx="2905125" cy="525463"/>
        </p:xfrm>
        <a:graphic>
          <a:graphicData uri="http://schemas.openxmlformats.org/drawingml/2006/table">
            <a:tbl>
              <a:tblPr/>
              <a:tblGrid>
                <a:gridCol w="2905125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EVG/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/FTC/TDF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/>
        </p:nvGraphicFramePr>
        <p:xfrm>
          <a:off x="4867275" y="3508375"/>
          <a:ext cx="2905125" cy="525463"/>
        </p:xfrm>
        <a:graphic>
          <a:graphicData uri="http://schemas.openxmlformats.org/drawingml/2006/table">
            <a:tbl>
              <a:tblPr/>
              <a:tblGrid>
                <a:gridCol w="2905125"/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NNRTI + FTC + TDF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20495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20496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  <p:cxnSp>
        <p:nvCxnSpPr>
          <p:cNvPr id="20497" name="Connecteur droit 66"/>
          <p:cNvCxnSpPr>
            <a:cxnSpLocks noChangeShapeType="1"/>
          </p:cNvCxnSpPr>
          <p:nvPr/>
        </p:nvCxnSpPr>
        <p:spPr bwMode="auto">
          <a:xfrm rot="5400000">
            <a:off x="3542507" y="24328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20498" name="Oval 170"/>
          <p:cNvSpPr>
            <a:spLocks noChangeArrowheads="1"/>
          </p:cNvSpPr>
          <p:nvPr/>
        </p:nvSpPr>
        <p:spPr bwMode="auto">
          <a:xfrm>
            <a:off x="2971800" y="12192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altLang="fr-FR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 : 1</a:t>
            </a:r>
          </a:p>
          <a:p>
            <a:pPr algn="ctr" defTabSz="914400"/>
            <a:r>
              <a:rPr lang="en-GB" altLang="fr-FR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20499" name="AutoShape 162"/>
          <p:cNvSpPr>
            <a:spLocks noChangeArrowheads="1"/>
          </p:cNvSpPr>
          <p:nvPr/>
        </p:nvSpPr>
        <p:spPr bwMode="auto">
          <a:xfrm>
            <a:off x="138113" y="2106613"/>
            <a:ext cx="3186112" cy="22812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FTC + TDF + NNRTI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&lt; 50 c/mL &gt; 6 months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virologic failure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Genotype testing before ART with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resistance to study drugs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Integrase inhibitor naïve</a:t>
            </a:r>
          </a:p>
          <a:p>
            <a:pPr algn="ctr" defTabSz="914400"/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eGFR </a:t>
            </a:r>
            <a:r>
              <a:rPr lang="en-GB" altLang="fr-FR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70 mL/mim</a:t>
            </a:r>
          </a:p>
        </p:txBody>
      </p:sp>
      <p:cxnSp>
        <p:nvCxnSpPr>
          <p:cNvPr id="20500" name="AutoShape 60"/>
          <p:cNvCxnSpPr>
            <a:cxnSpLocks noChangeShapeType="1"/>
          </p:cNvCxnSpPr>
          <p:nvPr/>
        </p:nvCxnSpPr>
        <p:spPr bwMode="auto">
          <a:xfrm rot="10800000" flipH="1" flipV="1">
            <a:off x="4852988" y="277018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0501" name="Line 63"/>
          <p:cNvSpPr>
            <a:spLocks noChangeShapeType="1"/>
          </p:cNvSpPr>
          <p:nvPr/>
        </p:nvSpPr>
        <p:spPr bwMode="auto">
          <a:xfrm>
            <a:off x="3324225" y="3260725"/>
            <a:ext cx="7524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02" name="Rectangle 9"/>
          <p:cNvSpPr>
            <a:spLocks noChangeArrowheads="1"/>
          </p:cNvSpPr>
          <p:nvPr/>
        </p:nvSpPr>
        <p:spPr bwMode="auto">
          <a:xfrm>
            <a:off x="4075113" y="3436938"/>
            <a:ext cx="827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>
                <a:solidFill>
                  <a:srgbClr val="CC3300"/>
                </a:solidFill>
                <a:latin typeface="Calibri" pitchFamily="34" charset="0"/>
                <a:cs typeface="Arial" charset="0"/>
              </a:rPr>
              <a:t>N = 147</a:t>
            </a:r>
          </a:p>
        </p:txBody>
      </p:sp>
      <p:sp>
        <p:nvSpPr>
          <p:cNvPr id="20503" name="Rectangle 8"/>
          <p:cNvSpPr>
            <a:spLocks noChangeArrowheads="1"/>
          </p:cNvSpPr>
          <p:nvPr/>
        </p:nvSpPr>
        <p:spPr bwMode="auto">
          <a:xfrm>
            <a:off x="4075113" y="2443163"/>
            <a:ext cx="827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altLang="fr-FR" sz="1600" b="1">
                <a:solidFill>
                  <a:srgbClr val="CC3300"/>
                </a:solidFill>
                <a:latin typeface="Calibri" pitchFamily="34" charset="0"/>
                <a:cs typeface="Arial" charset="0"/>
              </a:rPr>
              <a:t>N = 292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480300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smtClean="0">
                <a:solidFill>
                  <a:srgbClr val="0066FF"/>
                </a:solidFill>
                <a:latin typeface="Calibri" pitchFamily="-65" charset="0"/>
                <a:cs typeface="+mn-cs"/>
              </a:rPr>
              <a:t>W48</a:t>
            </a:r>
            <a:endParaRPr lang="en-GB" altLang="fr-FR" sz="1600" smtClean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20505" name="Line 172"/>
          <p:cNvSpPr>
            <a:spLocks noChangeShapeType="1"/>
          </p:cNvSpPr>
          <p:nvPr/>
        </p:nvSpPr>
        <p:spPr bwMode="auto">
          <a:xfrm>
            <a:off x="7762875" y="19637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506" name="Line 172"/>
          <p:cNvSpPr>
            <a:spLocks noChangeShapeType="1"/>
          </p:cNvSpPr>
          <p:nvPr/>
        </p:nvSpPr>
        <p:spPr bwMode="auto">
          <a:xfrm>
            <a:off x="8770938" y="1892300"/>
            <a:ext cx="0" cy="22225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9153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defRPr/>
            </a:pPr>
            <a:r>
              <a:rPr lang="en-GB" altLang="fr-FR" sz="1600" b="1" smtClean="0">
                <a:solidFill>
                  <a:srgbClr val="0066FF"/>
                </a:solidFill>
                <a:latin typeface="Calibri" pitchFamily="-65" charset="0"/>
                <a:cs typeface="+mn-cs"/>
              </a:rPr>
              <a:t>W96</a:t>
            </a:r>
            <a:endParaRPr lang="en-GB" altLang="fr-FR" sz="1600" smtClean="0">
              <a:solidFill>
                <a:srgbClr val="0066FF"/>
              </a:solidFill>
              <a:latin typeface="Calibri" pitchFamily="-65" charset="0"/>
              <a:cs typeface="+mn-cs"/>
            </a:endParaRPr>
          </a:p>
        </p:txBody>
      </p:sp>
      <p:sp>
        <p:nvSpPr>
          <p:cNvPr id="20508" name="Line 31"/>
          <p:cNvSpPr>
            <a:spLocks noChangeShapeType="1"/>
          </p:cNvSpPr>
          <p:nvPr/>
        </p:nvSpPr>
        <p:spPr bwMode="auto">
          <a:xfrm flipV="1">
            <a:off x="7772400" y="372110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09" name="Line 31"/>
          <p:cNvSpPr>
            <a:spLocks noChangeShapeType="1"/>
          </p:cNvSpPr>
          <p:nvPr/>
        </p:nvSpPr>
        <p:spPr bwMode="auto">
          <a:xfrm flipV="1">
            <a:off x="7762875" y="2762250"/>
            <a:ext cx="99853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10" name="ZoneTexte 22"/>
          <p:cNvSpPr txBox="1">
            <a:spLocks noChangeArrowheads="1"/>
          </p:cNvSpPr>
          <p:nvPr/>
        </p:nvSpPr>
        <p:spPr bwMode="auto">
          <a:xfrm>
            <a:off x="3719513" y="4114800"/>
            <a:ext cx="4814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600">
                <a:solidFill>
                  <a:srgbClr val="000066"/>
                </a:solidFill>
              </a:rPr>
              <a:t>* Randomisation stratified by EFV use at screening</a:t>
            </a:r>
          </a:p>
        </p:txBody>
      </p:sp>
      <p:sp>
        <p:nvSpPr>
          <p:cNvPr id="20511" name="Titre 22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6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0213"/>
          <a:ext cx="8353425" cy="4048125"/>
        </p:xfrm>
        <a:graphic>
          <a:graphicData uri="http://schemas.openxmlformats.org/drawingml/2006/table">
            <a:tbl>
              <a:tblPr/>
              <a:tblGrid>
                <a:gridCol w="366712"/>
                <a:gridCol w="3505200"/>
                <a:gridCol w="2286000"/>
                <a:gridCol w="2195513"/>
              </a:tblGrid>
              <a:tr h="59224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EVG/c/FTC/TDF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291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NNRTI + FTC + 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 143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39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Time since HIV diagnosis, median years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On first ARV regimen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90%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91%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NNRTI at randomisation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7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Efavirenz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coformulated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EFV/FTC/TDF)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80% (76%)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74% (70%)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Nevirapine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16%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19%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Rilpivirine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Etravirine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188" marB="471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median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561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562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Hepatitis B / hepatitis C coinfection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2% / 4%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2% / 1%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79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22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</a:t>
                      </a:r>
                    </a:p>
                  </a:txBody>
                  <a:tcPr marL="90000" marR="90000" marT="47188" marB="471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592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22593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  <p:sp>
        <p:nvSpPr>
          <p:cNvPr id="22594" name="Text Box 2"/>
          <p:cNvSpPr txBox="1">
            <a:spLocks noChangeArrowheads="1"/>
          </p:cNvSpPr>
          <p:nvPr/>
        </p:nvSpPr>
        <p:spPr bwMode="auto">
          <a:xfrm>
            <a:off x="1477963" y="1100138"/>
            <a:ext cx="6173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4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1268413" y="1100138"/>
            <a:ext cx="6592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800" b="1">
                <a:solidFill>
                  <a:srgbClr val="CC3300"/>
                </a:solidFill>
                <a:latin typeface="Calibri" pitchFamily="34" charset="0"/>
              </a:rPr>
              <a:t>Virologic outcome at W48 (mITT, snapshot)</a:t>
            </a:r>
          </a:p>
        </p:txBody>
      </p:sp>
      <p:sp>
        <p:nvSpPr>
          <p:cNvPr id="24578" name="Rectangle 7"/>
          <p:cNvSpPr>
            <a:spLocks noChangeArrowheads="1"/>
          </p:cNvSpPr>
          <p:nvPr/>
        </p:nvSpPr>
        <p:spPr bwMode="auto">
          <a:xfrm>
            <a:off x="3214688" y="3203575"/>
            <a:ext cx="590550" cy="2455863"/>
          </a:xfrm>
          <a:prstGeom prst="rect">
            <a:avLst/>
          </a:prstGeom>
          <a:solidFill>
            <a:srgbClr val="333399"/>
          </a:solidFill>
          <a:ln w="8001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24579" name="Rectangle 9"/>
          <p:cNvSpPr>
            <a:spLocks noChangeArrowheads="1"/>
          </p:cNvSpPr>
          <p:nvPr/>
        </p:nvSpPr>
        <p:spPr bwMode="auto">
          <a:xfrm>
            <a:off x="3795713" y="3387725"/>
            <a:ext cx="590550" cy="2271713"/>
          </a:xfrm>
          <a:prstGeom prst="rect">
            <a:avLst/>
          </a:prstGeom>
          <a:solidFill>
            <a:srgbClr val="00B050"/>
          </a:solidFill>
          <a:ln w="7938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24580" name="Line 12"/>
          <p:cNvSpPr>
            <a:spLocks noChangeShapeType="1"/>
          </p:cNvSpPr>
          <p:nvPr/>
        </p:nvSpPr>
        <p:spPr bwMode="auto">
          <a:xfrm>
            <a:off x="2867025" y="5659438"/>
            <a:ext cx="51339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81" name="Rectangle 22"/>
          <p:cNvSpPr>
            <a:spLocks noChangeArrowheads="1"/>
          </p:cNvSpPr>
          <p:nvPr/>
        </p:nvSpPr>
        <p:spPr bwMode="auto">
          <a:xfrm>
            <a:off x="3349625" y="2971800"/>
            <a:ext cx="3206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93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24582" name="Rectangle 24"/>
          <p:cNvSpPr>
            <a:spLocks noChangeArrowheads="1"/>
          </p:cNvSpPr>
          <p:nvPr/>
        </p:nvSpPr>
        <p:spPr bwMode="auto">
          <a:xfrm>
            <a:off x="3924300" y="3179763"/>
            <a:ext cx="3190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88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24583" name="Line 150"/>
          <p:cNvSpPr>
            <a:spLocks noChangeShapeType="1"/>
          </p:cNvSpPr>
          <p:nvPr/>
        </p:nvSpPr>
        <p:spPr bwMode="auto">
          <a:xfrm flipV="1">
            <a:off x="4652963" y="56562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84" name="Line 141"/>
          <p:cNvSpPr>
            <a:spLocks noChangeShapeType="1"/>
          </p:cNvSpPr>
          <p:nvPr/>
        </p:nvSpPr>
        <p:spPr bwMode="auto">
          <a:xfrm>
            <a:off x="2943225" y="3117850"/>
            <a:ext cx="0" cy="253841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85" name="Line 142"/>
          <p:cNvSpPr>
            <a:spLocks noChangeShapeType="1"/>
          </p:cNvSpPr>
          <p:nvPr/>
        </p:nvSpPr>
        <p:spPr bwMode="auto">
          <a:xfrm>
            <a:off x="2876550" y="56562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86" name="Line 143"/>
          <p:cNvSpPr>
            <a:spLocks noChangeShapeType="1"/>
          </p:cNvSpPr>
          <p:nvPr/>
        </p:nvSpPr>
        <p:spPr bwMode="auto">
          <a:xfrm>
            <a:off x="2876550" y="51482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87" name="Line 144"/>
          <p:cNvSpPr>
            <a:spLocks noChangeShapeType="1"/>
          </p:cNvSpPr>
          <p:nvPr/>
        </p:nvSpPr>
        <p:spPr bwMode="auto">
          <a:xfrm>
            <a:off x="2876550" y="46386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88" name="Line 145"/>
          <p:cNvSpPr>
            <a:spLocks noChangeShapeType="1"/>
          </p:cNvSpPr>
          <p:nvPr/>
        </p:nvSpPr>
        <p:spPr bwMode="auto">
          <a:xfrm>
            <a:off x="2876550" y="413702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89" name="Line 146"/>
          <p:cNvSpPr>
            <a:spLocks noChangeShapeType="1"/>
          </p:cNvSpPr>
          <p:nvPr/>
        </p:nvSpPr>
        <p:spPr bwMode="auto">
          <a:xfrm>
            <a:off x="2876550" y="362743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90" name="Line 147"/>
          <p:cNvSpPr>
            <a:spLocks noChangeShapeType="1"/>
          </p:cNvSpPr>
          <p:nvPr/>
        </p:nvSpPr>
        <p:spPr bwMode="auto">
          <a:xfrm>
            <a:off x="2876550" y="311785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91" name="Line 149"/>
          <p:cNvSpPr>
            <a:spLocks noChangeShapeType="1"/>
          </p:cNvSpPr>
          <p:nvPr/>
        </p:nvSpPr>
        <p:spPr bwMode="auto">
          <a:xfrm flipV="1">
            <a:off x="2943225" y="56562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592" name="ZoneTexte 86"/>
          <p:cNvSpPr txBox="1">
            <a:spLocks noChangeArrowheads="1"/>
          </p:cNvSpPr>
          <p:nvPr/>
        </p:nvSpPr>
        <p:spPr bwMode="auto">
          <a:xfrm>
            <a:off x="2809875" y="5724525"/>
            <a:ext cx="1990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1400">
                <a:solidFill>
                  <a:srgbClr val="000066"/>
                </a:solidFill>
              </a:rPr>
              <a:t>Difference (95% CI)</a:t>
            </a:r>
            <a:r>
              <a:rPr lang="fr-FR" altLang="fr-FR" sz="1400">
                <a:solidFill>
                  <a:srgbClr val="000066"/>
                </a:solidFill>
                <a:cs typeface="Arial" charset="0"/>
              </a:rPr>
              <a:t/>
            </a:r>
            <a:br>
              <a:rPr lang="fr-FR" altLang="fr-FR" sz="1400">
                <a:solidFill>
                  <a:srgbClr val="000066"/>
                </a:solidFill>
                <a:cs typeface="Arial" charset="0"/>
              </a:rPr>
            </a:br>
            <a:r>
              <a:rPr lang="fr-FR" altLang="fr-FR" sz="1400">
                <a:solidFill>
                  <a:srgbClr val="000066"/>
                </a:solidFill>
                <a:cs typeface="Arial" charset="0"/>
              </a:rPr>
              <a:t>= 5.3% (-0.5 to 12.0)</a:t>
            </a:r>
          </a:p>
        </p:txBody>
      </p:sp>
      <p:sp>
        <p:nvSpPr>
          <p:cNvPr id="24593" name="Rectangle 7"/>
          <p:cNvSpPr>
            <a:spLocks noChangeArrowheads="1"/>
          </p:cNvSpPr>
          <p:nvPr/>
        </p:nvSpPr>
        <p:spPr bwMode="auto">
          <a:xfrm>
            <a:off x="4932363" y="5605463"/>
            <a:ext cx="590550" cy="53975"/>
          </a:xfrm>
          <a:prstGeom prst="rect">
            <a:avLst/>
          </a:prstGeom>
          <a:solidFill>
            <a:srgbClr val="333399"/>
          </a:solidFill>
          <a:ln w="8001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24594" name="Rectangle 9"/>
          <p:cNvSpPr>
            <a:spLocks noChangeArrowheads="1"/>
          </p:cNvSpPr>
          <p:nvPr/>
        </p:nvSpPr>
        <p:spPr bwMode="auto">
          <a:xfrm>
            <a:off x="5513388" y="5605463"/>
            <a:ext cx="590550" cy="53975"/>
          </a:xfrm>
          <a:prstGeom prst="rect">
            <a:avLst/>
          </a:prstGeom>
          <a:solidFill>
            <a:srgbClr val="00B050"/>
          </a:solidFill>
          <a:ln w="7938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24595" name="Rectangle 22"/>
          <p:cNvSpPr>
            <a:spLocks noChangeArrowheads="1"/>
          </p:cNvSpPr>
          <p:nvPr/>
        </p:nvSpPr>
        <p:spPr bwMode="auto">
          <a:xfrm>
            <a:off x="5084763" y="5313363"/>
            <a:ext cx="3206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1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24596" name="Rectangle 24"/>
          <p:cNvSpPr>
            <a:spLocks noChangeArrowheads="1"/>
          </p:cNvSpPr>
          <p:nvPr/>
        </p:nvSpPr>
        <p:spPr bwMode="auto">
          <a:xfrm>
            <a:off x="5659438" y="5334000"/>
            <a:ext cx="3190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1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24597" name="ZoneTexte 45"/>
          <p:cNvSpPr txBox="1">
            <a:spLocks noChangeArrowheads="1"/>
          </p:cNvSpPr>
          <p:nvPr/>
        </p:nvSpPr>
        <p:spPr bwMode="auto">
          <a:xfrm>
            <a:off x="4911725" y="5656263"/>
            <a:ext cx="6175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400" b="1">
                <a:solidFill>
                  <a:srgbClr val="000066"/>
                </a:solidFill>
              </a:rPr>
              <a:t>N = 3</a:t>
            </a:r>
          </a:p>
        </p:txBody>
      </p:sp>
      <p:sp>
        <p:nvSpPr>
          <p:cNvPr id="24598" name="ZoneTexte 46"/>
          <p:cNvSpPr txBox="1">
            <a:spLocks noChangeArrowheads="1"/>
          </p:cNvSpPr>
          <p:nvPr/>
        </p:nvSpPr>
        <p:spPr bwMode="auto">
          <a:xfrm>
            <a:off x="5507038" y="5656263"/>
            <a:ext cx="617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400" b="1">
                <a:solidFill>
                  <a:srgbClr val="000066"/>
                </a:solidFill>
              </a:rPr>
              <a:t>N = 1</a:t>
            </a:r>
          </a:p>
        </p:txBody>
      </p:sp>
      <p:sp>
        <p:nvSpPr>
          <p:cNvPr id="24599" name="Line 150"/>
          <p:cNvSpPr>
            <a:spLocks noChangeShapeType="1"/>
          </p:cNvSpPr>
          <p:nvPr/>
        </p:nvSpPr>
        <p:spPr bwMode="auto">
          <a:xfrm flipV="1">
            <a:off x="6303963" y="5664200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600" name="Rectangle 7"/>
          <p:cNvSpPr>
            <a:spLocks noChangeArrowheads="1"/>
          </p:cNvSpPr>
          <p:nvPr/>
        </p:nvSpPr>
        <p:spPr bwMode="auto">
          <a:xfrm>
            <a:off x="6442075" y="5407025"/>
            <a:ext cx="590550" cy="252413"/>
          </a:xfrm>
          <a:prstGeom prst="rect">
            <a:avLst/>
          </a:prstGeom>
          <a:solidFill>
            <a:srgbClr val="333399"/>
          </a:solidFill>
          <a:ln w="8001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24601" name="Rectangle 9"/>
          <p:cNvSpPr>
            <a:spLocks noChangeArrowheads="1"/>
          </p:cNvSpPr>
          <p:nvPr/>
        </p:nvSpPr>
        <p:spPr bwMode="auto">
          <a:xfrm>
            <a:off x="7023100" y="5172075"/>
            <a:ext cx="590550" cy="487363"/>
          </a:xfrm>
          <a:prstGeom prst="rect">
            <a:avLst/>
          </a:prstGeom>
          <a:solidFill>
            <a:srgbClr val="00B050"/>
          </a:solidFill>
          <a:ln w="7938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24602" name="Rectangle 22"/>
          <p:cNvSpPr>
            <a:spLocks noChangeArrowheads="1"/>
          </p:cNvSpPr>
          <p:nvPr/>
        </p:nvSpPr>
        <p:spPr bwMode="auto">
          <a:xfrm>
            <a:off x="6584950" y="5118100"/>
            <a:ext cx="3206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6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24603" name="Rectangle 24"/>
          <p:cNvSpPr>
            <a:spLocks noChangeArrowheads="1"/>
          </p:cNvSpPr>
          <p:nvPr/>
        </p:nvSpPr>
        <p:spPr bwMode="auto">
          <a:xfrm>
            <a:off x="7159625" y="4956175"/>
            <a:ext cx="3190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4400"/>
            <a:r>
              <a:rPr lang="fr-FR" altLang="fr-FR" sz="1400" b="1">
                <a:solidFill>
                  <a:srgbClr val="000066"/>
                </a:solidFill>
              </a:rPr>
              <a:t>11</a:t>
            </a:r>
            <a:endParaRPr lang="fr-FR" altLang="fr-FR" sz="4000">
              <a:solidFill>
                <a:srgbClr val="000066"/>
              </a:solidFill>
            </a:endParaRPr>
          </a:p>
        </p:txBody>
      </p:sp>
      <p:sp>
        <p:nvSpPr>
          <p:cNvPr id="24604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24605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  <p:grpSp>
        <p:nvGrpSpPr>
          <p:cNvPr id="24606" name="Groupe 47"/>
          <p:cNvGrpSpPr>
            <a:grpSpLocks/>
          </p:cNvGrpSpPr>
          <p:nvPr/>
        </p:nvGrpSpPr>
        <p:grpSpPr bwMode="auto">
          <a:xfrm>
            <a:off x="296863" y="1755775"/>
            <a:ext cx="2520950" cy="1016000"/>
            <a:chOff x="3933825" y="3479800"/>
            <a:chExt cx="2143125" cy="1016591"/>
          </a:xfrm>
        </p:grpSpPr>
        <p:sp>
          <p:nvSpPr>
            <p:cNvPr id="24618" name="AutoShape 165"/>
            <p:cNvSpPr>
              <a:spLocks noChangeArrowheads="1"/>
            </p:cNvSpPr>
            <p:nvPr/>
          </p:nvSpPr>
          <p:spPr bwMode="auto">
            <a:xfrm>
              <a:off x="3933825" y="3479800"/>
              <a:ext cx="2143125" cy="7445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24619" name="Rectangle 3"/>
            <p:cNvSpPr>
              <a:spLocks noChangeArrowheads="1"/>
            </p:cNvSpPr>
            <p:nvPr/>
          </p:nvSpPr>
          <p:spPr bwMode="auto">
            <a:xfrm>
              <a:off x="4129088" y="3616325"/>
              <a:ext cx="165100" cy="14446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24620" name="Rectangle 4"/>
            <p:cNvSpPr>
              <a:spLocks noChangeArrowheads="1"/>
            </p:cNvSpPr>
            <p:nvPr/>
          </p:nvSpPr>
          <p:spPr bwMode="auto">
            <a:xfrm>
              <a:off x="4135735" y="3967535"/>
              <a:ext cx="165100" cy="14446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fr-FR" altLang="fr-FR" sz="2400">
                <a:solidFill>
                  <a:srgbClr val="000066"/>
                </a:solidFill>
              </a:endParaRPr>
            </a:p>
          </p:txBody>
        </p:sp>
        <p:sp>
          <p:nvSpPr>
            <p:cNvPr id="24621" name="ZoneTexte 84"/>
            <p:cNvSpPr txBox="1">
              <a:spLocks noChangeArrowheads="1"/>
            </p:cNvSpPr>
            <p:nvPr/>
          </p:nvSpPr>
          <p:spPr bwMode="auto">
            <a:xfrm>
              <a:off x="4281488" y="3495675"/>
              <a:ext cx="179546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fr-FR" altLang="fr-FR" b="1">
                  <a:solidFill>
                    <a:srgbClr val="000066"/>
                  </a:solidFill>
                  <a:latin typeface="Calibri" pitchFamily="34" charset="0"/>
                </a:rPr>
                <a:t>EVG/c/FTC/TDF</a:t>
              </a:r>
            </a:p>
          </p:txBody>
        </p:sp>
        <p:sp>
          <p:nvSpPr>
            <p:cNvPr id="24622" name="ZoneTexte 85"/>
            <p:cNvSpPr txBox="1">
              <a:spLocks noChangeArrowheads="1"/>
            </p:cNvSpPr>
            <p:nvPr/>
          </p:nvSpPr>
          <p:spPr bwMode="auto">
            <a:xfrm>
              <a:off x="4288135" y="3850060"/>
              <a:ext cx="17526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fr-FR" altLang="fr-FR" b="1">
                  <a:solidFill>
                    <a:srgbClr val="000066"/>
                  </a:solidFill>
                  <a:latin typeface="Calibri" pitchFamily="34" charset="0"/>
                </a:rPr>
                <a:t>NNRTI + FTC + TDF</a:t>
              </a:r>
            </a:p>
          </p:txBody>
        </p:sp>
      </p:grpSp>
      <p:sp>
        <p:nvSpPr>
          <p:cNvPr id="24607" name="Text Box 76"/>
          <p:cNvSpPr txBox="1">
            <a:spLocks noChangeArrowheads="1"/>
          </p:cNvSpPr>
          <p:nvPr/>
        </p:nvSpPr>
        <p:spPr bwMode="auto">
          <a:xfrm>
            <a:off x="2668588" y="26812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/>
            <a:r>
              <a:rPr lang="fr-FR" altLang="fr-FR" b="1">
                <a:solidFill>
                  <a:srgbClr val="000066"/>
                </a:solidFill>
              </a:rPr>
              <a:t>%</a:t>
            </a:r>
          </a:p>
        </p:txBody>
      </p:sp>
      <p:sp>
        <p:nvSpPr>
          <p:cNvPr id="24608" name="Rectangle 159"/>
          <p:cNvSpPr>
            <a:spLocks noChangeArrowheads="1"/>
          </p:cNvSpPr>
          <p:nvPr/>
        </p:nvSpPr>
        <p:spPr bwMode="auto">
          <a:xfrm>
            <a:off x="2717800" y="5557838"/>
            <a:ext cx="1000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0</a:t>
            </a:r>
          </a:p>
        </p:txBody>
      </p:sp>
      <p:sp>
        <p:nvSpPr>
          <p:cNvPr id="24609" name="Rectangle 160"/>
          <p:cNvSpPr>
            <a:spLocks noChangeArrowheads="1"/>
          </p:cNvSpPr>
          <p:nvPr/>
        </p:nvSpPr>
        <p:spPr bwMode="auto">
          <a:xfrm>
            <a:off x="2619375" y="5046663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20</a:t>
            </a:r>
          </a:p>
        </p:txBody>
      </p:sp>
      <p:sp>
        <p:nvSpPr>
          <p:cNvPr id="24610" name="Rectangle 161"/>
          <p:cNvSpPr>
            <a:spLocks noChangeArrowheads="1"/>
          </p:cNvSpPr>
          <p:nvPr/>
        </p:nvSpPr>
        <p:spPr bwMode="auto">
          <a:xfrm>
            <a:off x="2619375" y="4538663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40</a:t>
            </a:r>
          </a:p>
        </p:txBody>
      </p:sp>
      <p:sp>
        <p:nvSpPr>
          <p:cNvPr id="24611" name="Rectangle 162"/>
          <p:cNvSpPr>
            <a:spLocks noChangeArrowheads="1"/>
          </p:cNvSpPr>
          <p:nvPr/>
        </p:nvSpPr>
        <p:spPr bwMode="auto">
          <a:xfrm>
            <a:off x="2619375" y="4037013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60</a:t>
            </a:r>
          </a:p>
        </p:txBody>
      </p:sp>
      <p:sp>
        <p:nvSpPr>
          <p:cNvPr id="24612" name="Rectangle 163"/>
          <p:cNvSpPr>
            <a:spLocks noChangeArrowheads="1"/>
          </p:cNvSpPr>
          <p:nvPr/>
        </p:nvSpPr>
        <p:spPr bwMode="auto">
          <a:xfrm>
            <a:off x="2619375" y="3527425"/>
            <a:ext cx="198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24613" name="Rectangle 164"/>
          <p:cNvSpPr>
            <a:spLocks noChangeArrowheads="1"/>
          </p:cNvSpPr>
          <p:nvPr/>
        </p:nvSpPr>
        <p:spPr bwMode="auto">
          <a:xfrm>
            <a:off x="2519363" y="3017838"/>
            <a:ext cx="298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/>
            <a:r>
              <a:rPr lang="fr-FR" altLang="fr-FR" sz="14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24614" name="ZoneTexte 11"/>
          <p:cNvSpPr txBox="1">
            <a:spLocks noChangeArrowheads="1"/>
          </p:cNvSpPr>
          <p:nvPr/>
        </p:nvSpPr>
        <p:spPr bwMode="auto">
          <a:xfrm>
            <a:off x="3208338" y="2230438"/>
            <a:ext cx="1122362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HIV RNA</a:t>
            </a:r>
            <a:br>
              <a:rPr lang="fr-FR" altLang="fr-FR" b="1">
                <a:solidFill>
                  <a:srgbClr val="0066FF"/>
                </a:solidFill>
                <a:latin typeface="Calibri" pitchFamily="34" charset="0"/>
              </a:rPr>
            </a:b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&lt; 50 c/mL</a:t>
            </a:r>
          </a:p>
        </p:txBody>
      </p:sp>
      <p:sp>
        <p:nvSpPr>
          <p:cNvPr id="24615" name="ZoneTexte 11"/>
          <p:cNvSpPr txBox="1">
            <a:spLocks noChangeArrowheads="1"/>
          </p:cNvSpPr>
          <p:nvPr/>
        </p:nvSpPr>
        <p:spPr bwMode="auto">
          <a:xfrm>
            <a:off x="4962525" y="2230438"/>
            <a:ext cx="1120775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HIV RNA</a:t>
            </a:r>
            <a:br>
              <a:rPr lang="fr-FR" altLang="fr-FR" b="1">
                <a:solidFill>
                  <a:srgbClr val="0066FF"/>
                </a:solidFill>
                <a:latin typeface="Calibri" pitchFamily="34" charset="0"/>
              </a:rPr>
            </a:b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≥ 50 c/mL</a:t>
            </a:r>
          </a:p>
        </p:txBody>
      </p:sp>
      <p:sp>
        <p:nvSpPr>
          <p:cNvPr id="24616" name="ZoneTexte 11"/>
          <p:cNvSpPr txBox="1">
            <a:spLocks noChangeArrowheads="1"/>
          </p:cNvSpPr>
          <p:nvPr/>
        </p:nvSpPr>
        <p:spPr bwMode="auto">
          <a:xfrm>
            <a:off x="6445250" y="2230438"/>
            <a:ext cx="13208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ct val="80000"/>
              </a:lnSpc>
            </a:pP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No virologic</a:t>
            </a:r>
            <a:br>
              <a:rPr lang="fr-FR" altLang="fr-FR" b="1">
                <a:solidFill>
                  <a:srgbClr val="0066FF"/>
                </a:solidFill>
                <a:latin typeface="Calibri" pitchFamily="34" charset="0"/>
              </a:rPr>
            </a:br>
            <a:r>
              <a:rPr lang="fr-FR" altLang="fr-FR" b="1">
                <a:solidFill>
                  <a:srgbClr val="0066FF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24617" name="Titre 47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26626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2306638" y="1150938"/>
            <a:ext cx="4516437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>
              <a:lnSpc>
                <a:spcPts val="2400"/>
              </a:lnSpc>
            </a:pP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HIV RNA &lt; 50 c/mL</a:t>
            </a:r>
            <a:b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</a:b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</a:rPr>
              <a:t>Sensitivity and secondary analysis</a:t>
            </a:r>
          </a:p>
        </p:txBody>
      </p:sp>
      <p:graphicFrame>
        <p:nvGraphicFramePr>
          <p:cNvPr id="10" name="Table 3"/>
          <p:cNvGraphicFramePr>
            <a:graphicFrameLocks noGrp="1"/>
          </p:cNvGraphicFramePr>
          <p:nvPr/>
        </p:nvGraphicFramePr>
        <p:xfrm>
          <a:off x="896938" y="2001838"/>
          <a:ext cx="7346950" cy="2867025"/>
        </p:xfrm>
        <a:graphic>
          <a:graphicData uri="http://schemas.openxmlformats.org/drawingml/2006/table">
            <a:tbl>
              <a:tblPr/>
              <a:tblGrid>
                <a:gridCol w="2105814"/>
                <a:gridCol w="2711236"/>
                <a:gridCol w="2529900"/>
              </a:tblGrid>
              <a:tr h="6232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EGV/c/FTC/TDF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NNRTI + FTC + TDF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Per-proctol</a:t>
                      </a:r>
                      <a:endParaRPr kumimoji="0" lang="fr-FR" altLang="fr-FR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99%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99%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Difference</a:t>
                      </a: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: 0.1% (95% CI: - 2.1 to 3.5)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ITT-TLOVR</a:t>
                      </a: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92%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87%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093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L="0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Difference</a:t>
                      </a:r>
                      <a:r>
                        <a:rPr kumimoji="0" lang="fr-FR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: 5.0% (95% CI: -1.1 to 12.1)</a:t>
                      </a:r>
                    </a:p>
                  </a:txBody>
                  <a:tcPr marL="151681" marR="151681" marT="75835" marB="75835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653" name="Espace réservé du contenu 2"/>
          <p:cNvSpPr txBox="1">
            <a:spLocks/>
          </p:cNvSpPr>
          <p:nvPr/>
        </p:nvSpPr>
        <p:spPr bwMode="auto">
          <a:xfrm>
            <a:off x="50800" y="5105400"/>
            <a:ext cx="9024938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altLang="fr-FR" sz="1600">
                <a:solidFill>
                  <a:srgbClr val="002060"/>
                </a:solidFill>
              </a:rPr>
              <a:t>One participant in each group met the criteria for resistance testing (HIV RNA </a:t>
            </a:r>
            <a:r>
              <a:rPr lang="en-US" altLang="fr-FR" sz="1600" u="sng">
                <a:solidFill>
                  <a:srgbClr val="002060"/>
                </a:solidFill>
              </a:rPr>
              <a:t>&gt;</a:t>
            </a:r>
            <a:r>
              <a:rPr lang="en-US" altLang="fr-FR" sz="1600">
                <a:solidFill>
                  <a:srgbClr val="002060"/>
                </a:solidFill>
              </a:rPr>
              <a:t> 400 c/mL at virologic failure or early discontinuation)</a:t>
            </a:r>
          </a:p>
          <a:p>
            <a:pPr marL="742950" lvl="1" indent="-285750" eaLnBrk="0" hangingPunct="0">
              <a:buClr>
                <a:srgbClr val="CC3300"/>
              </a:buClr>
              <a:buFontTx/>
              <a:buChar char="–"/>
            </a:pPr>
            <a:r>
              <a:rPr lang="en-US" altLang="fr-FR" sz="1600">
                <a:solidFill>
                  <a:srgbClr val="002060"/>
                </a:solidFill>
              </a:rPr>
              <a:t>No emergence of resistance</a:t>
            </a:r>
          </a:p>
          <a:p>
            <a:pPr marL="742950" lvl="1" indent="-285750" eaLnBrk="0" hangingPunct="0">
              <a:buClr>
                <a:srgbClr val="CC3300"/>
              </a:buClr>
              <a:buFontTx/>
              <a:buChar char="–"/>
            </a:pPr>
            <a:r>
              <a:rPr lang="en-US" altLang="fr-FR" sz="1600">
                <a:solidFill>
                  <a:srgbClr val="002060"/>
                </a:solidFill>
              </a:rPr>
              <a:t>Both remained on study treatment and achieved HIV RNA &lt; 50 c/mL after W48</a:t>
            </a:r>
          </a:p>
        </p:txBody>
      </p:sp>
      <p:sp>
        <p:nvSpPr>
          <p:cNvPr id="26654" name="Titre 7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369888" y="1100138"/>
            <a:ext cx="8389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800" b="1">
                <a:solidFill>
                  <a:srgbClr val="CC3300"/>
                </a:solidFill>
                <a:latin typeface="Calibri" pitchFamily="34" charset="0"/>
              </a:rPr>
              <a:t>Virologic sucess overall and by subgroup at W48 (mITT)</a:t>
            </a:r>
          </a:p>
        </p:txBody>
      </p:sp>
      <p:sp>
        <p:nvSpPr>
          <p:cNvPr id="2765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27651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  <p:sp>
        <p:nvSpPr>
          <p:cNvPr id="7" name="Line 141"/>
          <p:cNvSpPr>
            <a:spLocks noChangeShapeType="1"/>
          </p:cNvSpPr>
          <p:nvPr/>
        </p:nvSpPr>
        <p:spPr bwMode="auto">
          <a:xfrm>
            <a:off x="1479550" y="1844675"/>
            <a:ext cx="0" cy="4081463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8" name="Line 142"/>
          <p:cNvSpPr>
            <a:spLocks noChangeShapeType="1"/>
          </p:cNvSpPr>
          <p:nvPr/>
        </p:nvSpPr>
        <p:spPr bwMode="auto">
          <a:xfrm>
            <a:off x="1416050" y="5926138"/>
            <a:ext cx="306863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" name="Line 143"/>
          <p:cNvSpPr>
            <a:spLocks noChangeShapeType="1"/>
          </p:cNvSpPr>
          <p:nvPr/>
        </p:nvSpPr>
        <p:spPr bwMode="auto">
          <a:xfrm>
            <a:off x="1412875" y="555942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" name="Line 144"/>
          <p:cNvSpPr>
            <a:spLocks noChangeShapeType="1"/>
          </p:cNvSpPr>
          <p:nvPr/>
        </p:nvSpPr>
        <p:spPr bwMode="auto">
          <a:xfrm>
            <a:off x="1412875" y="48021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2" name="Line 146"/>
          <p:cNvSpPr>
            <a:spLocks noChangeShapeType="1"/>
          </p:cNvSpPr>
          <p:nvPr/>
        </p:nvSpPr>
        <p:spPr bwMode="auto">
          <a:xfrm>
            <a:off x="1412875" y="4056063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3" name="Line 149"/>
          <p:cNvSpPr>
            <a:spLocks noChangeShapeType="1"/>
          </p:cNvSpPr>
          <p:nvPr/>
        </p:nvSpPr>
        <p:spPr bwMode="auto">
          <a:xfrm flipV="1">
            <a:off x="1479550" y="592613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4" name="Rectangle 164"/>
          <p:cNvSpPr>
            <a:spLocks noChangeArrowheads="1"/>
          </p:cNvSpPr>
          <p:nvPr/>
        </p:nvSpPr>
        <p:spPr bwMode="auto">
          <a:xfrm>
            <a:off x="960438" y="1906588"/>
            <a:ext cx="4556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Overall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15" name="Line 143"/>
          <p:cNvSpPr>
            <a:spLocks noChangeShapeType="1"/>
          </p:cNvSpPr>
          <p:nvPr/>
        </p:nvSpPr>
        <p:spPr bwMode="auto">
          <a:xfrm>
            <a:off x="1411288" y="518477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6" name="Line 143"/>
          <p:cNvSpPr>
            <a:spLocks noChangeShapeType="1"/>
          </p:cNvSpPr>
          <p:nvPr/>
        </p:nvSpPr>
        <p:spPr bwMode="auto">
          <a:xfrm>
            <a:off x="1408113" y="443865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8" name="Line 143"/>
          <p:cNvSpPr>
            <a:spLocks noChangeShapeType="1"/>
          </p:cNvSpPr>
          <p:nvPr/>
        </p:nvSpPr>
        <p:spPr bwMode="auto">
          <a:xfrm>
            <a:off x="1404938" y="3679825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9" name="Line 143"/>
          <p:cNvSpPr>
            <a:spLocks noChangeShapeType="1"/>
          </p:cNvSpPr>
          <p:nvPr/>
        </p:nvSpPr>
        <p:spPr bwMode="auto">
          <a:xfrm>
            <a:off x="1403350" y="330835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0" name="Line 143"/>
          <p:cNvSpPr>
            <a:spLocks noChangeShapeType="1"/>
          </p:cNvSpPr>
          <p:nvPr/>
        </p:nvSpPr>
        <p:spPr bwMode="auto">
          <a:xfrm>
            <a:off x="1400175" y="293370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1" name="Line 143"/>
          <p:cNvSpPr>
            <a:spLocks noChangeShapeType="1"/>
          </p:cNvSpPr>
          <p:nvPr/>
        </p:nvSpPr>
        <p:spPr bwMode="auto">
          <a:xfrm>
            <a:off x="1398588" y="256063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2" name="Line 143"/>
          <p:cNvSpPr>
            <a:spLocks noChangeShapeType="1"/>
          </p:cNvSpPr>
          <p:nvPr/>
        </p:nvSpPr>
        <p:spPr bwMode="auto">
          <a:xfrm>
            <a:off x="1397000" y="2198688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3" name="Line 143"/>
          <p:cNvSpPr>
            <a:spLocks noChangeShapeType="1"/>
          </p:cNvSpPr>
          <p:nvPr/>
        </p:nvSpPr>
        <p:spPr bwMode="auto">
          <a:xfrm>
            <a:off x="1404938" y="1860550"/>
            <a:ext cx="666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24" name="Rectangle 164"/>
          <p:cNvSpPr>
            <a:spLocks noChangeArrowheads="1"/>
          </p:cNvSpPr>
          <p:nvPr/>
        </p:nvSpPr>
        <p:spPr bwMode="auto">
          <a:xfrm>
            <a:off x="498475" y="2278063"/>
            <a:ext cx="91757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Age &lt; 40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years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25" name="Rectangle 164"/>
          <p:cNvSpPr>
            <a:spLocks noChangeArrowheads="1"/>
          </p:cNvSpPr>
          <p:nvPr/>
        </p:nvSpPr>
        <p:spPr bwMode="auto">
          <a:xfrm>
            <a:off x="498475" y="2651125"/>
            <a:ext cx="917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Age </a:t>
            </a:r>
            <a:r>
              <a:rPr lang="fr-FR" altLang="fr-FR" sz="1200" b="1" u="sng" dirty="0" smtClean="0">
                <a:solidFill>
                  <a:srgbClr val="000066"/>
                </a:solidFill>
                <a:latin typeface="+mj-lt"/>
                <a:cs typeface="+mn-cs"/>
              </a:rPr>
              <a:t>&gt; 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40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years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26" name="Rectangle 164"/>
          <p:cNvSpPr>
            <a:spLocks noChangeArrowheads="1"/>
          </p:cNvSpPr>
          <p:nvPr/>
        </p:nvSpPr>
        <p:spPr bwMode="auto">
          <a:xfrm>
            <a:off x="1090613" y="3038475"/>
            <a:ext cx="3254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Male</a:t>
            </a:r>
          </a:p>
        </p:txBody>
      </p:sp>
      <p:sp>
        <p:nvSpPr>
          <p:cNvPr id="27" name="Rectangle 164"/>
          <p:cNvSpPr>
            <a:spLocks noChangeArrowheads="1"/>
          </p:cNvSpPr>
          <p:nvPr/>
        </p:nvSpPr>
        <p:spPr bwMode="auto">
          <a:xfrm>
            <a:off x="954088" y="3408363"/>
            <a:ext cx="4619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Female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28" name="Rectangle 164"/>
          <p:cNvSpPr>
            <a:spLocks noChangeArrowheads="1"/>
          </p:cNvSpPr>
          <p:nvPr/>
        </p:nvSpPr>
        <p:spPr bwMode="auto">
          <a:xfrm>
            <a:off x="1027113" y="3789363"/>
            <a:ext cx="3889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White</a:t>
            </a:r>
          </a:p>
        </p:txBody>
      </p:sp>
      <p:sp>
        <p:nvSpPr>
          <p:cNvPr id="29" name="Rectangle 164"/>
          <p:cNvSpPr>
            <a:spLocks noChangeArrowheads="1"/>
          </p:cNvSpPr>
          <p:nvPr/>
        </p:nvSpPr>
        <p:spPr bwMode="auto">
          <a:xfrm>
            <a:off x="736600" y="4165600"/>
            <a:ext cx="6794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Non-white</a:t>
            </a:r>
          </a:p>
        </p:txBody>
      </p:sp>
      <p:sp>
        <p:nvSpPr>
          <p:cNvPr id="30" name="Rectangle 164"/>
          <p:cNvSpPr>
            <a:spLocks noChangeArrowheads="1"/>
          </p:cNvSpPr>
          <p:nvPr/>
        </p:nvSpPr>
        <p:spPr bwMode="auto">
          <a:xfrm>
            <a:off x="841375" y="4533900"/>
            <a:ext cx="574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Efavirenz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1" name="Rectangle 164"/>
          <p:cNvSpPr>
            <a:spLocks noChangeArrowheads="1"/>
          </p:cNvSpPr>
          <p:nvPr/>
        </p:nvSpPr>
        <p:spPr bwMode="auto">
          <a:xfrm>
            <a:off x="522288" y="4905375"/>
            <a:ext cx="8937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Non-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efavirenz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3" name="Rectangle 164"/>
          <p:cNvSpPr>
            <a:spLocks noChangeArrowheads="1"/>
          </p:cNvSpPr>
          <p:nvPr/>
        </p:nvSpPr>
        <p:spPr bwMode="auto">
          <a:xfrm>
            <a:off x="379413" y="5245100"/>
            <a:ext cx="10366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lnSpc>
                <a:spcPts val="12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On first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regimen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/>
            </a:r>
            <a:b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at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baseline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4" name="Rectangle 164"/>
          <p:cNvSpPr>
            <a:spLocks noChangeArrowheads="1"/>
          </p:cNvSpPr>
          <p:nvPr/>
        </p:nvSpPr>
        <p:spPr bwMode="auto">
          <a:xfrm>
            <a:off x="179388" y="5586413"/>
            <a:ext cx="12366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lnSpc>
                <a:spcPts val="12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On second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regimen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  <a:p>
            <a:pPr algn="r" defTabSz="914400" eaLnBrk="1" hangingPunct="1">
              <a:lnSpc>
                <a:spcPts val="12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at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baseline</a:t>
            </a:r>
            <a:endParaRPr lang="fr-FR" altLang="fr-FR" sz="1200" b="1" dirty="0" smtClean="0">
              <a:solidFill>
                <a:srgbClr val="000066"/>
              </a:solidFill>
              <a:latin typeface="+mj-lt"/>
              <a:cs typeface="+mn-cs"/>
            </a:endParaRPr>
          </a:p>
        </p:txBody>
      </p:sp>
      <p:sp>
        <p:nvSpPr>
          <p:cNvPr id="35" name="Rectangle 164"/>
          <p:cNvSpPr>
            <a:spLocks noChangeArrowheads="1"/>
          </p:cNvSpPr>
          <p:nvPr/>
        </p:nvSpPr>
        <p:spPr bwMode="auto">
          <a:xfrm>
            <a:off x="1428750" y="5997575"/>
            <a:ext cx="793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0</a:t>
            </a:r>
          </a:p>
        </p:txBody>
      </p:sp>
      <p:sp>
        <p:nvSpPr>
          <p:cNvPr id="36" name="Rectangle 164"/>
          <p:cNvSpPr>
            <a:spLocks noChangeArrowheads="1"/>
          </p:cNvSpPr>
          <p:nvPr/>
        </p:nvSpPr>
        <p:spPr bwMode="auto">
          <a:xfrm>
            <a:off x="1695450" y="5997575"/>
            <a:ext cx="157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10</a:t>
            </a:r>
          </a:p>
        </p:txBody>
      </p:sp>
      <p:sp>
        <p:nvSpPr>
          <p:cNvPr id="37" name="Rectangle 164"/>
          <p:cNvSpPr>
            <a:spLocks noChangeArrowheads="1"/>
          </p:cNvSpPr>
          <p:nvPr/>
        </p:nvSpPr>
        <p:spPr bwMode="auto">
          <a:xfrm>
            <a:off x="1993900" y="5997575"/>
            <a:ext cx="157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20</a:t>
            </a:r>
          </a:p>
        </p:txBody>
      </p:sp>
      <p:sp>
        <p:nvSpPr>
          <p:cNvPr id="38" name="Rectangle 164"/>
          <p:cNvSpPr>
            <a:spLocks noChangeArrowheads="1"/>
          </p:cNvSpPr>
          <p:nvPr/>
        </p:nvSpPr>
        <p:spPr bwMode="auto">
          <a:xfrm>
            <a:off x="2293938" y="5997575"/>
            <a:ext cx="15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30</a:t>
            </a:r>
          </a:p>
        </p:txBody>
      </p:sp>
      <p:sp>
        <p:nvSpPr>
          <p:cNvPr id="39" name="Rectangle 164"/>
          <p:cNvSpPr>
            <a:spLocks noChangeArrowheads="1"/>
          </p:cNvSpPr>
          <p:nvPr/>
        </p:nvSpPr>
        <p:spPr bwMode="auto">
          <a:xfrm>
            <a:off x="2592388" y="5997575"/>
            <a:ext cx="15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40</a:t>
            </a:r>
          </a:p>
        </p:txBody>
      </p:sp>
      <p:sp>
        <p:nvSpPr>
          <p:cNvPr id="40" name="Rectangle 164"/>
          <p:cNvSpPr>
            <a:spLocks noChangeArrowheads="1"/>
          </p:cNvSpPr>
          <p:nvPr/>
        </p:nvSpPr>
        <p:spPr bwMode="auto">
          <a:xfrm>
            <a:off x="2892425" y="5997575"/>
            <a:ext cx="157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50</a:t>
            </a:r>
          </a:p>
        </p:txBody>
      </p:sp>
      <p:sp>
        <p:nvSpPr>
          <p:cNvPr id="41" name="Rectangle 164"/>
          <p:cNvSpPr>
            <a:spLocks noChangeArrowheads="1"/>
          </p:cNvSpPr>
          <p:nvPr/>
        </p:nvSpPr>
        <p:spPr bwMode="auto">
          <a:xfrm>
            <a:off x="3192463" y="5997575"/>
            <a:ext cx="15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60</a:t>
            </a:r>
          </a:p>
        </p:txBody>
      </p:sp>
      <p:sp>
        <p:nvSpPr>
          <p:cNvPr id="42" name="Rectangle 164"/>
          <p:cNvSpPr>
            <a:spLocks noChangeArrowheads="1"/>
          </p:cNvSpPr>
          <p:nvPr/>
        </p:nvSpPr>
        <p:spPr bwMode="auto">
          <a:xfrm>
            <a:off x="3490913" y="5997575"/>
            <a:ext cx="15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70</a:t>
            </a:r>
          </a:p>
        </p:txBody>
      </p:sp>
      <p:sp>
        <p:nvSpPr>
          <p:cNvPr id="43" name="Rectangle 164"/>
          <p:cNvSpPr>
            <a:spLocks noChangeArrowheads="1"/>
          </p:cNvSpPr>
          <p:nvPr/>
        </p:nvSpPr>
        <p:spPr bwMode="auto">
          <a:xfrm>
            <a:off x="3790950" y="5997575"/>
            <a:ext cx="157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80</a:t>
            </a:r>
          </a:p>
        </p:txBody>
      </p:sp>
      <p:sp>
        <p:nvSpPr>
          <p:cNvPr id="44" name="Rectangle 164"/>
          <p:cNvSpPr>
            <a:spLocks noChangeArrowheads="1"/>
          </p:cNvSpPr>
          <p:nvPr/>
        </p:nvSpPr>
        <p:spPr bwMode="auto">
          <a:xfrm>
            <a:off x="4089400" y="5997575"/>
            <a:ext cx="157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90</a:t>
            </a:r>
          </a:p>
        </p:txBody>
      </p:sp>
      <p:sp>
        <p:nvSpPr>
          <p:cNvPr id="45" name="Rectangle 164"/>
          <p:cNvSpPr>
            <a:spLocks noChangeArrowheads="1"/>
          </p:cNvSpPr>
          <p:nvPr/>
        </p:nvSpPr>
        <p:spPr bwMode="auto">
          <a:xfrm>
            <a:off x="4343400" y="5997575"/>
            <a:ext cx="2365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100</a:t>
            </a:r>
          </a:p>
        </p:txBody>
      </p:sp>
      <p:sp>
        <p:nvSpPr>
          <p:cNvPr id="46" name="Rectangle 164"/>
          <p:cNvSpPr>
            <a:spLocks noChangeArrowheads="1"/>
          </p:cNvSpPr>
          <p:nvPr/>
        </p:nvSpPr>
        <p:spPr bwMode="auto">
          <a:xfrm>
            <a:off x="2265363" y="6172200"/>
            <a:ext cx="142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Virological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 </a:t>
            </a: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success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 (%)</a:t>
            </a:r>
          </a:p>
        </p:txBody>
      </p:sp>
      <p:sp>
        <p:nvSpPr>
          <p:cNvPr id="47" name="Rectangle 164"/>
          <p:cNvSpPr>
            <a:spLocks noChangeArrowheads="1"/>
          </p:cNvSpPr>
          <p:nvPr/>
        </p:nvSpPr>
        <p:spPr bwMode="auto">
          <a:xfrm>
            <a:off x="4559300" y="1836738"/>
            <a:ext cx="471488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271/290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126/143</a:t>
            </a:r>
          </a:p>
        </p:txBody>
      </p:sp>
      <p:sp>
        <p:nvSpPr>
          <p:cNvPr id="48" name="Rectangle 164"/>
          <p:cNvSpPr>
            <a:spLocks noChangeArrowheads="1"/>
          </p:cNvSpPr>
          <p:nvPr/>
        </p:nvSpPr>
        <p:spPr bwMode="auto">
          <a:xfrm>
            <a:off x="4559300" y="2208213"/>
            <a:ext cx="471488" cy="322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107/114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62/74</a:t>
            </a:r>
          </a:p>
        </p:txBody>
      </p:sp>
      <p:sp>
        <p:nvSpPr>
          <p:cNvPr id="49" name="Rectangle 164"/>
          <p:cNvSpPr>
            <a:spLocks noChangeArrowheads="1"/>
          </p:cNvSpPr>
          <p:nvPr/>
        </p:nvSpPr>
        <p:spPr bwMode="auto">
          <a:xfrm>
            <a:off x="4543425" y="2581275"/>
            <a:ext cx="469900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164/176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64/69</a:t>
            </a:r>
          </a:p>
        </p:txBody>
      </p:sp>
      <p:sp>
        <p:nvSpPr>
          <p:cNvPr id="50" name="Rectangle 164"/>
          <p:cNvSpPr>
            <a:spLocks noChangeArrowheads="1"/>
          </p:cNvSpPr>
          <p:nvPr/>
        </p:nvSpPr>
        <p:spPr bwMode="auto">
          <a:xfrm>
            <a:off x="4508500" y="2968625"/>
            <a:ext cx="488950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251/267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119/134</a:t>
            </a:r>
          </a:p>
        </p:txBody>
      </p:sp>
      <p:sp>
        <p:nvSpPr>
          <p:cNvPr id="51" name="Rectangle 164"/>
          <p:cNvSpPr>
            <a:spLocks noChangeArrowheads="1"/>
          </p:cNvSpPr>
          <p:nvPr/>
        </p:nvSpPr>
        <p:spPr bwMode="auto">
          <a:xfrm>
            <a:off x="4641850" y="3338513"/>
            <a:ext cx="338138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20/23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7/9</a:t>
            </a:r>
          </a:p>
        </p:txBody>
      </p:sp>
      <p:sp>
        <p:nvSpPr>
          <p:cNvPr id="52" name="Rectangle 164"/>
          <p:cNvSpPr>
            <a:spLocks noChangeArrowheads="1"/>
          </p:cNvSpPr>
          <p:nvPr/>
        </p:nvSpPr>
        <p:spPr bwMode="auto">
          <a:xfrm>
            <a:off x="4503738" y="3719513"/>
            <a:ext cx="488950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216/230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99/109</a:t>
            </a:r>
          </a:p>
        </p:txBody>
      </p:sp>
      <p:sp>
        <p:nvSpPr>
          <p:cNvPr id="53" name="Rectangle 164"/>
          <p:cNvSpPr>
            <a:spLocks noChangeArrowheads="1"/>
          </p:cNvSpPr>
          <p:nvPr/>
        </p:nvSpPr>
        <p:spPr bwMode="auto">
          <a:xfrm>
            <a:off x="4660900" y="4095750"/>
            <a:ext cx="338138" cy="322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55/60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27/34</a:t>
            </a:r>
          </a:p>
        </p:txBody>
      </p:sp>
      <p:sp>
        <p:nvSpPr>
          <p:cNvPr id="54" name="Rectangle 164"/>
          <p:cNvSpPr>
            <a:spLocks noChangeArrowheads="1"/>
          </p:cNvSpPr>
          <p:nvPr/>
        </p:nvSpPr>
        <p:spPr bwMode="auto">
          <a:xfrm>
            <a:off x="4521200" y="4464050"/>
            <a:ext cx="471488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214/231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91/106</a:t>
            </a:r>
          </a:p>
        </p:txBody>
      </p:sp>
      <p:sp>
        <p:nvSpPr>
          <p:cNvPr id="55" name="Rectangle 164"/>
          <p:cNvSpPr>
            <a:spLocks noChangeArrowheads="1"/>
          </p:cNvSpPr>
          <p:nvPr/>
        </p:nvSpPr>
        <p:spPr bwMode="auto">
          <a:xfrm>
            <a:off x="4665663" y="4835525"/>
            <a:ext cx="333375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57/59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35/37</a:t>
            </a:r>
          </a:p>
        </p:txBody>
      </p:sp>
      <p:sp>
        <p:nvSpPr>
          <p:cNvPr id="57" name="Rectangle 164"/>
          <p:cNvSpPr>
            <a:spLocks noChangeArrowheads="1"/>
          </p:cNvSpPr>
          <p:nvPr/>
        </p:nvSpPr>
        <p:spPr bwMode="auto">
          <a:xfrm>
            <a:off x="4503738" y="5237163"/>
            <a:ext cx="488950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245/262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114/130</a:t>
            </a:r>
          </a:p>
        </p:txBody>
      </p:sp>
      <p:sp>
        <p:nvSpPr>
          <p:cNvPr id="58" name="Rectangle 164"/>
          <p:cNvSpPr>
            <a:spLocks noChangeArrowheads="1"/>
          </p:cNvSpPr>
          <p:nvPr/>
        </p:nvSpPr>
        <p:spPr bwMode="auto">
          <a:xfrm>
            <a:off x="4660900" y="5578475"/>
            <a:ext cx="338138" cy="323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25/27</a:t>
            </a:r>
            <a:b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</a:br>
            <a:r>
              <a:rPr lang="fr-FR" altLang="fr-FR" sz="1050" b="1" dirty="0" smtClean="0">
                <a:solidFill>
                  <a:srgbClr val="000066"/>
                </a:solidFill>
                <a:latin typeface="+mj-lt"/>
                <a:cs typeface="+mn-cs"/>
              </a:rPr>
              <a:t>11/12</a:t>
            </a:r>
          </a:p>
        </p:txBody>
      </p:sp>
      <p:sp>
        <p:nvSpPr>
          <p:cNvPr id="59" name="Rectangle 164"/>
          <p:cNvSpPr>
            <a:spLocks noChangeArrowheads="1"/>
          </p:cNvSpPr>
          <p:nvPr/>
        </p:nvSpPr>
        <p:spPr bwMode="auto">
          <a:xfrm>
            <a:off x="4702175" y="1600200"/>
            <a:ext cx="2508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n/N</a:t>
            </a:r>
          </a:p>
        </p:txBody>
      </p:sp>
      <p:sp>
        <p:nvSpPr>
          <p:cNvPr id="60" name="Line 149"/>
          <p:cNvSpPr>
            <a:spLocks noChangeShapeType="1"/>
          </p:cNvSpPr>
          <p:nvPr/>
        </p:nvSpPr>
        <p:spPr bwMode="auto">
          <a:xfrm flipV="1">
            <a:off x="1776413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1" name="Line 149"/>
          <p:cNvSpPr>
            <a:spLocks noChangeShapeType="1"/>
          </p:cNvSpPr>
          <p:nvPr/>
        </p:nvSpPr>
        <p:spPr bwMode="auto">
          <a:xfrm flipV="1">
            <a:off x="2078038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2" name="Line 149"/>
          <p:cNvSpPr>
            <a:spLocks noChangeShapeType="1"/>
          </p:cNvSpPr>
          <p:nvPr/>
        </p:nvSpPr>
        <p:spPr bwMode="auto">
          <a:xfrm flipV="1">
            <a:off x="2373313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3" name="Line 149"/>
          <p:cNvSpPr>
            <a:spLocks noChangeShapeType="1"/>
          </p:cNvSpPr>
          <p:nvPr/>
        </p:nvSpPr>
        <p:spPr bwMode="auto">
          <a:xfrm flipV="1">
            <a:off x="2670175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4" name="Line 149"/>
          <p:cNvSpPr>
            <a:spLocks noChangeShapeType="1"/>
          </p:cNvSpPr>
          <p:nvPr/>
        </p:nvSpPr>
        <p:spPr bwMode="auto">
          <a:xfrm flipV="1">
            <a:off x="2967038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5" name="Line 149"/>
          <p:cNvSpPr>
            <a:spLocks noChangeShapeType="1"/>
          </p:cNvSpPr>
          <p:nvPr/>
        </p:nvSpPr>
        <p:spPr bwMode="auto">
          <a:xfrm flipV="1">
            <a:off x="3268663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6" name="Line 149"/>
          <p:cNvSpPr>
            <a:spLocks noChangeShapeType="1"/>
          </p:cNvSpPr>
          <p:nvPr/>
        </p:nvSpPr>
        <p:spPr bwMode="auto">
          <a:xfrm flipV="1">
            <a:off x="3570288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7" name="Line 149"/>
          <p:cNvSpPr>
            <a:spLocks noChangeShapeType="1"/>
          </p:cNvSpPr>
          <p:nvPr/>
        </p:nvSpPr>
        <p:spPr bwMode="auto">
          <a:xfrm flipV="1">
            <a:off x="3870325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8" name="Line 149"/>
          <p:cNvSpPr>
            <a:spLocks noChangeShapeType="1"/>
          </p:cNvSpPr>
          <p:nvPr/>
        </p:nvSpPr>
        <p:spPr bwMode="auto">
          <a:xfrm flipV="1">
            <a:off x="4171950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69" name="Line 149"/>
          <p:cNvSpPr>
            <a:spLocks noChangeShapeType="1"/>
          </p:cNvSpPr>
          <p:nvPr/>
        </p:nvSpPr>
        <p:spPr bwMode="auto">
          <a:xfrm flipV="1">
            <a:off x="4473575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70" name="Rectangle 164"/>
          <p:cNvSpPr>
            <a:spLocks noChangeArrowheads="1"/>
          </p:cNvSpPr>
          <p:nvPr/>
        </p:nvSpPr>
        <p:spPr bwMode="auto">
          <a:xfrm>
            <a:off x="4851400" y="6321425"/>
            <a:ext cx="13890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i="1" dirty="0" err="1" smtClean="0">
                <a:solidFill>
                  <a:srgbClr val="333399"/>
                </a:solidFill>
                <a:latin typeface="+mj-lt"/>
                <a:cs typeface="+mn-cs"/>
              </a:rPr>
              <a:t>Favours</a:t>
            </a:r>
            <a:r>
              <a:rPr lang="fr-FR" altLang="fr-FR" sz="1200" b="1" i="1" dirty="0" smtClean="0">
                <a:solidFill>
                  <a:srgbClr val="333399"/>
                </a:solidFill>
                <a:latin typeface="+mj-lt"/>
                <a:cs typeface="+mn-cs"/>
              </a:rPr>
              <a:t> not </a:t>
            </a:r>
            <a:r>
              <a:rPr lang="fr-FR" altLang="fr-FR" sz="1200" b="1" i="1" dirty="0" err="1" smtClean="0">
                <a:solidFill>
                  <a:srgbClr val="333399"/>
                </a:solidFill>
                <a:latin typeface="+mj-lt"/>
                <a:cs typeface="+mn-cs"/>
              </a:rPr>
              <a:t>switching</a:t>
            </a:r>
            <a:endParaRPr lang="fr-FR" altLang="fr-FR" sz="1200" b="1" i="1" dirty="0" smtClean="0">
              <a:solidFill>
                <a:srgbClr val="333399"/>
              </a:solidFill>
              <a:latin typeface="+mj-lt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477963" y="1901825"/>
            <a:ext cx="2832100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477963" y="2278063"/>
            <a:ext cx="2847975" cy="90487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477963" y="2655888"/>
            <a:ext cx="2840037" cy="90487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477963" y="3032125"/>
            <a:ext cx="2865437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477963" y="3403600"/>
            <a:ext cx="2641600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477963" y="3783013"/>
            <a:ext cx="2863850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477963" y="4157663"/>
            <a:ext cx="2771775" cy="90487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477963" y="4529138"/>
            <a:ext cx="2822575" cy="88900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477963" y="4902200"/>
            <a:ext cx="2932112" cy="90488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477963" y="5275263"/>
            <a:ext cx="2857500" cy="90487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477963" y="5646738"/>
            <a:ext cx="2806700" cy="90487"/>
          </a:xfrm>
          <a:prstGeom prst="rect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477963" y="2001838"/>
            <a:ext cx="2678112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477963" y="2378075"/>
            <a:ext cx="2543175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1477963" y="2752725"/>
            <a:ext cx="2806700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1477963" y="3124200"/>
            <a:ext cx="2698750" cy="9048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477963" y="3497263"/>
            <a:ext cx="2365375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1477963" y="3871913"/>
            <a:ext cx="2754312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1477963" y="4252913"/>
            <a:ext cx="2411412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477963" y="4621213"/>
            <a:ext cx="2606675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1477963" y="4995863"/>
            <a:ext cx="2865437" cy="9048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477963" y="5368925"/>
            <a:ext cx="2665412" cy="889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477963" y="5745163"/>
            <a:ext cx="2781300" cy="9048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7734" name="AutoShape 165"/>
          <p:cNvSpPr>
            <a:spLocks noChangeArrowheads="1"/>
          </p:cNvSpPr>
          <p:nvPr/>
        </p:nvSpPr>
        <p:spPr bwMode="auto">
          <a:xfrm>
            <a:off x="1550988" y="6410325"/>
            <a:ext cx="2868612" cy="3206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fr-FR" altLang="fr-FR" sz="2800">
              <a:solidFill>
                <a:srgbClr val="000066"/>
              </a:solidFill>
            </a:endParaRPr>
          </a:p>
        </p:txBody>
      </p:sp>
      <p:sp>
        <p:nvSpPr>
          <p:cNvPr id="27735" name="Rectangle 3"/>
          <p:cNvSpPr>
            <a:spLocks noChangeArrowheads="1"/>
          </p:cNvSpPr>
          <p:nvPr/>
        </p:nvSpPr>
        <p:spPr bwMode="auto">
          <a:xfrm>
            <a:off x="2901950" y="6499225"/>
            <a:ext cx="165100" cy="144463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fr-FR" altLang="fr-FR" sz="2400">
              <a:solidFill>
                <a:srgbClr val="000066"/>
              </a:solidFill>
            </a:endParaRPr>
          </a:p>
        </p:txBody>
      </p:sp>
      <p:sp>
        <p:nvSpPr>
          <p:cNvPr id="27736" name="Rectangle 4"/>
          <p:cNvSpPr>
            <a:spLocks noChangeArrowheads="1"/>
          </p:cNvSpPr>
          <p:nvPr/>
        </p:nvSpPr>
        <p:spPr bwMode="auto">
          <a:xfrm>
            <a:off x="1641475" y="6499225"/>
            <a:ext cx="165100" cy="144463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endParaRPr lang="fr-FR" altLang="fr-FR" sz="2400">
              <a:solidFill>
                <a:srgbClr val="000066"/>
              </a:solidFill>
            </a:endParaRPr>
          </a:p>
        </p:txBody>
      </p:sp>
      <p:sp>
        <p:nvSpPr>
          <p:cNvPr id="27737" name="ZoneTexte 84"/>
          <p:cNvSpPr txBox="1">
            <a:spLocks noChangeArrowheads="1"/>
          </p:cNvSpPr>
          <p:nvPr/>
        </p:nvSpPr>
        <p:spPr bwMode="auto">
          <a:xfrm>
            <a:off x="1755775" y="6418263"/>
            <a:ext cx="115411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fr-FR" altLang="fr-FR" sz="1400" b="1">
                <a:solidFill>
                  <a:srgbClr val="000066"/>
                </a:solidFill>
                <a:latin typeface="Calibri" pitchFamily="34" charset="0"/>
              </a:rPr>
              <a:t>Switch group</a:t>
            </a:r>
          </a:p>
        </p:txBody>
      </p:sp>
      <p:sp>
        <p:nvSpPr>
          <p:cNvPr id="27738" name="ZoneTexte 85"/>
          <p:cNvSpPr txBox="1">
            <a:spLocks noChangeArrowheads="1"/>
          </p:cNvSpPr>
          <p:nvPr/>
        </p:nvSpPr>
        <p:spPr bwMode="auto">
          <a:xfrm>
            <a:off x="3030538" y="6416675"/>
            <a:ext cx="140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/>
            <a:r>
              <a:rPr lang="fr-FR" altLang="fr-FR" sz="1400" b="1">
                <a:solidFill>
                  <a:srgbClr val="000066"/>
                </a:solidFill>
                <a:latin typeface="Calibri" pitchFamily="34" charset="0"/>
              </a:rPr>
              <a:t>No-switch group</a:t>
            </a:r>
          </a:p>
        </p:txBody>
      </p:sp>
      <p:sp>
        <p:nvSpPr>
          <p:cNvPr id="100" name="Line 142"/>
          <p:cNvSpPr>
            <a:spLocks noChangeShapeType="1"/>
          </p:cNvSpPr>
          <p:nvPr/>
        </p:nvSpPr>
        <p:spPr bwMode="auto">
          <a:xfrm>
            <a:off x="5945188" y="5935663"/>
            <a:ext cx="2805112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1" name="Line 149"/>
          <p:cNvSpPr>
            <a:spLocks noChangeShapeType="1"/>
          </p:cNvSpPr>
          <p:nvPr/>
        </p:nvSpPr>
        <p:spPr bwMode="auto">
          <a:xfrm flipV="1">
            <a:off x="5951538" y="5935663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2" name="Line 149"/>
          <p:cNvSpPr>
            <a:spLocks noChangeShapeType="1"/>
          </p:cNvSpPr>
          <p:nvPr/>
        </p:nvSpPr>
        <p:spPr bwMode="auto">
          <a:xfrm flipV="1">
            <a:off x="6348413" y="594518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3" name="Line 149"/>
          <p:cNvSpPr>
            <a:spLocks noChangeShapeType="1"/>
          </p:cNvSpPr>
          <p:nvPr/>
        </p:nvSpPr>
        <p:spPr bwMode="auto">
          <a:xfrm flipV="1">
            <a:off x="6738938" y="594518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4" name="Line 149"/>
          <p:cNvSpPr>
            <a:spLocks noChangeShapeType="1"/>
          </p:cNvSpPr>
          <p:nvPr/>
        </p:nvSpPr>
        <p:spPr bwMode="auto">
          <a:xfrm flipV="1">
            <a:off x="7137400" y="594518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5" name="Line 149"/>
          <p:cNvSpPr>
            <a:spLocks noChangeShapeType="1"/>
          </p:cNvSpPr>
          <p:nvPr/>
        </p:nvSpPr>
        <p:spPr bwMode="auto">
          <a:xfrm flipV="1">
            <a:off x="7539038" y="593883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6" name="Line 149"/>
          <p:cNvSpPr>
            <a:spLocks noChangeShapeType="1"/>
          </p:cNvSpPr>
          <p:nvPr/>
        </p:nvSpPr>
        <p:spPr bwMode="auto">
          <a:xfrm flipV="1">
            <a:off x="6742113" y="1800225"/>
            <a:ext cx="0" cy="4141788"/>
          </a:xfrm>
          <a:prstGeom prst="line">
            <a:avLst/>
          </a:prstGeom>
          <a:noFill/>
          <a:ln w="19050">
            <a:solidFill>
              <a:srgbClr val="000066"/>
            </a:solidFill>
            <a:prstDash val="sysDash"/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09" name="Line 149"/>
          <p:cNvSpPr>
            <a:spLocks noChangeShapeType="1"/>
          </p:cNvSpPr>
          <p:nvPr/>
        </p:nvSpPr>
        <p:spPr bwMode="auto">
          <a:xfrm flipV="1">
            <a:off x="7929563" y="593883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0" name="Line 149"/>
          <p:cNvSpPr>
            <a:spLocks noChangeShapeType="1"/>
          </p:cNvSpPr>
          <p:nvPr/>
        </p:nvSpPr>
        <p:spPr bwMode="auto">
          <a:xfrm flipV="1">
            <a:off x="8340725" y="593883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1" name="Line 149"/>
          <p:cNvSpPr>
            <a:spLocks noChangeShapeType="1"/>
          </p:cNvSpPr>
          <p:nvPr/>
        </p:nvSpPr>
        <p:spPr bwMode="auto">
          <a:xfrm flipV="1">
            <a:off x="8737600" y="5938838"/>
            <a:ext cx="0" cy="5080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/>
          </a:extLst>
        </p:spPr>
        <p:txBody>
          <a:bodyPr/>
          <a:lstStyle/>
          <a:p>
            <a:pPr algn="ctr">
              <a:defRPr/>
            </a:pPr>
            <a:endParaRPr lang="fr-FR" sz="1400" b="1">
              <a:latin typeface="+mj-lt"/>
              <a:ea typeface="ＭＳ Ｐゴシック" pitchFamily="-65" charset="-128"/>
              <a:cs typeface="+mn-cs"/>
            </a:endParaRPr>
          </a:p>
        </p:txBody>
      </p:sp>
      <p:sp>
        <p:nvSpPr>
          <p:cNvPr id="115" name="Rectangle 164"/>
          <p:cNvSpPr>
            <a:spLocks noChangeArrowheads="1"/>
          </p:cNvSpPr>
          <p:nvPr/>
        </p:nvSpPr>
        <p:spPr bwMode="auto">
          <a:xfrm>
            <a:off x="5845175" y="5997575"/>
            <a:ext cx="2047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-20</a:t>
            </a:r>
          </a:p>
        </p:txBody>
      </p:sp>
      <p:sp>
        <p:nvSpPr>
          <p:cNvPr id="116" name="Rectangle 164"/>
          <p:cNvSpPr>
            <a:spLocks noChangeArrowheads="1"/>
          </p:cNvSpPr>
          <p:nvPr/>
        </p:nvSpPr>
        <p:spPr bwMode="auto">
          <a:xfrm>
            <a:off x="6246813" y="5997575"/>
            <a:ext cx="20320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-10</a:t>
            </a:r>
          </a:p>
        </p:txBody>
      </p:sp>
      <p:sp>
        <p:nvSpPr>
          <p:cNvPr id="117" name="Rectangle 164"/>
          <p:cNvSpPr>
            <a:spLocks noChangeArrowheads="1"/>
          </p:cNvSpPr>
          <p:nvPr/>
        </p:nvSpPr>
        <p:spPr bwMode="auto">
          <a:xfrm>
            <a:off x="6705600" y="5997575"/>
            <a:ext cx="793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0</a:t>
            </a:r>
          </a:p>
        </p:txBody>
      </p:sp>
      <p:sp>
        <p:nvSpPr>
          <p:cNvPr id="118" name="Rectangle 164"/>
          <p:cNvSpPr>
            <a:spLocks noChangeArrowheads="1"/>
          </p:cNvSpPr>
          <p:nvPr/>
        </p:nvSpPr>
        <p:spPr bwMode="auto">
          <a:xfrm>
            <a:off x="7061200" y="5997575"/>
            <a:ext cx="157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10</a:t>
            </a:r>
          </a:p>
        </p:txBody>
      </p:sp>
      <p:sp>
        <p:nvSpPr>
          <p:cNvPr id="119" name="Rectangle 164"/>
          <p:cNvSpPr>
            <a:spLocks noChangeArrowheads="1"/>
          </p:cNvSpPr>
          <p:nvPr/>
        </p:nvSpPr>
        <p:spPr bwMode="auto">
          <a:xfrm>
            <a:off x="7459663" y="5997575"/>
            <a:ext cx="15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20</a:t>
            </a:r>
          </a:p>
        </p:txBody>
      </p:sp>
      <p:sp>
        <p:nvSpPr>
          <p:cNvPr id="120" name="Rectangle 164"/>
          <p:cNvSpPr>
            <a:spLocks noChangeArrowheads="1"/>
          </p:cNvSpPr>
          <p:nvPr/>
        </p:nvSpPr>
        <p:spPr bwMode="auto">
          <a:xfrm>
            <a:off x="7851775" y="5997575"/>
            <a:ext cx="15716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30</a:t>
            </a:r>
          </a:p>
        </p:txBody>
      </p:sp>
      <p:sp>
        <p:nvSpPr>
          <p:cNvPr id="121" name="Rectangle 164"/>
          <p:cNvSpPr>
            <a:spLocks noChangeArrowheads="1"/>
          </p:cNvSpPr>
          <p:nvPr/>
        </p:nvSpPr>
        <p:spPr bwMode="auto">
          <a:xfrm>
            <a:off x="8262938" y="5997575"/>
            <a:ext cx="15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40</a:t>
            </a:r>
          </a:p>
        </p:txBody>
      </p:sp>
      <p:sp>
        <p:nvSpPr>
          <p:cNvPr id="122" name="Rectangle 164"/>
          <p:cNvSpPr>
            <a:spLocks noChangeArrowheads="1"/>
          </p:cNvSpPr>
          <p:nvPr/>
        </p:nvSpPr>
        <p:spPr bwMode="auto">
          <a:xfrm>
            <a:off x="8662988" y="5997575"/>
            <a:ext cx="1571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50</a:t>
            </a:r>
          </a:p>
        </p:txBody>
      </p:sp>
      <p:sp>
        <p:nvSpPr>
          <p:cNvPr id="123" name="Rectangle 164"/>
          <p:cNvSpPr>
            <a:spLocks noChangeArrowheads="1"/>
          </p:cNvSpPr>
          <p:nvPr/>
        </p:nvSpPr>
        <p:spPr bwMode="auto">
          <a:xfrm>
            <a:off x="6891338" y="6176963"/>
            <a:ext cx="903287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dirty="0" err="1" smtClean="0">
                <a:solidFill>
                  <a:srgbClr val="000066"/>
                </a:solidFill>
                <a:latin typeface="+mj-lt"/>
                <a:cs typeface="+mn-cs"/>
              </a:rPr>
              <a:t>Difference</a:t>
            </a:r>
            <a:r>
              <a:rPr lang="fr-FR" altLang="fr-FR" sz="1200" b="1" dirty="0" smtClean="0">
                <a:solidFill>
                  <a:srgbClr val="000066"/>
                </a:solidFill>
                <a:latin typeface="+mj-lt"/>
                <a:cs typeface="+mn-cs"/>
              </a:rPr>
              <a:t> (%)</a:t>
            </a:r>
          </a:p>
        </p:txBody>
      </p:sp>
      <p:sp>
        <p:nvSpPr>
          <p:cNvPr id="124" name="Ellipse 123"/>
          <p:cNvSpPr/>
          <p:nvPr/>
        </p:nvSpPr>
        <p:spPr bwMode="auto">
          <a:xfrm>
            <a:off x="6905625" y="1966913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5" name="Ellipse 124"/>
          <p:cNvSpPr/>
          <p:nvPr/>
        </p:nvSpPr>
        <p:spPr bwMode="auto">
          <a:xfrm>
            <a:off x="7094538" y="2316163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6" name="Ellipse 125"/>
          <p:cNvSpPr/>
          <p:nvPr/>
        </p:nvSpPr>
        <p:spPr bwMode="auto">
          <a:xfrm>
            <a:off x="6716713" y="2720975"/>
            <a:ext cx="100012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7" name="Ellipse 126"/>
          <p:cNvSpPr/>
          <p:nvPr/>
        </p:nvSpPr>
        <p:spPr bwMode="auto">
          <a:xfrm>
            <a:off x="6908800" y="3086100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8" name="Ellipse 127"/>
          <p:cNvSpPr/>
          <p:nvPr/>
        </p:nvSpPr>
        <p:spPr bwMode="auto">
          <a:xfrm>
            <a:off x="7054850" y="3451225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9" name="Ellipse 128"/>
          <p:cNvSpPr/>
          <p:nvPr/>
        </p:nvSpPr>
        <p:spPr bwMode="auto">
          <a:xfrm>
            <a:off x="6818313" y="3833813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1" name="Ellipse 130"/>
          <p:cNvSpPr/>
          <p:nvPr/>
        </p:nvSpPr>
        <p:spPr bwMode="auto">
          <a:xfrm>
            <a:off x="7188200" y="4211638"/>
            <a:ext cx="100013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2" name="Ellipse 131"/>
          <p:cNvSpPr/>
          <p:nvPr/>
        </p:nvSpPr>
        <p:spPr bwMode="auto">
          <a:xfrm>
            <a:off x="6777038" y="4959350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4" name="Ellipse 133"/>
          <p:cNvSpPr/>
          <p:nvPr/>
        </p:nvSpPr>
        <p:spPr bwMode="auto">
          <a:xfrm>
            <a:off x="6926263" y="5337175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35" name="Ellipse 134"/>
          <p:cNvSpPr/>
          <p:nvPr/>
        </p:nvSpPr>
        <p:spPr bwMode="auto">
          <a:xfrm>
            <a:off x="6727825" y="5708650"/>
            <a:ext cx="98425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7768" name="Connecteur droit 135"/>
          <p:cNvCxnSpPr>
            <a:cxnSpLocks noChangeShapeType="1"/>
          </p:cNvCxnSpPr>
          <p:nvPr/>
        </p:nvCxnSpPr>
        <p:spPr bwMode="auto">
          <a:xfrm flipH="1">
            <a:off x="6713538" y="2011363"/>
            <a:ext cx="5143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69" name="Connecteur droit 136"/>
          <p:cNvCxnSpPr>
            <a:cxnSpLocks noChangeShapeType="1"/>
          </p:cNvCxnSpPr>
          <p:nvPr/>
        </p:nvCxnSpPr>
        <p:spPr bwMode="auto">
          <a:xfrm flipH="1">
            <a:off x="6756400" y="2370138"/>
            <a:ext cx="814388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0" name="Connecteur droit 137"/>
          <p:cNvCxnSpPr>
            <a:cxnSpLocks noChangeShapeType="1"/>
          </p:cNvCxnSpPr>
          <p:nvPr/>
        </p:nvCxnSpPr>
        <p:spPr bwMode="auto">
          <a:xfrm flipH="1">
            <a:off x="6483350" y="2768600"/>
            <a:ext cx="6318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1" name="Connecteur droit 138"/>
          <p:cNvCxnSpPr>
            <a:cxnSpLocks noChangeShapeType="1"/>
          </p:cNvCxnSpPr>
          <p:nvPr/>
        </p:nvCxnSpPr>
        <p:spPr bwMode="auto">
          <a:xfrm flipH="1">
            <a:off x="6707188" y="3141663"/>
            <a:ext cx="5175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2" name="Connecteur droit 139"/>
          <p:cNvCxnSpPr>
            <a:cxnSpLocks noChangeShapeType="1"/>
          </p:cNvCxnSpPr>
          <p:nvPr/>
        </p:nvCxnSpPr>
        <p:spPr bwMode="auto">
          <a:xfrm flipH="1">
            <a:off x="5978525" y="3506788"/>
            <a:ext cx="26860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3" name="Connecteur droit 140"/>
          <p:cNvCxnSpPr>
            <a:cxnSpLocks noChangeShapeType="1"/>
          </p:cNvCxnSpPr>
          <p:nvPr/>
        </p:nvCxnSpPr>
        <p:spPr bwMode="auto">
          <a:xfrm flipH="1">
            <a:off x="6629400" y="3886200"/>
            <a:ext cx="531813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4" name="Connecteur droit 142"/>
          <p:cNvCxnSpPr>
            <a:cxnSpLocks noChangeShapeType="1"/>
          </p:cNvCxnSpPr>
          <p:nvPr/>
        </p:nvCxnSpPr>
        <p:spPr bwMode="auto">
          <a:xfrm flipH="1">
            <a:off x="6630988" y="4260850"/>
            <a:ext cx="13049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5" name="Connecteur droit 143"/>
          <p:cNvCxnSpPr>
            <a:cxnSpLocks noChangeShapeType="1"/>
          </p:cNvCxnSpPr>
          <p:nvPr/>
        </p:nvCxnSpPr>
        <p:spPr bwMode="auto">
          <a:xfrm flipH="1">
            <a:off x="6430963" y="5006975"/>
            <a:ext cx="908050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6" name="Connecteur droit 145"/>
          <p:cNvCxnSpPr>
            <a:cxnSpLocks noChangeShapeType="1"/>
          </p:cNvCxnSpPr>
          <p:nvPr/>
        </p:nvCxnSpPr>
        <p:spPr bwMode="auto">
          <a:xfrm flipH="1">
            <a:off x="6710363" y="5383213"/>
            <a:ext cx="5556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7777" name="Connecteur droit 146"/>
          <p:cNvCxnSpPr>
            <a:cxnSpLocks noChangeShapeType="1"/>
          </p:cNvCxnSpPr>
          <p:nvPr/>
        </p:nvCxnSpPr>
        <p:spPr bwMode="auto">
          <a:xfrm flipH="1">
            <a:off x="5999163" y="5753100"/>
            <a:ext cx="200342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148" name="Rectangle 164"/>
          <p:cNvSpPr>
            <a:spLocks noChangeArrowheads="1"/>
          </p:cNvSpPr>
          <p:nvPr/>
        </p:nvSpPr>
        <p:spPr bwMode="auto">
          <a:xfrm>
            <a:off x="7223125" y="6321425"/>
            <a:ext cx="11493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65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65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fr-FR" altLang="fr-FR" sz="1200" b="1" i="1" dirty="0" err="1" smtClean="0">
                <a:solidFill>
                  <a:srgbClr val="00B050"/>
                </a:solidFill>
                <a:latin typeface="+mj-lt"/>
                <a:cs typeface="+mn-cs"/>
              </a:rPr>
              <a:t>Favours</a:t>
            </a:r>
            <a:r>
              <a:rPr lang="fr-FR" altLang="fr-FR" sz="1200" b="1" i="1" dirty="0" smtClean="0">
                <a:solidFill>
                  <a:srgbClr val="00B050"/>
                </a:solidFill>
                <a:latin typeface="+mj-lt"/>
                <a:cs typeface="+mn-cs"/>
              </a:rPr>
              <a:t> </a:t>
            </a:r>
            <a:r>
              <a:rPr lang="fr-FR" altLang="fr-FR" sz="1200" b="1" i="1" dirty="0" err="1" smtClean="0">
                <a:solidFill>
                  <a:srgbClr val="00B050"/>
                </a:solidFill>
                <a:latin typeface="+mj-lt"/>
                <a:cs typeface="+mn-cs"/>
              </a:rPr>
              <a:t>switching</a:t>
            </a:r>
            <a:endParaRPr lang="fr-FR" altLang="fr-FR" sz="1200" b="1" i="1" dirty="0" smtClean="0">
              <a:solidFill>
                <a:srgbClr val="00B050"/>
              </a:solidFill>
              <a:latin typeface="+mj-lt"/>
              <a:cs typeface="+mn-cs"/>
            </a:endParaRPr>
          </a:p>
        </p:txBody>
      </p:sp>
      <p:cxnSp>
        <p:nvCxnSpPr>
          <p:cNvPr id="27779" name="Connecteur droit avec flèche 148"/>
          <p:cNvCxnSpPr>
            <a:cxnSpLocks noChangeShapeType="1"/>
          </p:cNvCxnSpPr>
          <p:nvPr/>
        </p:nvCxnSpPr>
        <p:spPr bwMode="auto">
          <a:xfrm>
            <a:off x="6808788" y="6416675"/>
            <a:ext cx="382587" cy="0"/>
          </a:xfrm>
          <a:prstGeom prst="straightConnector1">
            <a:avLst/>
          </a:prstGeom>
          <a:noFill/>
          <a:ln w="19050" algn="ctr">
            <a:solidFill>
              <a:srgbClr val="00B050"/>
            </a:solidFill>
            <a:round/>
            <a:headEnd/>
            <a:tailEnd type="triangle" w="med" len="med"/>
          </a:ln>
        </p:spPr>
      </p:cxnSp>
      <p:cxnSp>
        <p:nvCxnSpPr>
          <p:cNvPr id="27780" name="Connecteur droit avec flèche 149"/>
          <p:cNvCxnSpPr>
            <a:cxnSpLocks noChangeShapeType="1"/>
          </p:cNvCxnSpPr>
          <p:nvPr/>
        </p:nvCxnSpPr>
        <p:spPr bwMode="auto">
          <a:xfrm>
            <a:off x="6327775" y="6416675"/>
            <a:ext cx="382588" cy="0"/>
          </a:xfrm>
          <a:prstGeom prst="straightConnector1">
            <a:avLst/>
          </a:prstGeom>
          <a:noFill/>
          <a:ln w="19050" algn="ctr">
            <a:solidFill>
              <a:srgbClr val="333399"/>
            </a:solidFill>
            <a:round/>
            <a:headEnd type="triangle" w="med" len="med"/>
            <a:tailEnd/>
          </a:ln>
        </p:spPr>
      </p:cxnSp>
      <p:sp>
        <p:nvSpPr>
          <p:cNvPr id="154" name="Ellipse 153"/>
          <p:cNvSpPr/>
          <p:nvPr/>
        </p:nvSpPr>
        <p:spPr bwMode="auto">
          <a:xfrm>
            <a:off x="6969125" y="4583113"/>
            <a:ext cx="100013" cy="98425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fr-FR" sz="2800">
              <a:solidFill>
                <a:schemeClr val="bg1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7782" name="Connecteur droit 154"/>
          <p:cNvCxnSpPr>
            <a:cxnSpLocks noChangeShapeType="1"/>
          </p:cNvCxnSpPr>
          <p:nvPr/>
        </p:nvCxnSpPr>
        <p:spPr bwMode="auto">
          <a:xfrm flipH="1">
            <a:off x="6721475" y="4630738"/>
            <a:ext cx="625475" cy="0"/>
          </a:xfrm>
          <a:prstGeom prst="lin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</p:cxnSp>
      <p:sp>
        <p:nvSpPr>
          <p:cNvPr id="27783" name="Titre 141"/>
          <p:cNvSpPr>
            <a:spLocks noGrp="1"/>
          </p:cNvSpPr>
          <p:nvPr>
            <p:ph type="title"/>
          </p:nvPr>
        </p:nvSpPr>
        <p:spPr>
          <a:xfrm>
            <a:off x="50800" y="44450"/>
            <a:ext cx="9050338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385763" y="1100138"/>
            <a:ext cx="8358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fr-FR" altLang="fr-FR" sz="2800" b="1">
                <a:solidFill>
                  <a:srgbClr val="CC3300"/>
                </a:solidFill>
                <a:latin typeface="Calibri" pitchFamily="34" charset="0"/>
              </a:rPr>
              <a:t>Adverse events and grade 3-4 laboratory abnormalities</a:t>
            </a:r>
          </a:p>
        </p:txBody>
      </p:sp>
      <p:sp>
        <p:nvSpPr>
          <p:cNvPr id="28674" name="ZoneTexte 6"/>
          <p:cNvSpPr txBox="1">
            <a:spLocks noChangeArrowheads="1"/>
          </p:cNvSpPr>
          <p:nvPr/>
        </p:nvSpPr>
        <p:spPr bwMode="auto">
          <a:xfrm>
            <a:off x="598488" y="5300663"/>
            <a:ext cx="7943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400">
                <a:solidFill>
                  <a:srgbClr val="000066"/>
                </a:solidFill>
              </a:rPr>
              <a:t>* neuromuscular symptoms, suicide, dysgueusia, prurigo, Fanconi syndrome, increased creatinine</a:t>
            </a:r>
          </a:p>
          <a:p>
            <a:r>
              <a:rPr lang="fr-FR" altLang="fr-FR" sz="1400">
                <a:solidFill>
                  <a:srgbClr val="000066"/>
                </a:solidFill>
              </a:rPr>
              <a:t>** altered mood</a:t>
            </a:r>
          </a:p>
        </p:txBody>
      </p:sp>
      <p:sp>
        <p:nvSpPr>
          <p:cNvPr id="28675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28676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  <p:sp>
        <p:nvSpPr>
          <p:cNvPr id="28677" name="Titre 10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  <p:graphicFrame>
        <p:nvGraphicFramePr>
          <p:cNvPr id="9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615950" y="1676400"/>
          <a:ext cx="7772400" cy="3543300"/>
        </p:xfrm>
        <a:graphic>
          <a:graphicData uri="http://schemas.openxmlformats.org/drawingml/2006/table">
            <a:tbl>
              <a:tblPr/>
              <a:tblGrid>
                <a:gridCol w="412750"/>
                <a:gridCol w="3473450"/>
                <a:gridCol w="1943100"/>
                <a:gridCol w="1943100"/>
              </a:tblGrid>
              <a:tr h="36584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EVG/c/FTC/TDF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-65" charset="-128"/>
                        </a:rPr>
                        <a:t>NNRTI + FTC + TDF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Any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adverse </a:t>
                      </a: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event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81%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75%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 3 or 4 AE</a:t>
                      </a:r>
                    </a:p>
                  </a:txBody>
                  <a:tcPr marT="45736" marB="45736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Serious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adverse </a:t>
                      </a: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event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4%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because of AE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6 (2%)*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1 (1%)**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Death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 grid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AE occurring more frequently in one group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23%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Headache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(p = 0.03)</a:t>
                      </a:r>
                    </a:p>
                  </a:txBody>
                  <a:tcPr marT="45713" marB="4571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Nausea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(p = 0.05)</a:t>
                      </a:r>
                    </a:p>
                  </a:txBody>
                  <a:tcPr marT="45713" marB="4571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Cough</a:t>
                      </a: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(p= 0.04)</a:t>
                      </a:r>
                    </a:p>
                  </a:txBody>
                  <a:tcPr marT="45713" marB="4571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72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Fatigue (p = 0.02)</a:t>
                      </a:r>
                    </a:p>
                  </a:txBody>
                  <a:tcPr marT="45713" marB="45713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itchFamily="-65" charset="2"/>
                        <a:defRPr>
                          <a:solidFill>
                            <a:srgbClr val="CC3300"/>
                          </a:solidFill>
                          <a:latin typeface="Arial" charset="0"/>
                          <a:ea typeface="ＭＳ Ｐゴシック" pitchFamily="-65" charset="-128"/>
                        </a:defRPr>
                      </a:lvl1pPr>
                      <a:lvl2pPr marL="37931725" indent="-37474525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14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66"/>
                          </a:solidFill>
                          <a:latin typeface="Arial" charset="0"/>
                          <a:ea typeface="ＭＳ Ｐゴシック" pitchFamily="-65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1%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re 6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>
          <a:xfrm>
            <a:off x="50800" y="1295400"/>
            <a:ext cx="8864600" cy="4800600"/>
          </a:xfrm>
        </p:spPr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en-US" altLang="fr-FR" sz="2400" b="1" dirty="0" smtClean="0">
                <a:latin typeface="+mj-lt"/>
                <a:ea typeface="ＭＳ Ｐゴシック" pitchFamily="-65" charset="-128"/>
              </a:rPr>
              <a:t>Other safety data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Incidence and prevalence of headache and nausea became similar between groups by week 12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Grade 3-4 laboratory abnormalities : 10% in the switch group </a:t>
            </a:r>
            <a:r>
              <a:rPr lang="en-US" altLang="fr-FR" sz="2000" dirty="0" err="1" smtClean="0">
                <a:ea typeface="ＭＳ Ｐゴシック" pitchFamily="-65" charset="-128"/>
              </a:rPr>
              <a:t>vs</a:t>
            </a:r>
            <a:r>
              <a:rPr lang="en-US" altLang="fr-FR" sz="2000" dirty="0" smtClean="0">
                <a:ea typeface="ＭＳ Ｐゴシック" pitchFamily="-65" charset="-128"/>
              </a:rPr>
              <a:t> 14% in the no-switch group</a:t>
            </a:r>
          </a:p>
          <a:p>
            <a:pPr lvl="1">
              <a:defRPr/>
            </a:pPr>
            <a:r>
              <a:rPr lang="en-US" altLang="fr-FR" sz="2000" dirty="0" err="1" smtClean="0">
                <a:ea typeface="ＭＳ Ｐゴシック" pitchFamily="-65" charset="-128"/>
              </a:rPr>
              <a:t>Creatinine</a:t>
            </a:r>
            <a:r>
              <a:rPr lang="en-US" altLang="fr-FR" sz="2000" dirty="0" smtClean="0">
                <a:ea typeface="ＭＳ Ｐゴシック" pitchFamily="-65" charset="-128"/>
              </a:rPr>
              <a:t> increase in switch group at week 4, stabilizing up to week 48 (median +11 </a:t>
            </a:r>
            <a:r>
              <a:rPr lang="en-US" altLang="fr-FR" sz="2000" dirty="0" err="1" smtClean="0">
                <a:latin typeface="Symbol" pitchFamily="-65" charset="2"/>
                <a:ea typeface="ＭＳ Ｐゴシック" pitchFamily="-65" charset="-128"/>
              </a:rPr>
              <a:t>m</a:t>
            </a:r>
            <a:r>
              <a:rPr lang="en-US" altLang="fr-FR" sz="2000" dirty="0" err="1" smtClean="0">
                <a:ea typeface="ＭＳ Ｐゴシック" pitchFamily="-65" charset="-128"/>
              </a:rPr>
              <a:t>mol</a:t>
            </a:r>
            <a:r>
              <a:rPr lang="en-US" altLang="fr-FR" sz="2000" dirty="0" smtClean="0">
                <a:ea typeface="ＭＳ Ｐゴシック" pitchFamily="-65" charset="-128"/>
              </a:rPr>
              <a:t>/L)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Small decrease in HDL-cholesterol in the switch group </a:t>
            </a:r>
            <a:r>
              <a:rPr lang="en-US" altLang="fr-FR" sz="2000" dirty="0" err="1" smtClean="0">
                <a:ea typeface="ＭＳ Ｐゴシック" pitchFamily="-65" charset="-128"/>
              </a:rPr>
              <a:t>vs</a:t>
            </a:r>
            <a:r>
              <a:rPr lang="en-US" altLang="fr-FR" sz="2000" dirty="0" smtClean="0">
                <a:ea typeface="ＭＳ Ｐゴシック" pitchFamily="-65" charset="-128"/>
              </a:rPr>
              <a:t> no change in the no-switch group</a:t>
            </a:r>
          </a:p>
          <a:p>
            <a:pPr lvl="1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In the subgroup switched form EFV + FTC + TDF to EVG/</a:t>
            </a:r>
            <a:r>
              <a:rPr lang="en-US" altLang="fr-FR" sz="2000" dirty="0" err="1" smtClean="0">
                <a:ea typeface="ＭＳ Ｐゴシック" pitchFamily="-65" charset="-128"/>
              </a:rPr>
              <a:t>c</a:t>
            </a:r>
            <a:r>
              <a:rPr lang="en-US" altLang="fr-FR" sz="2000" dirty="0" smtClean="0">
                <a:ea typeface="ＭＳ Ｐゴシック" pitchFamily="-65" charset="-128"/>
              </a:rPr>
              <a:t>/FTC/TDF</a:t>
            </a:r>
          </a:p>
          <a:p>
            <a:pPr lvl="2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Improvement in lipids</a:t>
            </a:r>
          </a:p>
          <a:p>
            <a:pPr lvl="2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HIV Symptom Index : improvement of CNS symptoms</a:t>
            </a:r>
          </a:p>
          <a:p>
            <a:pPr lvl="2"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Higher treatment satisfaction score at W4 and W24</a:t>
            </a:r>
          </a:p>
        </p:txBody>
      </p:sp>
      <p:sp>
        <p:nvSpPr>
          <p:cNvPr id="2969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29700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STRATEGY-NNRTI Study: Switch NNRTI to EVG/c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>
          <a:xfrm>
            <a:off x="50800" y="1152525"/>
            <a:ext cx="9024938" cy="5303838"/>
          </a:xfrm>
        </p:spPr>
        <p:txBody>
          <a:bodyPr/>
          <a:lstStyle/>
          <a:p>
            <a:pPr>
              <a:spcBef>
                <a:spcPts val="75"/>
              </a:spcBef>
              <a:buFont typeface="Wingdings" pitchFamily="-65" charset="2"/>
              <a:buChar char="§"/>
              <a:defRPr/>
            </a:pPr>
            <a:r>
              <a:rPr lang="en-US" altLang="fr-FR" sz="2400" b="1" dirty="0" smtClean="0">
                <a:latin typeface="+mj-lt"/>
                <a:ea typeface="ＭＳ Ｐゴシック" pitchFamily="-65" charset="-128"/>
              </a:rPr>
              <a:t>Conclusion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err="1" smtClean="0">
                <a:ea typeface="ＭＳ Ｐゴシック" pitchFamily="-65" charset="-128"/>
              </a:rPr>
              <a:t>Coformulated</a:t>
            </a:r>
            <a:r>
              <a:rPr lang="en-US" altLang="fr-FR" sz="2000" dirty="0" smtClean="0">
                <a:ea typeface="ＭＳ Ｐゴシック" pitchFamily="-65" charset="-128"/>
              </a:rPr>
              <a:t> EVG/c/FTC/TDF is non-inferior to continuing an existing regimen of NNRTI plus FTC and TDF in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virologically</a:t>
            </a:r>
            <a:r>
              <a:rPr lang="en-US" altLang="fr-FR" sz="2000" dirty="0" smtClean="0">
                <a:ea typeface="ＭＳ Ｐゴシック" pitchFamily="-65" charset="-128"/>
              </a:rPr>
              <a:t> suppressed, HIV-infected adults with no history of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</a:t>
            </a:r>
            <a:r>
              <a:rPr lang="en-US" altLang="fr-FR" sz="2000" dirty="0" smtClean="0">
                <a:ea typeface="ＭＳ Ｐゴシック" pitchFamily="-65" charset="-128"/>
              </a:rPr>
              <a:t> failure or resistance to FTC or TDF.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Low frequency of </a:t>
            </a:r>
            <a:r>
              <a:rPr lang="en-US" altLang="fr-FR" sz="2000" dirty="0" err="1" smtClean="0">
                <a:ea typeface="ＭＳ Ｐゴシック" pitchFamily="-65" charset="-128"/>
              </a:rPr>
              <a:t>virologic</a:t>
            </a:r>
            <a:r>
              <a:rPr lang="en-US" altLang="fr-FR" sz="2000" dirty="0" smtClean="0">
                <a:ea typeface="ＭＳ Ｐゴシック" pitchFamily="-65" charset="-128"/>
              </a:rPr>
              <a:t> failure and absence of emergent resistance in the group switched to EVG/c/FTC/TDF 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Rare discontinuations because of adverse events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Fatigue, cough, headache and nausea were more frequent in the switch group ; 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Rates of CNS symptoms decreased in patients switched from EFV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Increase in creatinine similar to that of phase 3 of EGV/c/FTC/TDF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Moderate improvement in lipids in patients switched from EFV</a:t>
            </a:r>
          </a:p>
          <a:p>
            <a:pPr lvl="1">
              <a:spcBef>
                <a:spcPts val="75"/>
              </a:spcBef>
              <a:defRPr/>
            </a:pPr>
            <a:r>
              <a:rPr lang="en-US" altLang="fr-FR" sz="2000" dirty="0" smtClean="0">
                <a:ea typeface="ＭＳ Ｐゴシック" pitchFamily="-65" charset="-128"/>
              </a:rPr>
              <a:t>EVG/c/FTC/TDF is a switch option in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virologically</a:t>
            </a:r>
            <a:r>
              <a:rPr lang="en-US" altLang="fr-FR" sz="2000" dirty="0" smtClean="0">
                <a:ea typeface="ＭＳ Ｐゴシック" pitchFamily="-65" charset="-128"/>
              </a:rPr>
              <a:t> suppressed patients with no history of </a:t>
            </a:r>
            <a:r>
              <a:rPr lang="en-US" altLang="fr-FR" sz="2000" dirty="0" err="1" smtClean="0">
                <a:ea typeface="ＭＳ Ｐゴシック" pitchFamily="-65" charset="-128"/>
              </a:rPr>
              <a:t>virological</a:t>
            </a:r>
            <a:r>
              <a:rPr lang="en-US" altLang="fr-FR" sz="2000" dirty="0" smtClean="0">
                <a:ea typeface="ＭＳ Ｐゴシック" pitchFamily="-65" charset="-128"/>
              </a:rPr>
              <a:t> failure on an NNRTI regimen, when its continuation is not suitable</a:t>
            </a:r>
          </a:p>
        </p:txBody>
      </p:sp>
      <p:sp>
        <p:nvSpPr>
          <p:cNvPr id="3072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en-GB" altLang="fr-FR" sz="1200" i="1">
                <a:solidFill>
                  <a:srgbClr val="CC0000"/>
                </a:solidFill>
              </a:rPr>
              <a:t>Pozniak A. Lancet Infect Dis 2014;14:590-9</a:t>
            </a:r>
          </a:p>
        </p:txBody>
      </p:sp>
      <p:sp>
        <p:nvSpPr>
          <p:cNvPr id="30724" name="AutoShape 162"/>
          <p:cNvSpPr>
            <a:spLocks noChangeArrowheads="1"/>
          </p:cNvSpPr>
          <p:nvPr/>
        </p:nvSpPr>
        <p:spPr bwMode="auto">
          <a:xfrm>
            <a:off x="0" y="6570663"/>
            <a:ext cx="12954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altLang="fr-FR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STRATEGY-NNRTI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10791</TotalTime>
  <Words>800</Words>
  <Application>Microsoft Office PowerPoint</Application>
  <PresentationFormat>On-screen Show (4:3)</PresentationFormat>
  <Paragraphs>233</Paragraphs>
  <Slides>9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ARV_trials_2014</vt:lpstr>
      <vt:lpstr>Switch to EVG/c/FTC/TDF</vt:lpstr>
      <vt:lpstr>STRATEGY-NNRTI Study: Switch NNRTI to EVG/c</vt:lpstr>
      <vt:lpstr>STRATEGY-NNRTI Study: Switch NNRTI to EVG/c</vt:lpstr>
      <vt:lpstr>STRATEGY-NNRTI Study: Switch NNRTI to EVG/c</vt:lpstr>
      <vt:lpstr>STRATEGY-NNRTI Study: Switch NNRTI to EVG/c</vt:lpstr>
      <vt:lpstr>STRATEGY-NNRTI Study: Switch NNRTI to EVG/c</vt:lpstr>
      <vt:lpstr>STRATEGY-NNRTI Study: Switch NNRTI to EVG/c</vt:lpstr>
      <vt:lpstr>STRATEGY-NNRTI Study: Switch NNRTI to EVG/c</vt:lpstr>
      <vt:lpstr>STRATEGY-NNRTI Study: Switch NNRTI to EVG/c</vt:lpstr>
    </vt:vector>
  </TitlesOfParts>
  <Manager/>
  <Company>ARV-trials.com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subject>AEI - www.aei.fr</dc:subject>
  <dc:creator>Pedro Cahn, Anton Poszniak, François Raffi</dc:creator>
  <cp:keywords/>
  <dc:description/>
  <cp:lastModifiedBy>Yannick Darrats</cp:lastModifiedBy>
  <cp:revision>478</cp:revision>
  <dcterms:created xsi:type="dcterms:W3CDTF">2014-11-11T16:43:33Z</dcterms:created>
  <dcterms:modified xsi:type="dcterms:W3CDTF">2014-11-26T13:46:05Z</dcterms:modified>
  <cp:category/>
</cp:coreProperties>
</file>