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77" r:id="rId2"/>
    <p:sldId id="376" r:id="rId3"/>
    <p:sldId id="359" r:id="rId4"/>
    <p:sldId id="360" r:id="rId5"/>
    <p:sldId id="374" r:id="rId6"/>
    <p:sldId id="362" r:id="rId7"/>
    <p:sldId id="363" r:id="rId8"/>
    <p:sldId id="364" r:id="rId9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CC3300"/>
    <a:srgbClr val="777777"/>
    <a:srgbClr val="FF6600"/>
    <a:srgbClr val="000066"/>
    <a:srgbClr val="002060"/>
    <a:srgbClr val="DDDDDD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17" autoAdjust="0"/>
  </p:normalViewPr>
  <p:slideViewPr>
    <p:cSldViewPr snapToObjects="1">
      <p:cViewPr>
        <p:scale>
          <a:sx n="83" d="100"/>
          <a:sy n="83" d="100"/>
        </p:scale>
        <p:origin x="-1140" y="-30"/>
      </p:cViewPr>
      <p:guideLst>
        <p:guide orient="horz" pos="1225"/>
        <p:guide orient="horz" pos="3768"/>
        <p:guide pos="930"/>
        <p:guide pos="2880"/>
        <p:guide pos="4333"/>
        <p:guide pos="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7984"/>
    </p:cViewPr>
  </p:sorterViewPr>
  <p:notesViewPr>
    <p:cSldViewPr snapToObjects="1">
      <p:cViewPr varScale="1">
        <p:scale>
          <a:sx n="50" d="100"/>
          <a:sy n="50" d="100"/>
        </p:scale>
        <p:origin x="-2628" y="-108"/>
      </p:cViewPr>
      <p:guideLst>
        <p:guide orient="horz" pos="2653"/>
        <p:guide pos="2160"/>
        <p:guide pos="391"/>
        <p:guide pos="36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CC2CE9A-3E63-45D2-8D86-4CD35BC62296}" type="datetime1">
              <a:rPr lang="fr-FR" altLang="fr-FR"/>
              <a:pPr>
                <a:defRPr/>
              </a:pPr>
              <a:t>19/01/2015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EDC114AB-3F47-4F4F-BD42-639E6513179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3140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F5C53EF6-9CB1-4FE7-B354-32FD703AD36A}" type="datetime1">
              <a:rPr lang="fr-FR" altLang="fr-FR"/>
              <a:pPr>
                <a:defRPr/>
              </a:pPr>
              <a:t>19/01/2015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52513" y="4324350"/>
            <a:ext cx="4752975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1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smtClean="0">
                <a:latin typeface="Trebuchet MS" pitchFamily="-65" charset="0"/>
                <a:cs typeface="+mn-cs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9363" y="86042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F256383D-132C-41A4-8E07-674B903CDDF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05836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/>
              <a:cs typeface="ＭＳ Ｐゴシック"/>
            </a:endParaRPr>
          </a:p>
        </p:txBody>
      </p:sp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algn="ctr"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C6D6613-D65A-410C-B542-54ED310AC949}" type="slidenum">
              <a:rPr lang="fr-FR" sz="1200"/>
              <a:pPr algn="r" defTabSz="850900"/>
              <a:t>1</a:t>
            </a:fld>
            <a:endParaRPr lang="fr-F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532A8-70C0-44A4-B9D7-205C2D30EC15}" type="slidenum">
              <a:rPr lang="fr-FR" altLang="fr-FR" smtClean="0">
                <a:solidFill>
                  <a:srgbClr val="000000"/>
                </a:solidFill>
                <a:ea typeface="ＭＳ Ｐゴシック"/>
                <a:cs typeface="ＭＳ Ｐゴシック"/>
              </a:rPr>
              <a:pPr/>
              <a:t>2</a:t>
            </a:fld>
            <a:endParaRPr lang="fr-FR" altLang="fr-FR" smtClean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fr-FR" smtClean="0">
              <a:ea typeface="ＭＳ Ｐゴシック"/>
              <a:cs typeface="ＭＳ Ｐゴシック"/>
            </a:endParaRPr>
          </a:p>
        </p:txBody>
      </p:sp>
      <p:sp>
        <p:nvSpPr>
          <p:cNvPr id="1126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algn="ctr" defTabSz="922338"/>
            <a:r>
              <a:rPr lang="fr-FR" alt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26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1DC645BA-3907-48B5-B4C7-5B714B928BCF}" type="slidenum">
              <a:rPr lang="fr-FR" alt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altLang="fr-FR" smtClean="0">
              <a:ea typeface="ＭＳ Ｐゴシック"/>
              <a:cs typeface="ＭＳ Ｐゴシック"/>
            </a:endParaRPr>
          </a:p>
        </p:txBody>
      </p:sp>
      <p:sp>
        <p:nvSpPr>
          <p:cNvPr id="1331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2183F9-8EDA-4D5D-AB4E-B5D6337ADFC6}" type="slidenum">
              <a:rPr lang="fr-FR" altLang="fr-FR" smtClean="0">
                <a:ea typeface="ＭＳ Ｐゴシック"/>
                <a:cs typeface="ＭＳ Ｐゴシック"/>
              </a:rPr>
              <a:pPr/>
              <a:t>4</a:t>
            </a:fld>
            <a:endParaRPr lang="fr-FR" altLang="fr-FR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Cliquez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Switch to EVG/c/FTC/TDF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latin typeface="Calibri" pitchFamily="-84" charset="0"/>
                <a:ea typeface="ＭＳ Ｐゴシック" pitchFamily="-84" charset="-128"/>
              </a:rPr>
              <a:t>STRATEGY-PI </a:t>
            </a:r>
            <a:r>
              <a:rPr lang="fr-FR" sz="2800" b="1" dirty="0" err="1" smtClean="0"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 smtClean="0"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STRATEGY-NNRTI </a:t>
            </a:r>
            <a:r>
              <a:rPr lang="fr-FR" sz="2800" b="1" dirty="0" err="1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 smtClean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8194" name="Espace réservé du contenu 2"/>
          <p:cNvSpPr>
            <a:spLocks/>
          </p:cNvSpPr>
          <p:nvPr/>
        </p:nvSpPr>
        <p:spPr bwMode="auto">
          <a:xfrm>
            <a:off x="34925" y="4343400"/>
            <a:ext cx="9066213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altLang="fr-FR" sz="2800" b="1">
                <a:solidFill>
                  <a:srgbClr val="CC3300"/>
                </a:solidFill>
                <a:latin typeface="Calibri" pitchFamily="34" charset="0"/>
              </a:rPr>
              <a:t>Endpoints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Tx/>
              <a:buChar char="–"/>
            </a:pPr>
            <a:r>
              <a:rPr lang="en-GB" altLang="fr-FR">
                <a:solidFill>
                  <a:srgbClr val="000066"/>
                </a:solidFill>
              </a:rPr>
              <a:t>Primary: proportion of patients maintaining HIV RNA &lt; 50 c/mL at W48 (mITT, snapshot) ; non-inferiority if lower margin of a two-sided 95% CI for the difference = -12%, 85% power. If non-inferiority and lower margin &gt; 0, assessment for superiority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Tx/>
              <a:buChar char="–"/>
            </a:pPr>
            <a:r>
              <a:rPr lang="en-GB" altLang="fr-FR">
                <a:solidFill>
                  <a:srgbClr val="000066"/>
                </a:solidFill>
              </a:rPr>
              <a:t>Secondary: proportion of patients maintaining HIV RNA &lt; 50 c/mL at W48 (TLOVR algorithm), CD4, safety, tolerability to W96</a:t>
            </a:r>
            <a:endParaRPr lang="en-GB" altLang="fr-FR" b="1">
              <a:solidFill>
                <a:srgbClr val="000066"/>
              </a:solidFill>
            </a:endParaRP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/>
        </p:nvGraphicFramePr>
        <p:xfrm>
          <a:off x="4867275" y="2517775"/>
          <a:ext cx="2905125" cy="525463"/>
        </p:xfrm>
        <a:graphic>
          <a:graphicData uri="http://schemas.openxmlformats.org/drawingml/2006/table">
            <a:tbl>
              <a:tblPr/>
              <a:tblGrid>
                <a:gridCol w="2905125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EVG/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/FTC/TDF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/>
        </p:nvGraphicFramePr>
        <p:xfrm>
          <a:off x="4867275" y="3508375"/>
          <a:ext cx="2905125" cy="525463"/>
        </p:xfrm>
        <a:graphic>
          <a:graphicData uri="http://schemas.openxmlformats.org/drawingml/2006/table">
            <a:tbl>
              <a:tblPr/>
              <a:tblGrid>
                <a:gridCol w="2905125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Continue PI/r + FTC + TDF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</a:tbl>
          </a:graphicData>
        </a:graphic>
      </p:graphicFrame>
      <p:sp>
        <p:nvSpPr>
          <p:cNvPr id="8207" name="ZoneTexte 69"/>
          <p:cNvSpPr txBox="1">
            <a:spLocks noChangeArrowheads="1"/>
          </p:cNvSpPr>
          <p:nvPr/>
        </p:nvSpPr>
        <p:spPr bwMode="auto">
          <a:xfrm>
            <a:off x="5562600" y="6542088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>
                <a:solidFill>
                  <a:srgbClr val="CC0000"/>
                </a:solidFill>
              </a:rPr>
              <a:t>Arribas J.R. Lancet Infect Dis 2014;14:581-9</a:t>
            </a:r>
          </a:p>
        </p:txBody>
      </p:sp>
      <p:sp>
        <p:nvSpPr>
          <p:cNvPr id="8208" name="AutoShape 162"/>
          <p:cNvSpPr>
            <a:spLocks noChangeArrowheads="1"/>
          </p:cNvSpPr>
          <p:nvPr/>
        </p:nvSpPr>
        <p:spPr bwMode="auto">
          <a:xfrm>
            <a:off x="0" y="6570663"/>
            <a:ext cx="10668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STRATEGY-PI</a:t>
            </a:r>
          </a:p>
        </p:txBody>
      </p:sp>
      <p:cxnSp>
        <p:nvCxnSpPr>
          <p:cNvPr id="8209" name="Connecteur droit 66"/>
          <p:cNvCxnSpPr>
            <a:cxnSpLocks noChangeShapeType="1"/>
          </p:cNvCxnSpPr>
          <p:nvPr/>
        </p:nvCxnSpPr>
        <p:spPr bwMode="auto">
          <a:xfrm rot="5400000">
            <a:off x="3542507" y="24328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210" name="Oval 170"/>
          <p:cNvSpPr>
            <a:spLocks noChangeArrowheads="1"/>
          </p:cNvSpPr>
          <p:nvPr/>
        </p:nvSpPr>
        <p:spPr bwMode="auto">
          <a:xfrm>
            <a:off x="2971800" y="12192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</a:t>
            </a:r>
          </a:p>
          <a:p>
            <a:pPr algn="ctr" defTabSz="914400"/>
            <a:r>
              <a:rPr lang="en-GB" alt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2 : 1</a:t>
            </a:r>
          </a:p>
          <a:p>
            <a:pPr algn="ctr" defTabSz="914400"/>
            <a:r>
              <a:rPr lang="en-GB" alt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</p:txBody>
      </p:sp>
      <p:sp>
        <p:nvSpPr>
          <p:cNvPr id="8211" name="AutoShape 162"/>
          <p:cNvSpPr>
            <a:spLocks noChangeArrowheads="1"/>
          </p:cNvSpPr>
          <p:nvPr/>
        </p:nvSpPr>
        <p:spPr bwMode="auto">
          <a:xfrm>
            <a:off x="138113" y="2106613"/>
            <a:ext cx="3190875" cy="22812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lIns="36000" rIns="36000" anchor="ctr">
            <a:spAutoFit/>
          </a:bodyPr>
          <a:lstStyle/>
          <a:p>
            <a:pPr algn="ctr" defTabSz="914400"/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HIV+ ≥ 18 years</a:t>
            </a:r>
          </a:p>
          <a:p>
            <a:pPr algn="ctr" defTabSz="914400"/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On FTC + TDF + PI/r</a:t>
            </a:r>
          </a:p>
          <a:p>
            <a:pPr algn="ctr" defTabSz="914400"/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HIV RNA &lt; 50 c/mL &gt; 6 months</a:t>
            </a:r>
          </a:p>
          <a:p>
            <a:pPr algn="ctr" defTabSz="914400"/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No </a:t>
            </a:r>
            <a:r>
              <a:rPr lang="en-GB" altLang="fr-FR" sz="1600" b="1" dirty="0" err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virologic</a:t>
            </a:r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failure</a:t>
            </a:r>
          </a:p>
          <a:p>
            <a:pPr algn="ctr" defTabSz="914400"/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Genotype testing before ART with</a:t>
            </a:r>
          </a:p>
          <a:p>
            <a:pPr algn="ctr" defTabSz="914400"/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no resistance to study drugs</a:t>
            </a:r>
          </a:p>
          <a:p>
            <a:pPr algn="ctr" defTabSz="914400"/>
            <a:r>
              <a:rPr lang="en-GB" altLang="fr-FR" sz="1600" b="1" dirty="0" err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Integrase</a:t>
            </a:r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inhibitor naïve</a:t>
            </a:r>
          </a:p>
          <a:p>
            <a:pPr algn="ctr" defTabSz="914400"/>
            <a:r>
              <a:rPr lang="en-GB" altLang="fr-FR" sz="1600" b="1" dirty="0" err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eGFR</a:t>
            </a:r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GB" altLang="fr-FR" sz="1600" b="1" u="sng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70 </a:t>
            </a:r>
            <a:r>
              <a:rPr lang="en-GB" altLang="fr-FR" sz="16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mL/min</a:t>
            </a:r>
            <a:endParaRPr lang="en-GB" altLang="fr-FR" sz="1600" b="1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8212" name="AutoShape 60"/>
          <p:cNvCxnSpPr>
            <a:cxnSpLocks noChangeShapeType="1"/>
          </p:cNvCxnSpPr>
          <p:nvPr/>
        </p:nvCxnSpPr>
        <p:spPr bwMode="auto">
          <a:xfrm rot="10800000" flipH="1" flipV="1">
            <a:off x="4852988" y="2770188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8213" name="Line 63"/>
          <p:cNvSpPr>
            <a:spLocks noChangeShapeType="1"/>
          </p:cNvSpPr>
          <p:nvPr/>
        </p:nvSpPr>
        <p:spPr bwMode="auto">
          <a:xfrm>
            <a:off x="3324225" y="3260725"/>
            <a:ext cx="75247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14" name="Rectangle 9"/>
          <p:cNvSpPr>
            <a:spLocks noChangeArrowheads="1"/>
          </p:cNvSpPr>
          <p:nvPr/>
        </p:nvSpPr>
        <p:spPr bwMode="auto">
          <a:xfrm>
            <a:off x="4075113" y="3436938"/>
            <a:ext cx="8270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altLang="fr-FR" sz="1600" b="1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145</a:t>
            </a:r>
          </a:p>
        </p:txBody>
      </p:sp>
      <p:sp>
        <p:nvSpPr>
          <p:cNvPr id="8215" name="Rectangle 8"/>
          <p:cNvSpPr>
            <a:spLocks noChangeArrowheads="1"/>
          </p:cNvSpPr>
          <p:nvPr/>
        </p:nvSpPr>
        <p:spPr bwMode="auto">
          <a:xfrm>
            <a:off x="4075113" y="2443163"/>
            <a:ext cx="8270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altLang="fr-FR" sz="1600" b="1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293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480300" y="14239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defRPr/>
            </a:pPr>
            <a:r>
              <a:rPr lang="en-GB" altLang="fr-FR" sz="1600" b="1" smtClean="0">
                <a:solidFill>
                  <a:srgbClr val="0066FF"/>
                </a:solidFill>
                <a:latin typeface="Calibri" pitchFamily="-65" charset="0"/>
                <a:cs typeface="+mn-cs"/>
              </a:rPr>
              <a:t>W48</a:t>
            </a:r>
            <a:endParaRPr lang="en-GB" altLang="fr-FR" sz="1600" smtClean="0">
              <a:solidFill>
                <a:srgbClr val="0066FF"/>
              </a:solidFill>
              <a:latin typeface="Calibri" pitchFamily="-65" charset="0"/>
              <a:cs typeface="+mn-cs"/>
            </a:endParaRPr>
          </a:p>
        </p:txBody>
      </p:sp>
      <p:sp>
        <p:nvSpPr>
          <p:cNvPr id="8217" name="Line 172"/>
          <p:cNvSpPr>
            <a:spLocks noChangeShapeType="1"/>
          </p:cNvSpPr>
          <p:nvPr/>
        </p:nvSpPr>
        <p:spPr bwMode="auto">
          <a:xfrm>
            <a:off x="7762875" y="196373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18" name="Line 172"/>
          <p:cNvSpPr>
            <a:spLocks noChangeShapeType="1"/>
          </p:cNvSpPr>
          <p:nvPr/>
        </p:nvSpPr>
        <p:spPr bwMode="auto">
          <a:xfrm>
            <a:off x="8770938" y="1892300"/>
            <a:ext cx="0" cy="22225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91538" y="14239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defRPr/>
            </a:pPr>
            <a:r>
              <a:rPr lang="en-GB" altLang="fr-FR" sz="1600" b="1" smtClean="0">
                <a:solidFill>
                  <a:srgbClr val="0066FF"/>
                </a:solidFill>
                <a:latin typeface="Calibri" pitchFamily="-65" charset="0"/>
                <a:cs typeface="+mn-cs"/>
              </a:rPr>
              <a:t>W96</a:t>
            </a:r>
            <a:endParaRPr lang="en-GB" altLang="fr-FR" sz="1600" smtClean="0">
              <a:solidFill>
                <a:srgbClr val="0066FF"/>
              </a:solidFill>
              <a:latin typeface="Calibri" pitchFamily="-65" charset="0"/>
              <a:cs typeface="+mn-cs"/>
            </a:endParaRPr>
          </a:p>
        </p:txBody>
      </p:sp>
      <p:sp>
        <p:nvSpPr>
          <p:cNvPr id="8220" name="Line 31"/>
          <p:cNvSpPr>
            <a:spLocks noChangeShapeType="1"/>
          </p:cNvSpPr>
          <p:nvPr/>
        </p:nvSpPr>
        <p:spPr bwMode="auto">
          <a:xfrm flipV="1">
            <a:off x="7772400" y="3721100"/>
            <a:ext cx="998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21" name="Line 31"/>
          <p:cNvSpPr>
            <a:spLocks noChangeShapeType="1"/>
          </p:cNvSpPr>
          <p:nvPr/>
        </p:nvSpPr>
        <p:spPr bwMode="auto">
          <a:xfrm flipV="1">
            <a:off x="7762875" y="2762250"/>
            <a:ext cx="998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22" name="Titr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STRATEGY-PI Study: Switch PI/r to EVG/c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STRATEGY-PI Study: Switch PI/r to EVG/c</a:t>
            </a: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1700213"/>
          <a:ext cx="8353425" cy="4333871"/>
        </p:xfrm>
        <a:graphic>
          <a:graphicData uri="http://schemas.openxmlformats.org/drawingml/2006/table">
            <a:tbl>
              <a:tblPr/>
              <a:tblGrid>
                <a:gridCol w="366712"/>
                <a:gridCol w="3505200"/>
                <a:gridCol w="2286000"/>
                <a:gridCol w="2195513"/>
              </a:tblGrid>
              <a:tr h="591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EVG/c/FTC/TDF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293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PI/r + FTC + 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 140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2878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age, years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8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15%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78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Time since HIV diagnosis, median years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78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On first ARV regimen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77%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83%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78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PI at randomisation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7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Atazanavir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42%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37%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Darunavir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39%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Lopinavir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16%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Fosamprenavir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Saquinavir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8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), median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564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585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8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Hepatitis B / hepatitis C coinfection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3% / 7%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2% / 7%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8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Discontinuation by W48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25 (8.5%)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26 (18.6%)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310" name="ZoneTexte 69"/>
          <p:cNvSpPr txBox="1">
            <a:spLocks noChangeArrowheads="1"/>
          </p:cNvSpPr>
          <p:nvPr/>
        </p:nvSpPr>
        <p:spPr bwMode="auto">
          <a:xfrm>
            <a:off x="5562600" y="6542088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>
                <a:solidFill>
                  <a:srgbClr val="CC0000"/>
                </a:solidFill>
              </a:rPr>
              <a:t>Arribas J.R. Lancet Infect Dis 2014;14:581-9</a:t>
            </a:r>
          </a:p>
        </p:txBody>
      </p:sp>
      <p:sp>
        <p:nvSpPr>
          <p:cNvPr id="10311" name="AutoShape 162"/>
          <p:cNvSpPr>
            <a:spLocks noChangeArrowheads="1"/>
          </p:cNvSpPr>
          <p:nvPr/>
        </p:nvSpPr>
        <p:spPr bwMode="auto">
          <a:xfrm>
            <a:off x="0" y="6570663"/>
            <a:ext cx="10668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STRATEGY-PI</a:t>
            </a:r>
          </a:p>
        </p:txBody>
      </p:sp>
      <p:sp>
        <p:nvSpPr>
          <p:cNvPr id="10312" name="Text Box 2"/>
          <p:cNvSpPr txBox="1">
            <a:spLocks noChangeArrowheads="1"/>
          </p:cNvSpPr>
          <p:nvPr/>
        </p:nvSpPr>
        <p:spPr bwMode="auto">
          <a:xfrm>
            <a:off x="1477963" y="1100138"/>
            <a:ext cx="6173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2400" b="1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2"/>
          <p:cNvSpPr txBox="1">
            <a:spLocks noChangeArrowheads="1"/>
          </p:cNvSpPr>
          <p:nvPr/>
        </p:nvSpPr>
        <p:spPr bwMode="auto">
          <a:xfrm>
            <a:off x="1727200" y="1100138"/>
            <a:ext cx="5675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2400" b="1">
                <a:solidFill>
                  <a:srgbClr val="CC3300"/>
                </a:solidFill>
                <a:latin typeface="Calibri" pitchFamily="34" charset="0"/>
              </a:rPr>
              <a:t>Virologic outcome at W48 (mITT, snapshot)</a:t>
            </a:r>
          </a:p>
        </p:txBody>
      </p:sp>
      <p:grpSp>
        <p:nvGrpSpPr>
          <p:cNvPr id="12290" name="Groupe 1"/>
          <p:cNvGrpSpPr>
            <a:grpSpLocks/>
          </p:cNvGrpSpPr>
          <p:nvPr/>
        </p:nvGrpSpPr>
        <p:grpSpPr bwMode="auto">
          <a:xfrm>
            <a:off x="304800" y="1752600"/>
            <a:ext cx="2143125" cy="744538"/>
            <a:chOff x="3933825" y="3479800"/>
            <a:chExt cx="2143125" cy="744538"/>
          </a:xfrm>
        </p:grpSpPr>
        <p:sp>
          <p:nvSpPr>
            <p:cNvPr id="12330" name="AutoShape 165"/>
            <p:cNvSpPr>
              <a:spLocks noChangeArrowheads="1"/>
            </p:cNvSpPr>
            <p:nvPr/>
          </p:nvSpPr>
          <p:spPr bwMode="auto">
            <a:xfrm>
              <a:off x="3933825" y="3479800"/>
              <a:ext cx="2143125" cy="7445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12331" name="Rectangle 3"/>
            <p:cNvSpPr>
              <a:spLocks noChangeArrowheads="1"/>
            </p:cNvSpPr>
            <p:nvPr/>
          </p:nvSpPr>
          <p:spPr bwMode="auto">
            <a:xfrm>
              <a:off x="4129088" y="3616325"/>
              <a:ext cx="165100" cy="144463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12332" name="Rectangle 4"/>
            <p:cNvSpPr>
              <a:spLocks noChangeArrowheads="1"/>
            </p:cNvSpPr>
            <p:nvPr/>
          </p:nvSpPr>
          <p:spPr bwMode="auto">
            <a:xfrm>
              <a:off x="4135735" y="3967535"/>
              <a:ext cx="165100" cy="144462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12333" name="ZoneTexte 84"/>
            <p:cNvSpPr txBox="1">
              <a:spLocks noChangeArrowheads="1"/>
            </p:cNvSpPr>
            <p:nvPr/>
          </p:nvSpPr>
          <p:spPr bwMode="auto">
            <a:xfrm>
              <a:off x="4281488" y="3495675"/>
              <a:ext cx="1795462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fr-FR" altLang="fr-FR" b="1">
                  <a:solidFill>
                    <a:srgbClr val="333399"/>
                  </a:solidFill>
                  <a:latin typeface="Calibri" pitchFamily="34" charset="0"/>
                </a:rPr>
                <a:t>EVG/c/FTC/TDF</a:t>
              </a:r>
            </a:p>
          </p:txBody>
        </p:sp>
        <p:sp>
          <p:nvSpPr>
            <p:cNvPr id="12334" name="ZoneTexte 85"/>
            <p:cNvSpPr txBox="1">
              <a:spLocks noChangeArrowheads="1"/>
            </p:cNvSpPr>
            <p:nvPr/>
          </p:nvSpPr>
          <p:spPr bwMode="auto">
            <a:xfrm>
              <a:off x="4288135" y="3850060"/>
              <a:ext cx="1752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fr-FR" altLang="fr-FR" b="1">
                  <a:solidFill>
                    <a:srgbClr val="333399"/>
                  </a:solidFill>
                  <a:latin typeface="Calibri" pitchFamily="34" charset="0"/>
                </a:rPr>
                <a:t>PI/r + FTC + TDF</a:t>
              </a:r>
            </a:p>
          </p:txBody>
        </p:sp>
      </p:grp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2681288" y="3051175"/>
            <a:ext cx="590550" cy="2455863"/>
          </a:xfrm>
          <a:prstGeom prst="rect">
            <a:avLst/>
          </a:prstGeom>
          <a:solidFill>
            <a:srgbClr val="333399"/>
          </a:solidFill>
          <a:ln w="8001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fr-FR" altLang="fr-FR" sz="2800">
              <a:solidFill>
                <a:srgbClr val="000066"/>
              </a:solidFill>
            </a:endParaRPr>
          </a:p>
        </p:txBody>
      </p:sp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3281363" y="3235325"/>
            <a:ext cx="590550" cy="2271713"/>
          </a:xfrm>
          <a:prstGeom prst="rect">
            <a:avLst/>
          </a:prstGeom>
          <a:solidFill>
            <a:srgbClr val="CC0000"/>
          </a:solidFill>
          <a:ln w="7938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fr-FR" altLang="fr-FR" sz="2800">
              <a:solidFill>
                <a:srgbClr val="000066"/>
              </a:solidFill>
            </a:endParaRPr>
          </a:p>
        </p:txBody>
      </p:sp>
      <p:sp>
        <p:nvSpPr>
          <p:cNvPr id="12293" name="Line 12"/>
          <p:cNvSpPr>
            <a:spLocks noChangeShapeType="1"/>
          </p:cNvSpPr>
          <p:nvPr/>
        </p:nvSpPr>
        <p:spPr bwMode="auto">
          <a:xfrm>
            <a:off x="2333625" y="5507038"/>
            <a:ext cx="51339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294" name="Rectangle 22"/>
          <p:cNvSpPr>
            <a:spLocks noChangeArrowheads="1"/>
          </p:cNvSpPr>
          <p:nvPr/>
        </p:nvSpPr>
        <p:spPr bwMode="auto">
          <a:xfrm>
            <a:off x="2816225" y="2819400"/>
            <a:ext cx="3206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400"/>
            <a:r>
              <a:rPr lang="fr-FR" altLang="fr-FR" sz="1400" b="1">
                <a:solidFill>
                  <a:srgbClr val="000066"/>
                </a:solidFill>
              </a:rPr>
              <a:t>94</a:t>
            </a:r>
            <a:endParaRPr lang="fr-FR" altLang="fr-FR" sz="4000">
              <a:solidFill>
                <a:srgbClr val="000066"/>
              </a:solidFill>
            </a:endParaRPr>
          </a:p>
        </p:txBody>
      </p:sp>
      <p:sp>
        <p:nvSpPr>
          <p:cNvPr id="12295" name="Rectangle 24"/>
          <p:cNvSpPr>
            <a:spLocks noChangeArrowheads="1"/>
          </p:cNvSpPr>
          <p:nvPr/>
        </p:nvSpPr>
        <p:spPr bwMode="auto">
          <a:xfrm>
            <a:off x="3409950" y="3027363"/>
            <a:ext cx="3190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400"/>
            <a:r>
              <a:rPr lang="fr-FR" altLang="fr-FR" sz="1400" b="1">
                <a:solidFill>
                  <a:srgbClr val="000066"/>
                </a:solidFill>
              </a:rPr>
              <a:t>87</a:t>
            </a:r>
            <a:endParaRPr lang="fr-FR" altLang="fr-FR" sz="4000">
              <a:solidFill>
                <a:srgbClr val="000066"/>
              </a:solidFill>
            </a:endParaRPr>
          </a:p>
        </p:txBody>
      </p:sp>
      <p:sp>
        <p:nvSpPr>
          <p:cNvPr id="12296" name="Line 150"/>
          <p:cNvSpPr>
            <a:spLocks noChangeShapeType="1"/>
          </p:cNvSpPr>
          <p:nvPr/>
        </p:nvSpPr>
        <p:spPr bwMode="auto">
          <a:xfrm flipV="1">
            <a:off x="4119563" y="5503863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297" name="Text Box 76"/>
          <p:cNvSpPr txBox="1">
            <a:spLocks noChangeArrowheads="1"/>
          </p:cNvSpPr>
          <p:nvPr/>
        </p:nvSpPr>
        <p:spPr bwMode="auto">
          <a:xfrm>
            <a:off x="2135188" y="25288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fr-FR" altLang="fr-FR" b="1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12298" name="Line 141"/>
          <p:cNvSpPr>
            <a:spLocks noChangeShapeType="1"/>
          </p:cNvSpPr>
          <p:nvPr/>
        </p:nvSpPr>
        <p:spPr bwMode="auto">
          <a:xfrm>
            <a:off x="2409825" y="2965450"/>
            <a:ext cx="0" cy="2538413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299" name="Line 142"/>
          <p:cNvSpPr>
            <a:spLocks noChangeShapeType="1"/>
          </p:cNvSpPr>
          <p:nvPr/>
        </p:nvSpPr>
        <p:spPr bwMode="auto">
          <a:xfrm>
            <a:off x="2343150" y="5503863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300" name="Line 143"/>
          <p:cNvSpPr>
            <a:spLocks noChangeShapeType="1"/>
          </p:cNvSpPr>
          <p:nvPr/>
        </p:nvSpPr>
        <p:spPr bwMode="auto">
          <a:xfrm>
            <a:off x="2343150" y="4995863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301" name="Line 144"/>
          <p:cNvSpPr>
            <a:spLocks noChangeShapeType="1"/>
          </p:cNvSpPr>
          <p:nvPr/>
        </p:nvSpPr>
        <p:spPr bwMode="auto">
          <a:xfrm>
            <a:off x="2343150" y="4486275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302" name="Line 145"/>
          <p:cNvSpPr>
            <a:spLocks noChangeShapeType="1"/>
          </p:cNvSpPr>
          <p:nvPr/>
        </p:nvSpPr>
        <p:spPr bwMode="auto">
          <a:xfrm>
            <a:off x="2343150" y="3984625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303" name="Line 146"/>
          <p:cNvSpPr>
            <a:spLocks noChangeShapeType="1"/>
          </p:cNvSpPr>
          <p:nvPr/>
        </p:nvSpPr>
        <p:spPr bwMode="auto">
          <a:xfrm>
            <a:off x="2343150" y="3475038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304" name="Line 147"/>
          <p:cNvSpPr>
            <a:spLocks noChangeShapeType="1"/>
          </p:cNvSpPr>
          <p:nvPr/>
        </p:nvSpPr>
        <p:spPr bwMode="auto">
          <a:xfrm>
            <a:off x="2343150" y="2965450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305" name="Line 149"/>
          <p:cNvSpPr>
            <a:spLocks noChangeShapeType="1"/>
          </p:cNvSpPr>
          <p:nvPr/>
        </p:nvSpPr>
        <p:spPr bwMode="auto">
          <a:xfrm flipV="1">
            <a:off x="2409825" y="5503863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306" name="Rectangle 159"/>
          <p:cNvSpPr>
            <a:spLocks noChangeArrowheads="1"/>
          </p:cNvSpPr>
          <p:nvPr/>
        </p:nvSpPr>
        <p:spPr bwMode="auto">
          <a:xfrm>
            <a:off x="2184400" y="5405438"/>
            <a:ext cx="1000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/>
            <a:r>
              <a:rPr lang="fr-FR" altLang="fr-FR" sz="1400" b="1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12307" name="Rectangle 160"/>
          <p:cNvSpPr>
            <a:spLocks noChangeArrowheads="1"/>
          </p:cNvSpPr>
          <p:nvPr/>
        </p:nvSpPr>
        <p:spPr bwMode="auto">
          <a:xfrm>
            <a:off x="2085975" y="4894263"/>
            <a:ext cx="1984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/>
            <a:r>
              <a:rPr lang="fr-FR" altLang="fr-FR" sz="1400" b="1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12308" name="Rectangle 161"/>
          <p:cNvSpPr>
            <a:spLocks noChangeArrowheads="1"/>
          </p:cNvSpPr>
          <p:nvPr/>
        </p:nvSpPr>
        <p:spPr bwMode="auto">
          <a:xfrm>
            <a:off x="2085975" y="4386263"/>
            <a:ext cx="1984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/>
            <a:r>
              <a:rPr lang="fr-FR" altLang="fr-FR" sz="1400" b="1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12309" name="Rectangle 162"/>
          <p:cNvSpPr>
            <a:spLocks noChangeArrowheads="1"/>
          </p:cNvSpPr>
          <p:nvPr/>
        </p:nvSpPr>
        <p:spPr bwMode="auto">
          <a:xfrm>
            <a:off x="2085975" y="3884613"/>
            <a:ext cx="1984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/>
            <a:r>
              <a:rPr lang="fr-FR" altLang="fr-FR" sz="1400" b="1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12310" name="Rectangle 163"/>
          <p:cNvSpPr>
            <a:spLocks noChangeArrowheads="1"/>
          </p:cNvSpPr>
          <p:nvPr/>
        </p:nvSpPr>
        <p:spPr bwMode="auto">
          <a:xfrm>
            <a:off x="2085975" y="3375025"/>
            <a:ext cx="1984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/>
            <a:r>
              <a:rPr lang="fr-FR" altLang="fr-FR" sz="1400" b="1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12311" name="Rectangle 164"/>
          <p:cNvSpPr>
            <a:spLocks noChangeArrowheads="1"/>
          </p:cNvSpPr>
          <p:nvPr/>
        </p:nvSpPr>
        <p:spPr bwMode="auto">
          <a:xfrm>
            <a:off x="1985963" y="2865438"/>
            <a:ext cx="298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/>
            <a:r>
              <a:rPr lang="fr-FR" altLang="fr-FR" sz="1400" b="1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12312" name="ZoneTexte 11"/>
          <p:cNvSpPr txBox="1">
            <a:spLocks noChangeArrowheads="1"/>
          </p:cNvSpPr>
          <p:nvPr/>
        </p:nvSpPr>
        <p:spPr bwMode="auto">
          <a:xfrm>
            <a:off x="2674938" y="2078038"/>
            <a:ext cx="1122362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fr-FR" altLang="fr-FR" b="1">
                <a:solidFill>
                  <a:srgbClr val="0066FF"/>
                </a:solidFill>
                <a:latin typeface="Calibri" pitchFamily="34" charset="0"/>
              </a:rPr>
              <a:t>HIV RNA</a:t>
            </a:r>
            <a:br>
              <a:rPr lang="fr-FR" altLang="fr-FR" b="1">
                <a:solidFill>
                  <a:srgbClr val="0066FF"/>
                </a:solidFill>
                <a:latin typeface="Calibri" pitchFamily="34" charset="0"/>
              </a:rPr>
            </a:br>
            <a:r>
              <a:rPr lang="fr-FR" altLang="fr-FR" b="1">
                <a:solidFill>
                  <a:srgbClr val="0066FF"/>
                </a:solidFill>
                <a:latin typeface="Calibri" pitchFamily="34" charset="0"/>
              </a:rPr>
              <a:t>&lt; 50 c/mL</a:t>
            </a:r>
          </a:p>
        </p:txBody>
      </p:sp>
      <p:sp>
        <p:nvSpPr>
          <p:cNvPr id="12313" name="ZoneTexte 86"/>
          <p:cNvSpPr txBox="1">
            <a:spLocks noChangeArrowheads="1"/>
          </p:cNvSpPr>
          <p:nvPr/>
        </p:nvSpPr>
        <p:spPr bwMode="auto">
          <a:xfrm>
            <a:off x="2276475" y="5572125"/>
            <a:ext cx="1990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sz="1400">
                <a:solidFill>
                  <a:srgbClr val="000066"/>
                </a:solidFill>
              </a:rPr>
              <a:t>Difference (95% CI)</a:t>
            </a:r>
            <a:r>
              <a:rPr lang="fr-FR" altLang="fr-FR" sz="1400">
                <a:solidFill>
                  <a:srgbClr val="000066"/>
                </a:solidFill>
                <a:cs typeface="Arial" charset="0"/>
              </a:rPr>
              <a:t/>
            </a:r>
            <a:br>
              <a:rPr lang="fr-FR" altLang="fr-FR" sz="1400">
                <a:solidFill>
                  <a:srgbClr val="000066"/>
                </a:solidFill>
                <a:cs typeface="Arial" charset="0"/>
              </a:rPr>
            </a:br>
            <a:r>
              <a:rPr lang="fr-FR" altLang="fr-FR" sz="1400">
                <a:solidFill>
                  <a:srgbClr val="000066"/>
                </a:solidFill>
                <a:cs typeface="Arial" charset="0"/>
              </a:rPr>
              <a:t>= 6.7% (0.4 ; 13.7)</a:t>
            </a:r>
          </a:p>
        </p:txBody>
      </p:sp>
      <p:sp>
        <p:nvSpPr>
          <p:cNvPr id="12314" name="Rectangle 7"/>
          <p:cNvSpPr>
            <a:spLocks noChangeArrowheads="1"/>
          </p:cNvSpPr>
          <p:nvPr/>
        </p:nvSpPr>
        <p:spPr bwMode="auto">
          <a:xfrm>
            <a:off x="4398963" y="5453063"/>
            <a:ext cx="590550" cy="53975"/>
          </a:xfrm>
          <a:prstGeom prst="rect">
            <a:avLst/>
          </a:prstGeom>
          <a:solidFill>
            <a:srgbClr val="333399"/>
          </a:solidFill>
          <a:ln w="8001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fr-FR" altLang="fr-FR" sz="2800">
              <a:solidFill>
                <a:srgbClr val="000066"/>
              </a:solidFill>
            </a:endParaRPr>
          </a:p>
        </p:txBody>
      </p:sp>
      <p:sp>
        <p:nvSpPr>
          <p:cNvPr id="12315" name="Rectangle 9"/>
          <p:cNvSpPr>
            <a:spLocks noChangeArrowheads="1"/>
          </p:cNvSpPr>
          <p:nvPr/>
        </p:nvSpPr>
        <p:spPr bwMode="auto">
          <a:xfrm>
            <a:off x="4979988" y="5453063"/>
            <a:ext cx="590550" cy="53975"/>
          </a:xfrm>
          <a:prstGeom prst="rect">
            <a:avLst/>
          </a:prstGeom>
          <a:solidFill>
            <a:srgbClr val="CC0000"/>
          </a:solidFill>
          <a:ln w="7938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fr-FR" altLang="fr-FR" sz="2800">
              <a:solidFill>
                <a:srgbClr val="000066"/>
              </a:solidFill>
            </a:endParaRPr>
          </a:p>
        </p:txBody>
      </p:sp>
      <p:sp>
        <p:nvSpPr>
          <p:cNvPr id="12316" name="ZoneTexte 11"/>
          <p:cNvSpPr txBox="1">
            <a:spLocks noChangeArrowheads="1"/>
          </p:cNvSpPr>
          <p:nvPr/>
        </p:nvSpPr>
        <p:spPr bwMode="auto">
          <a:xfrm>
            <a:off x="4429125" y="2078038"/>
            <a:ext cx="1120775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fr-FR" altLang="fr-FR" b="1">
                <a:solidFill>
                  <a:srgbClr val="0066FF"/>
                </a:solidFill>
                <a:latin typeface="Calibri" pitchFamily="34" charset="0"/>
              </a:rPr>
              <a:t>HIV RNA</a:t>
            </a:r>
            <a:br>
              <a:rPr lang="fr-FR" altLang="fr-FR" b="1">
                <a:solidFill>
                  <a:srgbClr val="0066FF"/>
                </a:solidFill>
                <a:latin typeface="Calibri" pitchFamily="34" charset="0"/>
              </a:rPr>
            </a:br>
            <a:r>
              <a:rPr lang="fr-FR" altLang="fr-FR" b="1">
                <a:solidFill>
                  <a:srgbClr val="0066FF"/>
                </a:solidFill>
                <a:latin typeface="Calibri" pitchFamily="34" charset="0"/>
              </a:rPr>
              <a:t>≥ 50 c/mL</a:t>
            </a:r>
          </a:p>
        </p:txBody>
      </p:sp>
      <p:sp>
        <p:nvSpPr>
          <p:cNvPr id="12317" name="Rectangle 22"/>
          <p:cNvSpPr>
            <a:spLocks noChangeArrowheads="1"/>
          </p:cNvSpPr>
          <p:nvPr/>
        </p:nvSpPr>
        <p:spPr bwMode="auto">
          <a:xfrm>
            <a:off x="4551363" y="5160963"/>
            <a:ext cx="3206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400"/>
            <a:r>
              <a:rPr lang="fr-FR" altLang="fr-FR" sz="1400" b="1">
                <a:solidFill>
                  <a:srgbClr val="000066"/>
                </a:solidFill>
              </a:rPr>
              <a:t>1</a:t>
            </a:r>
            <a:endParaRPr lang="fr-FR" altLang="fr-FR" sz="4000">
              <a:solidFill>
                <a:srgbClr val="000066"/>
              </a:solidFill>
            </a:endParaRPr>
          </a:p>
        </p:txBody>
      </p:sp>
      <p:sp>
        <p:nvSpPr>
          <p:cNvPr id="12318" name="Rectangle 24"/>
          <p:cNvSpPr>
            <a:spLocks noChangeArrowheads="1"/>
          </p:cNvSpPr>
          <p:nvPr/>
        </p:nvSpPr>
        <p:spPr bwMode="auto">
          <a:xfrm>
            <a:off x="5126038" y="5181600"/>
            <a:ext cx="3190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400"/>
            <a:r>
              <a:rPr lang="fr-FR" altLang="fr-FR" sz="1400" b="1">
                <a:solidFill>
                  <a:srgbClr val="000066"/>
                </a:solidFill>
              </a:rPr>
              <a:t>1</a:t>
            </a:r>
            <a:endParaRPr lang="fr-FR" altLang="fr-FR" sz="4000">
              <a:solidFill>
                <a:srgbClr val="000066"/>
              </a:solidFill>
            </a:endParaRPr>
          </a:p>
        </p:txBody>
      </p:sp>
      <p:sp>
        <p:nvSpPr>
          <p:cNvPr id="12319" name="ZoneTexte 45"/>
          <p:cNvSpPr txBox="1">
            <a:spLocks noChangeArrowheads="1"/>
          </p:cNvSpPr>
          <p:nvPr/>
        </p:nvSpPr>
        <p:spPr bwMode="auto">
          <a:xfrm>
            <a:off x="4378325" y="5503863"/>
            <a:ext cx="6175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sz="1400" b="1">
                <a:solidFill>
                  <a:srgbClr val="000066"/>
                </a:solidFill>
              </a:rPr>
              <a:t>N = 2</a:t>
            </a:r>
          </a:p>
        </p:txBody>
      </p:sp>
      <p:sp>
        <p:nvSpPr>
          <p:cNvPr id="12320" name="ZoneTexte 46"/>
          <p:cNvSpPr txBox="1">
            <a:spLocks noChangeArrowheads="1"/>
          </p:cNvSpPr>
          <p:nvPr/>
        </p:nvSpPr>
        <p:spPr bwMode="auto">
          <a:xfrm>
            <a:off x="4973638" y="5503863"/>
            <a:ext cx="6175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sz="1400" b="1">
                <a:solidFill>
                  <a:srgbClr val="000066"/>
                </a:solidFill>
              </a:rPr>
              <a:t>N = 2</a:t>
            </a:r>
          </a:p>
        </p:txBody>
      </p:sp>
      <p:sp>
        <p:nvSpPr>
          <p:cNvPr id="12321" name="Line 150"/>
          <p:cNvSpPr>
            <a:spLocks noChangeShapeType="1"/>
          </p:cNvSpPr>
          <p:nvPr/>
        </p:nvSpPr>
        <p:spPr bwMode="auto">
          <a:xfrm flipV="1">
            <a:off x="5770563" y="5511800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322" name="Rectangle 7"/>
          <p:cNvSpPr>
            <a:spLocks noChangeArrowheads="1"/>
          </p:cNvSpPr>
          <p:nvPr/>
        </p:nvSpPr>
        <p:spPr bwMode="auto">
          <a:xfrm>
            <a:off x="5908675" y="5254625"/>
            <a:ext cx="590550" cy="252413"/>
          </a:xfrm>
          <a:prstGeom prst="rect">
            <a:avLst/>
          </a:prstGeom>
          <a:solidFill>
            <a:srgbClr val="333399"/>
          </a:solidFill>
          <a:ln w="8001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fr-FR" altLang="fr-FR" sz="2800">
              <a:solidFill>
                <a:srgbClr val="000066"/>
              </a:solidFill>
            </a:endParaRPr>
          </a:p>
        </p:txBody>
      </p:sp>
      <p:sp>
        <p:nvSpPr>
          <p:cNvPr id="12323" name="Rectangle 9"/>
          <p:cNvSpPr>
            <a:spLocks noChangeArrowheads="1"/>
          </p:cNvSpPr>
          <p:nvPr/>
        </p:nvSpPr>
        <p:spPr bwMode="auto">
          <a:xfrm>
            <a:off x="6508750" y="5019675"/>
            <a:ext cx="590550" cy="487363"/>
          </a:xfrm>
          <a:prstGeom prst="rect">
            <a:avLst/>
          </a:prstGeom>
          <a:solidFill>
            <a:srgbClr val="CC0000"/>
          </a:solidFill>
          <a:ln w="7938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fr-FR" altLang="fr-FR" sz="2800">
              <a:solidFill>
                <a:srgbClr val="000066"/>
              </a:solidFill>
            </a:endParaRPr>
          </a:p>
        </p:txBody>
      </p:sp>
      <p:sp>
        <p:nvSpPr>
          <p:cNvPr id="12324" name="Rectangle 22"/>
          <p:cNvSpPr>
            <a:spLocks noChangeArrowheads="1"/>
          </p:cNvSpPr>
          <p:nvPr/>
        </p:nvSpPr>
        <p:spPr bwMode="auto">
          <a:xfrm>
            <a:off x="6051550" y="4965700"/>
            <a:ext cx="3206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400"/>
            <a:r>
              <a:rPr lang="fr-FR" altLang="fr-FR" sz="1400" b="1">
                <a:solidFill>
                  <a:srgbClr val="000066"/>
                </a:solidFill>
              </a:rPr>
              <a:t>6</a:t>
            </a:r>
            <a:endParaRPr lang="fr-FR" altLang="fr-FR" sz="4000">
              <a:solidFill>
                <a:srgbClr val="000066"/>
              </a:solidFill>
            </a:endParaRPr>
          </a:p>
        </p:txBody>
      </p:sp>
      <p:sp>
        <p:nvSpPr>
          <p:cNvPr id="12325" name="Rectangle 24"/>
          <p:cNvSpPr>
            <a:spLocks noChangeArrowheads="1"/>
          </p:cNvSpPr>
          <p:nvPr/>
        </p:nvSpPr>
        <p:spPr bwMode="auto">
          <a:xfrm>
            <a:off x="6645275" y="4803775"/>
            <a:ext cx="3190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400"/>
            <a:r>
              <a:rPr lang="fr-FR" altLang="fr-FR" sz="1400" b="1">
                <a:solidFill>
                  <a:srgbClr val="000066"/>
                </a:solidFill>
              </a:rPr>
              <a:t>12</a:t>
            </a:r>
            <a:endParaRPr lang="fr-FR" altLang="fr-FR" sz="4000">
              <a:solidFill>
                <a:srgbClr val="000066"/>
              </a:solidFill>
            </a:endParaRPr>
          </a:p>
        </p:txBody>
      </p:sp>
      <p:sp>
        <p:nvSpPr>
          <p:cNvPr id="55" name="ZoneTexte 11"/>
          <p:cNvSpPr txBox="1">
            <a:spLocks noChangeArrowheads="1"/>
          </p:cNvSpPr>
          <p:nvPr/>
        </p:nvSpPr>
        <p:spPr bwMode="auto">
          <a:xfrm>
            <a:off x="5911850" y="2078038"/>
            <a:ext cx="13208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80000"/>
              </a:lnSpc>
              <a:defRPr/>
            </a:pPr>
            <a:r>
              <a:rPr lang="fr-FR" b="1" dirty="0">
                <a:solidFill>
                  <a:srgbClr val="0066FF"/>
                </a:solidFill>
                <a:latin typeface="+mj-lt"/>
                <a:ea typeface="ＭＳ Ｐゴシック" pitchFamily="-65" charset="-128"/>
                <a:cs typeface="+mn-cs"/>
              </a:rPr>
              <a:t>No </a:t>
            </a:r>
            <a:r>
              <a:rPr lang="fr-FR" b="1" dirty="0" err="1">
                <a:solidFill>
                  <a:srgbClr val="0066FF"/>
                </a:solidFill>
                <a:latin typeface="+mj-lt"/>
                <a:ea typeface="ＭＳ Ｐゴシック" pitchFamily="-65" charset="-128"/>
                <a:cs typeface="+mn-cs"/>
              </a:rPr>
              <a:t>virologic</a:t>
            </a:r>
            <a:r>
              <a:rPr lang="fr-FR" b="1" dirty="0">
                <a:solidFill>
                  <a:srgbClr val="0066FF"/>
                </a:solidFill>
                <a:latin typeface="+mj-lt"/>
                <a:ea typeface="ＭＳ Ｐゴシック" pitchFamily="-65" charset="-128"/>
                <a:cs typeface="+mn-cs"/>
              </a:rPr>
              <a:t/>
            </a:r>
            <a:br>
              <a:rPr lang="fr-FR" b="1" dirty="0">
                <a:solidFill>
                  <a:srgbClr val="0066FF"/>
                </a:solidFill>
                <a:latin typeface="+mj-lt"/>
                <a:ea typeface="ＭＳ Ｐゴシック" pitchFamily="-65" charset="-128"/>
                <a:cs typeface="+mn-cs"/>
              </a:rPr>
            </a:br>
            <a:r>
              <a:rPr lang="fr-FR" b="1" dirty="0">
                <a:solidFill>
                  <a:srgbClr val="0066FF"/>
                </a:solidFill>
                <a:latin typeface="+mj-lt"/>
                <a:ea typeface="ＭＳ Ｐゴシック" pitchFamily="-65" charset="-128"/>
                <a:cs typeface="+mn-cs"/>
              </a:rPr>
              <a:t>data</a:t>
            </a:r>
          </a:p>
        </p:txBody>
      </p:sp>
      <p:sp>
        <p:nvSpPr>
          <p:cNvPr id="12327" name="ZoneTexte 69"/>
          <p:cNvSpPr txBox="1">
            <a:spLocks noChangeArrowheads="1"/>
          </p:cNvSpPr>
          <p:nvPr/>
        </p:nvSpPr>
        <p:spPr bwMode="auto">
          <a:xfrm>
            <a:off x="5562600" y="6542088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>
                <a:solidFill>
                  <a:srgbClr val="CC0000"/>
                </a:solidFill>
              </a:rPr>
              <a:t>Arribas J.R. Lancet Infect Dis 2014;14:581-9</a:t>
            </a:r>
          </a:p>
        </p:txBody>
      </p:sp>
      <p:sp>
        <p:nvSpPr>
          <p:cNvPr id="12328" name="AutoShape 162"/>
          <p:cNvSpPr>
            <a:spLocks noChangeArrowheads="1"/>
          </p:cNvSpPr>
          <p:nvPr/>
        </p:nvSpPr>
        <p:spPr bwMode="auto">
          <a:xfrm>
            <a:off x="0" y="6570663"/>
            <a:ext cx="10668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STRATEGY-PI</a:t>
            </a:r>
          </a:p>
        </p:txBody>
      </p:sp>
      <p:sp>
        <p:nvSpPr>
          <p:cNvPr id="12329" name="Titre 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STRATEGY-PI Study: Switch PI/r to EVG/c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6938" y="2001838"/>
          <a:ext cx="7346950" cy="2867026"/>
        </p:xfrm>
        <a:graphic>
          <a:graphicData uri="http://schemas.openxmlformats.org/drawingml/2006/table">
            <a:tbl>
              <a:tblPr/>
              <a:tblGrid>
                <a:gridCol w="2105814"/>
                <a:gridCol w="2711236"/>
                <a:gridCol w="2529900"/>
              </a:tblGrid>
              <a:tr h="62327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EGV/c/FTC/TDF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PI/r + FTC + TDF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56093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Per-</a:t>
                      </a:r>
                      <a:r>
                        <a:rPr kumimoji="0" lang="en-US" altLang="fr-FR" sz="18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proctol</a:t>
                      </a:r>
                      <a:endParaRPr kumimoji="0" lang="en-US" altLang="fr-FR" sz="1800" b="1" i="0" u="none" strike="noStrike" cap="none" normalizeH="0" baseline="3000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99.5%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99.2%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093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Difference: 0.1% (95% CI = - 2.1 ; 3.7)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6093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ITT-TLOVR</a:t>
                      </a: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91.7%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84.2%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093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800" b="0" i="0" u="none" strike="noStrike" cap="none" normalizeH="0" baseline="3000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Difference: 7.6% (95% CI = 0.9 ; 15.0)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62" name="ZoneTexte 69"/>
          <p:cNvSpPr txBox="1">
            <a:spLocks noChangeArrowheads="1"/>
          </p:cNvSpPr>
          <p:nvPr/>
        </p:nvSpPr>
        <p:spPr bwMode="auto">
          <a:xfrm>
            <a:off x="5562600" y="6542088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>
                <a:solidFill>
                  <a:srgbClr val="CC0000"/>
                </a:solidFill>
              </a:rPr>
              <a:t>Arribas J.R. Lancet Infect Dis 2014;14:581-9</a:t>
            </a:r>
          </a:p>
        </p:txBody>
      </p:sp>
      <p:sp>
        <p:nvSpPr>
          <p:cNvPr id="14363" name="AutoShape 162"/>
          <p:cNvSpPr>
            <a:spLocks noChangeArrowheads="1"/>
          </p:cNvSpPr>
          <p:nvPr/>
        </p:nvSpPr>
        <p:spPr bwMode="auto">
          <a:xfrm>
            <a:off x="0" y="6570663"/>
            <a:ext cx="10668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STRATEGY-PI</a:t>
            </a:r>
          </a:p>
        </p:txBody>
      </p:sp>
      <p:sp>
        <p:nvSpPr>
          <p:cNvPr id="14364" name="Text Box 2"/>
          <p:cNvSpPr txBox="1">
            <a:spLocks noChangeArrowheads="1"/>
          </p:cNvSpPr>
          <p:nvPr/>
        </p:nvSpPr>
        <p:spPr bwMode="auto">
          <a:xfrm>
            <a:off x="2306638" y="1150938"/>
            <a:ext cx="4516437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ts val="2400"/>
              </a:lnSpc>
            </a:pPr>
            <a:r>
              <a:rPr lang="en-US" altLang="fr-FR" sz="2400" b="1">
                <a:solidFill>
                  <a:srgbClr val="CC3300"/>
                </a:solidFill>
                <a:latin typeface="Calibri" pitchFamily="34" charset="0"/>
              </a:rPr>
              <a:t>HIV RNA &lt; 50 c/mL</a:t>
            </a:r>
            <a:br>
              <a:rPr lang="en-US" altLang="fr-FR" sz="2400" b="1">
                <a:solidFill>
                  <a:srgbClr val="CC3300"/>
                </a:solidFill>
                <a:latin typeface="Calibri" pitchFamily="34" charset="0"/>
              </a:rPr>
            </a:br>
            <a:r>
              <a:rPr lang="en-US" altLang="fr-FR" sz="2400" b="1">
                <a:solidFill>
                  <a:srgbClr val="CC3300"/>
                </a:solidFill>
                <a:latin typeface="Calibri" pitchFamily="34" charset="0"/>
              </a:rPr>
              <a:t>Sensitivity and secondary analysis</a:t>
            </a:r>
          </a:p>
        </p:txBody>
      </p:sp>
      <p:sp>
        <p:nvSpPr>
          <p:cNvPr id="14365" name="Espace réservé du contenu 2"/>
          <p:cNvSpPr txBox="1">
            <a:spLocks/>
          </p:cNvSpPr>
          <p:nvPr/>
        </p:nvSpPr>
        <p:spPr bwMode="auto">
          <a:xfrm>
            <a:off x="50800" y="5207000"/>
            <a:ext cx="9024938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fr-FR" altLang="fr-FR">
                <a:solidFill>
                  <a:srgbClr val="002060"/>
                </a:solidFill>
              </a:rPr>
              <a:t>No participants met the criteria for resistance testing (HIV RNA </a:t>
            </a:r>
            <a:r>
              <a:rPr lang="fr-FR" altLang="fr-FR" u="sng">
                <a:solidFill>
                  <a:srgbClr val="002060"/>
                </a:solidFill>
              </a:rPr>
              <a:t>&gt;</a:t>
            </a:r>
            <a:r>
              <a:rPr lang="fr-FR" altLang="fr-FR">
                <a:solidFill>
                  <a:srgbClr val="002060"/>
                </a:solidFill>
              </a:rPr>
              <a:t> 400 c/mL at virologic failure or early discontinuation)</a:t>
            </a:r>
          </a:p>
        </p:txBody>
      </p:sp>
      <p:sp>
        <p:nvSpPr>
          <p:cNvPr id="14366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smtClean="0">
                <a:ea typeface="ＭＳ Ｐゴシック"/>
                <a:cs typeface="ＭＳ Ｐゴシック"/>
              </a:rPr>
              <a:t>STRATEGY-PI Study: Switch PI/r to EVG/c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369888" y="1100138"/>
            <a:ext cx="8389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2800" b="1">
                <a:solidFill>
                  <a:srgbClr val="CC3300"/>
                </a:solidFill>
                <a:latin typeface="Calibri" pitchFamily="34" charset="0"/>
              </a:rPr>
              <a:t>Virologic sucess overall and by subgroup at W48 (mITT)</a:t>
            </a:r>
          </a:p>
        </p:txBody>
      </p:sp>
      <p:sp>
        <p:nvSpPr>
          <p:cNvPr id="15362" name="ZoneTexte 69"/>
          <p:cNvSpPr txBox="1">
            <a:spLocks noChangeArrowheads="1"/>
          </p:cNvSpPr>
          <p:nvPr/>
        </p:nvSpPr>
        <p:spPr bwMode="auto">
          <a:xfrm>
            <a:off x="5562600" y="6542088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>
                <a:solidFill>
                  <a:srgbClr val="CC0000"/>
                </a:solidFill>
              </a:rPr>
              <a:t>Arribas J.R. Lancet Infect Dis 2014;14:581-9</a:t>
            </a:r>
          </a:p>
        </p:txBody>
      </p:sp>
      <p:sp>
        <p:nvSpPr>
          <p:cNvPr id="15363" name="AutoShape 162"/>
          <p:cNvSpPr>
            <a:spLocks noChangeArrowheads="1"/>
          </p:cNvSpPr>
          <p:nvPr/>
        </p:nvSpPr>
        <p:spPr bwMode="auto">
          <a:xfrm>
            <a:off x="0" y="6570663"/>
            <a:ext cx="10668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STRATEGY-PI</a:t>
            </a:r>
          </a:p>
        </p:txBody>
      </p:sp>
      <p:sp>
        <p:nvSpPr>
          <p:cNvPr id="7" name="Line 141"/>
          <p:cNvSpPr>
            <a:spLocks noChangeShapeType="1"/>
          </p:cNvSpPr>
          <p:nvPr/>
        </p:nvSpPr>
        <p:spPr bwMode="auto">
          <a:xfrm>
            <a:off x="1479550" y="1830388"/>
            <a:ext cx="0" cy="4081462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9" name="Line 142"/>
          <p:cNvSpPr>
            <a:spLocks noChangeShapeType="1"/>
          </p:cNvSpPr>
          <p:nvPr/>
        </p:nvSpPr>
        <p:spPr bwMode="auto">
          <a:xfrm>
            <a:off x="1416050" y="5911850"/>
            <a:ext cx="3068638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0" name="Line 143"/>
          <p:cNvSpPr>
            <a:spLocks noChangeShapeType="1"/>
          </p:cNvSpPr>
          <p:nvPr/>
        </p:nvSpPr>
        <p:spPr bwMode="auto">
          <a:xfrm>
            <a:off x="1412875" y="5572125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1" name="Line 144"/>
          <p:cNvSpPr>
            <a:spLocks noChangeShapeType="1"/>
          </p:cNvSpPr>
          <p:nvPr/>
        </p:nvSpPr>
        <p:spPr bwMode="auto">
          <a:xfrm>
            <a:off x="1412875" y="4894263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3" name="Line 146"/>
          <p:cNvSpPr>
            <a:spLocks noChangeShapeType="1"/>
          </p:cNvSpPr>
          <p:nvPr/>
        </p:nvSpPr>
        <p:spPr bwMode="auto">
          <a:xfrm>
            <a:off x="1412875" y="3883025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5" name="Line 149"/>
          <p:cNvSpPr>
            <a:spLocks noChangeShapeType="1"/>
          </p:cNvSpPr>
          <p:nvPr/>
        </p:nvSpPr>
        <p:spPr bwMode="auto">
          <a:xfrm flipV="1">
            <a:off x="1479550" y="5911850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6" name="Rectangle 164"/>
          <p:cNvSpPr>
            <a:spLocks noChangeArrowheads="1"/>
          </p:cNvSpPr>
          <p:nvPr/>
        </p:nvSpPr>
        <p:spPr bwMode="auto">
          <a:xfrm>
            <a:off x="960438" y="1930400"/>
            <a:ext cx="455612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Overall</a:t>
            </a:r>
            <a:endParaRPr lang="fr-FR" altLang="fr-FR" sz="1200" b="1" dirty="0" smtClean="0">
              <a:solidFill>
                <a:srgbClr val="000066"/>
              </a:solidFill>
              <a:latin typeface="+mj-lt"/>
              <a:cs typeface="+mn-cs"/>
            </a:endParaRPr>
          </a:p>
        </p:txBody>
      </p:sp>
      <p:sp>
        <p:nvSpPr>
          <p:cNvPr id="17" name="Line 143"/>
          <p:cNvSpPr>
            <a:spLocks noChangeShapeType="1"/>
          </p:cNvSpPr>
          <p:nvPr/>
        </p:nvSpPr>
        <p:spPr bwMode="auto">
          <a:xfrm>
            <a:off x="1411288" y="5227638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8" name="Line 143"/>
          <p:cNvSpPr>
            <a:spLocks noChangeShapeType="1"/>
          </p:cNvSpPr>
          <p:nvPr/>
        </p:nvSpPr>
        <p:spPr bwMode="auto">
          <a:xfrm>
            <a:off x="1408113" y="4554538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9" name="Line 143"/>
          <p:cNvSpPr>
            <a:spLocks noChangeShapeType="1"/>
          </p:cNvSpPr>
          <p:nvPr/>
        </p:nvSpPr>
        <p:spPr bwMode="auto">
          <a:xfrm>
            <a:off x="1406525" y="4214813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20" name="Line 143"/>
          <p:cNvSpPr>
            <a:spLocks noChangeShapeType="1"/>
          </p:cNvSpPr>
          <p:nvPr/>
        </p:nvSpPr>
        <p:spPr bwMode="auto">
          <a:xfrm>
            <a:off x="1404938" y="3544888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21" name="Line 143"/>
          <p:cNvSpPr>
            <a:spLocks noChangeShapeType="1"/>
          </p:cNvSpPr>
          <p:nvPr/>
        </p:nvSpPr>
        <p:spPr bwMode="auto">
          <a:xfrm>
            <a:off x="1403350" y="3200400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22" name="Line 143"/>
          <p:cNvSpPr>
            <a:spLocks noChangeShapeType="1"/>
          </p:cNvSpPr>
          <p:nvPr/>
        </p:nvSpPr>
        <p:spPr bwMode="auto">
          <a:xfrm>
            <a:off x="1400175" y="2862263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23" name="Line 143"/>
          <p:cNvSpPr>
            <a:spLocks noChangeShapeType="1"/>
          </p:cNvSpPr>
          <p:nvPr/>
        </p:nvSpPr>
        <p:spPr bwMode="auto">
          <a:xfrm>
            <a:off x="1398588" y="2522538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24" name="Line 143"/>
          <p:cNvSpPr>
            <a:spLocks noChangeShapeType="1"/>
          </p:cNvSpPr>
          <p:nvPr/>
        </p:nvSpPr>
        <p:spPr bwMode="auto">
          <a:xfrm>
            <a:off x="1397000" y="2184400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25" name="Line 143"/>
          <p:cNvSpPr>
            <a:spLocks noChangeShapeType="1"/>
          </p:cNvSpPr>
          <p:nvPr/>
        </p:nvSpPr>
        <p:spPr bwMode="auto">
          <a:xfrm>
            <a:off x="1404938" y="1846263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26" name="Rectangle 164"/>
          <p:cNvSpPr>
            <a:spLocks noChangeArrowheads="1"/>
          </p:cNvSpPr>
          <p:nvPr/>
        </p:nvSpPr>
        <p:spPr bwMode="auto">
          <a:xfrm>
            <a:off x="498475" y="2290763"/>
            <a:ext cx="917575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Age &lt; 40 </a:t>
            </a: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years</a:t>
            </a:r>
            <a:endParaRPr lang="fr-FR" altLang="fr-FR" sz="1200" b="1" dirty="0" smtClean="0">
              <a:solidFill>
                <a:srgbClr val="000066"/>
              </a:solidFill>
              <a:latin typeface="+mj-lt"/>
              <a:cs typeface="+mn-cs"/>
            </a:endParaRPr>
          </a:p>
        </p:txBody>
      </p:sp>
      <p:sp>
        <p:nvSpPr>
          <p:cNvPr id="27" name="Rectangle 164"/>
          <p:cNvSpPr>
            <a:spLocks noChangeArrowheads="1"/>
          </p:cNvSpPr>
          <p:nvPr/>
        </p:nvSpPr>
        <p:spPr bwMode="auto">
          <a:xfrm>
            <a:off x="498475" y="2608263"/>
            <a:ext cx="917575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Age </a:t>
            </a:r>
            <a:r>
              <a:rPr lang="fr-FR" altLang="fr-FR" sz="1200" b="1" u="sng" dirty="0" smtClean="0">
                <a:solidFill>
                  <a:srgbClr val="000066"/>
                </a:solidFill>
                <a:latin typeface="+mj-lt"/>
                <a:cs typeface="+mn-cs"/>
              </a:rPr>
              <a:t>&gt; </a:t>
            </a: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40 </a:t>
            </a: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years</a:t>
            </a:r>
            <a:endParaRPr lang="fr-FR" altLang="fr-FR" sz="1200" b="1" dirty="0" smtClean="0">
              <a:solidFill>
                <a:srgbClr val="000066"/>
              </a:solidFill>
              <a:latin typeface="+mj-lt"/>
              <a:cs typeface="+mn-cs"/>
            </a:endParaRPr>
          </a:p>
        </p:txBody>
      </p:sp>
      <p:sp>
        <p:nvSpPr>
          <p:cNvPr id="28" name="Rectangle 164"/>
          <p:cNvSpPr>
            <a:spLocks noChangeArrowheads="1"/>
          </p:cNvSpPr>
          <p:nvPr/>
        </p:nvSpPr>
        <p:spPr bwMode="auto">
          <a:xfrm>
            <a:off x="1090613" y="2938463"/>
            <a:ext cx="325437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Male</a:t>
            </a:r>
          </a:p>
        </p:txBody>
      </p:sp>
      <p:sp>
        <p:nvSpPr>
          <p:cNvPr id="29" name="Rectangle 164"/>
          <p:cNvSpPr>
            <a:spLocks noChangeArrowheads="1"/>
          </p:cNvSpPr>
          <p:nvPr/>
        </p:nvSpPr>
        <p:spPr bwMode="auto">
          <a:xfrm>
            <a:off x="954088" y="3287713"/>
            <a:ext cx="461962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Female</a:t>
            </a:r>
            <a:endParaRPr lang="fr-FR" altLang="fr-FR" sz="1200" b="1" dirty="0" smtClean="0">
              <a:solidFill>
                <a:srgbClr val="000066"/>
              </a:solidFill>
              <a:latin typeface="+mj-lt"/>
              <a:cs typeface="+mn-cs"/>
            </a:endParaRPr>
          </a:p>
        </p:txBody>
      </p:sp>
      <p:sp>
        <p:nvSpPr>
          <p:cNvPr id="30" name="Rectangle 164"/>
          <p:cNvSpPr>
            <a:spLocks noChangeArrowheads="1"/>
          </p:cNvSpPr>
          <p:nvPr/>
        </p:nvSpPr>
        <p:spPr bwMode="auto">
          <a:xfrm>
            <a:off x="1027113" y="3617913"/>
            <a:ext cx="388937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White</a:t>
            </a:r>
          </a:p>
        </p:txBody>
      </p:sp>
      <p:sp>
        <p:nvSpPr>
          <p:cNvPr id="31" name="Rectangle 164"/>
          <p:cNvSpPr>
            <a:spLocks noChangeArrowheads="1"/>
          </p:cNvSpPr>
          <p:nvPr/>
        </p:nvSpPr>
        <p:spPr bwMode="auto">
          <a:xfrm>
            <a:off x="736600" y="3946525"/>
            <a:ext cx="6794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Non-white</a:t>
            </a:r>
          </a:p>
        </p:txBody>
      </p:sp>
      <p:sp>
        <p:nvSpPr>
          <p:cNvPr id="32" name="Rectangle 164"/>
          <p:cNvSpPr>
            <a:spLocks noChangeArrowheads="1"/>
          </p:cNvSpPr>
          <p:nvPr/>
        </p:nvSpPr>
        <p:spPr bwMode="auto">
          <a:xfrm>
            <a:off x="744538" y="4275138"/>
            <a:ext cx="671512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Atazanavir</a:t>
            </a:r>
            <a:endParaRPr lang="fr-FR" altLang="fr-FR" sz="1200" b="1" dirty="0" smtClean="0">
              <a:solidFill>
                <a:srgbClr val="000066"/>
              </a:solidFill>
              <a:latin typeface="+mj-lt"/>
              <a:cs typeface="+mn-cs"/>
            </a:endParaRPr>
          </a:p>
        </p:txBody>
      </p:sp>
      <p:sp>
        <p:nvSpPr>
          <p:cNvPr id="33" name="Rectangle 164"/>
          <p:cNvSpPr>
            <a:spLocks noChangeArrowheads="1"/>
          </p:cNvSpPr>
          <p:nvPr/>
        </p:nvSpPr>
        <p:spPr bwMode="auto">
          <a:xfrm>
            <a:off x="782638" y="4603750"/>
            <a:ext cx="633412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Darunavir</a:t>
            </a:r>
            <a:endParaRPr lang="fr-FR" altLang="fr-FR" sz="1200" b="1" dirty="0" smtClean="0">
              <a:solidFill>
                <a:srgbClr val="000066"/>
              </a:solidFill>
              <a:latin typeface="+mj-lt"/>
              <a:cs typeface="+mn-cs"/>
            </a:endParaRPr>
          </a:p>
        </p:txBody>
      </p:sp>
      <p:sp>
        <p:nvSpPr>
          <p:cNvPr id="34" name="Rectangle 164"/>
          <p:cNvSpPr>
            <a:spLocks noChangeArrowheads="1"/>
          </p:cNvSpPr>
          <p:nvPr/>
        </p:nvSpPr>
        <p:spPr bwMode="auto">
          <a:xfrm>
            <a:off x="823913" y="4932363"/>
            <a:ext cx="592137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Lopinavir</a:t>
            </a:r>
            <a:endParaRPr lang="fr-FR" altLang="fr-FR" sz="1200" b="1" dirty="0" smtClean="0">
              <a:solidFill>
                <a:srgbClr val="000066"/>
              </a:solidFill>
              <a:latin typeface="+mj-lt"/>
              <a:cs typeface="+mn-cs"/>
            </a:endParaRPr>
          </a:p>
        </p:txBody>
      </p:sp>
      <p:sp>
        <p:nvSpPr>
          <p:cNvPr id="35" name="Rectangle 164"/>
          <p:cNvSpPr>
            <a:spLocks noChangeArrowheads="1"/>
          </p:cNvSpPr>
          <p:nvPr/>
        </p:nvSpPr>
        <p:spPr bwMode="auto">
          <a:xfrm>
            <a:off x="379413" y="5243513"/>
            <a:ext cx="1036637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lnSpc>
                <a:spcPts val="12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On first </a:t>
            </a: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regimen</a:t>
            </a: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/>
            </a:r>
            <a:b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at </a:t>
            </a: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baseline</a:t>
            </a:r>
            <a:endParaRPr lang="fr-FR" altLang="fr-FR" sz="1200" b="1" dirty="0" smtClean="0">
              <a:solidFill>
                <a:srgbClr val="000066"/>
              </a:solidFill>
              <a:latin typeface="+mj-lt"/>
              <a:cs typeface="+mn-cs"/>
            </a:endParaRPr>
          </a:p>
        </p:txBody>
      </p:sp>
      <p:sp>
        <p:nvSpPr>
          <p:cNvPr id="36" name="Rectangle 164"/>
          <p:cNvSpPr>
            <a:spLocks noChangeArrowheads="1"/>
          </p:cNvSpPr>
          <p:nvPr/>
        </p:nvSpPr>
        <p:spPr bwMode="auto">
          <a:xfrm>
            <a:off x="179388" y="5583238"/>
            <a:ext cx="1236662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lnSpc>
                <a:spcPts val="12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On second </a:t>
            </a: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regimen</a:t>
            </a:r>
            <a:endParaRPr lang="fr-FR" altLang="fr-FR" sz="1200" b="1" dirty="0" smtClean="0">
              <a:solidFill>
                <a:srgbClr val="000066"/>
              </a:solidFill>
              <a:latin typeface="+mj-lt"/>
              <a:cs typeface="+mn-cs"/>
            </a:endParaRPr>
          </a:p>
          <a:p>
            <a:pPr algn="r" defTabSz="914400" eaLnBrk="1" hangingPunct="1">
              <a:lnSpc>
                <a:spcPts val="12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at </a:t>
            </a: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baseline</a:t>
            </a:r>
            <a:endParaRPr lang="fr-FR" altLang="fr-FR" sz="1200" b="1" dirty="0" smtClean="0">
              <a:solidFill>
                <a:srgbClr val="000066"/>
              </a:solidFill>
              <a:latin typeface="+mj-lt"/>
              <a:cs typeface="+mn-cs"/>
            </a:endParaRPr>
          </a:p>
        </p:txBody>
      </p:sp>
      <p:sp>
        <p:nvSpPr>
          <p:cNvPr id="38" name="Rectangle 164"/>
          <p:cNvSpPr>
            <a:spLocks noChangeArrowheads="1"/>
          </p:cNvSpPr>
          <p:nvPr/>
        </p:nvSpPr>
        <p:spPr bwMode="auto">
          <a:xfrm>
            <a:off x="1428750" y="5983288"/>
            <a:ext cx="79375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0</a:t>
            </a:r>
          </a:p>
        </p:txBody>
      </p:sp>
      <p:sp>
        <p:nvSpPr>
          <p:cNvPr id="39" name="Rectangle 164"/>
          <p:cNvSpPr>
            <a:spLocks noChangeArrowheads="1"/>
          </p:cNvSpPr>
          <p:nvPr/>
        </p:nvSpPr>
        <p:spPr bwMode="auto">
          <a:xfrm>
            <a:off x="1695450" y="5983288"/>
            <a:ext cx="157163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10</a:t>
            </a:r>
          </a:p>
        </p:txBody>
      </p:sp>
      <p:sp>
        <p:nvSpPr>
          <p:cNvPr id="40" name="Rectangle 164"/>
          <p:cNvSpPr>
            <a:spLocks noChangeArrowheads="1"/>
          </p:cNvSpPr>
          <p:nvPr/>
        </p:nvSpPr>
        <p:spPr bwMode="auto">
          <a:xfrm>
            <a:off x="1993900" y="5983288"/>
            <a:ext cx="157163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20</a:t>
            </a:r>
          </a:p>
        </p:txBody>
      </p:sp>
      <p:sp>
        <p:nvSpPr>
          <p:cNvPr id="41" name="Rectangle 164"/>
          <p:cNvSpPr>
            <a:spLocks noChangeArrowheads="1"/>
          </p:cNvSpPr>
          <p:nvPr/>
        </p:nvSpPr>
        <p:spPr bwMode="auto">
          <a:xfrm>
            <a:off x="2293938" y="5983288"/>
            <a:ext cx="157162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30</a:t>
            </a:r>
          </a:p>
        </p:txBody>
      </p:sp>
      <p:sp>
        <p:nvSpPr>
          <p:cNvPr id="42" name="Rectangle 164"/>
          <p:cNvSpPr>
            <a:spLocks noChangeArrowheads="1"/>
          </p:cNvSpPr>
          <p:nvPr/>
        </p:nvSpPr>
        <p:spPr bwMode="auto">
          <a:xfrm>
            <a:off x="2592388" y="5983288"/>
            <a:ext cx="157162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40</a:t>
            </a:r>
          </a:p>
        </p:txBody>
      </p:sp>
      <p:sp>
        <p:nvSpPr>
          <p:cNvPr id="43" name="Rectangle 164"/>
          <p:cNvSpPr>
            <a:spLocks noChangeArrowheads="1"/>
          </p:cNvSpPr>
          <p:nvPr/>
        </p:nvSpPr>
        <p:spPr bwMode="auto">
          <a:xfrm>
            <a:off x="2892425" y="5983288"/>
            <a:ext cx="157163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50</a:t>
            </a:r>
          </a:p>
        </p:txBody>
      </p:sp>
      <p:sp>
        <p:nvSpPr>
          <p:cNvPr id="44" name="Rectangle 164"/>
          <p:cNvSpPr>
            <a:spLocks noChangeArrowheads="1"/>
          </p:cNvSpPr>
          <p:nvPr/>
        </p:nvSpPr>
        <p:spPr bwMode="auto">
          <a:xfrm>
            <a:off x="3192463" y="5983288"/>
            <a:ext cx="157162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60</a:t>
            </a:r>
          </a:p>
        </p:txBody>
      </p:sp>
      <p:sp>
        <p:nvSpPr>
          <p:cNvPr id="45" name="Rectangle 164"/>
          <p:cNvSpPr>
            <a:spLocks noChangeArrowheads="1"/>
          </p:cNvSpPr>
          <p:nvPr/>
        </p:nvSpPr>
        <p:spPr bwMode="auto">
          <a:xfrm>
            <a:off x="3490913" y="5983288"/>
            <a:ext cx="157162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70</a:t>
            </a:r>
          </a:p>
        </p:txBody>
      </p:sp>
      <p:sp>
        <p:nvSpPr>
          <p:cNvPr id="46" name="Rectangle 164"/>
          <p:cNvSpPr>
            <a:spLocks noChangeArrowheads="1"/>
          </p:cNvSpPr>
          <p:nvPr/>
        </p:nvSpPr>
        <p:spPr bwMode="auto">
          <a:xfrm>
            <a:off x="3790950" y="5983288"/>
            <a:ext cx="157163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80</a:t>
            </a:r>
          </a:p>
        </p:txBody>
      </p:sp>
      <p:sp>
        <p:nvSpPr>
          <p:cNvPr id="47" name="Rectangle 164"/>
          <p:cNvSpPr>
            <a:spLocks noChangeArrowheads="1"/>
          </p:cNvSpPr>
          <p:nvPr/>
        </p:nvSpPr>
        <p:spPr bwMode="auto">
          <a:xfrm>
            <a:off x="4089400" y="5983288"/>
            <a:ext cx="157163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90</a:t>
            </a:r>
          </a:p>
        </p:txBody>
      </p:sp>
      <p:sp>
        <p:nvSpPr>
          <p:cNvPr id="48" name="Rectangle 164"/>
          <p:cNvSpPr>
            <a:spLocks noChangeArrowheads="1"/>
          </p:cNvSpPr>
          <p:nvPr/>
        </p:nvSpPr>
        <p:spPr bwMode="auto">
          <a:xfrm>
            <a:off x="4343400" y="5983288"/>
            <a:ext cx="236538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100</a:t>
            </a:r>
          </a:p>
        </p:txBody>
      </p:sp>
      <p:sp>
        <p:nvSpPr>
          <p:cNvPr id="49" name="Rectangle 164"/>
          <p:cNvSpPr>
            <a:spLocks noChangeArrowheads="1"/>
          </p:cNvSpPr>
          <p:nvPr/>
        </p:nvSpPr>
        <p:spPr bwMode="auto">
          <a:xfrm>
            <a:off x="2265363" y="6157913"/>
            <a:ext cx="1427162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Virological</a:t>
            </a: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 </a:t>
            </a: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success</a:t>
            </a: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 (%)</a:t>
            </a:r>
          </a:p>
        </p:txBody>
      </p:sp>
      <p:sp>
        <p:nvSpPr>
          <p:cNvPr id="50" name="Rectangle 164"/>
          <p:cNvSpPr>
            <a:spLocks noChangeArrowheads="1"/>
          </p:cNvSpPr>
          <p:nvPr/>
        </p:nvSpPr>
        <p:spPr bwMode="auto">
          <a:xfrm>
            <a:off x="4541838" y="1785938"/>
            <a:ext cx="488950" cy="323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272/290</a:t>
            </a:r>
            <a:b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121/139</a:t>
            </a:r>
          </a:p>
        </p:txBody>
      </p:sp>
      <p:sp>
        <p:nvSpPr>
          <p:cNvPr id="51" name="Rectangle 164"/>
          <p:cNvSpPr>
            <a:spLocks noChangeArrowheads="1"/>
          </p:cNvSpPr>
          <p:nvPr/>
        </p:nvSpPr>
        <p:spPr bwMode="auto">
          <a:xfrm>
            <a:off x="4541838" y="2136775"/>
            <a:ext cx="488950" cy="3222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122/130</a:t>
            </a:r>
            <a:b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61/68</a:t>
            </a:r>
          </a:p>
        </p:txBody>
      </p:sp>
      <p:sp>
        <p:nvSpPr>
          <p:cNvPr id="52" name="Rectangle 164"/>
          <p:cNvSpPr>
            <a:spLocks noChangeArrowheads="1"/>
          </p:cNvSpPr>
          <p:nvPr/>
        </p:nvSpPr>
        <p:spPr bwMode="auto">
          <a:xfrm>
            <a:off x="4524375" y="2481263"/>
            <a:ext cx="488950" cy="323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150/160</a:t>
            </a:r>
            <a:b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60/71</a:t>
            </a:r>
          </a:p>
        </p:txBody>
      </p:sp>
      <p:sp>
        <p:nvSpPr>
          <p:cNvPr id="53" name="Rectangle 164"/>
          <p:cNvSpPr>
            <a:spLocks noChangeArrowheads="1"/>
          </p:cNvSpPr>
          <p:nvPr/>
        </p:nvSpPr>
        <p:spPr bwMode="auto">
          <a:xfrm>
            <a:off x="4508500" y="2820988"/>
            <a:ext cx="488950" cy="323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231/247</a:t>
            </a:r>
            <a:b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103/120</a:t>
            </a:r>
          </a:p>
        </p:txBody>
      </p:sp>
      <p:sp>
        <p:nvSpPr>
          <p:cNvPr id="54" name="Rectangle 164"/>
          <p:cNvSpPr>
            <a:spLocks noChangeArrowheads="1"/>
          </p:cNvSpPr>
          <p:nvPr/>
        </p:nvSpPr>
        <p:spPr bwMode="auto">
          <a:xfrm>
            <a:off x="4641850" y="3160713"/>
            <a:ext cx="338138" cy="323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41/43</a:t>
            </a:r>
            <a:b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18/19</a:t>
            </a:r>
          </a:p>
        </p:txBody>
      </p:sp>
      <p:sp>
        <p:nvSpPr>
          <p:cNvPr id="55" name="Rectangle 164"/>
          <p:cNvSpPr>
            <a:spLocks noChangeArrowheads="1"/>
          </p:cNvSpPr>
          <p:nvPr/>
        </p:nvSpPr>
        <p:spPr bwMode="auto">
          <a:xfrm>
            <a:off x="4503738" y="3500438"/>
            <a:ext cx="488950" cy="323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217/231</a:t>
            </a:r>
            <a:b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98/113</a:t>
            </a:r>
          </a:p>
        </p:txBody>
      </p:sp>
      <p:sp>
        <p:nvSpPr>
          <p:cNvPr id="56" name="Rectangle 164"/>
          <p:cNvSpPr>
            <a:spLocks noChangeArrowheads="1"/>
          </p:cNvSpPr>
          <p:nvPr/>
        </p:nvSpPr>
        <p:spPr bwMode="auto">
          <a:xfrm>
            <a:off x="4660900" y="3844925"/>
            <a:ext cx="338138" cy="3222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53/57</a:t>
            </a:r>
            <a:b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22/24</a:t>
            </a:r>
          </a:p>
        </p:txBody>
      </p:sp>
      <p:sp>
        <p:nvSpPr>
          <p:cNvPr id="57" name="Rectangle 164"/>
          <p:cNvSpPr>
            <a:spLocks noChangeArrowheads="1"/>
          </p:cNvSpPr>
          <p:nvPr/>
        </p:nvSpPr>
        <p:spPr bwMode="auto">
          <a:xfrm>
            <a:off x="4503738" y="4187825"/>
            <a:ext cx="488950" cy="323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114/121</a:t>
            </a:r>
            <a:b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41/51</a:t>
            </a:r>
          </a:p>
        </p:txBody>
      </p:sp>
      <p:sp>
        <p:nvSpPr>
          <p:cNvPr id="58" name="Rectangle 164"/>
          <p:cNvSpPr>
            <a:spLocks noChangeArrowheads="1"/>
          </p:cNvSpPr>
          <p:nvPr/>
        </p:nvSpPr>
        <p:spPr bwMode="auto">
          <a:xfrm>
            <a:off x="4510088" y="4530725"/>
            <a:ext cx="488950" cy="323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107/113</a:t>
            </a:r>
            <a:b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55/60</a:t>
            </a:r>
          </a:p>
        </p:txBody>
      </p:sp>
      <p:sp>
        <p:nvSpPr>
          <p:cNvPr id="59" name="Rectangle 164"/>
          <p:cNvSpPr>
            <a:spLocks noChangeArrowheads="1"/>
          </p:cNvSpPr>
          <p:nvPr/>
        </p:nvSpPr>
        <p:spPr bwMode="auto">
          <a:xfrm>
            <a:off x="4667250" y="4875213"/>
            <a:ext cx="338138" cy="3222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45/49</a:t>
            </a:r>
            <a:b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20/23</a:t>
            </a:r>
          </a:p>
        </p:txBody>
      </p:sp>
      <p:sp>
        <p:nvSpPr>
          <p:cNvPr id="60" name="Rectangle 164"/>
          <p:cNvSpPr>
            <a:spLocks noChangeArrowheads="1"/>
          </p:cNvSpPr>
          <p:nvPr/>
        </p:nvSpPr>
        <p:spPr bwMode="auto">
          <a:xfrm>
            <a:off x="4503738" y="5218113"/>
            <a:ext cx="488950" cy="323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213/225</a:t>
            </a:r>
            <a:b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104/115</a:t>
            </a:r>
          </a:p>
        </p:txBody>
      </p:sp>
      <p:sp>
        <p:nvSpPr>
          <p:cNvPr id="61" name="Rectangle 164"/>
          <p:cNvSpPr>
            <a:spLocks noChangeArrowheads="1"/>
          </p:cNvSpPr>
          <p:nvPr/>
        </p:nvSpPr>
        <p:spPr bwMode="auto">
          <a:xfrm>
            <a:off x="4660900" y="5561013"/>
            <a:ext cx="338138" cy="323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53/59</a:t>
            </a:r>
            <a:b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</a:br>
            <a:r>
              <a:rPr lang="fr-FR" altLang="fr-FR" sz="1050" b="1" dirty="0" smtClean="0">
                <a:solidFill>
                  <a:srgbClr val="000066"/>
                </a:solidFill>
                <a:latin typeface="+mj-lt"/>
                <a:cs typeface="+mn-cs"/>
              </a:rPr>
              <a:t>16/23</a:t>
            </a:r>
          </a:p>
        </p:txBody>
      </p:sp>
      <p:sp>
        <p:nvSpPr>
          <p:cNvPr id="62" name="Rectangle 164"/>
          <p:cNvSpPr>
            <a:spLocks noChangeArrowheads="1"/>
          </p:cNvSpPr>
          <p:nvPr/>
        </p:nvSpPr>
        <p:spPr bwMode="auto">
          <a:xfrm>
            <a:off x="4648200" y="1600200"/>
            <a:ext cx="230188" cy="1698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100" b="1" dirty="0" smtClean="0">
                <a:solidFill>
                  <a:srgbClr val="000066"/>
                </a:solidFill>
                <a:latin typeface="+mj-lt"/>
                <a:cs typeface="+mn-cs"/>
              </a:rPr>
              <a:t>n/N</a:t>
            </a:r>
          </a:p>
        </p:txBody>
      </p:sp>
      <p:sp>
        <p:nvSpPr>
          <p:cNvPr id="63" name="Line 149"/>
          <p:cNvSpPr>
            <a:spLocks noChangeShapeType="1"/>
          </p:cNvSpPr>
          <p:nvPr/>
        </p:nvSpPr>
        <p:spPr bwMode="auto">
          <a:xfrm flipV="1">
            <a:off x="1776413" y="5921375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64" name="Line 149"/>
          <p:cNvSpPr>
            <a:spLocks noChangeShapeType="1"/>
          </p:cNvSpPr>
          <p:nvPr/>
        </p:nvSpPr>
        <p:spPr bwMode="auto">
          <a:xfrm flipV="1">
            <a:off x="2078038" y="5921375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65" name="Line 149"/>
          <p:cNvSpPr>
            <a:spLocks noChangeShapeType="1"/>
          </p:cNvSpPr>
          <p:nvPr/>
        </p:nvSpPr>
        <p:spPr bwMode="auto">
          <a:xfrm flipV="1">
            <a:off x="2373313" y="5921375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66" name="Line 149"/>
          <p:cNvSpPr>
            <a:spLocks noChangeShapeType="1"/>
          </p:cNvSpPr>
          <p:nvPr/>
        </p:nvSpPr>
        <p:spPr bwMode="auto">
          <a:xfrm flipV="1">
            <a:off x="2670175" y="5921375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67" name="Line 149"/>
          <p:cNvSpPr>
            <a:spLocks noChangeShapeType="1"/>
          </p:cNvSpPr>
          <p:nvPr/>
        </p:nvSpPr>
        <p:spPr bwMode="auto">
          <a:xfrm flipV="1">
            <a:off x="2967038" y="5921375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68" name="Line 149"/>
          <p:cNvSpPr>
            <a:spLocks noChangeShapeType="1"/>
          </p:cNvSpPr>
          <p:nvPr/>
        </p:nvSpPr>
        <p:spPr bwMode="auto">
          <a:xfrm flipV="1">
            <a:off x="3268663" y="5921375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69" name="Line 149"/>
          <p:cNvSpPr>
            <a:spLocks noChangeShapeType="1"/>
          </p:cNvSpPr>
          <p:nvPr/>
        </p:nvSpPr>
        <p:spPr bwMode="auto">
          <a:xfrm flipV="1">
            <a:off x="3570288" y="5921375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70" name="Line 149"/>
          <p:cNvSpPr>
            <a:spLocks noChangeShapeType="1"/>
          </p:cNvSpPr>
          <p:nvPr/>
        </p:nvSpPr>
        <p:spPr bwMode="auto">
          <a:xfrm flipV="1">
            <a:off x="3870325" y="5921375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71" name="Line 149"/>
          <p:cNvSpPr>
            <a:spLocks noChangeShapeType="1"/>
          </p:cNvSpPr>
          <p:nvPr/>
        </p:nvSpPr>
        <p:spPr bwMode="auto">
          <a:xfrm flipV="1">
            <a:off x="4171950" y="5921375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72" name="Line 149"/>
          <p:cNvSpPr>
            <a:spLocks noChangeShapeType="1"/>
          </p:cNvSpPr>
          <p:nvPr/>
        </p:nvSpPr>
        <p:spPr bwMode="auto">
          <a:xfrm flipV="1">
            <a:off x="4473575" y="5921375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73" name="Rectangle 164"/>
          <p:cNvSpPr>
            <a:spLocks noChangeArrowheads="1"/>
          </p:cNvSpPr>
          <p:nvPr/>
        </p:nvSpPr>
        <p:spPr bwMode="auto">
          <a:xfrm>
            <a:off x="5167313" y="6307138"/>
            <a:ext cx="1389062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i="1" dirty="0" err="1" smtClean="0">
                <a:solidFill>
                  <a:srgbClr val="333399"/>
                </a:solidFill>
                <a:latin typeface="+mj-lt"/>
                <a:cs typeface="+mn-cs"/>
              </a:rPr>
              <a:t>Favours</a:t>
            </a:r>
            <a:r>
              <a:rPr lang="fr-FR" altLang="fr-FR" sz="1200" b="1" i="1" dirty="0" smtClean="0">
                <a:solidFill>
                  <a:srgbClr val="333399"/>
                </a:solidFill>
                <a:latin typeface="+mj-lt"/>
                <a:cs typeface="+mn-cs"/>
              </a:rPr>
              <a:t> not </a:t>
            </a:r>
            <a:r>
              <a:rPr lang="fr-FR" altLang="fr-FR" sz="1200" b="1" i="1" dirty="0" err="1" smtClean="0">
                <a:solidFill>
                  <a:srgbClr val="333399"/>
                </a:solidFill>
                <a:latin typeface="+mj-lt"/>
                <a:cs typeface="+mn-cs"/>
              </a:rPr>
              <a:t>switching</a:t>
            </a:r>
            <a:endParaRPr lang="fr-FR" altLang="fr-FR" sz="1200" b="1" i="1" dirty="0" smtClean="0">
              <a:solidFill>
                <a:srgbClr val="333399"/>
              </a:solidFill>
              <a:latin typeface="+mj-lt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477963" y="1887538"/>
            <a:ext cx="2774950" cy="88900"/>
          </a:xfrm>
          <a:prstGeom prst="rect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1477963" y="2225675"/>
            <a:ext cx="2774950" cy="90488"/>
          </a:xfrm>
          <a:prstGeom prst="rect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477963" y="2568575"/>
            <a:ext cx="2774950" cy="90488"/>
          </a:xfrm>
          <a:prstGeom prst="rect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1477963" y="2917825"/>
            <a:ext cx="2762250" cy="90488"/>
          </a:xfrm>
          <a:prstGeom prst="rect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477963" y="3248025"/>
            <a:ext cx="2822575" cy="90488"/>
          </a:xfrm>
          <a:prstGeom prst="rect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477963" y="3590925"/>
            <a:ext cx="2774950" cy="90488"/>
          </a:xfrm>
          <a:prstGeom prst="rect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1477963" y="3925888"/>
            <a:ext cx="2751137" cy="90487"/>
          </a:xfrm>
          <a:prstGeom prst="rect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477963" y="4265613"/>
            <a:ext cx="2784475" cy="90487"/>
          </a:xfrm>
          <a:prstGeom prst="rect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1477963" y="4618038"/>
            <a:ext cx="2800350" cy="88900"/>
          </a:xfrm>
          <a:prstGeom prst="rect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477963" y="4946650"/>
            <a:ext cx="2713037" cy="90488"/>
          </a:xfrm>
          <a:prstGeom prst="rect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477963" y="5302250"/>
            <a:ext cx="2800350" cy="88900"/>
          </a:xfrm>
          <a:prstGeom prst="rect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1477963" y="5632450"/>
            <a:ext cx="2657475" cy="90488"/>
          </a:xfrm>
          <a:prstGeom prst="rect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1477963" y="1987550"/>
            <a:ext cx="2584450" cy="889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1477963" y="2325688"/>
            <a:ext cx="2660650" cy="889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1477963" y="2665413"/>
            <a:ext cx="2500312" cy="889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1477963" y="3009900"/>
            <a:ext cx="2543175" cy="90488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1477963" y="3341688"/>
            <a:ext cx="2800350" cy="90487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1477963" y="3681413"/>
            <a:ext cx="2571750" cy="889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1477963" y="4021138"/>
            <a:ext cx="2711450" cy="889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477963" y="4357688"/>
            <a:ext cx="2382837" cy="90487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1477963" y="4711700"/>
            <a:ext cx="2711450" cy="889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1477963" y="5040313"/>
            <a:ext cx="2571750" cy="889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1477963" y="5394325"/>
            <a:ext cx="2673350" cy="889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1477963" y="5730875"/>
            <a:ext cx="2063750" cy="90488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5451" name="AutoShape 165"/>
          <p:cNvSpPr>
            <a:spLocks noChangeArrowheads="1"/>
          </p:cNvSpPr>
          <p:nvPr/>
        </p:nvSpPr>
        <p:spPr bwMode="auto">
          <a:xfrm>
            <a:off x="1550988" y="6369050"/>
            <a:ext cx="2868612" cy="320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fr-FR" altLang="fr-FR" sz="2800">
              <a:solidFill>
                <a:srgbClr val="000066"/>
              </a:solidFill>
            </a:endParaRPr>
          </a:p>
        </p:txBody>
      </p:sp>
      <p:sp>
        <p:nvSpPr>
          <p:cNvPr id="15452" name="Rectangle 3"/>
          <p:cNvSpPr>
            <a:spLocks noChangeArrowheads="1"/>
          </p:cNvSpPr>
          <p:nvPr/>
        </p:nvSpPr>
        <p:spPr bwMode="auto">
          <a:xfrm>
            <a:off x="2901950" y="6470650"/>
            <a:ext cx="165100" cy="14446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lang="fr-FR" altLang="fr-FR" sz="2400">
              <a:solidFill>
                <a:srgbClr val="000066"/>
              </a:solidFill>
            </a:endParaRPr>
          </a:p>
        </p:txBody>
      </p:sp>
      <p:sp>
        <p:nvSpPr>
          <p:cNvPr id="15453" name="Rectangle 4"/>
          <p:cNvSpPr>
            <a:spLocks noChangeArrowheads="1"/>
          </p:cNvSpPr>
          <p:nvPr/>
        </p:nvSpPr>
        <p:spPr bwMode="auto">
          <a:xfrm>
            <a:off x="1641475" y="6465888"/>
            <a:ext cx="165100" cy="144462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lang="fr-FR" altLang="fr-FR" sz="2400">
              <a:solidFill>
                <a:srgbClr val="000066"/>
              </a:solidFill>
            </a:endParaRPr>
          </a:p>
        </p:txBody>
      </p:sp>
      <p:sp>
        <p:nvSpPr>
          <p:cNvPr id="15454" name="ZoneTexte 84"/>
          <p:cNvSpPr txBox="1">
            <a:spLocks noChangeArrowheads="1"/>
          </p:cNvSpPr>
          <p:nvPr/>
        </p:nvSpPr>
        <p:spPr bwMode="auto">
          <a:xfrm>
            <a:off x="1755775" y="6378575"/>
            <a:ext cx="1154113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altLang="fr-FR" sz="1400" b="1">
                <a:solidFill>
                  <a:srgbClr val="000066"/>
                </a:solidFill>
                <a:latin typeface="Calibri" pitchFamily="34" charset="0"/>
              </a:rPr>
              <a:t>Switch group</a:t>
            </a:r>
          </a:p>
        </p:txBody>
      </p:sp>
      <p:sp>
        <p:nvSpPr>
          <p:cNvPr id="15455" name="ZoneTexte 85"/>
          <p:cNvSpPr txBox="1">
            <a:spLocks noChangeArrowheads="1"/>
          </p:cNvSpPr>
          <p:nvPr/>
        </p:nvSpPr>
        <p:spPr bwMode="auto">
          <a:xfrm>
            <a:off x="3030538" y="6381750"/>
            <a:ext cx="1409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altLang="fr-FR" sz="1400" b="1">
                <a:solidFill>
                  <a:srgbClr val="000066"/>
                </a:solidFill>
                <a:latin typeface="Calibri" pitchFamily="34" charset="0"/>
              </a:rPr>
              <a:t>No-switch group</a:t>
            </a:r>
          </a:p>
        </p:txBody>
      </p:sp>
      <p:sp>
        <p:nvSpPr>
          <p:cNvPr id="106" name="Line 142"/>
          <p:cNvSpPr>
            <a:spLocks noChangeShapeType="1"/>
          </p:cNvSpPr>
          <p:nvPr/>
        </p:nvSpPr>
        <p:spPr bwMode="auto">
          <a:xfrm>
            <a:off x="5324475" y="5921375"/>
            <a:ext cx="350202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07" name="Line 149"/>
          <p:cNvSpPr>
            <a:spLocks noChangeShapeType="1"/>
          </p:cNvSpPr>
          <p:nvPr/>
        </p:nvSpPr>
        <p:spPr bwMode="auto">
          <a:xfrm flipV="1">
            <a:off x="5332413" y="5921375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08" name="Line 149"/>
          <p:cNvSpPr>
            <a:spLocks noChangeShapeType="1"/>
          </p:cNvSpPr>
          <p:nvPr/>
        </p:nvSpPr>
        <p:spPr bwMode="auto">
          <a:xfrm flipV="1">
            <a:off x="5672138" y="5930900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09" name="Line 149"/>
          <p:cNvSpPr>
            <a:spLocks noChangeShapeType="1"/>
          </p:cNvSpPr>
          <p:nvPr/>
        </p:nvSpPr>
        <p:spPr bwMode="auto">
          <a:xfrm flipV="1">
            <a:off x="6013450" y="5930900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10" name="Line 149"/>
          <p:cNvSpPr>
            <a:spLocks noChangeShapeType="1"/>
          </p:cNvSpPr>
          <p:nvPr/>
        </p:nvSpPr>
        <p:spPr bwMode="auto">
          <a:xfrm flipV="1">
            <a:off x="6369050" y="5930900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11" name="Line 149"/>
          <p:cNvSpPr>
            <a:spLocks noChangeShapeType="1"/>
          </p:cNvSpPr>
          <p:nvPr/>
        </p:nvSpPr>
        <p:spPr bwMode="auto">
          <a:xfrm flipV="1">
            <a:off x="6715125" y="5924550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12" name="Line 149"/>
          <p:cNvSpPr>
            <a:spLocks noChangeShapeType="1"/>
          </p:cNvSpPr>
          <p:nvPr/>
        </p:nvSpPr>
        <p:spPr bwMode="auto">
          <a:xfrm flipV="1">
            <a:off x="7058025" y="1835150"/>
            <a:ext cx="0" cy="4140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13" name="Line 149"/>
          <p:cNvSpPr>
            <a:spLocks noChangeShapeType="1"/>
          </p:cNvSpPr>
          <p:nvPr/>
        </p:nvSpPr>
        <p:spPr bwMode="auto">
          <a:xfrm flipV="1">
            <a:off x="7412038" y="5924550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14" name="Line 149"/>
          <p:cNvSpPr>
            <a:spLocks noChangeShapeType="1"/>
          </p:cNvSpPr>
          <p:nvPr/>
        </p:nvSpPr>
        <p:spPr bwMode="auto">
          <a:xfrm flipV="1">
            <a:off x="7758113" y="5924550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15" name="Line 149"/>
          <p:cNvSpPr>
            <a:spLocks noChangeShapeType="1"/>
          </p:cNvSpPr>
          <p:nvPr/>
        </p:nvSpPr>
        <p:spPr bwMode="auto">
          <a:xfrm flipV="1">
            <a:off x="8116888" y="5924550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16" name="Line 149"/>
          <p:cNvSpPr>
            <a:spLocks noChangeShapeType="1"/>
          </p:cNvSpPr>
          <p:nvPr/>
        </p:nvSpPr>
        <p:spPr bwMode="auto">
          <a:xfrm flipV="1">
            <a:off x="8467725" y="5924550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17" name="Line 149"/>
          <p:cNvSpPr>
            <a:spLocks noChangeShapeType="1"/>
          </p:cNvSpPr>
          <p:nvPr/>
        </p:nvSpPr>
        <p:spPr bwMode="auto">
          <a:xfrm flipV="1">
            <a:off x="8810625" y="5924550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endParaRPr lang="fr-FR" sz="1400" b="1">
              <a:latin typeface="+mj-lt"/>
              <a:ea typeface="ＭＳ Ｐゴシック" pitchFamily="-65" charset="-128"/>
              <a:cs typeface="+mn-cs"/>
            </a:endParaRPr>
          </a:p>
        </p:txBody>
      </p:sp>
      <p:sp>
        <p:nvSpPr>
          <p:cNvPr id="118" name="Rectangle 164"/>
          <p:cNvSpPr>
            <a:spLocks noChangeArrowheads="1"/>
          </p:cNvSpPr>
          <p:nvPr/>
        </p:nvSpPr>
        <p:spPr bwMode="auto">
          <a:xfrm>
            <a:off x="5226050" y="5983288"/>
            <a:ext cx="203200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-50</a:t>
            </a:r>
          </a:p>
        </p:txBody>
      </p:sp>
      <p:sp>
        <p:nvSpPr>
          <p:cNvPr id="119" name="Rectangle 164"/>
          <p:cNvSpPr>
            <a:spLocks noChangeArrowheads="1"/>
          </p:cNvSpPr>
          <p:nvPr/>
        </p:nvSpPr>
        <p:spPr bwMode="auto">
          <a:xfrm>
            <a:off x="5570538" y="5983288"/>
            <a:ext cx="203200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-40</a:t>
            </a:r>
          </a:p>
        </p:txBody>
      </p:sp>
      <p:sp>
        <p:nvSpPr>
          <p:cNvPr id="120" name="Rectangle 164"/>
          <p:cNvSpPr>
            <a:spLocks noChangeArrowheads="1"/>
          </p:cNvSpPr>
          <p:nvPr/>
        </p:nvSpPr>
        <p:spPr bwMode="auto">
          <a:xfrm>
            <a:off x="5910263" y="5983288"/>
            <a:ext cx="204787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-30</a:t>
            </a:r>
          </a:p>
        </p:txBody>
      </p:sp>
      <p:sp>
        <p:nvSpPr>
          <p:cNvPr id="121" name="Rectangle 164"/>
          <p:cNvSpPr>
            <a:spLocks noChangeArrowheads="1"/>
          </p:cNvSpPr>
          <p:nvPr/>
        </p:nvSpPr>
        <p:spPr bwMode="auto">
          <a:xfrm>
            <a:off x="6273800" y="5983288"/>
            <a:ext cx="203200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-20</a:t>
            </a:r>
          </a:p>
        </p:txBody>
      </p:sp>
      <p:sp>
        <p:nvSpPr>
          <p:cNvPr id="122" name="Rectangle 164"/>
          <p:cNvSpPr>
            <a:spLocks noChangeArrowheads="1"/>
          </p:cNvSpPr>
          <p:nvPr/>
        </p:nvSpPr>
        <p:spPr bwMode="auto">
          <a:xfrm>
            <a:off x="6610350" y="5983288"/>
            <a:ext cx="203200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-10</a:t>
            </a:r>
          </a:p>
        </p:txBody>
      </p:sp>
      <p:sp>
        <p:nvSpPr>
          <p:cNvPr id="123" name="Rectangle 164"/>
          <p:cNvSpPr>
            <a:spLocks noChangeArrowheads="1"/>
          </p:cNvSpPr>
          <p:nvPr/>
        </p:nvSpPr>
        <p:spPr bwMode="auto">
          <a:xfrm>
            <a:off x="7016750" y="5983288"/>
            <a:ext cx="79375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0</a:t>
            </a:r>
          </a:p>
        </p:txBody>
      </p:sp>
      <p:sp>
        <p:nvSpPr>
          <p:cNvPr id="124" name="Rectangle 164"/>
          <p:cNvSpPr>
            <a:spLocks noChangeArrowheads="1"/>
          </p:cNvSpPr>
          <p:nvPr/>
        </p:nvSpPr>
        <p:spPr bwMode="auto">
          <a:xfrm>
            <a:off x="7337425" y="5983288"/>
            <a:ext cx="157163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10</a:t>
            </a:r>
          </a:p>
        </p:txBody>
      </p:sp>
      <p:sp>
        <p:nvSpPr>
          <p:cNvPr id="125" name="Rectangle 164"/>
          <p:cNvSpPr>
            <a:spLocks noChangeArrowheads="1"/>
          </p:cNvSpPr>
          <p:nvPr/>
        </p:nvSpPr>
        <p:spPr bwMode="auto">
          <a:xfrm>
            <a:off x="7680325" y="5983288"/>
            <a:ext cx="157163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20</a:t>
            </a:r>
          </a:p>
        </p:txBody>
      </p:sp>
      <p:sp>
        <p:nvSpPr>
          <p:cNvPr id="126" name="Rectangle 164"/>
          <p:cNvSpPr>
            <a:spLocks noChangeArrowheads="1"/>
          </p:cNvSpPr>
          <p:nvPr/>
        </p:nvSpPr>
        <p:spPr bwMode="auto">
          <a:xfrm>
            <a:off x="8039100" y="5983288"/>
            <a:ext cx="157163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30</a:t>
            </a:r>
          </a:p>
        </p:txBody>
      </p:sp>
      <p:sp>
        <p:nvSpPr>
          <p:cNvPr id="127" name="Rectangle 164"/>
          <p:cNvSpPr>
            <a:spLocks noChangeArrowheads="1"/>
          </p:cNvSpPr>
          <p:nvPr/>
        </p:nvSpPr>
        <p:spPr bwMode="auto">
          <a:xfrm>
            <a:off x="8389938" y="5983288"/>
            <a:ext cx="157162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40</a:t>
            </a:r>
          </a:p>
        </p:txBody>
      </p:sp>
      <p:sp>
        <p:nvSpPr>
          <p:cNvPr id="128" name="Rectangle 164"/>
          <p:cNvSpPr>
            <a:spLocks noChangeArrowheads="1"/>
          </p:cNvSpPr>
          <p:nvPr/>
        </p:nvSpPr>
        <p:spPr bwMode="auto">
          <a:xfrm>
            <a:off x="8736013" y="5983288"/>
            <a:ext cx="157162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50</a:t>
            </a:r>
          </a:p>
        </p:txBody>
      </p:sp>
      <p:sp>
        <p:nvSpPr>
          <p:cNvPr id="129" name="Rectangle 164"/>
          <p:cNvSpPr>
            <a:spLocks noChangeArrowheads="1"/>
          </p:cNvSpPr>
          <p:nvPr/>
        </p:nvSpPr>
        <p:spPr bwMode="auto">
          <a:xfrm>
            <a:off x="6678613" y="6162675"/>
            <a:ext cx="904875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dirty="0" err="1" smtClean="0">
                <a:solidFill>
                  <a:srgbClr val="000066"/>
                </a:solidFill>
                <a:latin typeface="+mj-lt"/>
                <a:cs typeface="+mn-cs"/>
              </a:rPr>
              <a:t>Difference</a:t>
            </a:r>
            <a:r>
              <a: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rPr>
              <a:t> (%)</a:t>
            </a:r>
          </a:p>
        </p:txBody>
      </p:sp>
      <p:sp>
        <p:nvSpPr>
          <p:cNvPr id="3" name="Ellipse 2"/>
          <p:cNvSpPr/>
          <p:nvPr/>
        </p:nvSpPr>
        <p:spPr bwMode="auto">
          <a:xfrm>
            <a:off x="7283450" y="1938338"/>
            <a:ext cx="98425" cy="9842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31" name="Ellipse 130"/>
          <p:cNvSpPr/>
          <p:nvPr/>
        </p:nvSpPr>
        <p:spPr bwMode="auto">
          <a:xfrm>
            <a:off x="7180263" y="2284413"/>
            <a:ext cx="100012" cy="9842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32" name="Ellipse 131"/>
          <p:cNvSpPr/>
          <p:nvPr/>
        </p:nvSpPr>
        <p:spPr bwMode="auto">
          <a:xfrm>
            <a:off x="7383463" y="2630488"/>
            <a:ext cx="98425" cy="10001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33" name="Ellipse 132"/>
          <p:cNvSpPr/>
          <p:nvPr/>
        </p:nvSpPr>
        <p:spPr bwMode="auto">
          <a:xfrm>
            <a:off x="7321550" y="2967038"/>
            <a:ext cx="98425" cy="9842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34" name="Ellipse 133"/>
          <p:cNvSpPr/>
          <p:nvPr/>
        </p:nvSpPr>
        <p:spPr bwMode="auto">
          <a:xfrm>
            <a:off x="7013575" y="3309938"/>
            <a:ext cx="98425" cy="9842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35" name="Ellipse 134"/>
          <p:cNvSpPr/>
          <p:nvPr/>
        </p:nvSpPr>
        <p:spPr bwMode="auto">
          <a:xfrm>
            <a:off x="7299325" y="3644900"/>
            <a:ext cx="98425" cy="9842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36" name="Ellipse 135"/>
          <p:cNvSpPr/>
          <p:nvPr/>
        </p:nvSpPr>
        <p:spPr bwMode="auto">
          <a:xfrm>
            <a:off x="7073900" y="3987800"/>
            <a:ext cx="98425" cy="9842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37" name="Ellipse 136"/>
          <p:cNvSpPr/>
          <p:nvPr/>
        </p:nvSpPr>
        <p:spPr bwMode="auto">
          <a:xfrm>
            <a:off x="7588250" y="4330700"/>
            <a:ext cx="98425" cy="9842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38" name="Ellipse 137"/>
          <p:cNvSpPr/>
          <p:nvPr/>
        </p:nvSpPr>
        <p:spPr bwMode="auto">
          <a:xfrm>
            <a:off x="7131050" y="4687888"/>
            <a:ext cx="98425" cy="10001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39" name="Ellipse 138"/>
          <p:cNvSpPr/>
          <p:nvPr/>
        </p:nvSpPr>
        <p:spPr bwMode="auto">
          <a:xfrm>
            <a:off x="7218363" y="5019675"/>
            <a:ext cx="100012" cy="9842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40" name="Ellipse 139"/>
          <p:cNvSpPr/>
          <p:nvPr/>
        </p:nvSpPr>
        <p:spPr bwMode="auto">
          <a:xfrm>
            <a:off x="7188200" y="5389563"/>
            <a:ext cx="98425" cy="9842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41" name="Ellipse 140"/>
          <p:cNvSpPr/>
          <p:nvPr/>
        </p:nvSpPr>
        <p:spPr bwMode="auto">
          <a:xfrm>
            <a:off x="7710488" y="5694363"/>
            <a:ext cx="98425" cy="9842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fr-FR" sz="2800">
              <a:solidFill>
                <a:schemeClr val="bg1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15492" name="Connecteur droit 4"/>
          <p:cNvCxnSpPr>
            <a:cxnSpLocks noChangeShapeType="1"/>
          </p:cNvCxnSpPr>
          <p:nvPr/>
        </p:nvCxnSpPr>
        <p:spPr bwMode="auto">
          <a:xfrm flipH="1">
            <a:off x="7059613" y="1982788"/>
            <a:ext cx="552450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5493" name="Connecteur droit 145"/>
          <p:cNvCxnSpPr>
            <a:cxnSpLocks noChangeShapeType="1"/>
          </p:cNvCxnSpPr>
          <p:nvPr/>
        </p:nvCxnSpPr>
        <p:spPr bwMode="auto">
          <a:xfrm flipH="1">
            <a:off x="6918325" y="2336800"/>
            <a:ext cx="717550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5494" name="Connecteur droit 146"/>
          <p:cNvCxnSpPr>
            <a:cxnSpLocks noChangeShapeType="1"/>
          </p:cNvCxnSpPr>
          <p:nvPr/>
        </p:nvCxnSpPr>
        <p:spPr bwMode="auto">
          <a:xfrm flipH="1">
            <a:off x="7069138" y="2678113"/>
            <a:ext cx="796925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5495" name="Connecteur droit 147"/>
          <p:cNvCxnSpPr>
            <a:cxnSpLocks noChangeShapeType="1"/>
          </p:cNvCxnSpPr>
          <p:nvPr/>
        </p:nvCxnSpPr>
        <p:spPr bwMode="auto">
          <a:xfrm flipH="1">
            <a:off x="7061200" y="3021013"/>
            <a:ext cx="623888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5496" name="Connecteur droit 148"/>
          <p:cNvCxnSpPr>
            <a:cxnSpLocks noChangeShapeType="1"/>
          </p:cNvCxnSpPr>
          <p:nvPr/>
        </p:nvCxnSpPr>
        <p:spPr bwMode="auto">
          <a:xfrm flipH="1">
            <a:off x="6573838" y="3365500"/>
            <a:ext cx="1339850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5497" name="Connecteur droit 149"/>
          <p:cNvCxnSpPr>
            <a:cxnSpLocks noChangeShapeType="1"/>
          </p:cNvCxnSpPr>
          <p:nvPr/>
        </p:nvCxnSpPr>
        <p:spPr bwMode="auto">
          <a:xfrm flipH="1">
            <a:off x="7061200" y="3697288"/>
            <a:ext cx="601663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5498" name="Connecteur droit 150"/>
          <p:cNvCxnSpPr>
            <a:cxnSpLocks noChangeShapeType="1"/>
          </p:cNvCxnSpPr>
          <p:nvPr/>
        </p:nvCxnSpPr>
        <p:spPr bwMode="auto">
          <a:xfrm flipH="1">
            <a:off x="6627813" y="4037013"/>
            <a:ext cx="1235075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5499" name="Connecteur droit 151"/>
          <p:cNvCxnSpPr>
            <a:cxnSpLocks noChangeShapeType="1"/>
          </p:cNvCxnSpPr>
          <p:nvPr/>
        </p:nvCxnSpPr>
        <p:spPr bwMode="auto">
          <a:xfrm flipH="1">
            <a:off x="7146925" y="4379913"/>
            <a:ext cx="1008063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5500" name="Connecteur droit 152"/>
          <p:cNvCxnSpPr>
            <a:cxnSpLocks noChangeShapeType="1"/>
          </p:cNvCxnSpPr>
          <p:nvPr/>
        </p:nvCxnSpPr>
        <p:spPr bwMode="auto">
          <a:xfrm flipH="1">
            <a:off x="6864350" y="4735513"/>
            <a:ext cx="733425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5501" name="Connecteur droit 153"/>
          <p:cNvCxnSpPr>
            <a:cxnSpLocks noChangeShapeType="1"/>
          </p:cNvCxnSpPr>
          <p:nvPr/>
        </p:nvCxnSpPr>
        <p:spPr bwMode="auto">
          <a:xfrm flipH="1">
            <a:off x="6665913" y="5067300"/>
            <a:ext cx="1454150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5502" name="Connecteur droit 154"/>
          <p:cNvCxnSpPr>
            <a:cxnSpLocks noChangeShapeType="1"/>
          </p:cNvCxnSpPr>
          <p:nvPr/>
        </p:nvCxnSpPr>
        <p:spPr bwMode="auto">
          <a:xfrm flipH="1">
            <a:off x="6992938" y="5435600"/>
            <a:ext cx="530225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5503" name="Connecteur droit 156"/>
          <p:cNvCxnSpPr>
            <a:cxnSpLocks noChangeShapeType="1"/>
          </p:cNvCxnSpPr>
          <p:nvPr/>
        </p:nvCxnSpPr>
        <p:spPr bwMode="auto">
          <a:xfrm flipH="1">
            <a:off x="7061200" y="5738813"/>
            <a:ext cx="1460500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69" name="Rectangle 164"/>
          <p:cNvSpPr>
            <a:spLocks noChangeArrowheads="1"/>
          </p:cNvSpPr>
          <p:nvPr/>
        </p:nvSpPr>
        <p:spPr bwMode="auto">
          <a:xfrm>
            <a:off x="7539038" y="6307138"/>
            <a:ext cx="11493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r-FR" altLang="fr-FR" sz="1200" b="1" i="1" dirty="0" err="1" smtClean="0">
                <a:solidFill>
                  <a:srgbClr val="C00000"/>
                </a:solidFill>
                <a:latin typeface="+mj-lt"/>
                <a:cs typeface="+mn-cs"/>
              </a:rPr>
              <a:t>Favours</a:t>
            </a:r>
            <a:r>
              <a:rPr lang="fr-FR" altLang="fr-FR" sz="1200" b="1" i="1" dirty="0" smtClean="0">
                <a:solidFill>
                  <a:srgbClr val="C00000"/>
                </a:solidFill>
                <a:latin typeface="+mj-lt"/>
                <a:cs typeface="+mn-cs"/>
              </a:rPr>
              <a:t> </a:t>
            </a:r>
            <a:r>
              <a:rPr lang="fr-FR" altLang="fr-FR" sz="1200" b="1" i="1" dirty="0" err="1" smtClean="0">
                <a:solidFill>
                  <a:srgbClr val="C00000"/>
                </a:solidFill>
                <a:latin typeface="+mj-lt"/>
                <a:cs typeface="+mn-cs"/>
              </a:rPr>
              <a:t>switching</a:t>
            </a:r>
            <a:endParaRPr lang="fr-FR" altLang="fr-FR" sz="1200" b="1" i="1" dirty="0" smtClean="0">
              <a:solidFill>
                <a:srgbClr val="C00000"/>
              </a:solidFill>
              <a:latin typeface="+mj-lt"/>
              <a:cs typeface="+mn-cs"/>
            </a:endParaRPr>
          </a:p>
        </p:txBody>
      </p:sp>
      <p:cxnSp>
        <p:nvCxnSpPr>
          <p:cNvPr id="15505" name="Connecteur droit avec flèche 9233"/>
          <p:cNvCxnSpPr>
            <a:cxnSpLocks noChangeShapeType="1"/>
          </p:cNvCxnSpPr>
          <p:nvPr/>
        </p:nvCxnSpPr>
        <p:spPr bwMode="auto">
          <a:xfrm>
            <a:off x="7124700" y="6402388"/>
            <a:ext cx="382588" cy="0"/>
          </a:xfrm>
          <a:prstGeom prst="straightConnector1">
            <a:avLst/>
          </a:prstGeom>
          <a:noFill/>
          <a:ln w="19050" algn="ctr">
            <a:solidFill>
              <a:srgbClr val="C00000"/>
            </a:solidFill>
            <a:round/>
            <a:headEnd/>
            <a:tailEnd type="triangle" w="med" len="med"/>
          </a:ln>
        </p:spPr>
      </p:cxnSp>
      <p:cxnSp>
        <p:nvCxnSpPr>
          <p:cNvPr id="15506" name="Connecteur droit avec flèche 172"/>
          <p:cNvCxnSpPr>
            <a:cxnSpLocks noChangeShapeType="1"/>
          </p:cNvCxnSpPr>
          <p:nvPr/>
        </p:nvCxnSpPr>
        <p:spPr bwMode="auto">
          <a:xfrm>
            <a:off x="6643688" y="6402388"/>
            <a:ext cx="382587" cy="0"/>
          </a:xfrm>
          <a:prstGeom prst="straightConnector1">
            <a:avLst/>
          </a:prstGeom>
          <a:noFill/>
          <a:ln w="19050" algn="ctr">
            <a:solidFill>
              <a:srgbClr val="333399"/>
            </a:solidFill>
            <a:round/>
            <a:headEnd type="triangle" w="med" len="med"/>
            <a:tailEnd/>
          </a:ln>
        </p:spPr>
      </p:cxnSp>
      <p:sp>
        <p:nvSpPr>
          <p:cNvPr id="15507" name="Titre 92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smtClean="0">
                <a:ea typeface="ＭＳ Ｐゴシック"/>
                <a:cs typeface="ＭＳ Ｐゴシック"/>
              </a:rPr>
              <a:t>STRATEGY-PI Study: Switch PI/r to EVG/c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smtClean="0">
                <a:ea typeface="ＭＳ Ｐゴシック"/>
                <a:cs typeface="ＭＳ Ｐゴシック"/>
              </a:rPr>
              <a:t>STRATEGY-PI Study: Switch PI/r to EVG/c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</p:nvPr>
        </p:nvGraphicFramePr>
        <p:xfrm>
          <a:off x="669925" y="1676400"/>
          <a:ext cx="7772400" cy="3860796"/>
        </p:xfrm>
        <a:graphic>
          <a:graphicData uri="http://schemas.openxmlformats.org/drawingml/2006/table">
            <a:tbl>
              <a:tblPr/>
              <a:tblGrid>
                <a:gridCol w="412750"/>
                <a:gridCol w="3473450"/>
                <a:gridCol w="1943100"/>
                <a:gridCol w="1943100"/>
              </a:tblGrid>
              <a:tr h="36584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EVG/c/FTC/TDF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PI/r + FTC + TDF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Any</a:t>
                      </a: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adverse </a:t>
                      </a:r>
                      <a:r>
                        <a:rPr kumimoji="0" lang="fr-FR" alt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event</a:t>
                      </a: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79%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74%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Grade 3 or 4 AE</a:t>
                      </a:r>
                    </a:p>
                  </a:txBody>
                  <a:tcPr marT="45736" marB="4573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Serious</a:t>
                      </a: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adverse </a:t>
                      </a:r>
                      <a:r>
                        <a:rPr kumimoji="0" lang="fr-FR" alt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event</a:t>
                      </a: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Discontinuation because of AE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6 (2%)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4 (3%)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Death</a:t>
                      </a: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1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Any Grade 3 or 4 laboratory abnormality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Gamma-GT &gt; 5 x ULN</a:t>
                      </a:r>
                    </a:p>
                  </a:txBody>
                  <a:tcPr marT="45736" marB="4573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CK ≥ 10 x ULN</a:t>
                      </a:r>
                    </a:p>
                  </a:txBody>
                  <a:tcPr marT="45736" marB="4573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ALAT &gt; 5 x ULN</a:t>
                      </a:r>
                    </a:p>
                  </a:txBody>
                  <a:tcPr marT="45736" marB="4573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Haematuria</a:t>
                      </a: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Bilirubin</a:t>
                      </a: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&gt; 2.5 x ULN</a:t>
                      </a:r>
                    </a:p>
                  </a:txBody>
                  <a:tcPr marT="45736" marB="4573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12%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446" name="Text Box 2"/>
          <p:cNvSpPr txBox="1">
            <a:spLocks noChangeArrowheads="1"/>
          </p:cNvSpPr>
          <p:nvPr/>
        </p:nvSpPr>
        <p:spPr bwMode="auto">
          <a:xfrm>
            <a:off x="425450" y="1100138"/>
            <a:ext cx="8278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2800" b="1">
                <a:solidFill>
                  <a:srgbClr val="CC3300"/>
                </a:solidFill>
                <a:latin typeface="Calibri" pitchFamily="34" charset="0"/>
              </a:rPr>
              <a:t>Adverse events and grade3-4 laboratory abnormalities</a:t>
            </a:r>
          </a:p>
        </p:txBody>
      </p:sp>
      <p:sp>
        <p:nvSpPr>
          <p:cNvPr id="16447" name="ZoneTexte 69"/>
          <p:cNvSpPr txBox="1">
            <a:spLocks noChangeArrowheads="1"/>
          </p:cNvSpPr>
          <p:nvPr/>
        </p:nvSpPr>
        <p:spPr bwMode="auto">
          <a:xfrm>
            <a:off x="5562600" y="6542088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>
                <a:solidFill>
                  <a:srgbClr val="CC0000"/>
                </a:solidFill>
              </a:rPr>
              <a:t>Arribas J.R. Lancet Infect Dis 2014;14:581-9</a:t>
            </a:r>
          </a:p>
        </p:txBody>
      </p:sp>
      <p:sp>
        <p:nvSpPr>
          <p:cNvPr id="16448" name="AutoShape 162"/>
          <p:cNvSpPr>
            <a:spLocks noChangeArrowheads="1"/>
          </p:cNvSpPr>
          <p:nvPr/>
        </p:nvSpPr>
        <p:spPr bwMode="auto">
          <a:xfrm>
            <a:off x="0" y="6570663"/>
            <a:ext cx="10668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STRATEGY-PI</a:t>
            </a:r>
          </a:p>
        </p:txBody>
      </p:sp>
      <p:sp>
        <p:nvSpPr>
          <p:cNvPr id="16449" name="Espace réservé du contenu 2"/>
          <p:cNvSpPr txBox="1">
            <a:spLocks/>
          </p:cNvSpPr>
          <p:nvPr/>
        </p:nvSpPr>
        <p:spPr bwMode="auto">
          <a:xfrm>
            <a:off x="50800" y="5661025"/>
            <a:ext cx="9024938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n-US" altLang="fr-FR" sz="1600">
                <a:solidFill>
                  <a:srgbClr val="002060"/>
                </a:solidFill>
              </a:rPr>
              <a:t>Improvement in lipids in the switch group</a:t>
            </a:r>
          </a:p>
          <a:p>
            <a:pPr marL="342900" indent="-3429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n-US" altLang="fr-FR" sz="1600">
                <a:solidFill>
                  <a:srgbClr val="002060"/>
                </a:solidFill>
              </a:rPr>
              <a:t>HIV Symptom Index : rates of diarrhea and bloating decreased in the switch group</a:t>
            </a:r>
          </a:p>
          <a:p>
            <a:pPr marL="342900" indent="-3429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n-US" altLang="fr-FR" sz="1600">
                <a:solidFill>
                  <a:srgbClr val="002060"/>
                </a:solidFill>
              </a:rPr>
              <a:t>Higher tretament satisfaction scores in the switch group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>
            <a:spLocks noGrp="1"/>
          </p:cNvSpPr>
          <p:nvPr>
            <p:ph idx="1"/>
          </p:nvPr>
        </p:nvSpPr>
        <p:spPr>
          <a:xfrm>
            <a:off x="50800" y="1219200"/>
            <a:ext cx="8934450" cy="5303838"/>
          </a:xfrm>
        </p:spPr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en-US" altLang="fr-FR" sz="2800" b="1" dirty="0" smtClean="0">
                <a:latin typeface="+mj-lt"/>
                <a:ea typeface="ＭＳ Ｐゴシック" pitchFamily="-65" charset="-128"/>
              </a:rPr>
              <a:t>Conclusion</a:t>
            </a:r>
          </a:p>
          <a:p>
            <a:pPr lvl="1">
              <a:defRPr/>
            </a:pPr>
            <a:r>
              <a:rPr lang="en-US" altLang="fr-FR" sz="2000" dirty="0" err="1" smtClean="0">
                <a:ea typeface="ＭＳ Ｐゴシック" pitchFamily="-65" charset="-128"/>
              </a:rPr>
              <a:t>Coformulated</a:t>
            </a:r>
            <a:r>
              <a:rPr lang="en-US" altLang="fr-FR" sz="2000" dirty="0" smtClean="0">
                <a:ea typeface="ＭＳ Ｐゴシック" pitchFamily="-65" charset="-128"/>
              </a:rPr>
              <a:t> EVG/c/FTC/TDF is an effective, safe, and tolerable simplification from a PI/r plus FTC and TDF regimen in </a:t>
            </a:r>
            <a:r>
              <a:rPr lang="en-US" altLang="fr-FR" sz="2000" dirty="0" err="1" smtClean="0">
                <a:ea typeface="ＭＳ Ｐゴシック" pitchFamily="-65" charset="-128"/>
              </a:rPr>
              <a:t>virologically</a:t>
            </a:r>
            <a:r>
              <a:rPr lang="en-US" altLang="fr-FR" sz="2000" dirty="0" smtClean="0">
                <a:ea typeface="ＭＳ Ｐゴシック" pitchFamily="-65" charset="-128"/>
              </a:rPr>
              <a:t> suppressed, HIV-infected adults with no history of </a:t>
            </a:r>
            <a:r>
              <a:rPr lang="en-US" altLang="fr-FR" sz="2000" dirty="0" err="1" smtClean="0">
                <a:ea typeface="ＭＳ Ｐゴシック" pitchFamily="-65" charset="-128"/>
              </a:rPr>
              <a:t>virological</a:t>
            </a:r>
            <a:r>
              <a:rPr lang="en-US" altLang="fr-FR" sz="2000" dirty="0" smtClean="0">
                <a:ea typeface="ＭＳ Ｐゴシック" pitchFamily="-65" charset="-128"/>
              </a:rPr>
              <a:t> failure or resistance to FTC or TDF</a:t>
            </a:r>
          </a:p>
          <a:p>
            <a:pPr lvl="1">
              <a:defRPr/>
            </a:pPr>
            <a:r>
              <a:rPr lang="en-US" altLang="fr-FR" sz="2000" dirty="0" smtClean="0">
                <a:ea typeface="ＭＳ Ｐゴシック" pitchFamily="-65" charset="-128"/>
              </a:rPr>
              <a:t>Low frequency of </a:t>
            </a:r>
            <a:r>
              <a:rPr lang="en-US" altLang="fr-FR" sz="2000" dirty="0" err="1" smtClean="0">
                <a:ea typeface="ＭＳ Ｐゴシック" pitchFamily="-65" charset="-128"/>
              </a:rPr>
              <a:t>virologic</a:t>
            </a:r>
            <a:r>
              <a:rPr lang="en-US" altLang="fr-FR" sz="2000" dirty="0" smtClean="0">
                <a:ea typeface="ＭＳ Ｐゴシック" pitchFamily="-65" charset="-128"/>
              </a:rPr>
              <a:t> failure and absence of emergent resistance in the group switched to EVG/c/FTC/TDF </a:t>
            </a:r>
          </a:p>
          <a:p>
            <a:pPr lvl="1">
              <a:defRPr/>
            </a:pPr>
            <a:r>
              <a:rPr lang="en-US" altLang="fr-FR" sz="2000" dirty="0" smtClean="0">
                <a:ea typeface="ＭＳ Ｐゴシック" pitchFamily="-65" charset="-128"/>
              </a:rPr>
              <a:t>Rare discontinuations because of adverse events</a:t>
            </a:r>
          </a:p>
          <a:p>
            <a:pPr lvl="1">
              <a:defRPr/>
            </a:pPr>
            <a:r>
              <a:rPr lang="en-US" altLang="fr-FR" sz="2000" dirty="0" smtClean="0">
                <a:ea typeface="ＭＳ Ｐゴシック" pitchFamily="-65" charset="-128"/>
              </a:rPr>
              <a:t>Nausea more frequent in the switch group ; diarrhea and bloating improved</a:t>
            </a:r>
          </a:p>
          <a:p>
            <a:pPr lvl="1">
              <a:defRPr/>
            </a:pPr>
            <a:r>
              <a:rPr lang="en-US" altLang="fr-FR" sz="2000" dirty="0" smtClean="0">
                <a:ea typeface="ＭＳ Ｐゴシック" pitchFamily="-65" charset="-128"/>
              </a:rPr>
              <a:t>Small increase in </a:t>
            </a:r>
            <a:r>
              <a:rPr lang="en-US" altLang="fr-FR" sz="2000" dirty="0" err="1" smtClean="0">
                <a:ea typeface="ＭＳ Ｐゴシック" pitchFamily="-65" charset="-128"/>
              </a:rPr>
              <a:t>creatinine</a:t>
            </a:r>
            <a:r>
              <a:rPr lang="en-US" altLang="fr-FR" sz="2000" dirty="0" smtClean="0">
                <a:ea typeface="ＭＳ Ｐゴシック" pitchFamily="-65" charset="-128"/>
              </a:rPr>
              <a:t>, moderate improvement in lipids</a:t>
            </a:r>
          </a:p>
          <a:p>
            <a:pPr lvl="1">
              <a:defRPr/>
            </a:pPr>
            <a:r>
              <a:rPr lang="en-US" altLang="fr-FR" sz="2000" dirty="0" smtClean="0">
                <a:ea typeface="ＭＳ Ｐゴシック" pitchFamily="-65" charset="-128"/>
              </a:rPr>
              <a:t>EVG/c/FTC/TDF is a switch option in </a:t>
            </a:r>
            <a:r>
              <a:rPr lang="en-US" altLang="fr-FR" sz="2000" dirty="0" err="1" smtClean="0">
                <a:ea typeface="ＭＳ Ｐゴシック" pitchFamily="-65" charset="-128"/>
              </a:rPr>
              <a:t>virologically</a:t>
            </a:r>
            <a:r>
              <a:rPr lang="en-US" altLang="fr-FR" sz="2000" dirty="0" smtClean="0">
                <a:ea typeface="ＭＳ Ｐゴシック" pitchFamily="-65" charset="-128"/>
              </a:rPr>
              <a:t> suppressed patients with no history of </a:t>
            </a:r>
            <a:r>
              <a:rPr lang="en-US" altLang="fr-FR" sz="2000" dirty="0" err="1" smtClean="0">
                <a:ea typeface="ＭＳ Ｐゴシック" pitchFamily="-65" charset="-128"/>
              </a:rPr>
              <a:t>virological</a:t>
            </a:r>
            <a:r>
              <a:rPr lang="en-US" altLang="fr-FR" sz="2000" dirty="0" smtClean="0">
                <a:ea typeface="ＭＳ Ｐゴシック" pitchFamily="-65" charset="-128"/>
              </a:rPr>
              <a:t> failure who want to simplify their existing PI/r regimen, or who have concerns about the long-term safety and side-effects of their existing regimen</a:t>
            </a:r>
          </a:p>
        </p:txBody>
      </p:sp>
      <p:sp>
        <p:nvSpPr>
          <p:cNvPr id="17410" name="ZoneTexte 69"/>
          <p:cNvSpPr txBox="1">
            <a:spLocks noChangeArrowheads="1"/>
          </p:cNvSpPr>
          <p:nvPr/>
        </p:nvSpPr>
        <p:spPr bwMode="auto">
          <a:xfrm>
            <a:off x="5562600" y="6542088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>
                <a:solidFill>
                  <a:srgbClr val="CC0000"/>
                </a:solidFill>
              </a:rPr>
              <a:t>Arribas J.R. Lancet Infect Dis 2014;14:581-9</a:t>
            </a:r>
          </a:p>
        </p:txBody>
      </p:sp>
      <p:sp>
        <p:nvSpPr>
          <p:cNvPr id="17411" name="AutoShape 162"/>
          <p:cNvSpPr>
            <a:spLocks noChangeArrowheads="1"/>
          </p:cNvSpPr>
          <p:nvPr/>
        </p:nvSpPr>
        <p:spPr bwMode="auto">
          <a:xfrm>
            <a:off x="0" y="6570663"/>
            <a:ext cx="10668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STRATEGY-PI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STRATEGY-PI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PI/r to EVG/c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>
            <a:lumMod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10797</TotalTime>
  <Words>825</Words>
  <Application>Microsoft Office PowerPoint</Application>
  <PresentationFormat>Affichage à l'écran (4:3)</PresentationFormat>
  <Paragraphs>228</Paragraphs>
  <Slides>8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ARV_trials_2014</vt:lpstr>
      <vt:lpstr>Switch to EVG/c/FTC/TDF</vt:lpstr>
      <vt:lpstr>STRATEGY-PI Study: Switch PI/r to EVG/c</vt:lpstr>
      <vt:lpstr>STRATEGY-PI Study: Switch PI/r to EVG/c</vt:lpstr>
      <vt:lpstr>STRATEGY-PI Study: Switch PI/r to EVG/c</vt:lpstr>
      <vt:lpstr>STRATEGY-PI Study: Switch PI/r to EVG/c</vt:lpstr>
      <vt:lpstr>STRATEGY-PI Study: Switch PI/r to EVG/c</vt:lpstr>
      <vt:lpstr>STRATEGY-PI Study: Switch PI/r to EVG/c</vt:lpstr>
      <vt:lpstr>Présentation PowerPoint</vt:lpstr>
    </vt:vector>
  </TitlesOfParts>
  <Manager/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>AEI - www.aei.fr</dc:subject>
  <dc:creator>Pedro Cahn, Anton Poszniak, François Raffi</dc:creator>
  <cp:keywords/>
  <dc:description/>
  <cp:lastModifiedBy>Utilisateur</cp:lastModifiedBy>
  <cp:revision>479</cp:revision>
  <dcterms:created xsi:type="dcterms:W3CDTF">2014-11-11T16:43:33Z</dcterms:created>
  <dcterms:modified xsi:type="dcterms:W3CDTF">2015-01-19T13:10:30Z</dcterms:modified>
  <cp:category/>
</cp:coreProperties>
</file>