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77" r:id="rId2"/>
    <p:sldId id="376" r:id="rId3"/>
    <p:sldId id="359" r:id="rId4"/>
    <p:sldId id="380" r:id="rId5"/>
    <p:sldId id="381" r:id="rId6"/>
    <p:sldId id="382" r:id="rId7"/>
    <p:sldId id="387" r:id="rId8"/>
    <p:sldId id="389" r:id="rId9"/>
    <p:sldId id="390" r:id="rId10"/>
    <p:sldId id="383" r:id="rId11"/>
  </p:sldIdLst>
  <p:sldSz cx="9144000" cy="6858000" type="screen4x3"/>
  <p:notesSz cx="6858000" cy="91440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653">
          <p15:clr>
            <a:srgbClr val="A4A3A4"/>
          </p15:clr>
        </p15:guide>
        <p15:guide id="2" pos="2160">
          <p15:clr>
            <a:srgbClr val="A4A3A4"/>
          </p15:clr>
        </p15:guide>
        <p15:guide id="3" pos="391">
          <p15:clr>
            <a:srgbClr val="A4A3A4"/>
          </p15:clr>
        </p15:guide>
        <p15:guide id="4" pos="365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  <p:cmAuthor id="1" name="anton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CC3300"/>
    <a:srgbClr val="000066"/>
    <a:srgbClr val="FFFFFF"/>
    <a:srgbClr val="DDDDDD"/>
    <a:srgbClr val="333399"/>
    <a:srgbClr val="FF6600"/>
    <a:srgbClr val="00B0F0"/>
    <a:srgbClr val="0066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483" autoAdjust="0"/>
    <p:restoredTop sz="86418" autoAdjust="0"/>
  </p:normalViewPr>
  <p:slideViewPr>
    <p:cSldViewPr snapToObjects="1">
      <p:cViewPr>
        <p:scale>
          <a:sx n="75" d="100"/>
          <a:sy n="75" d="100"/>
        </p:scale>
        <p:origin x="-3450" y="-558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Objects="1">
      <p:cViewPr varScale="1">
        <p:scale>
          <a:sx n="50" d="100"/>
          <a:sy n="50" d="100"/>
        </p:scale>
        <p:origin x="-2628" y="-108"/>
      </p:cViewPr>
      <p:guideLst>
        <p:guide orient="horz" pos="2653"/>
        <p:guide pos="2160"/>
        <p:guide pos="391"/>
        <p:guide pos="365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CC2CE9A-3E63-45D2-8D86-4CD35BC62296}" type="datetime1">
              <a:rPr lang="fr-FR" altLang="fr-FR"/>
              <a:pPr>
                <a:defRPr/>
              </a:pPr>
              <a:t>31/01/2018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EDC114AB-3F47-4F4F-BD42-639E6513179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73140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F5C53EF6-9CB1-4FE7-B354-32FD703AD36A}" type="datetime1">
              <a:rPr lang="fr-FR" altLang="fr-FR"/>
              <a:pPr>
                <a:defRPr/>
              </a:pPr>
              <a:t>31/01/2018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52513" y="4324350"/>
            <a:ext cx="4752975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42950" indent="-28575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>
                <a:latin typeface="Trebuchet MS" pitchFamily="-65" charset="0"/>
                <a:cs typeface="+mn-cs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9363" y="86042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F256383D-132C-41A4-8E07-674B903CDDF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05836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>
              <a:ea typeface="ＭＳ Ｐゴシック"/>
              <a:cs typeface="ＭＳ Ｐゴシック"/>
            </a:endParaRPr>
          </a:p>
        </p:txBody>
      </p:sp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C6D6613-D65A-410C-B542-54ED310AC949}" type="slidenum">
              <a:rPr lang="fr-FR" sz="1200"/>
              <a:pPr algn="r" defTabSz="850900"/>
              <a:t>1</a:t>
            </a:fld>
            <a:endParaRPr lang="fr-FR" sz="1200"/>
          </a:p>
        </p:txBody>
      </p:sp>
    </p:spTree>
    <p:extLst>
      <p:ext uri="{BB962C8B-B14F-4D97-AF65-F5344CB8AC3E}">
        <p14:creationId xmlns:p14="http://schemas.microsoft.com/office/powerpoint/2010/main" val="80541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532A8-70C0-44A4-B9D7-205C2D30EC15}" type="slidenum">
              <a:rPr lang="fr-FR" altLang="fr-FR" smtClean="0">
                <a:solidFill>
                  <a:srgbClr val="000000"/>
                </a:solidFill>
                <a:ea typeface="ＭＳ Ｐゴシック"/>
                <a:cs typeface="ＭＳ Ｐゴシック"/>
              </a:rPr>
              <a:pPr/>
              <a:t>2</a:t>
            </a:fld>
            <a:endParaRPr lang="fr-FR" altLang="fr-FR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33654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altLang="fr-FR">
              <a:ea typeface="ＭＳ Ｐゴシック"/>
              <a:cs typeface="ＭＳ Ｐゴシック"/>
            </a:endParaRPr>
          </a:p>
        </p:txBody>
      </p:sp>
      <p:sp>
        <p:nvSpPr>
          <p:cNvPr id="1126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/>
            <a:r>
              <a:rPr lang="fr-FR" alt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126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1DC645BA-3907-48B5-B4C7-5B714B928BCF}" type="slidenum">
              <a:rPr lang="fr-FR" alt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431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333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025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153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7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/>
                <a:cs typeface="ＭＳ Ｐゴシック"/>
              </a:rPr>
              <a:t>Switch to DTG/ABC/3TC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5F33F397-ED4E-4634-AC73-CEF91DC0D47A}"/>
              </a:ext>
            </a:extLst>
          </p:cNvPr>
          <p:cNvSpPr>
            <a:spLocks noGrp="1"/>
          </p:cNvSpPr>
          <p:nvPr/>
        </p:nvSpPr>
        <p:spPr bwMode="auto">
          <a:xfrm>
            <a:off x="59531" y="1293514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MS PGothic" panose="020B0600070205080204" pitchFamily="34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buClr>
                <a:srgbClr val="C00000"/>
              </a:buClr>
            </a:pPr>
            <a:r>
              <a:rPr lang="en-US" altLang="fr-FR" sz="2800" b="1" dirty="0">
                <a:latin typeface="Calibri" panose="020F0502020204030204" pitchFamily="34" charset="0"/>
              </a:rPr>
              <a:t>STRIIVING</a:t>
            </a:r>
          </a:p>
          <a:p>
            <a:pPr>
              <a:buClr>
                <a:srgbClr val="C00000"/>
              </a:buClr>
            </a:pPr>
            <a:r>
              <a:rPr lang="en-US" altLang="fr-FR" sz="2800" b="1" dirty="0">
                <a:solidFill>
                  <a:srgbClr val="C0C0C0"/>
                </a:solidFill>
                <a:latin typeface="Calibri" panose="020F0502020204030204" pitchFamily="34" charset="0"/>
              </a:rPr>
              <a:t>NEAT 022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STRIIVING </a:t>
            </a:r>
            <a:r>
              <a:rPr lang="fr-FR" sz="3200" dirty="0" err="1"/>
              <a:t>Study</a:t>
            </a:r>
            <a:r>
              <a:rPr lang="fr-FR" sz="3200" dirty="0"/>
              <a:t>: switch to DTG/ABC/3TC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268413"/>
            <a:ext cx="9024938" cy="530383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sz="2400" b="1" dirty="0">
                <a:latin typeface="+mj-lt"/>
              </a:rPr>
              <a:t>Conclusion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Efficacy 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Similar </a:t>
            </a:r>
            <a:r>
              <a:rPr lang="en-US" sz="2000" dirty="0" err="1"/>
              <a:t>virologic</a:t>
            </a:r>
            <a:r>
              <a:rPr lang="en-US" sz="2000" dirty="0"/>
              <a:t> response for DTG/ABC/3TC and continuation of current ART at W24, with non-inferiority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Success rate was maintained through 48 weeks in the early switch group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In the late switch group, </a:t>
            </a:r>
            <a:r>
              <a:rPr lang="en-US" sz="2000" dirty="0" err="1"/>
              <a:t>virologic</a:t>
            </a:r>
            <a:r>
              <a:rPr lang="en-US" sz="2000" dirty="0"/>
              <a:t> suppression was observed in 92% of subjects on DTG/ABC/3TC (24 weeks post-switch)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There were no protocol-defined </a:t>
            </a:r>
            <a:r>
              <a:rPr lang="en-US" sz="2000" dirty="0" err="1"/>
              <a:t>virologic</a:t>
            </a:r>
            <a:r>
              <a:rPr lang="en-US" sz="2000" dirty="0"/>
              <a:t> failure in the study </a:t>
            </a:r>
          </a:p>
          <a:p>
            <a:pPr marL="914400" lvl="2" indent="0">
              <a:spcBef>
                <a:spcPts val="0"/>
              </a:spcBef>
              <a:buNone/>
            </a:pPr>
            <a:endParaRPr lang="fr-FR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Tolerability </a:t>
            </a:r>
          </a:p>
          <a:p>
            <a:pPr lvl="2">
              <a:spcBef>
                <a:spcPts val="0"/>
              </a:spcBef>
            </a:pPr>
            <a:r>
              <a:rPr lang="en-US" sz="2000" dirty="0">
                <a:latin typeface="Arial" charset="0"/>
                <a:cs typeface="Arial" charset="0"/>
              </a:rPr>
              <a:t>4% of subjects discontinued due to adverse events by W24 in the DTG/ABC/3TC arm vs 0% in the continuation group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There were no further discontinuations due to adverse events in the early switch </a:t>
            </a:r>
            <a:r>
              <a:rPr lang="en-US" sz="2000"/>
              <a:t>arm post-week </a:t>
            </a:r>
            <a:r>
              <a:rPr lang="en-US" sz="2000" dirty="0"/>
              <a:t>24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Rates of discontinuation for adverse events in the late switch arm was 2%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716260" y="3562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113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-2" y="6605389"/>
            <a:ext cx="106680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STRIIVING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995257" y="6582618"/>
            <a:ext cx="31418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Trottier</a:t>
            </a:r>
            <a:r>
              <a:rPr lang="de-DE" sz="1200" i="1" dirty="0">
                <a:solidFill>
                  <a:srgbClr val="CC0000"/>
                </a:solidFill>
              </a:rPr>
              <a:t> B. </a:t>
            </a:r>
            <a:r>
              <a:rPr lang="de-DE" sz="1200" i="1" dirty="0" err="1">
                <a:solidFill>
                  <a:srgbClr val="CC0000"/>
                </a:solidFill>
              </a:rPr>
              <a:t>Antivir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Ther</a:t>
            </a:r>
            <a:r>
              <a:rPr lang="de-DE" sz="1200" i="1" dirty="0">
                <a:solidFill>
                  <a:srgbClr val="CC0000"/>
                </a:solidFill>
              </a:rPr>
              <a:t>. 2017;22(4):295-305.</a:t>
            </a:r>
            <a:endParaRPr lang="fr-FR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004807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8194" name="Espace réservé du contenu 2"/>
          <p:cNvSpPr>
            <a:spLocks/>
          </p:cNvSpPr>
          <p:nvPr/>
        </p:nvSpPr>
        <p:spPr bwMode="auto">
          <a:xfrm>
            <a:off x="34925" y="4559424"/>
            <a:ext cx="9066213" cy="196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altLang="fr-FR" sz="2400" b="1" dirty="0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Tx/>
              <a:buChar char="–"/>
            </a:pPr>
            <a:r>
              <a:rPr lang="en-GB" altLang="fr-FR" dirty="0">
                <a:solidFill>
                  <a:srgbClr val="000066"/>
                </a:solidFill>
              </a:rPr>
              <a:t>Primary: proportion of patients maintaining HIV RNA &lt; 50 c/mL at W24 </a:t>
            </a:r>
            <a:br>
              <a:rPr lang="en-GB" altLang="fr-FR" dirty="0">
                <a:solidFill>
                  <a:srgbClr val="000066"/>
                </a:solidFill>
              </a:rPr>
            </a:br>
            <a:r>
              <a:rPr lang="en-GB" altLang="fr-FR" dirty="0">
                <a:solidFill>
                  <a:srgbClr val="000066"/>
                </a:solidFill>
              </a:rPr>
              <a:t>(ITT-E, snapshot) ; non-inferiority if lower margin of the two-sided 95% CI </a:t>
            </a:r>
            <a:br>
              <a:rPr lang="en-GB" altLang="fr-FR" dirty="0">
                <a:solidFill>
                  <a:srgbClr val="000066"/>
                </a:solidFill>
              </a:rPr>
            </a:br>
            <a:r>
              <a:rPr lang="en-GB" altLang="fr-FR" dirty="0">
                <a:solidFill>
                  <a:srgbClr val="000066"/>
                </a:solidFill>
              </a:rPr>
              <a:t>for the difference = - 10%, 90% power 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Tx/>
              <a:buChar char="–"/>
            </a:pPr>
            <a:r>
              <a:rPr lang="en-GB" altLang="fr-FR" dirty="0">
                <a:solidFill>
                  <a:srgbClr val="000066"/>
                </a:solidFill>
              </a:rPr>
              <a:t>Secondary: CD4 cell count changes, safety, lipid, renal, bone and cardiovascular changes, development of resistance, treatment satisfaction</a:t>
            </a:r>
            <a:endParaRPr lang="en-GB" altLang="fr-FR" b="1" dirty="0">
              <a:solidFill>
                <a:srgbClr val="000066"/>
              </a:solidFill>
            </a:endParaRP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731463"/>
              </p:ext>
            </p:extLst>
          </p:nvPr>
        </p:nvGraphicFramePr>
        <p:xfrm>
          <a:off x="3707904" y="2517775"/>
          <a:ext cx="5031730" cy="525463"/>
        </p:xfrm>
        <a:graphic>
          <a:graphicData uri="http://schemas.openxmlformats.org/drawingml/2006/table">
            <a:tbl>
              <a:tblPr/>
              <a:tblGrid>
                <a:gridCol w="50317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DTG/ABC/3TC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10153"/>
              </p:ext>
            </p:extLst>
          </p:nvPr>
        </p:nvGraphicFramePr>
        <p:xfrm>
          <a:off x="3707904" y="3508375"/>
          <a:ext cx="2417390" cy="525463"/>
        </p:xfrm>
        <a:graphic>
          <a:graphicData uri="http://schemas.openxmlformats.org/drawingml/2006/table">
            <a:tbl>
              <a:tblPr/>
              <a:tblGrid>
                <a:gridCol w="24173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current ART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8209" name="Connecteur droit 66"/>
          <p:cNvCxnSpPr>
            <a:cxnSpLocks noChangeShapeType="1"/>
          </p:cNvCxnSpPr>
          <p:nvPr/>
        </p:nvCxnSpPr>
        <p:spPr bwMode="auto">
          <a:xfrm rot="5400000">
            <a:off x="2622427" y="250810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210" name="Oval 170"/>
          <p:cNvSpPr>
            <a:spLocks noChangeArrowheads="1"/>
          </p:cNvSpPr>
          <p:nvPr/>
        </p:nvSpPr>
        <p:spPr bwMode="auto">
          <a:xfrm>
            <a:off x="2051720" y="1294457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 *</a:t>
            </a:r>
          </a:p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8211" name="AutoShape 162"/>
          <p:cNvSpPr>
            <a:spLocks noChangeArrowheads="1"/>
          </p:cNvSpPr>
          <p:nvPr/>
        </p:nvSpPr>
        <p:spPr bwMode="auto">
          <a:xfrm>
            <a:off x="179512" y="2457074"/>
            <a:ext cx="2484000" cy="16199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≥ 18 years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 RNA &lt; 50 c/mL 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2 NRTI + PI/r or NNRTI or INSTI stable ≥ 6 months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HLA-B*5701 negative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HBs Ag negative</a:t>
            </a:r>
          </a:p>
        </p:txBody>
      </p:sp>
      <p:cxnSp>
        <p:nvCxnSpPr>
          <p:cNvPr id="8212" name="AutoShape 60"/>
          <p:cNvCxnSpPr>
            <a:cxnSpLocks noChangeShapeType="1"/>
          </p:cNvCxnSpPr>
          <p:nvPr/>
        </p:nvCxnSpPr>
        <p:spPr bwMode="auto">
          <a:xfrm rot="10800000" flipH="1" flipV="1">
            <a:off x="3707905" y="2755963"/>
            <a:ext cx="1587" cy="1008000"/>
          </a:xfrm>
          <a:prstGeom prst="bentConnector3">
            <a:avLst>
              <a:gd name="adj1" fmla="val -33067108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3" name="Line 63"/>
          <p:cNvSpPr>
            <a:spLocks noChangeShapeType="1"/>
          </p:cNvSpPr>
          <p:nvPr/>
        </p:nvSpPr>
        <p:spPr bwMode="auto">
          <a:xfrm>
            <a:off x="2627784" y="3260725"/>
            <a:ext cx="5364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4" name="Rectangle 9"/>
          <p:cNvSpPr>
            <a:spLocks noChangeArrowheads="1"/>
          </p:cNvSpPr>
          <p:nvPr/>
        </p:nvSpPr>
        <p:spPr bwMode="auto">
          <a:xfrm>
            <a:off x="2915816" y="378904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278</a:t>
            </a:r>
          </a:p>
        </p:txBody>
      </p:sp>
      <p:sp>
        <p:nvSpPr>
          <p:cNvPr id="8215" name="Rectangle 8"/>
          <p:cNvSpPr>
            <a:spLocks noChangeArrowheads="1"/>
          </p:cNvSpPr>
          <p:nvPr/>
        </p:nvSpPr>
        <p:spPr bwMode="auto">
          <a:xfrm>
            <a:off x="2915816" y="2443163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275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5868144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defRPr/>
            </a:pPr>
            <a:r>
              <a:rPr lang="en-GB" altLang="fr-FR" sz="1600" b="1" dirty="0">
                <a:solidFill>
                  <a:srgbClr val="0066FF"/>
                </a:solidFill>
                <a:latin typeface="Calibri" pitchFamily="-65" charset="0"/>
                <a:cs typeface="+mn-cs"/>
              </a:rPr>
              <a:t>W24</a:t>
            </a:r>
            <a:endParaRPr lang="en-GB" altLang="fr-FR" sz="1600" dirty="0">
              <a:solidFill>
                <a:srgbClr val="0066FF"/>
              </a:solidFill>
              <a:latin typeface="Calibri" pitchFamily="-65" charset="0"/>
              <a:cs typeface="+mn-cs"/>
            </a:endParaRPr>
          </a:p>
        </p:txBody>
      </p:sp>
      <p:sp>
        <p:nvSpPr>
          <p:cNvPr id="8217" name="Line 172"/>
          <p:cNvSpPr>
            <a:spLocks noChangeShapeType="1"/>
          </p:cNvSpPr>
          <p:nvPr/>
        </p:nvSpPr>
        <p:spPr bwMode="auto">
          <a:xfrm>
            <a:off x="6150719" y="1916832"/>
            <a:ext cx="0" cy="211700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8" name="Line 172"/>
          <p:cNvSpPr>
            <a:spLocks noChangeShapeType="1"/>
          </p:cNvSpPr>
          <p:nvPr/>
        </p:nvSpPr>
        <p:spPr bwMode="auto">
          <a:xfrm>
            <a:off x="8739634" y="1916832"/>
            <a:ext cx="0" cy="211700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60234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defRPr/>
            </a:pPr>
            <a:r>
              <a:rPr lang="en-GB" altLang="fr-FR" sz="1600" b="1" dirty="0">
                <a:solidFill>
                  <a:srgbClr val="0066FF"/>
                </a:solidFill>
                <a:latin typeface="Calibri" pitchFamily="-65" charset="0"/>
                <a:cs typeface="+mn-cs"/>
              </a:rPr>
              <a:t>W48</a:t>
            </a:r>
            <a:endParaRPr lang="en-GB" altLang="fr-FR" sz="1600" dirty="0">
              <a:solidFill>
                <a:srgbClr val="0066FF"/>
              </a:solidFill>
              <a:latin typeface="Calibri" pitchFamily="-65" charset="0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STRIIVING </a:t>
            </a:r>
            <a:r>
              <a:rPr lang="fr-FR" sz="3200" dirty="0" err="1"/>
              <a:t>Study</a:t>
            </a:r>
            <a:r>
              <a:rPr lang="fr-FR" sz="3200" dirty="0"/>
              <a:t>: switch to DTG/ABC/3TC</a:t>
            </a:r>
          </a:p>
        </p:txBody>
      </p:sp>
      <p:graphicFrame>
        <p:nvGraphicFramePr>
          <p:cNvPr id="23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76911"/>
              </p:ext>
            </p:extLst>
          </p:nvPr>
        </p:nvGraphicFramePr>
        <p:xfrm>
          <a:off x="6156176" y="3501008"/>
          <a:ext cx="2583458" cy="525463"/>
        </p:xfrm>
        <a:graphic>
          <a:graphicData uri="http://schemas.openxmlformats.org/drawingml/2006/table">
            <a:tbl>
              <a:tblPr/>
              <a:tblGrid>
                <a:gridCol w="25834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DTG/ABC/3TC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1" name="AutoShape 162"/>
          <p:cNvSpPr>
            <a:spLocks noChangeArrowheads="1"/>
          </p:cNvSpPr>
          <p:nvPr/>
        </p:nvSpPr>
        <p:spPr bwMode="auto">
          <a:xfrm>
            <a:off x="-2" y="6605389"/>
            <a:ext cx="106680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STRIIVING</a:t>
            </a: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5995257" y="6582618"/>
            <a:ext cx="31418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Trottier</a:t>
            </a:r>
            <a:r>
              <a:rPr lang="de-DE" sz="1200" i="1" dirty="0">
                <a:solidFill>
                  <a:srgbClr val="CC0000"/>
                </a:solidFill>
              </a:rPr>
              <a:t> B. </a:t>
            </a:r>
            <a:r>
              <a:rPr lang="de-DE" sz="1200" i="1" dirty="0" err="1">
                <a:solidFill>
                  <a:srgbClr val="CC0000"/>
                </a:solidFill>
              </a:rPr>
              <a:t>Antivir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Ther</a:t>
            </a:r>
            <a:r>
              <a:rPr lang="de-DE" sz="1200" i="1" dirty="0">
                <a:solidFill>
                  <a:srgbClr val="CC0000"/>
                </a:solidFill>
              </a:rPr>
              <a:t>. 2017;22(4):295-305.</a:t>
            </a:r>
            <a:endParaRPr lang="fr-FR" sz="1200" i="1" dirty="0">
              <a:solidFill>
                <a:srgbClr val="CC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675641" y="4158734"/>
            <a:ext cx="6144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0066"/>
                </a:solidFill>
              </a:rPr>
              <a:t>* Randomisation </a:t>
            </a:r>
            <a:r>
              <a:rPr lang="fr-FR" sz="1600" dirty="0" err="1">
                <a:solidFill>
                  <a:srgbClr val="000066"/>
                </a:solidFill>
              </a:rPr>
              <a:t>was</a:t>
            </a:r>
            <a:r>
              <a:rPr lang="fr-FR" sz="1600" dirty="0">
                <a:solidFill>
                  <a:srgbClr val="000066"/>
                </a:solidFill>
              </a:rPr>
              <a:t> </a:t>
            </a:r>
            <a:r>
              <a:rPr lang="fr-FR" sz="1600" dirty="0" err="1">
                <a:solidFill>
                  <a:srgbClr val="000066"/>
                </a:solidFill>
              </a:rPr>
              <a:t>stratified</a:t>
            </a:r>
            <a:r>
              <a:rPr lang="fr-FR" sz="1600" dirty="0">
                <a:solidFill>
                  <a:srgbClr val="000066"/>
                </a:solidFill>
              </a:rPr>
              <a:t> by 3rd agent (PI, INSTI or NNRTI)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STRIIVING </a:t>
            </a:r>
            <a:r>
              <a:rPr lang="fr-FR" sz="3200" dirty="0" err="1"/>
              <a:t>Study</a:t>
            </a:r>
            <a:r>
              <a:rPr lang="fr-FR" sz="3200" dirty="0"/>
              <a:t>: switch to DTG/ABC/3TC</a:t>
            </a:r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7662398"/>
              </p:ext>
            </p:extLst>
          </p:nvPr>
        </p:nvGraphicFramePr>
        <p:xfrm>
          <a:off x="374719" y="1590675"/>
          <a:ext cx="8353425" cy="4924272"/>
        </p:xfrm>
        <a:graphic>
          <a:graphicData uri="http://schemas.openxmlformats.org/drawingml/2006/table">
            <a:tbl>
              <a:tblPr/>
              <a:tblGrid>
                <a:gridCol w="3600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525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88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275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of current ART (deferred switch)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278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4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4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Hepatitis C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coinfection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4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time on current ART, months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4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median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08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ART at randomisation,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NNRTI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INSTI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TDF/FTC backbone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76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79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00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W0-W24 / W24-W48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protocol deviation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other reasons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36 / 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 /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15 /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 /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 / 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33 / 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 /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 /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 /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 / 6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0312" name="Text Box 2"/>
          <p:cNvSpPr txBox="1">
            <a:spLocks noChangeArrowheads="1"/>
          </p:cNvSpPr>
          <p:nvPr/>
        </p:nvSpPr>
        <p:spPr bwMode="auto">
          <a:xfrm>
            <a:off x="1477963" y="1100138"/>
            <a:ext cx="6173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-2" y="6605389"/>
            <a:ext cx="106680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STRIIVING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995257" y="6582618"/>
            <a:ext cx="31418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Trottier</a:t>
            </a:r>
            <a:r>
              <a:rPr lang="de-DE" sz="1200" i="1" dirty="0">
                <a:solidFill>
                  <a:srgbClr val="CC0000"/>
                </a:solidFill>
              </a:rPr>
              <a:t> B. </a:t>
            </a:r>
            <a:r>
              <a:rPr lang="de-DE" sz="1200" i="1" dirty="0" err="1">
                <a:solidFill>
                  <a:srgbClr val="CC0000"/>
                </a:solidFill>
              </a:rPr>
              <a:t>Antivir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Ther</a:t>
            </a:r>
            <a:r>
              <a:rPr lang="de-DE" sz="1200" i="1" dirty="0">
                <a:solidFill>
                  <a:srgbClr val="CC0000"/>
                </a:solidFill>
              </a:rPr>
              <a:t>. 2017;22(4):295-305.</a:t>
            </a:r>
            <a:endParaRPr lang="fr-FR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Text Box 2"/>
          <p:cNvSpPr txBox="1">
            <a:spLocks noChangeArrowheads="1"/>
          </p:cNvSpPr>
          <p:nvPr/>
        </p:nvSpPr>
        <p:spPr bwMode="auto">
          <a:xfrm>
            <a:off x="2821980" y="1200906"/>
            <a:ext cx="3692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HIV RNA &lt; 50 c/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mL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(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ITT-e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)</a:t>
            </a:r>
          </a:p>
        </p:txBody>
      </p:sp>
      <p:sp>
        <p:nvSpPr>
          <p:cNvPr id="53" name="AutoShape 162"/>
          <p:cNvSpPr>
            <a:spLocks noChangeArrowheads="1"/>
          </p:cNvSpPr>
          <p:nvPr/>
        </p:nvSpPr>
        <p:spPr bwMode="auto">
          <a:xfrm>
            <a:off x="-2" y="6605389"/>
            <a:ext cx="106680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fr-FR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STRIIVING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395536" y="1700808"/>
            <a:ext cx="8140046" cy="3756269"/>
            <a:chOff x="536410" y="1700808"/>
            <a:chExt cx="8140046" cy="3756269"/>
          </a:xfrm>
        </p:grpSpPr>
        <p:sp>
          <p:nvSpPr>
            <p:cNvPr id="2064" name="Rectangle 4"/>
            <p:cNvSpPr>
              <a:spLocks noChangeArrowheads="1"/>
            </p:cNvSpPr>
            <p:nvPr/>
          </p:nvSpPr>
          <p:spPr bwMode="auto">
            <a:xfrm>
              <a:off x="3818396" y="3717032"/>
              <a:ext cx="2190622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fr-FR" sz="1100" dirty="0">
                  <a:solidFill>
                    <a:srgbClr val="000066"/>
                  </a:solidFill>
                </a:rPr>
                <a:t>* </a:t>
              </a:r>
              <a:r>
                <a:rPr lang="fr-FR" sz="1100" dirty="0" err="1">
                  <a:solidFill>
                    <a:srgbClr val="000066"/>
                  </a:solidFill>
                </a:rPr>
                <a:t>Analysis</a:t>
              </a:r>
              <a:r>
                <a:rPr lang="fr-FR" sz="1100" dirty="0">
                  <a:solidFill>
                    <a:srgbClr val="000066"/>
                  </a:solidFill>
                </a:rPr>
                <a:t> </a:t>
              </a:r>
              <a:r>
                <a:rPr lang="fr-FR" sz="1100" dirty="0" err="1">
                  <a:solidFill>
                    <a:srgbClr val="000066"/>
                  </a:solidFill>
                </a:rPr>
                <a:t>restricted</a:t>
              </a:r>
              <a:r>
                <a:rPr lang="fr-FR" sz="1100" dirty="0">
                  <a:solidFill>
                    <a:srgbClr val="000066"/>
                  </a:solidFill>
                </a:rPr>
                <a:t> to patients </a:t>
              </a:r>
            </a:p>
            <a:p>
              <a:r>
                <a:rPr lang="fr-FR" sz="1100" dirty="0" err="1">
                  <a:solidFill>
                    <a:srgbClr val="000066"/>
                  </a:solidFill>
                </a:rPr>
                <a:t>with</a:t>
              </a:r>
              <a:r>
                <a:rPr lang="fr-FR" sz="1100" dirty="0">
                  <a:solidFill>
                    <a:srgbClr val="000066"/>
                  </a:solidFill>
                </a:rPr>
                <a:t> </a:t>
              </a:r>
              <a:r>
                <a:rPr lang="fr-FR" sz="1100" dirty="0" err="1">
                  <a:solidFill>
                    <a:srgbClr val="000066"/>
                  </a:solidFill>
                </a:rPr>
                <a:t>deferred</a:t>
              </a:r>
              <a:r>
                <a:rPr lang="fr-FR" sz="1100" dirty="0">
                  <a:solidFill>
                    <a:srgbClr val="000066"/>
                  </a:solidFill>
                </a:rPr>
                <a:t> switch</a:t>
              </a:r>
            </a:p>
          </p:txBody>
        </p:sp>
        <p:sp>
          <p:nvSpPr>
            <p:cNvPr id="2079" name="Rectangle 39"/>
            <p:cNvSpPr>
              <a:spLocks noChangeArrowheads="1"/>
            </p:cNvSpPr>
            <p:nvPr/>
          </p:nvSpPr>
          <p:spPr bwMode="auto">
            <a:xfrm>
              <a:off x="1752651" y="2461110"/>
              <a:ext cx="467999" cy="2911910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080" name="Rectangle 41"/>
            <p:cNvSpPr>
              <a:spLocks noChangeArrowheads="1"/>
            </p:cNvSpPr>
            <p:nvPr/>
          </p:nvSpPr>
          <p:spPr bwMode="auto">
            <a:xfrm>
              <a:off x="4200923" y="5346992"/>
              <a:ext cx="467999" cy="2587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081" name="Rectangle 43"/>
            <p:cNvSpPr>
              <a:spLocks noChangeArrowheads="1"/>
            </p:cNvSpPr>
            <p:nvPr/>
          </p:nvSpPr>
          <p:spPr bwMode="auto">
            <a:xfrm>
              <a:off x="6721203" y="5045323"/>
              <a:ext cx="467999" cy="327698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082" name="Rectangle 45"/>
            <p:cNvSpPr>
              <a:spLocks noChangeArrowheads="1"/>
            </p:cNvSpPr>
            <p:nvPr/>
          </p:nvSpPr>
          <p:spPr bwMode="auto">
            <a:xfrm>
              <a:off x="2256707" y="2602596"/>
              <a:ext cx="467999" cy="2770424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083" name="Rectangle 47"/>
            <p:cNvSpPr>
              <a:spLocks noChangeArrowheads="1"/>
            </p:cNvSpPr>
            <p:nvPr/>
          </p:nvSpPr>
          <p:spPr bwMode="auto">
            <a:xfrm>
              <a:off x="4704979" y="5336863"/>
              <a:ext cx="467999" cy="36000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084" name="Rectangle 49"/>
            <p:cNvSpPr>
              <a:spLocks noChangeArrowheads="1"/>
            </p:cNvSpPr>
            <p:nvPr/>
          </p:nvSpPr>
          <p:spPr bwMode="auto">
            <a:xfrm>
              <a:off x="7229690" y="4818936"/>
              <a:ext cx="467999" cy="554085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085" name="Rectangle 51"/>
            <p:cNvSpPr>
              <a:spLocks noChangeArrowheads="1"/>
            </p:cNvSpPr>
            <p:nvPr/>
          </p:nvSpPr>
          <p:spPr bwMode="auto">
            <a:xfrm>
              <a:off x="2760763" y="2309258"/>
              <a:ext cx="467999" cy="306376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086" name="Rectangle 53"/>
            <p:cNvSpPr>
              <a:spLocks noChangeArrowheads="1"/>
            </p:cNvSpPr>
            <p:nvPr/>
          </p:nvSpPr>
          <p:spPr bwMode="auto">
            <a:xfrm>
              <a:off x="5203564" y="5336863"/>
              <a:ext cx="467999" cy="3600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087" name="Rectangle 55"/>
            <p:cNvSpPr>
              <a:spLocks noChangeArrowheads="1"/>
            </p:cNvSpPr>
            <p:nvPr/>
          </p:nvSpPr>
          <p:spPr bwMode="auto">
            <a:xfrm>
              <a:off x="7729315" y="5144868"/>
              <a:ext cx="467999" cy="228153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092" name="Rectangle 61"/>
            <p:cNvSpPr>
              <a:spLocks noChangeArrowheads="1"/>
            </p:cNvSpPr>
            <p:nvPr/>
          </p:nvSpPr>
          <p:spPr bwMode="auto">
            <a:xfrm>
              <a:off x="1402393" y="2340516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85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93" name="Rectangle 62"/>
            <p:cNvSpPr>
              <a:spLocks noChangeArrowheads="1"/>
            </p:cNvSpPr>
            <p:nvPr/>
          </p:nvSpPr>
          <p:spPr bwMode="auto">
            <a:xfrm>
              <a:off x="3858310" y="5146680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1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94" name="Rectangle 63"/>
            <p:cNvSpPr>
              <a:spLocks noChangeArrowheads="1"/>
            </p:cNvSpPr>
            <p:nvPr/>
          </p:nvSpPr>
          <p:spPr bwMode="auto">
            <a:xfrm>
              <a:off x="6357030" y="4718735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14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95" name="Rectangle 64"/>
            <p:cNvSpPr>
              <a:spLocks noChangeArrowheads="1"/>
            </p:cNvSpPr>
            <p:nvPr/>
          </p:nvSpPr>
          <p:spPr bwMode="auto">
            <a:xfrm>
              <a:off x="1917179" y="2265641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88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96" name="Rectangle 65"/>
            <p:cNvSpPr>
              <a:spLocks noChangeArrowheads="1"/>
            </p:cNvSpPr>
            <p:nvPr/>
          </p:nvSpPr>
          <p:spPr bwMode="auto">
            <a:xfrm>
              <a:off x="4366388" y="5146680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1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97" name="Rectangle 66"/>
            <p:cNvSpPr>
              <a:spLocks noChangeArrowheads="1"/>
            </p:cNvSpPr>
            <p:nvPr/>
          </p:nvSpPr>
          <p:spPr bwMode="auto">
            <a:xfrm>
              <a:off x="6889411" y="4850964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10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98" name="Rectangle 67"/>
            <p:cNvSpPr>
              <a:spLocks noChangeArrowheads="1"/>
            </p:cNvSpPr>
            <p:nvPr/>
          </p:nvSpPr>
          <p:spPr bwMode="auto">
            <a:xfrm>
              <a:off x="2409170" y="2411668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83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99" name="Rectangle 68"/>
            <p:cNvSpPr>
              <a:spLocks noChangeArrowheads="1"/>
            </p:cNvSpPr>
            <p:nvPr/>
          </p:nvSpPr>
          <p:spPr bwMode="auto">
            <a:xfrm>
              <a:off x="4817363" y="5146680"/>
              <a:ext cx="19075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&lt; 1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00" name="Rectangle 69"/>
            <p:cNvSpPr>
              <a:spLocks noChangeArrowheads="1"/>
            </p:cNvSpPr>
            <p:nvPr/>
          </p:nvSpPr>
          <p:spPr bwMode="auto">
            <a:xfrm>
              <a:off x="7376905" y="4629426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17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01" name="Rectangle 70"/>
            <p:cNvSpPr>
              <a:spLocks noChangeArrowheads="1"/>
            </p:cNvSpPr>
            <p:nvPr/>
          </p:nvSpPr>
          <p:spPr bwMode="auto">
            <a:xfrm>
              <a:off x="2933229" y="2114158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92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02" name="Rectangle 71"/>
            <p:cNvSpPr>
              <a:spLocks noChangeArrowheads="1"/>
            </p:cNvSpPr>
            <p:nvPr/>
          </p:nvSpPr>
          <p:spPr bwMode="auto">
            <a:xfrm>
              <a:off x="5360834" y="5146680"/>
              <a:ext cx="11541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 1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03" name="Rectangle 72"/>
            <p:cNvSpPr>
              <a:spLocks noChangeArrowheads="1"/>
            </p:cNvSpPr>
            <p:nvPr/>
          </p:nvSpPr>
          <p:spPr bwMode="auto">
            <a:xfrm>
              <a:off x="7935593" y="4940646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7</a:t>
              </a:r>
              <a:endParaRPr 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04" name="Rectangle 73"/>
            <p:cNvSpPr>
              <a:spLocks noChangeArrowheads="1"/>
            </p:cNvSpPr>
            <p:nvPr/>
          </p:nvSpPr>
          <p:spPr bwMode="auto">
            <a:xfrm>
              <a:off x="704685" y="5272411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105" name="Rectangle 74"/>
            <p:cNvSpPr>
              <a:spLocks noChangeArrowheads="1"/>
            </p:cNvSpPr>
            <p:nvPr/>
          </p:nvSpPr>
          <p:spPr bwMode="auto">
            <a:xfrm>
              <a:off x="620548" y="4609829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20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106" name="Rectangle 75"/>
            <p:cNvSpPr>
              <a:spLocks noChangeArrowheads="1"/>
            </p:cNvSpPr>
            <p:nvPr/>
          </p:nvSpPr>
          <p:spPr bwMode="auto">
            <a:xfrm>
              <a:off x="620548" y="3947248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40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107" name="Rectangle 76"/>
            <p:cNvSpPr>
              <a:spLocks noChangeArrowheads="1"/>
            </p:cNvSpPr>
            <p:nvPr/>
          </p:nvSpPr>
          <p:spPr bwMode="auto">
            <a:xfrm>
              <a:off x="620548" y="3284666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60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108" name="Rectangle 77"/>
            <p:cNvSpPr>
              <a:spLocks noChangeArrowheads="1"/>
            </p:cNvSpPr>
            <p:nvPr/>
          </p:nvSpPr>
          <p:spPr bwMode="auto">
            <a:xfrm>
              <a:off x="620548" y="262208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80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109" name="Rectangle 78"/>
            <p:cNvSpPr>
              <a:spLocks noChangeArrowheads="1"/>
            </p:cNvSpPr>
            <p:nvPr/>
          </p:nvSpPr>
          <p:spPr bwMode="auto">
            <a:xfrm>
              <a:off x="536410" y="1959502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100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110" name="ZoneTexte 2"/>
            <p:cNvSpPr txBox="1">
              <a:spLocks noChangeArrowheads="1"/>
            </p:cNvSpPr>
            <p:nvPr/>
          </p:nvSpPr>
          <p:spPr bwMode="auto">
            <a:xfrm>
              <a:off x="736576" y="1700808"/>
              <a:ext cx="344966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5" name="Rectangle 39"/>
            <p:cNvSpPr>
              <a:spLocks noChangeArrowheads="1"/>
            </p:cNvSpPr>
            <p:nvPr/>
          </p:nvSpPr>
          <p:spPr bwMode="auto">
            <a:xfrm>
              <a:off x="1248595" y="2529020"/>
              <a:ext cx="467999" cy="2844000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56" name="Rectangle 41"/>
            <p:cNvSpPr>
              <a:spLocks noChangeArrowheads="1"/>
            </p:cNvSpPr>
            <p:nvPr/>
          </p:nvSpPr>
          <p:spPr bwMode="auto">
            <a:xfrm>
              <a:off x="3696867" y="5346992"/>
              <a:ext cx="467999" cy="25871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57" name="Rectangle 43"/>
            <p:cNvSpPr>
              <a:spLocks noChangeArrowheads="1"/>
            </p:cNvSpPr>
            <p:nvPr/>
          </p:nvSpPr>
          <p:spPr bwMode="auto">
            <a:xfrm>
              <a:off x="6217147" y="4905021"/>
              <a:ext cx="467999" cy="467999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cxnSp>
          <p:nvCxnSpPr>
            <p:cNvPr id="70" name="Connecteur droit 69"/>
            <p:cNvCxnSpPr/>
            <p:nvPr/>
          </p:nvCxnSpPr>
          <p:spPr bwMode="auto">
            <a:xfrm>
              <a:off x="814021" y="5366829"/>
              <a:ext cx="786243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Connecteur droit 70"/>
            <p:cNvCxnSpPr/>
            <p:nvPr/>
          </p:nvCxnSpPr>
          <p:spPr bwMode="auto">
            <a:xfrm flipV="1">
              <a:off x="893486" y="2063426"/>
              <a:ext cx="0" cy="33078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Connecteur droit 71"/>
            <p:cNvCxnSpPr/>
            <p:nvPr/>
          </p:nvCxnSpPr>
          <p:spPr bwMode="auto">
            <a:xfrm>
              <a:off x="814021" y="4712854"/>
              <a:ext cx="84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Connecteur droit 72"/>
            <p:cNvCxnSpPr/>
            <p:nvPr/>
          </p:nvCxnSpPr>
          <p:spPr bwMode="auto">
            <a:xfrm>
              <a:off x="814021" y="4049170"/>
              <a:ext cx="84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Connecteur droit 73"/>
            <p:cNvCxnSpPr/>
            <p:nvPr/>
          </p:nvCxnSpPr>
          <p:spPr bwMode="auto">
            <a:xfrm>
              <a:off x="814021" y="3385486"/>
              <a:ext cx="84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Connecteur droit 74"/>
            <p:cNvCxnSpPr/>
            <p:nvPr/>
          </p:nvCxnSpPr>
          <p:spPr bwMode="auto">
            <a:xfrm>
              <a:off x="814021" y="2729422"/>
              <a:ext cx="84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Connecteur droit 75"/>
            <p:cNvCxnSpPr/>
            <p:nvPr/>
          </p:nvCxnSpPr>
          <p:spPr bwMode="auto">
            <a:xfrm>
              <a:off x="814021" y="2065738"/>
              <a:ext cx="8403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" name="AutoShape 165"/>
          <p:cNvSpPr>
            <a:spLocks noChangeArrowheads="1"/>
          </p:cNvSpPr>
          <p:nvPr/>
        </p:nvSpPr>
        <p:spPr bwMode="auto">
          <a:xfrm>
            <a:off x="3423014" y="1772816"/>
            <a:ext cx="2843999" cy="186264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fr-FR" sz="2800" dirty="0">
              <a:solidFill>
                <a:srgbClr val="000066"/>
              </a:solidFill>
            </a:endParaRPr>
          </a:p>
        </p:txBody>
      </p:sp>
      <p:sp>
        <p:nvSpPr>
          <p:cNvPr id="61" name="Rectangle 48"/>
          <p:cNvSpPr>
            <a:spLocks/>
          </p:cNvSpPr>
          <p:nvPr/>
        </p:nvSpPr>
        <p:spPr bwMode="auto">
          <a:xfrm>
            <a:off x="3566298" y="1951042"/>
            <a:ext cx="107950" cy="97734"/>
          </a:xfrm>
          <a:prstGeom prst="rect">
            <a:avLst/>
          </a:prstGeom>
          <a:solidFill>
            <a:srgbClr val="000066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sz="2400" dirty="0">
              <a:solidFill>
                <a:srgbClr val="000066"/>
              </a:solidFill>
            </a:endParaRPr>
          </a:p>
        </p:txBody>
      </p:sp>
      <p:sp>
        <p:nvSpPr>
          <p:cNvPr id="62" name="Rectangle 49"/>
          <p:cNvSpPr>
            <a:spLocks/>
          </p:cNvSpPr>
          <p:nvPr/>
        </p:nvSpPr>
        <p:spPr bwMode="auto">
          <a:xfrm>
            <a:off x="3566298" y="2446391"/>
            <a:ext cx="107950" cy="97734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sz="2400" dirty="0">
              <a:solidFill>
                <a:srgbClr val="000066"/>
              </a:solidFill>
            </a:endParaRPr>
          </a:p>
        </p:txBody>
      </p:sp>
      <p:sp>
        <p:nvSpPr>
          <p:cNvPr id="63" name="Rectangle 50"/>
          <p:cNvSpPr>
            <a:spLocks/>
          </p:cNvSpPr>
          <p:nvPr/>
        </p:nvSpPr>
        <p:spPr bwMode="auto">
          <a:xfrm>
            <a:off x="3566298" y="2776684"/>
            <a:ext cx="107950" cy="97734"/>
          </a:xfrm>
          <a:prstGeom prst="rect">
            <a:avLst/>
          </a:prstGeom>
          <a:solidFill>
            <a:srgbClr val="00B0F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sz="2400" dirty="0">
              <a:solidFill>
                <a:srgbClr val="000066"/>
              </a:solidFill>
            </a:endParaRPr>
          </a:p>
        </p:txBody>
      </p:sp>
      <p:sp>
        <p:nvSpPr>
          <p:cNvPr id="64" name="Rectangle 51"/>
          <p:cNvSpPr>
            <a:spLocks/>
          </p:cNvSpPr>
          <p:nvPr/>
        </p:nvSpPr>
        <p:spPr bwMode="auto">
          <a:xfrm>
            <a:off x="3566298" y="3243624"/>
            <a:ext cx="107950" cy="97734"/>
          </a:xfrm>
          <a:prstGeom prst="rect">
            <a:avLst/>
          </a:prstGeom>
          <a:solidFill>
            <a:srgbClr val="FFC0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sz="2400" dirty="0">
              <a:solidFill>
                <a:srgbClr val="000066"/>
              </a:solidFill>
            </a:endParaRPr>
          </a:p>
        </p:txBody>
      </p:sp>
      <p:sp>
        <p:nvSpPr>
          <p:cNvPr id="65" name="ZoneTexte 52"/>
          <p:cNvSpPr txBox="1">
            <a:spLocks noChangeArrowheads="1"/>
          </p:cNvSpPr>
          <p:nvPr/>
        </p:nvSpPr>
        <p:spPr bwMode="auto">
          <a:xfrm>
            <a:off x="3679010" y="1860841"/>
            <a:ext cx="2477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+mj-lt"/>
              </a:rPr>
              <a:t>DTG/ABC/3TC</a:t>
            </a:r>
          </a:p>
          <a:p>
            <a:r>
              <a:rPr lang="fr-FR" sz="1200" b="1" dirty="0" err="1">
                <a:solidFill>
                  <a:srgbClr val="333399"/>
                </a:solidFill>
                <a:latin typeface="+mj-lt"/>
              </a:rPr>
              <a:t>Immediate</a:t>
            </a:r>
            <a:r>
              <a:rPr lang="fr-FR" sz="1200" b="1" dirty="0">
                <a:solidFill>
                  <a:srgbClr val="333399"/>
                </a:solidFill>
                <a:latin typeface="+mj-lt"/>
              </a:rPr>
              <a:t> switch D1-W24 (N = 275)</a:t>
            </a:r>
          </a:p>
        </p:txBody>
      </p:sp>
      <p:sp>
        <p:nvSpPr>
          <p:cNvPr id="66" name="ZoneTexte 53"/>
          <p:cNvSpPr txBox="1">
            <a:spLocks noChangeArrowheads="1"/>
          </p:cNvSpPr>
          <p:nvPr/>
        </p:nvSpPr>
        <p:spPr bwMode="auto">
          <a:xfrm>
            <a:off x="3679010" y="2355317"/>
            <a:ext cx="25287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+mj-lt"/>
              </a:rPr>
              <a:t>Continuation </a:t>
            </a:r>
            <a:r>
              <a:rPr lang="fr-FR" sz="1200" b="1" dirty="0" err="1">
                <a:solidFill>
                  <a:srgbClr val="333399"/>
                </a:solidFill>
                <a:latin typeface="+mj-lt"/>
              </a:rPr>
              <a:t>cART</a:t>
            </a:r>
            <a:r>
              <a:rPr lang="fr-FR" sz="1200" b="1" dirty="0">
                <a:solidFill>
                  <a:srgbClr val="333399"/>
                </a:solidFill>
                <a:latin typeface="+mj-lt"/>
              </a:rPr>
              <a:t> D1-W24 (N = 278)</a:t>
            </a:r>
          </a:p>
        </p:txBody>
      </p:sp>
      <p:sp>
        <p:nvSpPr>
          <p:cNvPr id="67" name="ZoneTexte 54"/>
          <p:cNvSpPr txBox="1">
            <a:spLocks noChangeArrowheads="1"/>
          </p:cNvSpPr>
          <p:nvPr/>
        </p:nvSpPr>
        <p:spPr bwMode="auto">
          <a:xfrm>
            <a:off x="3679010" y="2677306"/>
            <a:ext cx="2512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+mj-lt"/>
              </a:rPr>
              <a:t>DTG/ABC/3TC</a:t>
            </a:r>
          </a:p>
          <a:p>
            <a:r>
              <a:rPr lang="fr-FR" sz="1200" b="1" dirty="0" err="1">
                <a:solidFill>
                  <a:srgbClr val="333399"/>
                </a:solidFill>
                <a:latin typeface="+mj-lt"/>
              </a:rPr>
              <a:t>Immediate</a:t>
            </a:r>
            <a:r>
              <a:rPr lang="fr-FR" sz="1200" b="1" dirty="0">
                <a:solidFill>
                  <a:srgbClr val="333399"/>
                </a:solidFill>
                <a:latin typeface="+mj-lt"/>
              </a:rPr>
              <a:t> switch D1-W48  (N = 275)</a:t>
            </a:r>
          </a:p>
        </p:txBody>
      </p:sp>
      <p:sp>
        <p:nvSpPr>
          <p:cNvPr id="68" name="ZoneTexte 55"/>
          <p:cNvSpPr txBox="1">
            <a:spLocks noChangeArrowheads="1"/>
          </p:cNvSpPr>
          <p:nvPr/>
        </p:nvSpPr>
        <p:spPr bwMode="auto">
          <a:xfrm>
            <a:off x="3679010" y="3143262"/>
            <a:ext cx="2616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+mj-lt"/>
              </a:rPr>
              <a:t>DTG/ABC/3TC</a:t>
            </a:r>
          </a:p>
          <a:p>
            <a:r>
              <a:rPr lang="fr-FR" sz="1200" b="1" dirty="0" err="1">
                <a:solidFill>
                  <a:srgbClr val="333399"/>
                </a:solidFill>
                <a:latin typeface="+mj-lt"/>
              </a:rPr>
              <a:t>Deferred</a:t>
            </a:r>
            <a:r>
              <a:rPr lang="fr-FR" sz="1200" b="1" dirty="0">
                <a:solidFill>
                  <a:srgbClr val="333399"/>
                </a:solidFill>
                <a:latin typeface="+mj-lt"/>
              </a:rPr>
              <a:t> switch W24-W48 (N = 244 *) </a:t>
            </a:r>
          </a:p>
        </p:txBody>
      </p:sp>
      <p:sp>
        <p:nvSpPr>
          <p:cNvPr id="69" name="Espace réservé du contenu 2"/>
          <p:cNvSpPr txBox="1">
            <a:spLocks/>
          </p:cNvSpPr>
          <p:nvPr/>
        </p:nvSpPr>
        <p:spPr bwMode="auto">
          <a:xfrm>
            <a:off x="264641" y="5821339"/>
            <a:ext cx="8843863" cy="69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/>
            <a:r>
              <a:rPr lang="en-US" sz="1600" kern="0" dirty="0">
                <a:solidFill>
                  <a:srgbClr val="000066"/>
                </a:solidFill>
              </a:rPr>
              <a:t>No subjects met protocol-defined </a:t>
            </a:r>
            <a:r>
              <a:rPr lang="en-US" sz="1600" kern="0" dirty="0" err="1">
                <a:solidFill>
                  <a:srgbClr val="000066"/>
                </a:solidFill>
              </a:rPr>
              <a:t>virologic</a:t>
            </a:r>
            <a:r>
              <a:rPr lang="en-US" sz="1600" kern="0" dirty="0">
                <a:solidFill>
                  <a:srgbClr val="000066"/>
                </a:solidFill>
              </a:rPr>
              <a:t> failure in either  study arm ; 4 subjects with HIV RNA &gt; 50 c/mL at W48 (1 early switch, 3 deferred switch) ; all 4 </a:t>
            </a:r>
            <a:r>
              <a:rPr lang="en-US" sz="1600" kern="0" dirty="0" err="1">
                <a:solidFill>
                  <a:srgbClr val="000066"/>
                </a:solidFill>
              </a:rPr>
              <a:t>resuppressed</a:t>
            </a:r>
            <a:r>
              <a:rPr lang="en-US" sz="1600" kern="0" dirty="0">
                <a:solidFill>
                  <a:srgbClr val="000066"/>
                </a:solidFill>
              </a:rPr>
              <a:t> &lt; 50 c/mL</a:t>
            </a:r>
          </a:p>
        </p:txBody>
      </p:sp>
      <p:sp>
        <p:nvSpPr>
          <p:cNvPr id="78" name="ZoneTexte 56"/>
          <p:cNvSpPr txBox="1">
            <a:spLocks noChangeArrowheads="1"/>
          </p:cNvSpPr>
          <p:nvPr/>
        </p:nvSpPr>
        <p:spPr bwMode="auto">
          <a:xfrm>
            <a:off x="1228452" y="5394302"/>
            <a:ext cx="17026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rgbClr val="000066"/>
                </a:solidFill>
              </a:rPr>
              <a:t>Virologic</a:t>
            </a:r>
            <a:r>
              <a:rPr lang="en-US" sz="1400" b="1" dirty="0">
                <a:solidFill>
                  <a:srgbClr val="000066"/>
                </a:solidFill>
              </a:rPr>
              <a:t> success</a:t>
            </a:r>
          </a:p>
        </p:txBody>
      </p:sp>
      <p:sp>
        <p:nvSpPr>
          <p:cNvPr id="79" name="ZoneTexte 57"/>
          <p:cNvSpPr txBox="1">
            <a:spLocks noChangeArrowheads="1"/>
          </p:cNvSpPr>
          <p:nvPr/>
        </p:nvSpPr>
        <p:spPr bwMode="auto">
          <a:xfrm>
            <a:off x="3444516" y="5394302"/>
            <a:ext cx="21691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rgbClr val="000066"/>
                </a:solidFill>
              </a:rPr>
              <a:t>Virologic</a:t>
            </a:r>
            <a:r>
              <a:rPr lang="en-US" sz="1400" b="1" dirty="0">
                <a:solidFill>
                  <a:srgbClr val="000066"/>
                </a:solidFill>
              </a:rPr>
              <a:t> non response</a:t>
            </a:r>
          </a:p>
        </p:txBody>
      </p:sp>
      <p:sp>
        <p:nvSpPr>
          <p:cNvPr id="80" name="ZoneTexte 58"/>
          <p:cNvSpPr txBox="1">
            <a:spLocks noChangeArrowheads="1"/>
          </p:cNvSpPr>
          <p:nvPr/>
        </p:nvSpPr>
        <p:spPr bwMode="auto">
          <a:xfrm>
            <a:off x="6233630" y="5394302"/>
            <a:ext cx="16353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0066"/>
                </a:solidFill>
              </a:rPr>
              <a:t>No </a:t>
            </a:r>
            <a:r>
              <a:rPr lang="en-US" sz="1400" b="1" dirty="0" err="1">
                <a:solidFill>
                  <a:srgbClr val="000066"/>
                </a:solidFill>
              </a:rPr>
              <a:t>virologic</a:t>
            </a:r>
            <a:r>
              <a:rPr lang="en-US" sz="1400" b="1" dirty="0">
                <a:solidFill>
                  <a:srgbClr val="000066"/>
                </a:solidFill>
              </a:rPr>
              <a:t> data</a:t>
            </a:r>
          </a:p>
        </p:txBody>
      </p:sp>
      <p:sp>
        <p:nvSpPr>
          <p:cNvPr id="81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/>
              <a:t>STRIIVING </a:t>
            </a:r>
            <a:r>
              <a:rPr lang="fr-FR" sz="3200" dirty="0" err="1"/>
              <a:t>Study</a:t>
            </a:r>
            <a:r>
              <a:rPr lang="fr-FR" sz="3200" dirty="0"/>
              <a:t>: switch to DTG/ABC/3TC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372659" y="1821770"/>
            <a:ext cx="273584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>
                <a:solidFill>
                  <a:srgbClr val="000066"/>
                </a:solidFill>
              </a:rPr>
              <a:t>At</a:t>
            </a:r>
            <a:r>
              <a:rPr lang="fr-FR" sz="1600" dirty="0">
                <a:solidFill>
                  <a:srgbClr val="000066"/>
                </a:solidFill>
              </a:rPr>
              <a:t> </a:t>
            </a:r>
            <a:r>
              <a:rPr lang="fr-FR" sz="1600" dirty="0" err="1">
                <a:solidFill>
                  <a:srgbClr val="000066"/>
                </a:solidFill>
              </a:rPr>
              <a:t>week</a:t>
            </a:r>
            <a:r>
              <a:rPr lang="fr-FR" sz="1600" dirty="0">
                <a:solidFill>
                  <a:srgbClr val="000066"/>
                </a:solidFill>
              </a:rPr>
              <a:t> 24</a:t>
            </a:r>
          </a:p>
          <a:p>
            <a:r>
              <a:rPr lang="fr-FR" sz="1600" dirty="0">
                <a:solidFill>
                  <a:srgbClr val="000066"/>
                </a:solidFill>
              </a:rPr>
              <a:t>- </a:t>
            </a:r>
            <a:r>
              <a:rPr lang="fr-FR" sz="1600" dirty="0" err="1">
                <a:solidFill>
                  <a:srgbClr val="000066"/>
                </a:solidFill>
              </a:rPr>
              <a:t>Lower</a:t>
            </a:r>
            <a:r>
              <a:rPr lang="fr-FR" sz="1600" dirty="0">
                <a:solidFill>
                  <a:srgbClr val="000066"/>
                </a:solidFill>
              </a:rPr>
              <a:t> </a:t>
            </a:r>
            <a:r>
              <a:rPr lang="fr-FR" sz="1600" dirty="0" err="1">
                <a:solidFill>
                  <a:srgbClr val="000066"/>
                </a:solidFill>
              </a:rPr>
              <a:t>bound</a:t>
            </a:r>
            <a:r>
              <a:rPr lang="fr-FR" sz="1600" dirty="0">
                <a:solidFill>
                  <a:srgbClr val="000066"/>
                </a:solidFill>
              </a:rPr>
              <a:t> for the</a:t>
            </a:r>
          </a:p>
          <a:p>
            <a:r>
              <a:rPr lang="fr-FR" sz="1600" dirty="0" err="1">
                <a:solidFill>
                  <a:srgbClr val="000066"/>
                </a:solidFill>
              </a:rPr>
              <a:t>adjusted</a:t>
            </a:r>
            <a:r>
              <a:rPr lang="fr-FR" sz="1600" dirty="0">
                <a:solidFill>
                  <a:srgbClr val="000066"/>
                </a:solidFill>
              </a:rPr>
              <a:t> </a:t>
            </a:r>
            <a:r>
              <a:rPr lang="fr-FR" sz="1600" dirty="0" err="1">
                <a:solidFill>
                  <a:srgbClr val="000066"/>
                </a:solidFill>
              </a:rPr>
              <a:t>difference</a:t>
            </a:r>
            <a:r>
              <a:rPr lang="fr-FR" sz="1600" dirty="0">
                <a:solidFill>
                  <a:srgbClr val="000066"/>
                </a:solidFill>
              </a:rPr>
              <a:t> : - 9.1 %</a:t>
            </a:r>
          </a:p>
          <a:p>
            <a:r>
              <a:rPr lang="fr-FR" sz="1600" dirty="0">
                <a:solidFill>
                  <a:srgbClr val="000066"/>
                </a:solidFill>
              </a:rPr>
              <a:t>(non-</a:t>
            </a:r>
            <a:r>
              <a:rPr lang="fr-FR" sz="1600" dirty="0" err="1">
                <a:solidFill>
                  <a:srgbClr val="000066"/>
                </a:solidFill>
              </a:rPr>
              <a:t>inferiority</a:t>
            </a:r>
            <a:r>
              <a:rPr lang="fr-FR" sz="1600" dirty="0">
                <a:solidFill>
                  <a:srgbClr val="000066"/>
                </a:solidFill>
              </a:rPr>
              <a:t>), by ITT-E</a:t>
            </a:r>
          </a:p>
          <a:p>
            <a:r>
              <a:rPr lang="fr-FR" sz="1600" dirty="0">
                <a:solidFill>
                  <a:srgbClr val="000066"/>
                </a:solidFill>
              </a:rPr>
              <a:t>- </a:t>
            </a:r>
            <a:r>
              <a:rPr lang="fr-FR" sz="1600" dirty="0" err="1">
                <a:solidFill>
                  <a:srgbClr val="000066"/>
                </a:solidFill>
              </a:rPr>
              <a:t>Success</a:t>
            </a:r>
            <a:r>
              <a:rPr lang="fr-FR" sz="1600" dirty="0">
                <a:solidFill>
                  <a:srgbClr val="000066"/>
                </a:solidFill>
              </a:rPr>
              <a:t> in 93 % in </a:t>
            </a:r>
            <a:r>
              <a:rPr lang="fr-FR" sz="1600" dirty="0" err="1">
                <a:solidFill>
                  <a:srgbClr val="000066"/>
                </a:solidFill>
              </a:rPr>
              <a:t>both</a:t>
            </a:r>
            <a:endParaRPr lang="fr-FR" sz="1600" dirty="0">
              <a:solidFill>
                <a:srgbClr val="000066"/>
              </a:solidFill>
            </a:endParaRPr>
          </a:p>
          <a:p>
            <a:r>
              <a:rPr lang="fr-FR" sz="1600" dirty="0">
                <a:solidFill>
                  <a:srgbClr val="000066"/>
                </a:solidFill>
              </a:rPr>
              <a:t>groups in the per-</a:t>
            </a:r>
            <a:r>
              <a:rPr lang="fr-FR" sz="1600" dirty="0" err="1">
                <a:solidFill>
                  <a:srgbClr val="000066"/>
                </a:solidFill>
              </a:rPr>
              <a:t>protocol</a:t>
            </a:r>
            <a:endParaRPr lang="fr-FR" sz="1600" dirty="0">
              <a:solidFill>
                <a:srgbClr val="000066"/>
              </a:solidFill>
            </a:endParaRPr>
          </a:p>
          <a:p>
            <a:r>
              <a:rPr lang="fr-FR" sz="1600" dirty="0" err="1">
                <a:solidFill>
                  <a:srgbClr val="000066"/>
                </a:solidFill>
              </a:rPr>
              <a:t>analysis</a:t>
            </a:r>
            <a:r>
              <a:rPr lang="fr-FR" sz="1600" dirty="0">
                <a:solidFill>
                  <a:srgbClr val="000066"/>
                </a:solidFill>
              </a:rPr>
              <a:t> (</a:t>
            </a:r>
            <a:r>
              <a:rPr lang="fr-FR" sz="1600" dirty="0" err="1">
                <a:solidFill>
                  <a:srgbClr val="000066"/>
                </a:solidFill>
              </a:rPr>
              <a:t>difference</a:t>
            </a:r>
            <a:r>
              <a:rPr lang="fr-FR" sz="1600" dirty="0">
                <a:solidFill>
                  <a:srgbClr val="000066"/>
                </a:solidFill>
              </a:rPr>
              <a:t> : - 0.2;</a:t>
            </a:r>
          </a:p>
          <a:p>
            <a:r>
              <a:rPr lang="fr-FR" sz="1600" dirty="0">
                <a:solidFill>
                  <a:srgbClr val="000066"/>
                </a:solidFill>
              </a:rPr>
              <a:t>95% CI : </a:t>
            </a:r>
            <a:r>
              <a:rPr lang="fr-FR" sz="1600">
                <a:solidFill>
                  <a:srgbClr val="000066"/>
                </a:solidFill>
              </a:rPr>
              <a:t>- 5.0 </a:t>
            </a:r>
            <a:r>
              <a:rPr lang="fr-FR" sz="1600" dirty="0">
                <a:solidFill>
                  <a:srgbClr val="000066"/>
                </a:solidFill>
              </a:rPr>
              <a:t>to 4.6)</a:t>
            </a:r>
          </a:p>
        </p:txBody>
      </p:sp>
      <p:sp>
        <p:nvSpPr>
          <p:cNvPr id="77" name="ZoneTexte 69"/>
          <p:cNvSpPr txBox="1">
            <a:spLocks noChangeArrowheads="1"/>
          </p:cNvSpPr>
          <p:nvPr/>
        </p:nvSpPr>
        <p:spPr bwMode="auto">
          <a:xfrm>
            <a:off x="5995257" y="6582618"/>
            <a:ext cx="31418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Trottier</a:t>
            </a:r>
            <a:r>
              <a:rPr lang="de-DE" sz="1200" i="1" dirty="0">
                <a:solidFill>
                  <a:srgbClr val="CC0000"/>
                </a:solidFill>
              </a:rPr>
              <a:t> B. </a:t>
            </a:r>
            <a:r>
              <a:rPr lang="de-DE" sz="1200" i="1" dirty="0" err="1">
                <a:solidFill>
                  <a:srgbClr val="CC0000"/>
                </a:solidFill>
              </a:rPr>
              <a:t>Antivir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Ther</a:t>
            </a:r>
            <a:r>
              <a:rPr lang="de-DE" sz="1200" i="1" dirty="0">
                <a:solidFill>
                  <a:srgbClr val="CC0000"/>
                </a:solidFill>
              </a:rPr>
              <a:t>. 2017;22(4):295-305.</a:t>
            </a:r>
            <a:endParaRPr lang="fr-FR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67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55812"/>
              </p:ext>
            </p:extLst>
          </p:nvPr>
        </p:nvGraphicFramePr>
        <p:xfrm>
          <a:off x="468313" y="1916833"/>
          <a:ext cx="8229600" cy="455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56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96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0728">
                <a:tc>
                  <a:txBody>
                    <a:bodyPr/>
                    <a:lstStyle/>
                    <a:p>
                      <a:pPr marL="73152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144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DTG/ABC/3TC</a:t>
                      </a:r>
                      <a:b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(N = 276)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144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Continuation of </a:t>
                      </a:r>
                      <a:r>
                        <a:rPr lang="en-US" sz="1600" b="1" noProof="0" dirty="0" err="1">
                          <a:solidFill>
                            <a:schemeClr val="bg1"/>
                          </a:solidFill>
                          <a:latin typeface="+mj-lt"/>
                        </a:rPr>
                        <a:t>cART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(N = 277)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144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73152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66FF"/>
                          </a:solidFill>
                        </a:rPr>
                        <a:t>Any adverse event</a:t>
                      </a:r>
                      <a:endParaRPr lang="en-US" sz="1400" b="1" noProof="0" dirty="0">
                        <a:solidFill>
                          <a:srgbClr val="0066FF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183 (66)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129 (47)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Drug-related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adverse event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59 (21)</a:t>
                      </a: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 (1)</a:t>
                      </a: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Adverse event grade 3-4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8 (3)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5 (2)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Serious adverse event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(2)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5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(2)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Discontinuation for adverse event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11 (4)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0700">
                <a:tc gridSpan="3">
                  <a:txBody>
                    <a:bodyPr/>
                    <a:lstStyle/>
                    <a:p>
                      <a:pPr marL="73152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uLnTx/>
                          <a:uFillTx/>
                        </a:rPr>
                        <a:t>Adverse event in ≥ 5% in either group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Cough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14 (5)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8 (3)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Diarrhea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17 (6)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4 (1)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Fatigue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19 (7)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3 (1)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Headache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13 (5)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4 (1)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Nausea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27 (10)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3 (1)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Upper respiratory tract infection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21 (8)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</a:rPr>
                        <a:t>20 (7)</a:t>
                      </a:r>
                      <a:endParaRPr lang="en-US" sz="1400" b="1" kern="1200" noProof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0700">
                <a:tc>
                  <a:txBody>
                    <a:bodyPr/>
                    <a:lstStyle/>
                    <a:p>
                      <a:pPr marL="284163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Psychiatric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35 (13)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 (3)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67744" y="1205295"/>
            <a:ext cx="4896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メイリオ" pitchFamily="34" charset="-128"/>
              </a:rPr>
              <a:t>Adverse events at W24, n (%)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716260" y="3562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111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2" y="6605389"/>
            <a:ext cx="106680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STRIIVING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995257" y="6582618"/>
            <a:ext cx="31418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Trottier</a:t>
            </a:r>
            <a:r>
              <a:rPr lang="de-DE" sz="1200" i="1" dirty="0">
                <a:solidFill>
                  <a:srgbClr val="CC0000"/>
                </a:solidFill>
              </a:rPr>
              <a:t> B. </a:t>
            </a:r>
            <a:r>
              <a:rPr lang="de-DE" sz="1200" i="1" dirty="0" err="1">
                <a:solidFill>
                  <a:srgbClr val="CC0000"/>
                </a:solidFill>
              </a:rPr>
              <a:t>Antivir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Ther</a:t>
            </a:r>
            <a:r>
              <a:rPr lang="de-DE" sz="1200" i="1" dirty="0">
                <a:solidFill>
                  <a:srgbClr val="CC0000"/>
                </a:solidFill>
              </a:rPr>
              <a:t>. 2017;22(4):295-305.</a:t>
            </a:r>
            <a:endParaRPr lang="fr-FR" sz="1200" i="1" dirty="0">
              <a:solidFill>
                <a:srgbClr val="CC0000"/>
              </a:solidFill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/>
              <a:t>STRIIVING </a:t>
            </a:r>
            <a:r>
              <a:rPr lang="fr-FR" sz="3200" dirty="0" err="1"/>
              <a:t>Study</a:t>
            </a:r>
            <a:r>
              <a:rPr lang="fr-FR" sz="3200" dirty="0"/>
              <a:t>: switch to DTG/ABC/3TC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702510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9208"/>
              </p:ext>
            </p:extLst>
          </p:nvPr>
        </p:nvGraphicFramePr>
        <p:xfrm>
          <a:off x="260237" y="1619835"/>
          <a:ext cx="8605838" cy="4689193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322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47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noProof="0" dirty="0">
                        <a:solidFill>
                          <a:srgbClr val="333399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>
                          <a:solidFill>
                            <a:srgbClr val="333399"/>
                          </a:solidFill>
                          <a:effectLst/>
                          <a:latin typeface="+mj-lt"/>
                        </a:rPr>
                        <a:t>Grade </a:t>
                      </a:r>
                      <a:endParaRPr lang="en-US" sz="1600" b="0" noProof="0" dirty="0">
                        <a:solidFill>
                          <a:srgbClr val="333399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Onset</a:t>
                      </a:r>
                      <a:endParaRPr lang="en-US" sz="1600" b="0" noProof="0" dirty="0">
                        <a:solidFill>
                          <a:srgbClr val="333399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Prior ARV</a:t>
                      </a:r>
                      <a:br>
                        <a:rPr lang="en-US" sz="1600" b="1" noProof="0" dirty="0">
                          <a:solidFill>
                            <a:srgbClr val="333399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</a:br>
                      <a:r>
                        <a:rPr lang="en-US" sz="1600" b="1" noProof="0" dirty="0">
                          <a:solidFill>
                            <a:srgbClr val="333399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(3</a:t>
                      </a:r>
                      <a:r>
                        <a:rPr lang="en-US" sz="1600" b="1" baseline="30000" noProof="0" dirty="0">
                          <a:solidFill>
                            <a:srgbClr val="333399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rd</a:t>
                      </a:r>
                      <a:r>
                        <a:rPr lang="en-US" sz="1600" b="1" noProof="0" dirty="0">
                          <a:solidFill>
                            <a:srgbClr val="333399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drug)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8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Insomnia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W1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LPV/r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41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Diarrhea, flatulence, rash,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Abdominal</a:t>
                      </a:r>
                      <a:r>
                        <a:rPr lang="en-US" sz="1400" b="0" baseline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 pain</a:t>
                      </a: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, anxiety,</a:t>
                      </a:r>
                      <a:r>
                        <a:rPr lang="en-US" sz="1400" b="0" baseline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 nausea, body ache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</a:t>
                      </a:r>
                      <a:r>
                        <a:rPr lang="en-US" sz="1400" baseline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noProof="0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W1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RPV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4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Euphoric</a:t>
                      </a:r>
                      <a:r>
                        <a:rPr lang="en-US" sz="1400" b="0" baseline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 mood</a:t>
                      </a: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,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Headache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W1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ATV/r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7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Abdominal cramps, chills, diarrhea, dizziness, headache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W1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RAL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8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Pruritus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W1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NFV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103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Upper abdominal pain, diarrhea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Fatigue</a:t>
                      </a:r>
                      <a:r>
                        <a:rPr lang="en-US" sz="1400" b="0" baseline="300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en-US" sz="1400" b="0" baseline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 malaise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Flu-like</a:t>
                      </a:r>
                      <a:r>
                        <a:rPr lang="en-US" sz="1400" b="0" baseline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 s</a:t>
                      </a: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yndrome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Depression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Profuse sweating, change in body odor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W1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W1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W9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W12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W17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NVP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662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Nasal</a:t>
                      </a:r>
                      <a:r>
                        <a:rPr lang="en-US" sz="1400" b="0" kern="1200" baseline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 c</a:t>
                      </a:r>
                      <a:r>
                        <a:rPr lang="en-US" sz="1400" b="0" kern="12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ongestion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Worsening fatigue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Nausea</a:t>
                      </a:r>
                      <a:endParaRPr lang="en-US" sz="1400" b="0" kern="120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400" b="0" kern="120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W2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EVG/c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8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Alopecia              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W4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ATV/r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8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Fatigue</a:t>
                      </a:r>
                      <a:r>
                        <a:rPr lang="en-US" sz="1400" b="0" baseline="300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W8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DRV/r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8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Homicide</a:t>
                      </a:r>
                      <a:r>
                        <a:rPr lang="en-US" sz="1400" b="0" baseline="300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W10</a:t>
                      </a:r>
                      <a:endParaRPr lang="en-US" sz="1400" b="0" noProof="0" dirty="0">
                        <a:solidFill>
                          <a:srgbClr val="000066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205" marR="3520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noProof="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RAL</a:t>
                      </a:r>
                    </a:p>
                  </a:txBody>
                  <a:tcPr marL="35205" marR="35205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88477" y="6255242"/>
            <a:ext cx="1393330" cy="291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aseline="30000" dirty="0">
                <a:solidFill>
                  <a:srgbClr val="000066"/>
                </a:solidFill>
                <a:latin typeface="Arial"/>
                <a:cs typeface="+mn-cs"/>
              </a:rPr>
              <a:t>1</a:t>
            </a:r>
            <a:r>
              <a:rPr lang="en-US" sz="1200" dirty="0">
                <a:solidFill>
                  <a:srgbClr val="000066"/>
                </a:solidFill>
                <a:latin typeface="Arial"/>
                <a:cs typeface="+mn-cs"/>
              </a:rPr>
              <a:t> Not drug-related</a:t>
            </a:r>
            <a:endParaRPr lang="en-US" sz="1200" dirty="0">
              <a:solidFill>
                <a:srgbClr val="000066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 bwMode="auto">
          <a:xfrm>
            <a:off x="130838" y="1196752"/>
            <a:ext cx="8878763" cy="3714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Adverse events leading to discontinuation of DTG/ABC/3TC (N = 10)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716260" y="3562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112</a:t>
            </a: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/>
              <a:t>STRIIVING </a:t>
            </a:r>
            <a:r>
              <a:rPr lang="fr-FR" sz="3200" dirty="0" err="1"/>
              <a:t>Study</a:t>
            </a:r>
            <a:r>
              <a:rPr lang="fr-FR" sz="3200" dirty="0"/>
              <a:t>: switch to DTG/ABC/3TC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-2" y="6605389"/>
            <a:ext cx="106680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STRIIVING</a:t>
            </a:r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5995256" y="6582618"/>
            <a:ext cx="31418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Trottier</a:t>
            </a:r>
            <a:r>
              <a:rPr lang="de-DE" sz="1200" i="1" dirty="0">
                <a:solidFill>
                  <a:srgbClr val="CC0000"/>
                </a:solidFill>
              </a:rPr>
              <a:t> B. </a:t>
            </a:r>
            <a:r>
              <a:rPr lang="de-DE" sz="1200" i="1" dirty="0" err="1">
                <a:solidFill>
                  <a:srgbClr val="CC0000"/>
                </a:solidFill>
              </a:rPr>
              <a:t>Antivir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Ther</a:t>
            </a:r>
            <a:r>
              <a:rPr lang="de-DE" sz="1200" i="1" dirty="0">
                <a:solidFill>
                  <a:srgbClr val="CC0000"/>
                </a:solidFill>
              </a:rPr>
              <a:t>. 2017;22(4):295-305.</a:t>
            </a:r>
            <a:endParaRPr lang="en-US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367213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191913"/>
              </p:ext>
            </p:extLst>
          </p:nvPr>
        </p:nvGraphicFramePr>
        <p:xfrm>
          <a:off x="271050" y="5197297"/>
          <a:ext cx="8576854" cy="136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9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2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95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77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895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323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895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3690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8957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5776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82280"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  <a:t>Total</a:t>
                      </a:r>
                      <a:b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  <a:t>cholesterol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  <a:t>HDL -</a:t>
                      </a:r>
                      <a:b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  <a:t>cholesterol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  <a:t>LDL-</a:t>
                      </a:r>
                      <a:b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  <a:t>cholesterol</a:t>
                      </a: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  <a:t>Triglycerides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  <a:t>Total cholesterol:</a:t>
                      </a:r>
                      <a:b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lang="en-US" sz="120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  <a:t>HDL</a:t>
                      </a:r>
                      <a:r>
                        <a:rPr lang="en-US" sz="1200" baseline="0" dirty="0">
                          <a:solidFill>
                            <a:srgbClr val="333399"/>
                          </a:solidFill>
                          <a:latin typeface="+mj-lt"/>
                          <a:cs typeface="Arial" panose="020B0604020202020204" pitchFamily="34" charset="0"/>
                        </a:rPr>
                        <a:t> ratio</a:t>
                      </a:r>
                      <a:endParaRPr lang="en-US" sz="1200" dirty="0">
                        <a:solidFill>
                          <a:srgbClr val="333399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DTG/ABC/3TC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DTG/ABC/3TC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DTG/ABC/3TC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DTG/ABC/3TC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DTG/ABC/3TC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6436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br>
                        <a:rPr lang="en-US" sz="1050" b="1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050" b="1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baseline</a:t>
                      </a:r>
                      <a:br>
                        <a:rPr lang="en-US" sz="1050" b="1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050" b="1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</a:t>
                      </a:r>
                      <a:r>
                        <a:rPr lang="en-US" sz="1050" b="1" baseline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</a:t>
                      </a:r>
                      <a:r>
                        <a:rPr lang="en-US" sz="1050" b="1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(SD)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3.33</a:t>
                      </a:r>
                    </a:p>
                    <a:p>
                      <a:pPr algn="ctr"/>
                      <a:r>
                        <a:rPr lang="en-US" sz="1050" baseline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(31.88)</a:t>
                      </a:r>
                      <a:endParaRPr lang="en-US" sz="105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-0.59</a:t>
                      </a:r>
                      <a:r>
                        <a:rPr lang="en-US" sz="1050" baseline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050" baseline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(25.05)</a:t>
                      </a:r>
                      <a:endParaRPr lang="en-US" sz="105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-0.47 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(8.77)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-1.45</a:t>
                      </a:r>
                      <a:r>
                        <a:rPr lang="en-US" sz="1050" baseline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050" baseline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(8.43)</a:t>
                      </a:r>
                      <a:endParaRPr lang="en-US" sz="105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4.47</a:t>
                      </a:r>
                      <a:r>
                        <a:rPr lang="en-US" sz="1050" baseline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050" baseline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(24.08)</a:t>
                      </a:r>
                      <a:endParaRPr lang="en-US" sz="105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(21.95)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</a:t>
                      </a:r>
                      <a:r>
                        <a:rPr lang="en-US" sz="1050" baseline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050" baseline="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(99.59)</a:t>
                      </a:r>
                      <a:endParaRPr lang="en-US" sz="105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-5.74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(76.93)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 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(0.88)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 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(0.78)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0" name="Title 5"/>
          <p:cNvSpPr txBox="1">
            <a:spLocks/>
          </p:cNvSpPr>
          <p:nvPr/>
        </p:nvSpPr>
        <p:spPr bwMode="auto">
          <a:xfrm>
            <a:off x="2594551" y="1150938"/>
            <a:ext cx="3939595" cy="51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 baseline="0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US" sz="2400" dirty="0">
                <a:solidFill>
                  <a:srgbClr val="CC3300"/>
                </a:solidFill>
              </a:rPr>
              <a:t>Fasting Lipids, mean mg/</a:t>
            </a:r>
            <a:r>
              <a:rPr lang="en-US" sz="2400" dirty="0" err="1">
                <a:solidFill>
                  <a:srgbClr val="CC3300"/>
                </a:solidFill>
              </a:rPr>
              <a:t>dL</a:t>
            </a:r>
            <a:endParaRPr lang="en-GB" sz="2400" dirty="0">
              <a:solidFill>
                <a:srgbClr val="CC3300"/>
              </a:solidFill>
            </a:endParaRPr>
          </a:p>
        </p:txBody>
      </p:sp>
      <p:sp>
        <p:nvSpPr>
          <p:cNvPr id="93" name="Titre 1"/>
          <p:cNvSpPr>
            <a:spLocks noGrp="1"/>
          </p:cNvSpPr>
          <p:nvPr>
            <p:ph type="title"/>
          </p:nvPr>
        </p:nvSpPr>
        <p:spPr>
          <a:xfrm>
            <a:off x="50800" y="44624"/>
            <a:ext cx="8193088" cy="1106488"/>
          </a:xfrm>
        </p:spPr>
        <p:txBody>
          <a:bodyPr/>
          <a:lstStyle/>
          <a:p>
            <a:r>
              <a:rPr lang="fr-FR" sz="3200" dirty="0"/>
              <a:t>STRIIVING </a:t>
            </a:r>
            <a:r>
              <a:rPr lang="fr-FR" sz="3200" dirty="0" err="1"/>
              <a:t>Study</a:t>
            </a:r>
            <a:r>
              <a:rPr lang="fr-FR" sz="3200" dirty="0"/>
              <a:t>: switch to DTG/ABC/3TC</a:t>
            </a:r>
          </a:p>
        </p:txBody>
      </p:sp>
      <p:sp>
        <p:nvSpPr>
          <p:cNvPr id="94" name="AutoShape 162"/>
          <p:cNvSpPr>
            <a:spLocks noChangeArrowheads="1"/>
          </p:cNvSpPr>
          <p:nvPr/>
        </p:nvSpPr>
        <p:spPr bwMode="auto">
          <a:xfrm>
            <a:off x="-2" y="6605389"/>
            <a:ext cx="106680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STRIIVING</a:t>
            </a:r>
          </a:p>
        </p:txBody>
      </p:sp>
      <p:sp>
        <p:nvSpPr>
          <p:cNvPr id="96" name="AutoShape 165"/>
          <p:cNvSpPr>
            <a:spLocks noChangeArrowheads="1"/>
          </p:cNvSpPr>
          <p:nvPr/>
        </p:nvSpPr>
        <p:spPr bwMode="auto">
          <a:xfrm>
            <a:off x="539552" y="1658112"/>
            <a:ext cx="7961380" cy="2560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97" name="Rectangle 48"/>
          <p:cNvSpPr>
            <a:spLocks/>
          </p:cNvSpPr>
          <p:nvPr/>
        </p:nvSpPr>
        <p:spPr bwMode="auto">
          <a:xfrm>
            <a:off x="4837945" y="1734533"/>
            <a:ext cx="107950" cy="97734"/>
          </a:xfrm>
          <a:prstGeom prst="rect">
            <a:avLst/>
          </a:prstGeom>
          <a:solidFill>
            <a:srgbClr val="000066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sz="2400">
              <a:solidFill>
                <a:srgbClr val="000066"/>
              </a:solidFill>
            </a:endParaRPr>
          </a:p>
        </p:txBody>
      </p:sp>
      <p:sp>
        <p:nvSpPr>
          <p:cNvPr id="98" name="Rectangle 49"/>
          <p:cNvSpPr>
            <a:spLocks/>
          </p:cNvSpPr>
          <p:nvPr/>
        </p:nvSpPr>
        <p:spPr bwMode="auto">
          <a:xfrm>
            <a:off x="6612693" y="1734533"/>
            <a:ext cx="107950" cy="97734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sz="2400">
              <a:solidFill>
                <a:srgbClr val="000066"/>
              </a:solidFill>
            </a:endParaRPr>
          </a:p>
        </p:txBody>
      </p:sp>
      <p:sp>
        <p:nvSpPr>
          <p:cNvPr id="99" name="Rectangle 50"/>
          <p:cNvSpPr>
            <a:spLocks/>
          </p:cNvSpPr>
          <p:nvPr/>
        </p:nvSpPr>
        <p:spPr bwMode="auto">
          <a:xfrm>
            <a:off x="610532" y="1734533"/>
            <a:ext cx="107950" cy="97734"/>
          </a:xfrm>
          <a:prstGeom prst="rect">
            <a:avLst/>
          </a:prstGeom>
          <a:solidFill>
            <a:srgbClr val="00B0F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sz="2400">
              <a:solidFill>
                <a:srgbClr val="000066"/>
              </a:solidFill>
            </a:endParaRPr>
          </a:p>
        </p:txBody>
      </p:sp>
      <p:sp>
        <p:nvSpPr>
          <p:cNvPr id="100" name="Rectangle 51"/>
          <p:cNvSpPr>
            <a:spLocks/>
          </p:cNvSpPr>
          <p:nvPr/>
        </p:nvSpPr>
        <p:spPr bwMode="auto">
          <a:xfrm>
            <a:off x="2639967" y="1734533"/>
            <a:ext cx="107950" cy="97734"/>
          </a:xfrm>
          <a:prstGeom prst="rect">
            <a:avLst/>
          </a:prstGeom>
          <a:solidFill>
            <a:srgbClr val="FFC0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sz="2400">
              <a:solidFill>
                <a:srgbClr val="000066"/>
              </a:solidFill>
            </a:endParaRPr>
          </a:p>
        </p:txBody>
      </p:sp>
      <p:sp>
        <p:nvSpPr>
          <p:cNvPr id="101" name="ZoneTexte 52"/>
          <p:cNvSpPr txBox="1">
            <a:spLocks noChangeArrowheads="1"/>
          </p:cNvSpPr>
          <p:nvPr/>
        </p:nvSpPr>
        <p:spPr bwMode="auto">
          <a:xfrm>
            <a:off x="4950657" y="1644901"/>
            <a:ext cx="15645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+mj-lt"/>
              </a:rPr>
              <a:t>DTG/ABC/3TC at W24</a:t>
            </a:r>
          </a:p>
        </p:txBody>
      </p:sp>
      <p:sp>
        <p:nvSpPr>
          <p:cNvPr id="102" name="ZoneTexte 53"/>
          <p:cNvSpPr txBox="1">
            <a:spLocks noChangeArrowheads="1"/>
          </p:cNvSpPr>
          <p:nvPr/>
        </p:nvSpPr>
        <p:spPr bwMode="auto">
          <a:xfrm>
            <a:off x="6725405" y="1644901"/>
            <a:ext cx="18060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+mj-lt"/>
              </a:rPr>
              <a:t>Continuation ART at W24</a:t>
            </a:r>
          </a:p>
        </p:txBody>
      </p:sp>
      <p:sp>
        <p:nvSpPr>
          <p:cNvPr id="103" name="ZoneTexte 54"/>
          <p:cNvSpPr txBox="1">
            <a:spLocks noChangeArrowheads="1"/>
          </p:cNvSpPr>
          <p:nvPr/>
        </p:nvSpPr>
        <p:spPr bwMode="auto">
          <a:xfrm>
            <a:off x="723244" y="1644901"/>
            <a:ext cx="18053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+mj-lt"/>
              </a:rPr>
              <a:t>DTG/ABC/3TC at Baseline</a:t>
            </a:r>
          </a:p>
        </p:txBody>
      </p:sp>
      <p:sp>
        <p:nvSpPr>
          <p:cNvPr id="104" name="ZoneTexte 55"/>
          <p:cNvSpPr txBox="1">
            <a:spLocks noChangeArrowheads="1"/>
          </p:cNvSpPr>
          <p:nvPr/>
        </p:nvSpPr>
        <p:spPr bwMode="auto">
          <a:xfrm>
            <a:off x="2752679" y="1644901"/>
            <a:ext cx="20464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+mj-lt"/>
              </a:rPr>
              <a:t>Continuation ART at Baseline</a:t>
            </a:r>
          </a:p>
        </p:txBody>
      </p:sp>
      <p:grpSp>
        <p:nvGrpSpPr>
          <p:cNvPr id="108" name="Groupe 107"/>
          <p:cNvGrpSpPr/>
          <p:nvPr/>
        </p:nvGrpSpPr>
        <p:grpSpPr>
          <a:xfrm>
            <a:off x="6730854" y="1980035"/>
            <a:ext cx="2059138" cy="3127978"/>
            <a:chOff x="6730854" y="1980035"/>
            <a:chExt cx="2059138" cy="3127978"/>
          </a:xfrm>
        </p:grpSpPr>
        <p:cxnSp>
          <p:nvCxnSpPr>
            <p:cNvPr id="61" name="Straight Connector 7"/>
            <p:cNvCxnSpPr>
              <a:cxnSpLocks noChangeShapeType="1"/>
            </p:cNvCxnSpPr>
            <p:nvPr/>
          </p:nvCxnSpPr>
          <p:spPr bwMode="auto">
            <a:xfrm rot="10800000">
              <a:off x="6946160" y="2889611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62" name="TextBox 8"/>
            <p:cNvSpPr txBox="1">
              <a:spLocks noChangeArrowheads="1"/>
            </p:cNvSpPr>
            <p:nvPr/>
          </p:nvSpPr>
          <p:spPr bwMode="auto">
            <a:xfrm>
              <a:off x="6730854" y="2805491"/>
              <a:ext cx="195566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3.5</a:t>
              </a:r>
            </a:p>
          </p:txBody>
        </p:sp>
        <p:cxnSp>
          <p:nvCxnSpPr>
            <p:cNvPr id="63" name="Straight Connector 11"/>
            <p:cNvCxnSpPr>
              <a:cxnSpLocks noChangeShapeType="1"/>
            </p:cNvCxnSpPr>
            <p:nvPr/>
          </p:nvCxnSpPr>
          <p:spPr bwMode="auto">
            <a:xfrm rot="10800000">
              <a:off x="6946160" y="3443477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64" name="TextBox 12"/>
            <p:cNvSpPr txBox="1">
              <a:spLocks noChangeArrowheads="1"/>
            </p:cNvSpPr>
            <p:nvPr/>
          </p:nvSpPr>
          <p:spPr bwMode="auto">
            <a:xfrm>
              <a:off x="6730854" y="3359359"/>
              <a:ext cx="195566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2.5</a:t>
              </a:r>
            </a:p>
          </p:txBody>
        </p:sp>
        <p:cxnSp>
          <p:nvCxnSpPr>
            <p:cNvPr id="65" name="Straight Connector 15"/>
            <p:cNvCxnSpPr>
              <a:cxnSpLocks noChangeShapeType="1"/>
            </p:cNvCxnSpPr>
            <p:nvPr/>
          </p:nvCxnSpPr>
          <p:spPr bwMode="auto">
            <a:xfrm rot="10800000">
              <a:off x="6946160" y="4274896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66" name="TextBox 16"/>
            <p:cNvSpPr txBox="1">
              <a:spLocks noChangeArrowheads="1"/>
            </p:cNvSpPr>
            <p:nvPr/>
          </p:nvSpPr>
          <p:spPr bwMode="auto">
            <a:xfrm>
              <a:off x="6847874" y="4190778"/>
              <a:ext cx="78547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cxnSp>
          <p:nvCxnSpPr>
            <p:cNvPr id="67" name="Straight Connector 17"/>
            <p:cNvCxnSpPr>
              <a:cxnSpLocks noChangeShapeType="1"/>
            </p:cNvCxnSpPr>
            <p:nvPr/>
          </p:nvCxnSpPr>
          <p:spPr bwMode="auto">
            <a:xfrm rot="10800000">
              <a:off x="6946160" y="4835095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68" name="TextBox 18"/>
            <p:cNvSpPr txBox="1">
              <a:spLocks noChangeArrowheads="1"/>
            </p:cNvSpPr>
            <p:nvPr/>
          </p:nvSpPr>
          <p:spPr bwMode="auto">
            <a:xfrm>
              <a:off x="6847874" y="4752237"/>
              <a:ext cx="78547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cxnSp>
          <p:nvCxnSpPr>
            <p:cNvPr id="69" name="Straight Connector 5"/>
            <p:cNvCxnSpPr>
              <a:cxnSpLocks noChangeShapeType="1"/>
            </p:cNvCxnSpPr>
            <p:nvPr/>
          </p:nvCxnSpPr>
          <p:spPr bwMode="auto">
            <a:xfrm rot="10800000">
              <a:off x="6946160" y="2058059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70" name="TextBox 6"/>
            <p:cNvSpPr txBox="1">
              <a:spLocks noChangeArrowheads="1"/>
            </p:cNvSpPr>
            <p:nvPr/>
          </p:nvSpPr>
          <p:spPr bwMode="auto">
            <a:xfrm>
              <a:off x="6847874" y="1980035"/>
              <a:ext cx="78547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71" name="TextBox 18"/>
            <p:cNvSpPr txBox="1">
              <a:spLocks noChangeArrowheads="1"/>
            </p:cNvSpPr>
            <p:nvPr/>
          </p:nvSpPr>
          <p:spPr bwMode="auto">
            <a:xfrm>
              <a:off x="6730854" y="4474839"/>
              <a:ext cx="195566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0.5</a:t>
              </a:r>
            </a:p>
          </p:txBody>
        </p:sp>
        <p:cxnSp>
          <p:nvCxnSpPr>
            <p:cNvPr id="72" name="Straight Connector 17"/>
            <p:cNvCxnSpPr>
              <a:cxnSpLocks noChangeShapeType="1"/>
            </p:cNvCxnSpPr>
            <p:nvPr/>
          </p:nvCxnSpPr>
          <p:spPr bwMode="auto">
            <a:xfrm rot="10800000">
              <a:off x="6946160" y="4557699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cxnSp>
          <p:nvCxnSpPr>
            <p:cNvPr id="73" name="Straight Connector 15"/>
            <p:cNvCxnSpPr>
              <a:cxnSpLocks noChangeShapeType="1"/>
            </p:cNvCxnSpPr>
            <p:nvPr/>
          </p:nvCxnSpPr>
          <p:spPr bwMode="auto">
            <a:xfrm rot="10800000">
              <a:off x="6946160" y="3997326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74" name="TextBox 16"/>
            <p:cNvSpPr txBox="1">
              <a:spLocks noChangeArrowheads="1"/>
            </p:cNvSpPr>
            <p:nvPr/>
          </p:nvSpPr>
          <p:spPr bwMode="auto">
            <a:xfrm>
              <a:off x="6730854" y="3913207"/>
              <a:ext cx="195566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1.5</a:t>
              </a:r>
            </a:p>
          </p:txBody>
        </p:sp>
        <p:cxnSp>
          <p:nvCxnSpPr>
            <p:cNvPr id="75" name="Straight Connector 15"/>
            <p:cNvCxnSpPr>
              <a:cxnSpLocks noChangeShapeType="1"/>
            </p:cNvCxnSpPr>
            <p:nvPr/>
          </p:nvCxnSpPr>
          <p:spPr bwMode="auto">
            <a:xfrm rot="10800000">
              <a:off x="6946160" y="3720816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76" name="TextBox 16"/>
            <p:cNvSpPr txBox="1">
              <a:spLocks noChangeArrowheads="1"/>
            </p:cNvSpPr>
            <p:nvPr/>
          </p:nvSpPr>
          <p:spPr bwMode="auto">
            <a:xfrm>
              <a:off x="6847874" y="3636696"/>
              <a:ext cx="78547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cxnSp>
          <p:nvCxnSpPr>
            <p:cNvPr id="77" name="Straight Connector 11"/>
            <p:cNvCxnSpPr>
              <a:cxnSpLocks noChangeShapeType="1"/>
            </p:cNvCxnSpPr>
            <p:nvPr/>
          </p:nvCxnSpPr>
          <p:spPr bwMode="auto">
            <a:xfrm rot="10800000">
              <a:off x="6946160" y="3166914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78" name="TextBox 12"/>
            <p:cNvSpPr txBox="1">
              <a:spLocks noChangeArrowheads="1"/>
            </p:cNvSpPr>
            <p:nvPr/>
          </p:nvSpPr>
          <p:spPr bwMode="auto">
            <a:xfrm>
              <a:off x="6847874" y="3082794"/>
              <a:ext cx="78547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79" name="Straight Connector 7"/>
            <p:cNvCxnSpPr>
              <a:cxnSpLocks noChangeShapeType="1"/>
            </p:cNvCxnSpPr>
            <p:nvPr/>
          </p:nvCxnSpPr>
          <p:spPr bwMode="auto">
            <a:xfrm rot="10800000">
              <a:off x="6946160" y="2611568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80" name="TextBox 8"/>
            <p:cNvSpPr txBox="1">
              <a:spLocks noChangeArrowheads="1"/>
            </p:cNvSpPr>
            <p:nvPr/>
          </p:nvSpPr>
          <p:spPr bwMode="auto">
            <a:xfrm>
              <a:off x="6847874" y="2527449"/>
              <a:ext cx="78547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81" name="Straight Connector 7"/>
            <p:cNvCxnSpPr>
              <a:cxnSpLocks noChangeShapeType="1"/>
            </p:cNvCxnSpPr>
            <p:nvPr/>
          </p:nvCxnSpPr>
          <p:spPr bwMode="auto">
            <a:xfrm rot="10800000">
              <a:off x="6946160" y="2334019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82" name="TextBox 8"/>
            <p:cNvSpPr txBox="1">
              <a:spLocks noChangeArrowheads="1"/>
            </p:cNvSpPr>
            <p:nvPr/>
          </p:nvSpPr>
          <p:spPr bwMode="auto">
            <a:xfrm>
              <a:off x="6730854" y="2249900"/>
              <a:ext cx="195566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4.5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356436" y="2677756"/>
              <a:ext cx="443986" cy="79850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356436" y="2757605"/>
              <a:ext cx="443986" cy="208128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800422" y="2703140"/>
              <a:ext cx="443986" cy="4571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800422" y="2729984"/>
              <a:ext cx="443986" cy="210657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Box 20"/>
            <p:cNvSpPr txBox="1">
              <a:spLocks noChangeArrowheads="1"/>
            </p:cNvSpPr>
            <p:nvPr/>
          </p:nvSpPr>
          <p:spPr bwMode="auto">
            <a:xfrm>
              <a:off x="6827660" y="4923347"/>
              <a:ext cx="19623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Total cholesterol:HDL ratio</a:t>
              </a:r>
            </a:p>
          </p:txBody>
        </p:sp>
        <p:cxnSp>
          <p:nvCxnSpPr>
            <p:cNvPr id="25" name="Straight Connector 17"/>
            <p:cNvCxnSpPr>
              <a:cxnSpLocks noChangeShapeType="1"/>
            </p:cNvCxnSpPr>
            <p:nvPr/>
          </p:nvCxnSpPr>
          <p:spPr bwMode="auto">
            <a:xfrm flipH="1">
              <a:off x="6946160" y="4834186"/>
              <a:ext cx="1737849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cxnSp>
          <p:nvCxnSpPr>
            <p:cNvPr id="106" name="Straight Connector 17"/>
            <p:cNvCxnSpPr>
              <a:cxnSpLocks noChangeShapeType="1"/>
            </p:cNvCxnSpPr>
            <p:nvPr/>
          </p:nvCxnSpPr>
          <p:spPr bwMode="auto">
            <a:xfrm>
              <a:off x="7026832" y="2062789"/>
              <a:ext cx="0" cy="2780454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</p:grpSp>
      <p:grpSp>
        <p:nvGrpSpPr>
          <p:cNvPr id="109" name="Groupe 108"/>
          <p:cNvGrpSpPr/>
          <p:nvPr/>
        </p:nvGrpSpPr>
        <p:grpSpPr>
          <a:xfrm>
            <a:off x="686994" y="1988436"/>
            <a:ext cx="5181150" cy="3119577"/>
            <a:chOff x="686994" y="1988436"/>
            <a:chExt cx="5181150" cy="3119577"/>
          </a:xfrm>
        </p:grpSpPr>
        <p:sp>
          <p:nvSpPr>
            <p:cNvPr id="17" name="Rectangle 16"/>
            <p:cNvSpPr/>
            <p:nvPr/>
          </p:nvSpPr>
          <p:spPr>
            <a:xfrm>
              <a:off x="3582613" y="3386578"/>
              <a:ext cx="443986" cy="70032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9" name="Straight Connector 7"/>
            <p:cNvCxnSpPr>
              <a:cxnSpLocks noChangeShapeType="1"/>
            </p:cNvCxnSpPr>
            <p:nvPr/>
          </p:nvCxnSpPr>
          <p:spPr bwMode="auto">
            <a:xfrm rot="10800000">
              <a:off x="942374" y="2898012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20" name="TextBox 8"/>
            <p:cNvSpPr txBox="1">
              <a:spLocks noChangeArrowheads="1"/>
            </p:cNvSpPr>
            <p:nvPr/>
          </p:nvSpPr>
          <p:spPr bwMode="auto">
            <a:xfrm>
              <a:off x="686994" y="2813892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140</a:t>
              </a:r>
            </a:p>
          </p:txBody>
        </p:sp>
        <p:cxnSp>
          <p:nvCxnSpPr>
            <p:cNvPr id="21" name="Straight Connector 11"/>
            <p:cNvCxnSpPr>
              <a:cxnSpLocks noChangeShapeType="1"/>
            </p:cNvCxnSpPr>
            <p:nvPr/>
          </p:nvCxnSpPr>
          <p:spPr bwMode="auto">
            <a:xfrm rot="10800000">
              <a:off x="942374" y="3451878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22" name="TextBox 12"/>
            <p:cNvSpPr txBox="1">
              <a:spLocks noChangeArrowheads="1"/>
            </p:cNvSpPr>
            <p:nvPr/>
          </p:nvSpPr>
          <p:spPr bwMode="auto">
            <a:xfrm>
              <a:off x="686994" y="3367759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</a:p>
          </p:txBody>
        </p:sp>
        <p:cxnSp>
          <p:nvCxnSpPr>
            <p:cNvPr id="23" name="Straight Connector 15"/>
            <p:cNvCxnSpPr>
              <a:cxnSpLocks noChangeShapeType="1"/>
            </p:cNvCxnSpPr>
            <p:nvPr/>
          </p:nvCxnSpPr>
          <p:spPr bwMode="auto">
            <a:xfrm rot="10800000">
              <a:off x="942374" y="4283297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24" name="TextBox 16"/>
            <p:cNvSpPr txBox="1">
              <a:spLocks noChangeArrowheads="1"/>
            </p:cNvSpPr>
            <p:nvPr/>
          </p:nvSpPr>
          <p:spPr bwMode="auto">
            <a:xfrm>
              <a:off x="765541" y="4199178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26" name="TextBox 18"/>
            <p:cNvSpPr txBox="1">
              <a:spLocks noChangeArrowheads="1"/>
            </p:cNvSpPr>
            <p:nvPr/>
          </p:nvSpPr>
          <p:spPr bwMode="auto">
            <a:xfrm>
              <a:off x="844088" y="4752237"/>
              <a:ext cx="78547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cxnSp>
          <p:nvCxnSpPr>
            <p:cNvPr id="27" name="Straight Connector 5"/>
            <p:cNvCxnSpPr>
              <a:cxnSpLocks noChangeShapeType="1"/>
            </p:cNvCxnSpPr>
            <p:nvPr/>
          </p:nvCxnSpPr>
          <p:spPr bwMode="auto">
            <a:xfrm rot="10800000">
              <a:off x="942374" y="2066459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28" name="TextBox 6"/>
            <p:cNvSpPr txBox="1">
              <a:spLocks noChangeArrowheads="1"/>
            </p:cNvSpPr>
            <p:nvPr/>
          </p:nvSpPr>
          <p:spPr bwMode="auto">
            <a:xfrm>
              <a:off x="686994" y="1988436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</a:p>
          </p:txBody>
        </p:sp>
        <p:sp>
          <p:nvSpPr>
            <p:cNvPr id="29" name="TextBox 18"/>
            <p:cNvSpPr txBox="1">
              <a:spLocks noChangeArrowheads="1"/>
            </p:cNvSpPr>
            <p:nvPr/>
          </p:nvSpPr>
          <p:spPr bwMode="auto">
            <a:xfrm>
              <a:off x="765541" y="4489335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cxnSp>
          <p:nvCxnSpPr>
            <p:cNvPr id="30" name="Straight Connector 17"/>
            <p:cNvCxnSpPr>
              <a:cxnSpLocks noChangeShapeType="1"/>
            </p:cNvCxnSpPr>
            <p:nvPr/>
          </p:nvCxnSpPr>
          <p:spPr bwMode="auto">
            <a:xfrm rot="10800000">
              <a:off x="942374" y="4566099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cxnSp>
          <p:nvCxnSpPr>
            <p:cNvPr id="31" name="Straight Connector 15"/>
            <p:cNvCxnSpPr>
              <a:cxnSpLocks noChangeShapeType="1"/>
            </p:cNvCxnSpPr>
            <p:nvPr/>
          </p:nvCxnSpPr>
          <p:spPr bwMode="auto">
            <a:xfrm rot="10800000">
              <a:off x="942374" y="4005727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32" name="TextBox 16"/>
            <p:cNvSpPr txBox="1">
              <a:spLocks noChangeArrowheads="1"/>
            </p:cNvSpPr>
            <p:nvPr/>
          </p:nvSpPr>
          <p:spPr bwMode="auto">
            <a:xfrm>
              <a:off x="765541" y="3921608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</a:p>
          </p:txBody>
        </p:sp>
        <p:cxnSp>
          <p:nvCxnSpPr>
            <p:cNvPr id="33" name="Straight Connector 15"/>
            <p:cNvCxnSpPr>
              <a:cxnSpLocks noChangeShapeType="1"/>
            </p:cNvCxnSpPr>
            <p:nvPr/>
          </p:nvCxnSpPr>
          <p:spPr bwMode="auto">
            <a:xfrm rot="10800000">
              <a:off x="942374" y="3729216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34" name="TextBox 16"/>
            <p:cNvSpPr txBox="1">
              <a:spLocks noChangeArrowheads="1"/>
            </p:cNvSpPr>
            <p:nvPr/>
          </p:nvSpPr>
          <p:spPr bwMode="auto">
            <a:xfrm>
              <a:off x="765541" y="3645097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</a:t>
              </a:r>
            </a:p>
          </p:txBody>
        </p:sp>
        <p:cxnSp>
          <p:nvCxnSpPr>
            <p:cNvPr id="35" name="Straight Connector 11"/>
            <p:cNvCxnSpPr>
              <a:cxnSpLocks noChangeShapeType="1"/>
            </p:cNvCxnSpPr>
            <p:nvPr/>
          </p:nvCxnSpPr>
          <p:spPr bwMode="auto">
            <a:xfrm rot="10800000">
              <a:off x="942374" y="3175314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36" name="TextBox 12"/>
            <p:cNvSpPr txBox="1">
              <a:spLocks noChangeArrowheads="1"/>
            </p:cNvSpPr>
            <p:nvPr/>
          </p:nvSpPr>
          <p:spPr bwMode="auto">
            <a:xfrm>
              <a:off x="686994" y="3091195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120</a:t>
              </a:r>
            </a:p>
          </p:txBody>
        </p:sp>
        <p:cxnSp>
          <p:nvCxnSpPr>
            <p:cNvPr id="37" name="Straight Connector 7"/>
            <p:cNvCxnSpPr>
              <a:cxnSpLocks noChangeShapeType="1"/>
            </p:cNvCxnSpPr>
            <p:nvPr/>
          </p:nvCxnSpPr>
          <p:spPr bwMode="auto">
            <a:xfrm rot="10800000">
              <a:off x="942374" y="2619969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38" name="TextBox 8"/>
            <p:cNvSpPr txBox="1">
              <a:spLocks noChangeArrowheads="1"/>
            </p:cNvSpPr>
            <p:nvPr/>
          </p:nvSpPr>
          <p:spPr bwMode="auto">
            <a:xfrm>
              <a:off x="686994" y="2535849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160</a:t>
              </a:r>
            </a:p>
          </p:txBody>
        </p:sp>
        <p:cxnSp>
          <p:nvCxnSpPr>
            <p:cNvPr id="39" name="Straight Connector 7"/>
            <p:cNvCxnSpPr>
              <a:cxnSpLocks noChangeShapeType="1"/>
            </p:cNvCxnSpPr>
            <p:nvPr/>
          </p:nvCxnSpPr>
          <p:spPr bwMode="auto">
            <a:xfrm rot="10800000">
              <a:off x="942374" y="2342420"/>
              <a:ext cx="76324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sp>
          <p:nvSpPr>
            <p:cNvPr id="40" name="TextBox 8"/>
            <p:cNvSpPr txBox="1">
              <a:spLocks noChangeArrowheads="1"/>
            </p:cNvSpPr>
            <p:nvPr/>
          </p:nvSpPr>
          <p:spPr bwMode="auto">
            <a:xfrm>
              <a:off x="686994" y="2258300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180</a:t>
              </a:r>
            </a:p>
          </p:txBody>
        </p:sp>
        <p:sp>
          <p:nvSpPr>
            <p:cNvPr id="41" name="TextBox 20"/>
            <p:cNvSpPr txBox="1">
              <a:spLocks noChangeArrowheads="1"/>
            </p:cNvSpPr>
            <p:nvPr/>
          </p:nvSpPr>
          <p:spPr bwMode="auto">
            <a:xfrm>
              <a:off x="1102988" y="4923347"/>
              <a:ext cx="122129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Total cholesterol</a:t>
              </a:r>
            </a:p>
          </p:txBody>
        </p:sp>
        <p:sp>
          <p:nvSpPr>
            <p:cNvPr id="42" name="TextBox 20"/>
            <p:cNvSpPr txBox="1">
              <a:spLocks noChangeArrowheads="1"/>
            </p:cNvSpPr>
            <p:nvPr/>
          </p:nvSpPr>
          <p:spPr bwMode="auto">
            <a:xfrm>
              <a:off x="2705318" y="4923347"/>
              <a:ext cx="31579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HDL</a:t>
              </a:r>
            </a:p>
          </p:txBody>
        </p:sp>
        <p:sp>
          <p:nvSpPr>
            <p:cNvPr id="43" name="TextBox 20"/>
            <p:cNvSpPr txBox="1">
              <a:spLocks noChangeArrowheads="1"/>
            </p:cNvSpPr>
            <p:nvPr/>
          </p:nvSpPr>
          <p:spPr bwMode="auto">
            <a:xfrm>
              <a:off x="3858975" y="4923347"/>
              <a:ext cx="29976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LDL</a:t>
              </a:r>
            </a:p>
          </p:txBody>
        </p:sp>
        <p:sp>
          <p:nvSpPr>
            <p:cNvPr id="44" name="TextBox 20"/>
            <p:cNvSpPr txBox="1">
              <a:spLocks noChangeArrowheads="1"/>
            </p:cNvSpPr>
            <p:nvPr/>
          </p:nvSpPr>
          <p:spPr bwMode="auto">
            <a:xfrm>
              <a:off x="4716351" y="4923347"/>
              <a:ext cx="94852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Triglycerides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264018" y="2299223"/>
              <a:ext cx="443986" cy="4792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264018" y="2347151"/>
              <a:ext cx="443986" cy="249393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423316" y="4126147"/>
              <a:ext cx="443986" cy="45719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423316" y="4136073"/>
              <a:ext cx="443986" cy="70227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582613" y="3454091"/>
              <a:ext cx="443986" cy="137901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741911" y="2856515"/>
              <a:ext cx="443986" cy="261011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741911" y="2867477"/>
              <a:ext cx="443986" cy="197275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708004" y="2351406"/>
              <a:ext cx="443986" cy="4571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708004" y="2362092"/>
              <a:ext cx="443986" cy="247899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63809" y="4114933"/>
              <a:ext cx="443986" cy="4571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63809" y="4130179"/>
              <a:ext cx="443986" cy="70756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022875" y="3438927"/>
              <a:ext cx="443986" cy="4571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022875" y="3453239"/>
              <a:ext cx="443986" cy="138635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85898" y="2787630"/>
              <a:ext cx="443986" cy="26101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185898" y="2866719"/>
              <a:ext cx="443986" cy="196984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5" name="Straight Connector 17"/>
            <p:cNvCxnSpPr>
              <a:cxnSpLocks noChangeShapeType="1"/>
            </p:cNvCxnSpPr>
            <p:nvPr/>
          </p:nvCxnSpPr>
          <p:spPr bwMode="auto">
            <a:xfrm>
              <a:off x="1019224" y="2062789"/>
              <a:ext cx="0" cy="2780454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  <p:cxnSp>
          <p:nvCxnSpPr>
            <p:cNvPr id="107" name="Straight Connector 17"/>
            <p:cNvCxnSpPr>
              <a:cxnSpLocks noChangeShapeType="1"/>
            </p:cNvCxnSpPr>
            <p:nvPr/>
          </p:nvCxnSpPr>
          <p:spPr bwMode="auto">
            <a:xfrm flipH="1">
              <a:off x="942374" y="4834186"/>
              <a:ext cx="4925770" cy="0"/>
            </a:xfrm>
            <a:prstGeom prst="line">
              <a:avLst/>
            </a:prstGeom>
            <a:noFill/>
            <a:ln w="12700" algn="ctr">
              <a:solidFill>
                <a:srgbClr val="000066"/>
              </a:solidFill>
              <a:round/>
              <a:headEnd/>
              <a:tailEnd/>
            </a:ln>
          </p:spPr>
        </p:cxnSp>
      </p:grpSp>
      <p:sp>
        <p:nvSpPr>
          <p:cNvPr id="91" name="ZoneTexte 69"/>
          <p:cNvSpPr txBox="1">
            <a:spLocks noChangeArrowheads="1"/>
          </p:cNvSpPr>
          <p:nvPr/>
        </p:nvSpPr>
        <p:spPr bwMode="auto">
          <a:xfrm>
            <a:off x="5995257" y="6582618"/>
            <a:ext cx="31418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Trottier</a:t>
            </a:r>
            <a:r>
              <a:rPr lang="de-DE" sz="1200" i="1" dirty="0">
                <a:solidFill>
                  <a:srgbClr val="CC0000"/>
                </a:solidFill>
              </a:rPr>
              <a:t> B. </a:t>
            </a:r>
            <a:r>
              <a:rPr lang="de-DE" sz="1200" i="1" dirty="0" err="1">
                <a:solidFill>
                  <a:srgbClr val="CC0000"/>
                </a:solidFill>
              </a:rPr>
              <a:t>Antivir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Ther</a:t>
            </a:r>
            <a:r>
              <a:rPr lang="de-DE" sz="1200" i="1" dirty="0">
                <a:solidFill>
                  <a:srgbClr val="CC0000"/>
                </a:solidFill>
              </a:rPr>
              <a:t>. 2017;22(4):295-305.</a:t>
            </a:r>
            <a:endParaRPr lang="fr-FR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658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5"/>
          <p:cNvSpPr txBox="1">
            <a:spLocks/>
          </p:cNvSpPr>
          <p:nvPr/>
        </p:nvSpPr>
        <p:spPr bwMode="auto">
          <a:xfrm>
            <a:off x="104326" y="1156108"/>
            <a:ext cx="8932170" cy="51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 baseline="0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US" sz="2200" dirty="0">
                <a:solidFill>
                  <a:srgbClr val="CC3300"/>
                </a:solidFill>
              </a:rPr>
              <a:t>Mean change from baseline in serum </a:t>
            </a:r>
            <a:r>
              <a:rPr lang="en-US" sz="2200" dirty="0" err="1">
                <a:solidFill>
                  <a:srgbClr val="CC3300"/>
                </a:solidFill>
              </a:rPr>
              <a:t>creatinine</a:t>
            </a:r>
            <a:r>
              <a:rPr lang="en-US" sz="2200" dirty="0">
                <a:solidFill>
                  <a:srgbClr val="CC3300"/>
                </a:solidFill>
              </a:rPr>
              <a:t> (mg/</a:t>
            </a:r>
            <a:r>
              <a:rPr lang="en-US" sz="2200" dirty="0" err="1">
                <a:solidFill>
                  <a:srgbClr val="CC3300"/>
                </a:solidFill>
              </a:rPr>
              <a:t>dL</a:t>
            </a:r>
            <a:r>
              <a:rPr lang="en-US" sz="2200" dirty="0">
                <a:solidFill>
                  <a:srgbClr val="CC3300"/>
                </a:solidFill>
              </a:rPr>
              <a:t>) through 24 weeks</a:t>
            </a:r>
            <a:endParaRPr lang="en-GB" sz="2200" dirty="0">
              <a:solidFill>
                <a:srgbClr val="CC3300"/>
              </a:solidFill>
            </a:endParaRPr>
          </a:p>
        </p:txBody>
      </p:sp>
      <p:sp>
        <p:nvSpPr>
          <p:cNvPr id="2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/>
              <a:t>STRIIVING </a:t>
            </a:r>
            <a:r>
              <a:rPr lang="fr-FR" sz="3200" dirty="0" err="1"/>
              <a:t>Study</a:t>
            </a:r>
            <a:r>
              <a:rPr lang="fr-FR" sz="3200" dirty="0"/>
              <a:t>: switch to DTG/ABC/3TC</a:t>
            </a:r>
          </a:p>
        </p:txBody>
      </p: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-2" y="6605389"/>
            <a:ext cx="106680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STRIIVING</a:t>
            </a:r>
          </a:p>
        </p:txBody>
      </p:sp>
      <p:sp>
        <p:nvSpPr>
          <p:cNvPr id="31" name="ZoneTexte 69"/>
          <p:cNvSpPr txBox="1">
            <a:spLocks noChangeArrowheads="1"/>
          </p:cNvSpPr>
          <p:nvPr/>
        </p:nvSpPr>
        <p:spPr bwMode="auto">
          <a:xfrm>
            <a:off x="5995257" y="6582618"/>
            <a:ext cx="31418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Trottier</a:t>
            </a:r>
            <a:r>
              <a:rPr lang="de-DE" sz="1200" i="1" dirty="0">
                <a:solidFill>
                  <a:srgbClr val="CC0000"/>
                </a:solidFill>
              </a:rPr>
              <a:t> B. </a:t>
            </a:r>
            <a:r>
              <a:rPr lang="de-DE" sz="1200" i="1" dirty="0" err="1">
                <a:solidFill>
                  <a:srgbClr val="CC0000"/>
                </a:solidFill>
              </a:rPr>
              <a:t>Antivir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Ther</a:t>
            </a:r>
            <a:r>
              <a:rPr lang="de-DE" sz="1200" i="1" dirty="0">
                <a:solidFill>
                  <a:srgbClr val="CC0000"/>
                </a:solidFill>
              </a:rPr>
              <a:t>. 2017;22(4):295-305.</a:t>
            </a:r>
            <a:endParaRPr lang="fr-FR" sz="1200" i="1" dirty="0">
              <a:solidFill>
                <a:srgbClr val="CC0000"/>
              </a:solidFill>
            </a:endParaRPr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 bwMode="auto">
          <a:xfrm>
            <a:off x="50800" y="5877272"/>
            <a:ext cx="9024938" cy="69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/>
            <a:r>
              <a:rPr lang="en-US" sz="1600" kern="0" dirty="0">
                <a:solidFill>
                  <a:srgbClr val="000066"/>
                </a:solidFill>
              </a:rPr>
              <a:t>Small, non-progressive changes in serum creatinine were observed in the DTG/ABC/3TC arm due to known inhibition of tubular creatinine secretion by DTG 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79512" y="1653742"/>
            <a:ext cx="7938351" cy="4151522"/>
            <a:chOff x="179512" y="1653742"/>
            <a:chExt cx="7938351" cy="4151522"/>
          </a:xfrm>
        </p:grpSpPr>
        <p:sp>
          <p:nvSpPr>
            <p:cNvPr id="5" name="TextBox 4"/>
            <p:cNvSpPr txBox="1"/>
            <p:nvPr/>
          </p:nvSpPr>
          <p:spPr>
            <a:xfrm>
              <a:off x="3737035" y="5343599"/>
              <a:ext cx="439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256</a:t>
              </a:r>
            </a:p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257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2768469" y="5343599"/>
              <a:ext cx="439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262</a:t>
              </a:r>
            </a:p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257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760212" y="5343599"/>
              <a:ext cx="439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275</a:t>
              </a:r>
            </a:p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276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5711595" y="5343599"/>
              <a:ext cx="4395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237</a:t>
              </a:r>
            </a:p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246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7678320" y="5343599"/>
              <a:ext cx="439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240</a:t>
              </a:r>
            </a:p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249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543419" y="5343599"/>
              <a:ext cx="12233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DTG/ABC/3TC</a:t>
              </a:r>
            </a:p>
            <a:p>
              <a:pPr algn="r"/>
              <a:r>
                <a:rPr lang="en-US" sz="12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ART</a:t>
              </a:r>
              <a:endParaRPr lang="en-US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3"/>
            <p:cNvSpPr txBox="1"/>
            <p:nvPr/>
          </p:nvSpPr>
          <p:spPr>
            <a:xfrm>
              <a:off x="179512" y="5156274"/>
              <a:ext cx="1587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Number of patients</a:t>
              </a:r>
            </a:p>
          </p:txBody>
        </p:sp>
        <p:grpSp>
          <p:nvGrpSpPr>
            <p:cNvPr id="58" name="Groupe 57"/>
            <p:cNvGrpSpPr/>
            <p:nvPr/>
          </p:nvGrpSpPr>
          <p:grpSpPr>
            <a:xfrm>
              <a:off x="1835696" y="1772816"/>
              <a:ext cx="6132615" cy="3096940"/>
              <a:chOff x="669925" y="1065213"/>
              <a:chExt cx="8104188" cy="4092575"/>
            </a:xfrm>
          </p:grpSpPr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795338" y="1065213"/>
                <a:ext cx="7978775" cy="3959225"/>
              </a:xfrm>
              <a:custGeom>
                <a:avLst/>
                <a:gdLst>
                  <a:gd name="T0" fmla="*/ 5026 w 5026"/>
                  <a:gd name="T1" fmla="*/ 2494 h 2494"/>
                  <a:gd name="T2" fmla="*/ 0 w 5026"/>
                  <a:gd name="T3" fmla="*/ 2494 h 2494"/>
                  <a:gd name="T4" fmla="*/ 0 w 5026"/>
                  <a:gd name="T5" fmla="*/ 0 h 2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26" h="2494">
                    <a:moveTo>
                      <a:pt x="5026" y="2494"/>
                    </a:moveTo>
                    <a:lnTo>
                      <a:pt x="0" y="2494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 flipV="1">
                <a:off x="6080125" y="5024438"/>
                <a:ext cx="0" cy="1333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 flipV="1">
                <a:off x="3471863" y="5024438"/>
                <a:ext cx="0" cy="1333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auto">
              <a:xfrm flipV="1">
                <a:off x="2193925" y="5024438"/>
                <a:ext cx="0" cy="1333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 flipV="1">
                <a:off x="852488" y="5024438"/>
                <a:ext cx="0" cy="1333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Line 13"/>
              <p:cNvSpPr>
                <a:spLocks noChangeShapeType="1"/>
              </p:cNvSpPr>
              <p:nvPr/>
            </p:nvSpPr>
            <p:spPr bwMode="auto">
              <a:xfrm flipV="1">
                <a:off x="8670925" y="5024438"/>
                <a:ext cx="0" cy="13335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auto">
              <a:xfrm>
                <a:off x="669925" y="1863725"/>
                <a:ext cx="125413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15"/>
              <p:cNvSpPr>
                <a:spLocks noChangeShapeType="1"/>
              </p:cNvSpPr>
              <p:nvPr/>
            </p:nvSpPr>
            <p:spPr bwMode="auto">
              <a:xfrm>
                <a:off x="669925" y="2654300"/>
                <a:ext cx="125413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16"/>
              <p:cNvSpPr>
                <a:spLocks noChangeShapeType="1"/>
              </p:cNvSpPr>
              <p:nvPr/>
            </p:nvSpPr>
            <p:spPr bwMode="auto">
              <a:xfrm>
                <a:off x="669925" y="3444875"/>
                <a:ext cx="125413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17"/>
              <p:cNvSpPr>
                <a:spLocks noChangeShapeType="1"/>
              </p:cNvSpPr>
              <p:nvPr/>
            </p:nvSpPr>
            <p:spPr bwMode="auto">
              <a:xfrm>
                <a:off x="669925" y="4235450"/>
                <a:ext cx="125413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18"/>
              <p:cNvSpPr>
                <a:spLocks noChangeShapeType="1"/>
              </p:cNvSpPr>
              <p:nvPr/>
            </p:nvSpPr>
            <p:spPr bwMode="auto">
              <a:xfrm>
                <a:off x="669925" y="5024438"/>
                <a:ext cx="125413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19"/>
              <p:cNvSpPr>
                <a:spLocks noChangeShapeType="1"/>
              </p:cNvSpPr>
              <p:nvPr/>
            </p:nvSpPr>
            <p:spPr bwMode="auto">
              <a:xfrm>
                <a:off x="669925" y="1076325"/>
                <a:ext cx="125413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20"/>
              <p:cNvSpPr>
                <a:spLocks noChangeShapeType="1"/>
              </p:cNvSpPr>
              <p:nvPr/>
            </p:nvSpPr>
            <p:spPr bwMode="auto">
              <a:xfrm flipH="1">
                <a:off x="795338" y="3444159"/>
                <a:ext cx="793273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auto">
              <a:xfrm>
                <a:off x="795338" y="3368675"/>
                <a:ext cx="7920038" cy="76200"/>
              </a:xfrm>
              <a:custGeom>
                <a:avLst/>
                <a:gdLst>
                  <a:gd name="T0" fmla="*/ 4989 w 4989"/>
                  <a:gd name="T1" fmla="*/ 0 h 48"/>
                  <a:gd name="T2" fmla="*/ 857 w 4989"/>
                  <a:gd name="T3" fmla="*/ 0 h 48"/>
                  <a:gd name="T4" fmla="*/ 0 w 4989"/>
                  <a:gd name="T5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89" h="48">
                    <a:moveTo>
                      <a:pt x="4989" y="0"/>
                    </a:moveTo>
                    <a:lnTo>
                      <a:pt x="857" y="0"/>
                    </a:lnTo>
                    <a:lnTo>
                      <a:pt x="0" y="48"/>
                    </a:lnTo>
                  </a:path>
                </a:pathLst>
              </a:custGeom>
              <a:noFill/>
              <a:ln w="3016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Rectangle 22"/>
              <p:cNvSpPr>
                <a:spLocks noChangeArrowheads="1"/>
              </p:cNvSpPr>
              <p:nvPr/>
            </p:nvSpPr>
            <p:spPr bwMode="auto">
              <a:xfrm>
                <a:off x="741363" y="3392488"/>
                <a:ext cx="104775" cy="106363"/>
              </a:xfrm>
              <a:prstGeom prst="rect">
                <a:avLst/>
              </a:pr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" name="Line 23"/>
              <p:cNvSpPr>
                <a:spLocks noChangeShapeType="1"/>
              </p:cNvSpPr>
              <p:nvPr/>
            </p:nvSpPr>
            <p:spPr bwMode="auto">
              <a:xfrm flipV="1">
                <a:off x="6089650" y="2646363"/>
                <a:ext cx="0" cy="1495425"/>
              </a:xfrm>
              <a:prstGeom prst="line">
                <a:avLst/>
              </a:prstGeom>
              <a:noFill/>
              <a:ln w="3016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" name="Line 24"/>
              <p:cNvSpPr>
                <a:spLocks noChangeShapeType="1"/>
              </p:cNvSpPr>
              <p:nvPr/>
            </p:nvSpPr>
            <p:spPr bwMode="auto">
              <a:xfrm flipV="1">
                <a:off x="3473450" y="2590800"/>
                <a:ext cx="0" cy="1538288"/>
              </a:xfrm>
              <a:prstGeom prst="line">
                <a:avLst/>
              </a:prstGeom>
              <a:noFill/>
              <a:ln w="3016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" name="Line 25"/>
              <p:cNvSpPr>
                <a:spLocks noChangeShapeType="1"/>
              </p:cNvSpPr>
              <p:nvPr/>
            </p:nvSpPr>
            <p:spPr bwMode="auto">
              <a:xfrm flipV="1">
                <a:off x="2173288" y="2616200"/>
                <a:ext cx="0" cy="1512888"/>
              </a:xfrm>
              <a:prstGeom prst="line">
                <a:avLst/>
              </a:prstGeom>
              <a:noFill/>
              <a:ln w="3016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6" name="Line 26"/>
              <p:cNvSpPr>
                <a:spLocks noChangeShapeType="1"/>
              </p:cNvSpPr>
              <p:nvPr/>
            </p:nvSpPr>
            <p:spPr bwMode="auto">
              <a:xfrm flipV="1">
                <a:off x="8701088" y="2582863"/>
                <a:ext cx="0" cy="1565275"/>
              </a:xfrm>
              <a:prstGeom prst="line">
                <a:avLst/>
              </a:prstGeom>
              <a:noFill/>
              <a:ln w="3016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7" name="Rectangle 27"/>
              <p:cNvSpPr>
                <a:spLocks noChangeArrowheads="1"/>
              </p:cNvSpPr>
              <p:nvPr/>
            </p:nvSpPr>
            <p:spPr bwMode="auto">
              <a:xfrm>
                <a:off x="2124075" y="3330575"/>
                <a:ext cx="104775" cy="106363"/>
              </a:xfrm>
              <a:prstGeom prst="rect">
                <a:avLst/>
              </a:pr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8" name="Rectangle 28"/>
              <p:cNvSpPr>
                <a:spLocks noChangeArrowheads="1"/>
              </p:cNvSpPr>
              <p:nvPr/>
            </p:nvSpPr>
            <p:spPr bwMode="auto">
              <a:xfrm>
                <a:off x="3430588" y="3314700"/>
                <a:ext cx="103188" cy="104775"/>
              </a:xfrm>
              <a:prstGeom prst="rect">
                <a:avLst/>
              </a:pr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9" name="Rectangle 29"/>
              <p:cNvSpPr>
                <a:spLocks noChangeArrowheads="1"/>
              </p:cNvSpPr>
              <p:nvPr/>
            </p:nvSpPr>
            <p:spPr bwMode="auto">
              <a:xfrm>
                <a:off x="6035675" y="3314700"/>
                <a:ext cx="106363" cy="104775"/>
              </a:xfrm>
              <a:prstGeom prst="rect">
                <a:avLst/>
              </a:pr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0" name="Rectangle 30"/>
              <p:cNvSpPr>
                <a:spLocks noChangeArrowheads="1"/>
              </p:cNvSpPr>
              <p:nvPr/>
            </p:nvSpPr>
            <p:spPr bwMode="auto">
              <a:xfrm>
                <a:off x="8651875" y="3314700"/>
                <a:ext cx="106363" cy="104775"/>
              </a:xfrm>
              <a:prstGeom prst="rect">
                <a:avLst/>
              </a:pr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2" name="Line 32"/>
              <p:cNvSpPr>
                <a:spLocks noChangeShapeType="1"/>
              </p:cNvSpPr>
              <p:nvPr/>
            </p:nvSpPr>
            <p:spPr bwMode="auto">
              <a:xfrm flipV="1">
                <a:off x="8631238" y="1852613"/>
                <a:ext cx="0" cy="1819275"/>
              </a:xfrm>
              <a:prstGeom prst="line">
                <a:avLst/>
              </a:pr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3" name="Freeform 33"/>
              <p:cNvSpPr>
                <a:spLocks/>
              </p:cNvSpPr>
              <p:nvPr/>
            </p:nvSpPr>
            <p:spPr bwMode="auto">
              <a:xfrm>
                <a:off x="6019800" y="2665413"/>
                <a:ext cx="2608263" cy="93663"/>
              </a:xfrm>
              <a:custGeom>
                <a:avLst/>
                <a:gdLst>
                  <a:gd name="T0" fmla="*/ 1643 w 1643"/>
                  <a:gd name="T1" fmla="*/ 59 h 59"/>
                  <a:gd name="T2" fmla="*/ 3 w 1643"/>
                  <a:gd name="T3" fmla="*/ 0 h 59"/>
                  <a:gd name="T4" fmla="*/ 0 w 1643"/>
                  <a:gd name="T5" fmla="*/ 1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43" h="59">
                    <a:moveTo>
                      <a:pt x="1643" y="59"/>
                    </a:moveTo>
                    <a:lnTo>
                      <a:pt x="3" y="0"/>
                    </a:lnTo>
                    <a:lnTo>
                      <a:pt x="0" y="1"/>
                    </a:lnTo>
                  </a:path>
                </a:pathLst>
              </a:cu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4" name="Line 34"/>
              <p:cNvSpPr>
                <a:spLocks noChangeShapeType="1"/>
              </p:cNvSpPr>
              <p:nvPr/>
            </p:nvSpPr>
            <p:spPr bwMode="auto">
              <a:xfrm flipV="1">
                <a:off x="6019800" y="1879600"/>
                <a:ext cx="0" cy="787400"/>
              </a:xfrm>
              <a:prstGeom prst="line">
                <a:avLst/>
              </a:pr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5" name="Line 35"/>
              <p:cNvSpPr>
                <a:spLocks noChangeShapeType="1"/>
              </p:cNvSpPr>
              <p:nvPr/>
            </p:nvSpPr>
            <p:spPr bwMode="auto">
              <a:xfrm flipV="1">
                <a:off x="6019800" y="2667000"/>
                <a:ext cx="0" cy="787400"/>
              </a:xfrm>
              <a:prstGeom prst="line">
                <a:avLst/>
              </a:pr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6" name="Line 36"/>
              <p:cNvSpPr>
                <a:spLocks noChangeShapeType="1"/>
              </p:cNvSpPr>
              <p:nvPr/>
            </p:nvSpPr>
            <p:spPr bwMode="auto">
              <a:xfrm flipV="1">
                <a:off x="3408363" y="1895475"/>
                <a:ext cx="0" cy="866775"/>
              </a:xfrm>
              <a:prstGeom prst="line">
                <a:avLst/>
              </a:pr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7" name="Freeform 37"/>
              <p:cNvSpPr>
                <a:spLocks/>
              </p:cNvSpPr>
              <p:nvPr/>
            </p:nvSpPr>
            <p:spPr bwMode="auto">
              <a:xfrm>
                <a:off x="795338" y="2765425"/>
                <a:ext cx="1311275" cy="679450"/>
              </a:xfrm>
              <a:custGeom>
                <a:avLst/>
                <a:gdLst>
                  <a:gd name="T0" fmla="*/ 826 w 826"/>
                  <a:gd name="T1" fmla="*/ 0 h 428"/>
                  <a:gd name="T2" fmla="*/ 821 w 826"/>
                  <a:gd name="T3" fmla="*/ 0 h 428"/>
                  <a:gd name="T4" fmla="*/ 0 w 826"/>
                  <a:gd name="T5" fmla="*/ 428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6" h="428">
                    <a:moveTo>
                      <a:pt x="826" y="0"/>
                    </a:moveTo>
                    <a:lnTo>
                      <a:pt x="821" y="0"/>
                    </a:lnTo>
                    <a:lnTo>
                      <a:pt x="0" y="428"/>
                    </a:lnTo>
                  </a:path>
                </a:pathLst>
              </a:cu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8" name="Line 38"/>
              <p:cNvSpPr>
                <a:spLocks noChangeShapeType="1"/>
              </p:cNvSpPr>
              <p:nvPr/>
            </p:nvSpPr>
            <p:spPr bwMode="auto">
              <a:xfrm flipV="1">
                <a:off x="2106613" y="1928813"/>
                <a:ext cx="0" cy="836613"/>
              </a:xfrm>
              <a:prstGeom prst="line">
                <a:avLst/>
              </a:pr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9" name="Line 39"/>
              <p:cNvSpPr>
                <a:spLocks noChangeShapeType="1"/>
              </p:cNvSpPr>
              <p:nvPr/>
            </p:nvSpPr>
            <p:spPr bwMode="auto">
              <a:xfrm flipV="1">
                <a:off x="2106613" y="2765425"/>
                <a:ext cx="0" cy="828675"/>
              </a:xfrm>
              <a:prstGeom prst="line">
                <a:avLst/>
              </a:pr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0" name="Line 40"/>
              <p:cNvSpPr>
                <a:spLocks noChangeShapeType="1"/>
              </p:cNvSpPr>
              <p:nvPr/>
            </p:nvSpPr>
            <p:spPr bwMode="auto">
              <a:xfrm flipH="1">
                <a:off x="2106613" y="2762250"/>
                <a:ext cx="1301750" cy="3175"/>
              </a:xfrm>
              <a:prstGeom prst="line">
                <a:avLst/>
              </a:pr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1" name="Line 41"/>
              <p:cNvSpPr>
                <a:spLocks noChangeShapeType="1"/>
              </p:cNvSpPr>
              <p:nvPr/>
            </p:nvSpPr>
            <p:spPr bwMode="auto">
              <a:xfrm flipV="1">
                <a:off x="3408363" y="2762250"/>
                <a:ext cx="0" cy="866775"/>
              </a:xfrm>
              <a:prstGeom prst="line">
                <a:avLst/>
              </a:pr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2" name="Line 42"/>
              <p:cNvSpPr>
                <a:spLocks noChangeShapeType="1"/>
              </p:cNvSpPr>
              <p:nvPr/>
            </p:nvSpPr>
            <p:spPr bwMode="auto">
              <a:xfrm flipH="1">
                <a:off x="3408363" y="2667000"/>
                <a:ext cx="2611438" cy="95250"/>
              </a:xfrm>
              <a:prstGeom prst="line">
                <a:avLst/>
              </a:pr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3" name="Rectangle 43"/>
              <p:cNvSpPr>
                <a:spLocks noChangeArrowheads="1"/>
              </p:cNvSpPr>
              <p:nvPr/>
            </p:nvSpPr>
            <p:spPr bwMode="auto">
              <a:xfrm>
                <a:off x="2055813" y="2711450"/>
                <a:ext cx="106363" cy="104775"/>
              </a:xfrm>
              <a:prstGeom prst="rect">
                <a:avLst/>
              </a:prstGeom>
              <a:solidFill>
                <a:srgbClr val="000066"/>
              </a:solidFill>
              <a:ln w="0">
                <a:solidFill>
                  <a:srgbClr val="0000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4" name="Rectangle 44"/>
              <p:cNvSpPr>
                <a:spLocks noChangeArrowheads="1"/>
              </p:cNvSpPr>
              <p:nvPr/>
            </p:nvSpPr>
            <p:spPr bwMode="auto">
              <a:xfrm>
                <a:off x="3357563" y="2711450"/>
                <a:ext cx="104775" cy="104775"/>
              </a:xfrm>
              <a:prstGeom prst="rect">
                <a:avLst/>
              </a:prstGeom>
              <a:solidFill>
                <a:srgbClr val="000066"/>
              </a:solidFill>
              <a:ln w="0">
                <a:solidFill>
                  <a:srgbClr val="0000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5" name="Rectangle 45"/>
              <p:cNvSpPr>
                <a:spLocks noChangeArrowheads="1"/>
              </p:cNvSpPr>
              <p:nvPr/>
            </p:nvSpPr>
            <p:spPr bwMode="auto">
              <a:xfrm>
                <a:off x="5967413" y="2613025"/>
                <a:ext cx="106363" cy="106363"/>
              </a:xfrm>
              <a:prstGeom prst="rect">
                <a:avLst/>
              </a:prstGeom>
              <a:solidFill>
                <a:srgbClr val="000066"/>
              </a:solidFill>
              <a:ln w="0">
                <a:solidFill>
                  <a:srgbClr val="0000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6" name="Rectangle 46"/>
              <p:cNvSpPr>
                <a:spLocks noChangeArrowheads="1"/>
              </p:cNvSpPr>
              <p:nvPr/>
            </p:nvSpPr>
            <p:spPr bwMode="auto">
              <a:xfrm>
                <a:off x="8574088" y="2705100"/>
                <a:ext cx="104775" cy="106363"/>
              </a:xfrm>
              <a:prstGeom prst="rect">
                <a:avLst/>
              </a:prstGeom>
              <a:solidFill>
                <a:srgbClr val="000066"/>
              </a:solidFill>
              <a:ln w="0">
                <a:solidFill>
                  <a:srgbClr val="0000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62" name="TextBox 4"/>
            <p:cNvSpPr txBox="1"/>
            <p:nvPr/>
          </p:nvSpPr>
          <p:spPr>
            <a:xfrm>
              <a:off x="3821993" y="487891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TextBox 6"/>
            <p:cNvSpPr txBox="1"/>
            <p:nvPr/>
          </p:nvSpPr>
          <p:spPr>
            <a:xfrm>
              <a:off x="2853427" y="487891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TextBox 7"/>
            <p:cNvSpPr txBox="1"/>
            <p:nvPr/>
          </p:nvSpPr>
          <p:spPr>
            <a:xfrm>
              <a:off x="1793874" y="4878913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BL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TextBox 8"/>
            <p:cNvSpPr txBox="1"/>
            <p:nvPr/>
          </p:nvSpPr>
          <p:spPr>
            <a:xfrm>
              <a:off x="5754075" y="487891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16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7720799" y="487891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24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Box 8"/>
            <p:cNvSpPr txBox="1"/>
            <p:nvPr/>
          </p:nvSpPr>
          <p:spPr>
            <a:xfrm>
              <a:off x="4658126" y="5017412"/>
              <a:ext cx="5826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Week</a:t>
              </a:r>
              <a:endParaRPr lang="en-US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xtBox 7"/>
            <p:cNvSpPr txBox="1"/>
            <p:nvPr/>
          </p:nvSpPr>
          <p:spPr>
            <a:xfrm>
              <a:off x="1455149" y="463034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-0,2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TextBox 7"/>
            <p:cNvSpPr txBox="1"/>
            <p:nvPr/>
          </p:nvSpPr>
          <p:spPr>
            <a:xfrm>
              <a:off x="1455149" y="4035026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-0,1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TextBox 7"/>
            <p:cNvSpPr txBox="1"/>
            <p:nvPr/>
          </p:nvSpPr>
          <p:spPr>
            <a:xfrm>
              <a:off x="1634686" y="343970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TextBox 7"/>
            <p:cNvSpPr txBox="1"/>
            <p:nvPr/>
          </p:nvSpPr>
          <p:spPr>
            <a:xfrm>
              <a:off x="1506445" y="2844384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0,1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TextBox 7"/>
            <p:cNvSpPr txBox="1"/>
            <p:nvPr/>
          </p:nvSpPr>
          <p:spPr>
            <a:xfrm>
              <a:off x="1506445" y="2249063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0,2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TextBox 7"/>
            <p:cNvSpPr txBox="1"/>
            <p:nvPr/>
          </p:nvSpPr>
          <p:spPr>
            <a:xfrm>
              <a:off x="1506445" y="165374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0,3</a:t>
              </a:r>
              <a:endParaRPr lang="en-US" dirty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AutoShape 165"/>
            <p:cNvSpPr>
              <a:spLocks noChangeArrowheads="1"/>
            </p:cNvSpPr>
            <p:nvPr/>
          </p:nvSpPr>
          <p:spPr bwMode="auto">
            <a:xfrm>
              <a:off x="3570530" y="1772816"/>
              <a:ext cx="3377733" cy="37978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77" name="Rectangle 48"/>
            <p:cNvSpPr>
              <a:spLocks/>
            </p:cNvSpPr>
            <p:nvPr/>
          </p:nvSpPr>
          <p:spPr bwMode="auto">
            <a:xfrm>
              <a:off x="3692460" y="1913037"/>
              <a:ext cx="107950" cy="97734"/>
            </a:xfrm>
            <a:prstGeom prst="rect">
              <a:avLst/>
            </a:prstGeom>
            <a:solidFill>
              <a:srgbClr val="000066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78" name="Rectangle 49"/>
            <p:cNvSpPr>
              <a:spLocks/>
            </p:cNvSpPr>
            <p:nvPr/>
          </p:nvSpPr>
          <p:spPr bwMode="auto">
            <a:xfrm>
              <a:off x="5154707" y="1913037"/>
              <a:ext cx="107950" cy="97734"/>
            </a:xfrm>
            <a:prstGeom prst="rect">
              <a:avLst/>
            </a:prstGeom>
            <a:solidFill>
              <a:srgbClr val="FF660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79" name="ZoneTexte 52"/>
            <p:cNvSpPr txBox="1">
              <a:spLocks noChangeArrowheads="1"/>
            </p:cNvSpPr>
            <p:nvPr/>
          </p:nvSpPr>
          <p:spPr bwMode="auto">
            <a:xfrm>
              <a:off x="3805172" y="1805475"/>
              <a:ext cx="136486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DTG/ABC/3TC</a:t>
              </a:r>
            </a:p>
          </p:txBody>
        </p:sp>
        <p:sp>
          <p:nvSpPr>
            <p:cNvPr id="80" name="ZoneTexte 53"/>
            <p:cNvSpPr txBox="1">
              <a:spLocks noChangeArrowheads="1"/>
            </p:cNvSpPr>
            <p:nvPr/>
          </p:nvSpPr>
          <p:spPr bwMode="auto">
            <a:xfrm>
              <a:off x="5267419" y="1805475"/>
              <a:ext cx="16808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Continuation ART</a:t>
              </a: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7968311" y="2852936"/>
            <a:ext cx="698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0066"/>
                </a:solidFill>
              </a:rPr>
              <a:t>0,087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7968311" y="3354639"/>
            <a:ext cx="5840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0066"/>
                </a:solidFill>
              </a:rPr>
              <a:t>0,01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7968311" y="2855289"/>
            <a:ext cx="698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0066"/>
                </a:solidFill>
              </a:rPr>
              <a:t>0,087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7671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610707" y="1109614"/>
            <a:ext cx="59555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 baseline="0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/>
            <a:r>
              <a:rPr lang="en-US" sz="2400" dirty="0">
                <a:solidFill>
                  <a:srgbClr val="CC3300"/>
                </a:solidFill>
              </a:rPr>
              <a:t>Treatment Satisfaction (HIVTSQ)</a:t>
            </a:r>
          </a:p>
          <a:p>
            <a:pPr algn="ctr"/>
            <a:r>
              <a:rPr lang="en-US" sz="2400" dirty="0">
                <a:solidFill>
                  <a:srgbClr val="CC3300"/>
                </a:solidFill>
              </a:rPr>
              <a:t>Adjusted mean change in total score at W24</a:t>
            </a: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/>
              <a:t>STRIIVING </a:t>
            </a:r>
            <a:r>
              <a:rPr lang="fr-FR" sz="3200" dirty="0" err="1"/>
              <a:t>Study</a:t>
            </a:r>
            <a:r>
              <a:rPr lang="fr-FR" sz="3200" dirty="0"/>
              <a:t>: switch to DTG/ABC/3TC</a:t>
            </a: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-2" y="6605389"/>
            <a:ext cx="106680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STRIIVING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50800" y="5673126"/>
            <a:ext cx="9024938" cy="34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/>
            <a:r>
              <a:rPr lang="en-US" sz="1800" kern="0" dirty="0">
                <a:solidFill>
                  <a:srgbClr val="000066"/>
                </a:solidFill>
              </a:rPr>
              <a:t>At baseline, overall treatment satisfaction scores were similar between groups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893864" y="2080452"/>
            <a:ext cx="7422552" cy="3566243"/>
            <a:chOff x="893864" y="2080452"/>
            <a:chExt cx="7422552" cy="3566243"/>
          </a:xfrm>
        </p:grpSpPr>
        <p:sp>
          <p:nvSpPr>
            <p:cNvPr id="8" name="TextBox 13"/>
            <p:cNvSpPr txBox="1"/>
            <p:nvPr/>
          </p:nvSpPr>
          <p:spPr>
            <a:xfrm>
              <a:off x="4860032" y="2712086"/>
              <a:ext cx="33123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Adjusted mean difference at W24 (95% CI): 2.4 (1.3, 3.5) ; p &lt; 0.001</a:t>
              </a:r>
            </a:p>
          </p:txBody>
        </p:sp>
        <p:sp>
          <p:nvSpPr>
            <p:cNvPr id="14" name="AutoShape 165"/>
            <p:cNvSpPr>
              <a:spLocks noChangeArrowheads="1"/>
            </p:cNvSpPr>
            <p:nvPr/>
          </p:nvSpPr>
          <p:spPr bwMode="auto">
            <a:xfrm>
              <a:off x="3131839" y="2080452"/>
              <a:ext cx="3377733" cy="37978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5" name="Rectangle 48"/>
            <p:cNvSpPr>
              <a:spLocks/>
            </p:cNvSpPr>
            <p:nvPr/>
          </p:nvSpPr>
          <p:spPr bwMode="auto">
            <a:xfrm>
              <a:off x="3253769" y="2220673"/>
              <a:ext cx="107950" cy="97734"/>
            </a:xfrm>
            <a:prstGeom prst="rect">
              <a:avLst/>
            </a:prstGeom>
            <a:solidFill>
              <a:srgbClr val="000066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16" name="Rectangle 49"/>
            <p:cNvSpPr>
              <a:spLocks/>
            </p:cNvSpPr>
            <p:nvPr/>
          </p:nvSpPr>
          <p:spPr bwMode="auto">
            <a:xfrm>
              <a:off x="4716016" y="2220673"/>
              <a:ext cx="107950" cy="97734"/>
            </a:xfrm>
            <a:prstGeom prst="rect">
              <a:avLst/>
            </a:prstGeom>
            <a:solidFill>
              <a:srgbClr val="FF660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17" name="ZoneTexte 52"/>
            <p:cNvSpPr txBox="1">
              <a:spLocks noChangeArrowheads="1"/>
            </p:cNvSpPr>
            <p:nvPr/>
          </p:nvSpPr>
          <p:spPr bwMode="auto">
            <a:xfrm>
              <a:off x="3366481" y="2113111"/>
              <a:ext cx="136486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DTG/ABC/3TC</a:t>
              </a:r>
            </a:p>
          </p:txBody>
        </p:sp>
        <p:sp>
          <p:nvSpPr>
            <p:cNvPr id="18" name="ZoneTexte 53"/>
            <p:cNvSpPr txBox="1">
              <a:spLocks noChangeArrowheads="1"/>
            </p:cNvSpPr>
            <p:nvPr/>
          </p:nvSpPr>
          <p:spPr bwMode="auto">
            <a:xfrm>
              <a:off x="4828728" y="2113111"/>
              <a:ext cx="16808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Continuation ART</a:t>
              </a:r>
            </a:p>
          </p:txBody>
        </p:sp>
        <p:grpSp>
          <p:nvGrpSpPr>
            <p:cNvPr id="28" name="Groupe 27"/>
            <p:cNvGrpSpPr/>
            <p:nvPr/>
          </p:nvGrpSpPr>
          <p:grpSpPr>
            <a:xfrm>
              <a:off x="1116062" y="2720909"/>
              <a:ext cx="7200354" cy="2580299"/>
              <a:chOff x="-166688" y="2736851"/>
              <a:chExt cx="8310563" cy="2978150"/>
            </a:xfrm>
          </p:grpSpPr>
          <p:sp>
            <p:nvSpPr>
              <p:cNvPr id="7" name="Freeform 8"/>
              <p:cNvSpPr>
                <a:spLocks/>
              </p:cNvSpPr>
              <p:nvPr/>
            </p:nvSpPr>
            <p:spPr bwMode="auto">
              <a:xfrm>
                <a:off x="-53975" y="2736851"/>
                <a:ext cx="8197850" cy="2978150"/>
              </a:xfrm>
              <a:custGeom>
                <a:avLst/>
                <a:gdLst>
                  <a:gd name="T0" fmla="*/ 5164 w 5164"/>
                  <a:gd name="T1" fmla="*/ 1876 h 1876"/>
                  <a:gd name="T2" fmla="*/ 0 w 5164"/>
                  <a:gd name="T3" fmla="*/ 1876 h 1876"/>
                  <a:gd name="T4" fmla="*/ 0 w 5164"/>
                  <a:gd name="T5" fmla="*/ 0 h 1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164" h="1876">
                    <a:moveTo>
                      <a:pt x="5164" y="1876"/>
                    </a:moveTo>
                    <a:lnTo>
                      <a:pt x="0" y="1876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-166688" y="3476626"/>
                <a:ext cx="1127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10"/>
              <p:cNvSpPr>
                <a:spLocks noChangeShapeType="1"/>
              </p:cNvSpPr>
              <p:nvPr/>
            </p:nvSpPr>
            <p:spPr bwMode="auto">
              <a:xfrm>
                <a:off x="-166688" y="4230688"/>
                <a:ext cx="1127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11"/>
              <p:cNvSpPr>
                <a:spLocks noChangeShapeType="1"/>
              </p:cNvSpPr>
              <p:nvPr/>
            </p:nvSpPr>
            <p:spPr bwMode="auto">
              <a:xfrm>
                <a:off x="-166688" y="4953001"/>
                <a:ext cx="1127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12"/>
              <p:cNvSpPr>
                <a:spLocks noChangeShapeType="1"/>
              </p:cNvSpPr>
              <p:nvPr/>
            </p:nvSpPr>
            <p:spPr bwMode="auto">
              <a:xfrm>
                <a:off x="-166688" y="5715001"/>
                <a:ext cx="1127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>
                <a:off x="-166688" y="2744788"/>
                <a:ext cx="1127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Rectangle 14"/>
              <p:cNvSpPr>
                <a:spLocks noChangeArrowheads="1"/>
              </p:cNvSpPr>
              <p:nvPr/>
            </p:nvSpPr>
            <p:spPr bwMode="auto">
              <a:xfrm>
                <a:off x="1192213" y="3333751"/>
                <a:ext cx="1611313" cy="2381250"/>
              </a:xfrm>
              <a:prstGeom prst="rect">
                <a:avLst/>
              </a:prstGeom>
              <a:solidFill>
                <a:srgbClr val="000066"/>
              </a:solidFill>
              <a:ln w="0">
                <a:solidFill>
                  <a:srgbClr val="0000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5278438" y="5124451"/>
                <a:ext cx="1609725" cy="590550"/>
              </a:xfrm>
              <a:prstGeom prst="rect">
                <a:avLst/>
              </a:pr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6078538" y="4810126"/>
                <a:ext cx="0" cy="588963"/>
              </a:xfrm>
              <a:prstGeom prst="line">
                <a:avLst/>
              </a:prstGeom>
              <a:noFill/>
              <a:ln w="3016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17"/>
              <p:cNvSpPr>
                <a:spLocks noChangeShapeType="1"/>
              </p:cNvSpPr>
              <p:nvPr/>
            </p:nvSpPr>
            <p:spPr bwMode="auto">
              <a:xfrm flipV="1">
                <a:off x="1992313" y="3040063"/>
                <a:ext cx="0" cy="598488"/>
              </a:xfrm>
              <a:prstGeom prst="line">
                <a:avLst/>
              </a:prstGeom>
              <a:noFill/>
              <a:ln w="30163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9" name="ZoneTexte 28"/>
            <p:cNvSpPr txBox="1"/>
            <p:nvPr/>
          </p:nvSpPr>
          <p:spPr>
            <a:xfrm>
              <a:off x="893864" y="516061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893864" y="4502504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893864" y="3876684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893864" y="3223357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93864" y="2589286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2046333" y="5369696"/>
              <a:ext cx="18902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000066"/>
                  </a:solidFill>
                </a:rPr>
                <a:t>DTG/ABC/3TC (N = 269)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5937042" y="5369696"/>
              <a:ext cx="11881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000066"/>
                  </a:solidFill>
                </a:rPr>
                <a:t>ART (N = 276)</a:t>
              </a:r>
            </a:p>
          </p:txBody>
        </p:sp>
      </p:grp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5995257" y="6582618"/>
            <a:ext cx="31418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Trottier</a:t>
            </a:r>
            <a:r>
              <a:rPr lang="de-DE" sz="1200" i="1" dirty="0">
                <a:solidFill>
                  <a:srgbClr val="CC0000"/>
                </a:solidFill>
              </a:rPr>
              <a:t> B. </a:t>
            </a:r>
            <a:r>
              <a:rPr lang="de-DE" sz="1200" i="1" dirty="0" err="1">
                <a:solidFill>
                  <a:srgbClr val="CC0000"/>
                </a:solidFill>
              </a:rPr>
              <a:t>Antivir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Ther</a:t>
            </a:r>
            <a:r>
              <a:rPr lang="de-DE" sz="1200" i="1" dirty="0">
                <a:solidFill>
                  <a:srgbClr val="CC0000"/>
                </a:solidFill>
              </a:rPr>
              <a:t>. 2017;22(4):295-305.</a:t>
            </a:r>
            <a:endParaRPr lang="fr-FR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13704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1169</Words>
  <Application>Microsoft Office PowerPoint</Application>
  <PresentationFormat>Affichage à l'écran (4:3)</PresentationFormat>
  <Paragraphs>393</Paragraphs>
  <Slides>10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ARV_trials_2016</vt:lpstr>
      <vt:lpstr>Switch to DTG/ABC/3TC</vt:lpstr>
      <vt:lpstr>STRIIVING Study: switch to DTG/ABC/3TC</vt:lpstr>
      <vt:lpstr>STRIIVING Study: switch to DTG/ABC/3TC</vt:lpstr>
      <vt:lpstr>STRIIVING Study: switch to DTG/ABC/3TC</vt:lpstr>
      <vt:lpstr>STRIIVING Study: switch to DTG/ABC/3TC</vt:lpstr>
      <vt:lpstr>STRIIVING Study: switch to DTG/ABC/3TC</vt:lpstr>
      <vt:lpstr>STRIIVING Study: switch to DTG/ABC/3TC</vt:lpstr>
      <vt:lpstr>STRIIVING Study: switch to DTG/ABC/3TC</vt:lpstr>
      <vt:lpstr>STRIIVING Study: switch to DTG/ABC/3TC</vt:lpstr>
      <vt:lpstr>STRIIVING Study: switch to DTG/ABC/3TC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Pedro Cahn, Anton Poszniak, François Raffi</dc:creator>
  <cp:lastModifiedBy>Utilisateur</cp:lastModifiedBy>
  <cp:revision>548</cp:revision>
  <dcterms:created xsi:type="dcterms:W3CDTF">2014-11-11T16:43:33Z</dcterms:created>
  <dcterms:modified xsi:type="dcterms:W3CDTF">2018-01-31T14:48:46Z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0E457682-A8FA-4F81-817F-8AAF511D02E4</vt:lpwstr>
  </property>
  <property fmtid="{D5CDD505-2E9C-101B-9397-08002B2CF9AE}" pid="3" name="ArticulatePath">
    <vt:lpwstr>STRIIVING ENGLISH 05092016 à revoir</vt:lpwstr>
  </property>
</Properties>
</file>