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</p:sldMasterIdLst>
  <p:notesMasterIdLst>
    <p:notesMasterId r:id="rId16"/>
  </p:notesMasterIdLst>
  <p:sldIdLst>
    <p:sldId id="265" r:id="rId3"/>
    <p:sldId id="298" r:id="rId4"/>
    <p:sldId id="299" r:id="rId5"/>
    <p:sldId id="300" r:id="rId6"/>
    <p:sldId id="294" r:id="rId7"/>
    <p:sldId id="301" r:id="rId8"/>
    <p:sldId id="295" r:id="rId9"/>
    <p:sldId id="307" r:id="rId10"/>
    <p:sldId id="305" r:id="rId11"/>
    <p:sldId id="297" r:id="rId12"/>
    <p:sldId id="308" r:id="rId13"/>
    <p:sldId id="306" r:id="rId14"/>
    <p:sldId id="302" r:id="rId15"/>
  </p:sldIdLst>
  <p:sldSz cx="9144000" cy="6858000" type="screen4x3"/>
  <p:notesSz cx="6759575" cy="9867900"/>
  <p:custDataLst>
    <p:tags r:id="rId17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18" clrIdx="0"/>
  <p:cmAuthor id="2" name="anton" initials="a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3399"/>
    <a:srgbClr val="000066"/>
    <a:srgbClr val="CC3300"/>
    <a:srgbClr val="DDDDDD"/>
    <a:srgbClr val="F66900"/>
    <a:srgbClr val="6338A2"/>
    <a:srgbClr val="000000"/>
    <a:srgbClr val="7030A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5388" autoAdjust="0"/>
    <p:restoredTop sz="94559" autoAdjust="0"/>
  </p:normalViewPr>
  <p:slideViewPr>
    <p:cSldViewPr snapToGrid="0" snapToObjects="1" showGuides="1">
      <p:cViewPr>
        <p:scale>
          <a:sx n="100" d="100"/>
          <a:sy n="100" d="100"/>
        </p:scale>
        <p:origin x="-2718" y="-234"/>
      </p:cViewPr>
      <p:guideLst>
        <p:guide orient="horz"/>
        <p:guide orient="horz" pos="90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4864"/>
    </p:cViewPr>
  </p:sorterViewPr>
  <p:notesViewPr>
    <p:cSldViewPr snapToGrid="0" snapToObjects="1">
      <p:cViewPr varScale="1">
        <p:scale>
          <a:sx n="91" d="100"/>
          <a:sy n="91" d="100"/>
        </p:scale>
        <p:origin x="-2112" y="-112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2591965022145"/>
          <c:y val="6.5751998757261093E-2"/>
          <c:w val="0.84842537287077302"/>
          <c:h val="0.860460607105156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F/TAF</c:v>
                </c:pt>
              </c:strCache>
            </c:strRef>
          </c:tx>
          <c:spPr>
            <a:solidFill>
              <a:srgbClr val="6338A2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eGFR</c:v>
                </c:pt>
              </c:strCache>
            </c:strRef>
          </c:cat>
          <c:val>
            <c:numRef>
              <c:f>Sheet1!$B$2</c:f>
              <c:numCache>
                <c:formatCode>0.0</c:formatCode>
                <c:ptCount val="1"/>
                <c:pt idx="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15-4520-B696-97ED97E517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TVD</c:v>
                </c:pt>
              </c:strCache>
            </c:strRef>
          </c:tx>
          <c:spPr>
            <a:solidFill>
              <a:srgbClr val="F6690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eGFR</c:v>
                </c:pt>
              </c:strCache>
            </c:strRef>
          </c:cat>
          <c:val>
            <c:numRef>
              <c:f>Sheet1!$C$2</c:f>
              <c:numCache>
                <c:formatCode>0.0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D15-4520-B696-97ED97E517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5"/>
        <c:axId val="131286912"/>
        <c:axId val="131288448"/>
      </c:barChart>
      <c:catAx>
        <c:axId val="13128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131288448"/>
        <c:crossesAt val="0"/>
        <c:auto val="1"/>
        <c:lblAlgn val="ctr"/>
        <c:lblOffset val="100"/>
        <c:tickMarkSkip val="1"/>
        <c:noMultiLvlLbl val="0"/>
      </c:catAx>
      <c:valAx>
        <c:axId val="131288448"/>
        <c:scaling>
          <c:orientation val="minMax"/>
          <c:max val="20"/>
          <c:min val="-2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solidFill>
                  <a:srgbClr val="000066"/>
                </a:solidFill>
              </a:defRPr>
            </a:pPr>
            <a:endParaRPr lang="fr-FR"/>
          </a:p>
        </c:txPr>
        <c:crossAx val="131286912"/>
        <c:crosses val="autoZero"/>
        <c:crossBetween val="between"/>
        <c:majorUnit val="10"/>
      </c:valAx>
    </c:plotArea>
    <c:plotVisOnly val="1"/>
    <c:dispBlanksAs val="zero"/>
    <c:showDLblsOverMax val="0"/>
  </c:chart>
  <c:txPr>
    <a:bodyPr/>
    <a:lstStyle/>
    <a:p>
      <a:pPr>
        <a:defRPr sz="1791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01/06/2017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562350" y="9091613"/>
            <a:ext cx="29257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41F8231-F6E0-4A34-B03D-A10D380ACFD2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440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9831DF8-6BBA-456E-AA60-A379A74C7614}" type="slidenum">
              <a:rPr lang="fr-FR" altLang="fr-FR" sz="1200">
                <a:solidFill>
                  <a:srgbClr val="000000"/>
                </a:solidFill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fr-FR" altLang="fr-FR" sz="12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8FA5BA65-8993-425A-9928-196FA6BC2CF8}" type="slidenum">
              <a:rPr lang="fr-FR" altLang="fr-FR" sz="1300"/>
              <a:pPr>
                <a:spcBef>
                  <a:spcPct val="0"/>
                </a:spcBef>
              </a:pPr>
              <a:t>2</a:t>
            </a:fld>
            <a:endParaRPr lang="fr-FR" altLang="fr-FR" sz="13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2560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560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869915-1BE4-46CA-AE24-84BEF052E067}" type="slidenum">
              <a:rPr lang="fr-FR" altLang="fr-FR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482FAF63-CD34-47A5-8E66-1D213CF3D86F}" type="slidenum">
              <a:rPr lang="fr-FR" altLang="fr-FR" sz="1300"/>
              <a:pPr>
                <a:spcBef>
                  <a:spcPct val="0"/>
                </a:spcBef>
              </a:pPr>
              <a:t>4</a:t>
            </a:fld>
            <a:endParaRPr lang="fr-FR" altLang="fr-FR" sz="1300"/>
          </a:p>
        </p:txBody>
      </p:sp>
    </p:spTree>
    <p:extLst>
      <p:ext uri="{BB962C8B-B14F-4D97-AF65-F5344CB8AC3E}">
        <p14:creationId xmlns:p14="http://schemas.microsoft.com/office/powerpoint/2010/main" val="260245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492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93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40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759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75222-27F8-4DA1-BD52-B4DA2AE8E5B4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70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06DD3-2D79-4E31-ACB7-941BD5F63A34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180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406075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8601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853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75222-27F8-4DA1-BD52-B4DA2AE8E5B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83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9" r:id="rId4"/>
    <p:sldLayoutId id="214748367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1047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</a:t>
            </a:r>
            <a:r>
              <a:rPr lang="fr-FR" altLang="fr-FR" sz="3200" dirty="0" err="1">
                <a:latin typeface="Calibri" panose="020F0502020204030204" pitchFamily="34" charset="0"/>
              </a:rPr>
              <a:t>from</a:t>
            </a:r>
            <a:r>
              <a:rPr lang="fr-FR" altLang="fr-FR" sz="3200" dirty="0">
                <a:latin typeface="Calibri" panose="020F0502020204030204" pitchFamily="34" charset="0"/>
              </a:rPr>
              <a:t> TDF to TAF</a:t>
            </a: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GS-US-292-0109 Study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GS-US-311-1089 Study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oneTexte 4"/>
          <p:cNvSpPr txBox="1">
            <a:spLocks noChangeArrowheads="1"/>
          </p:cNvSpPr>
          <p:nvPr/>
        </p:nvSpPr>
        <p:spPr bwMode="auto">
          <a:xfrm>
            <a:off x="2263660" y="1117274"/>
            <a:ext cx="46544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Change in renal biomarkers at W96</a:t>
            </a:r>
          </a:p>
        </p:txBody>
      </p:sp>
      <p:sp>
        <p:nvSpPr>
          <p:cNvPr id="70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sp>
        <p:nvSpPr>
          <p:cNvPr id="33" name="Espace réservé du contenu 32"/>
          <p:cNvSpPr>
            <a:spLocks noGrp="1"/>
          </p:cNvSpPr>
          <p:nvPr>
            <p:ph idx="1"/>
          </p:nvPr>
        </p:nvSpPr>
        <p:spPr>
          <a:xfrm>
            <a:off x="50800" y="5666469"/>
            <a:ext cx="9024938" cy="81988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b="1" dirty="0"/>
              <a:t>Discontinuation for renal adverse event 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F/TAF = 0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F/TDF = 2 (creatinine increase = 1, renal tubular disorder = 1)</a:t>
            </a:r>
          </a:p>
          <a:p>
            <a:pPr>
              <a:spcBef>
                <a:spcPts val="0"/>
              </a:spcBef>
            </a:pPr>
            <a:endParaRPr lang="fr-FR" sz="1600" dirty="0"/>
          </a:p>
        </p:txBody>
      </p:sp>
      <p:sp>
        <p:nvSpPr>
          <p:cNvPr id="78" name="Rectangle 77"/>
          <p:cNvSpPr/>
          <p:nvPr/>
        </p:nvSpPr>
        <p:spPr>
          <a:xfrm>
            <a:off x="3237921" y="1713760"/>
            <a:ext cx="5098062" cy="369332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en-US" b="1" dirty="0">
                <a:solidFill>
                  <a:srgbClr val="CC3300"/>
                </a:solidFill>
                <a:latin typeface="+mj-lt"/>
              </a:rPr>
              <a:t>Urine protein to creatinine ratio (% median change)</a:t>
            </a:r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-10674" y="1713760"/>
            <a:ext cx="3031666" cy="414000"/>
          </a:xfrm>
          <a:prstGeom prst="rect">
            <a:avLst/>
          </a:prstGeom>
          <a:noFill/>
          <a:ln>
            <a:noFill/>
          </a:ln>
          <a:extLst/>
        </p:spPr>
        <p:txBody>
          <a:bodyPr tIns="91440" bIns="91440" anchor="ctr" anchorCtr="0"/>
          <a:lstStyle/>
          <a:p>
            <a:pPr algn="ctr">
              <a:lnSpc>
                <a:spcPct val="90000"/>
              </a:lnSpc>
            </a:pPr>
            <a:r>
              <a:rPr lang="en-GB" altLang="en-US" b="1" dirty="0" err="1">
                <a:solidFill>
                  <a:srgbClr val="CC3300"/>
                </a:solidFill>
                <a:latin typeface="+mj-lt"/>
                <a:ea typeface="MS PGothic" pitchFamily="34" charset="-128"/>
              </a:rPr>
              <a:t>eGFR</a:t>
            </a:r>
            <a:endParaRPr lang="en-GB" altLang="en-US" b="1" dirty="0">
              <a:solidFill>
                <a:srgbClr val="CC3300"/>
              </a:solidFill>
              <a:latin typeface="+mj-lt"/>
              <a:ea typeface="MS PGothic" pitchFamily="34" charset="-128"/>
            </a:endParaRPr>
          </a:p>
          <a:p>
            <a:pPr algn="ctr">
              <a:lnSpc>
                <a:spcPct val="90000"/>
              </a:lnSpc>
            </a:pPr>
            <a:r>
              <a:rPr lang="en-US" altLang="en-US" b="1" dirty="0">
                <a:solidFill>
                  <a:srgbClr val="CC3300"/>
                </a:solidFill>
                <a:latin typeface="+mj-lt"/>
              </a:rPr>
              <a:t>Median Change (mL/min)</a:t>
            </a:r>
            <a:endParaRPr lang="en-GB" altLang="en-US" b="1" dirty="0">
              <a:solidFill>
                <a:srgbClr val="CC3300"/>
              </a:solidFill>
              <a:latin typeface="+mj-lt"/>
              <a:ea typeface="MS PGothic" pitchFamily="34" charset="-128"/>
            </a:endParaRPr>
          </a:p>
        </p:txBody>
      </p:sp>
      <p:graphicFrame>
        <p:nvGraphicFramePr>
          <p:cNvPr id="13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073677"/>
              </p:ext>
            </p:extLst>
          </p:nvPr>
        </p:nvGraphicFramePr>
        <p:xfrm>
          <a:off x="287079" y="3106899"/>
          <a:ext cx="2001147" cy="2501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1" name="ZoneTexte 140"/>
          <p:cNvSpPr txBox="1"/>
          <p:nvPr/>
        </p:nvSpPr>
        <p:spPr>
          <a:xfrm>
            <a:off x="1416172" y="3319392"/>
            <a:ext cx="274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333399"/>
                </a:solidFill>
                <a:latin typeface="+mn-lt"/>
              </a:rPr>
              <a:t>*</a:t>
            </a:r>
          </a:p>
        </p:txBody>
      </p:sp>
      <p:sp>
        <p:nvSpPr>
          <p:cNvPr id="142" name="ZoneTexte 141"/>
          <p:cNvSpPr txBox="1"/>
          <p:nvPr/>
        </p:nvSpPr>
        <p:spPr>
          <a:xfrm>
            <a:off x="974826" y="3541363"/>
            <a:ext cx="505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10.0</a:t>
            </a:r>
          </a:p>
        </p:txBody>
      </p:sp>
      <p:sp>
        <p:nvSpPr>
          <p:cNvPr id="143" name="ZoneTexte 142"/>
          <p:cNvSpPr txBox="1"/>
          <p:nvPr/>
        </p:nvSpPr>
        <p:spPr>
          <a:xfrm>
            <a:off x="1561777" y="3854317"/>
            <a:ext cx="414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+mj-lt"/>
              </a:rPr>
              <a:t>4.0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2540060" y="2201180"/>
            <a:ext cx="6546790" cy="3465554"/>
            <a:chOff x="2540060" y="1816804"/>
            <a:chExt cx="6546790" cy="3465554"/>
          </a:xfrm>
        </p:grpSpPr>
        <p:sp>
          <p:nvSpPr>
            <p:cNvPr id="80" name="Rectangle 79"/>
            <p:cNvSpPr/>
            <p:nvPr/>
          </p:nvSpPr>
          <p:spPr>
            <a:xfrm>
              <a:off x="7636043" y="4534926"/>
              <a:ext cx="105509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* p &lt; 0.001</a:t>
              </a:r>
            </a:p>
          </p:txBody>
        </p:sp>
        <p:grpSp>
          <p:nvGrpSpPr>
            <p:cNvPr id="81" name="Groupe 80"/>
            <p:cNvGrpSpPr/>
            <p:nvPr/>
          </p:nvGrpSpPr>
          <p:grpSpPr>
            <a:xfrm>
              <a:off x="2808721" y="2249450"/>
              <a:ext cx="5109632" cy="2948032"/>
              <a:chOff x="-6851650" y="1849276"/>
              <a:chExt cx="6289675" cy="3200751"/>
            </a:xfrm>
          </p:grpSpPr>
          <p:sp>
            <p:nvSpPr>
              <p:cNvPr id="82" name="Line 8"/>
              <p:cNvSpPr>
                <a:spLocks noChangeShapeType="1"/>
              </p:cNvSpPr>
              <p:nvPr/>
            </p:nvSpPr>
            <p:spPr bwMode="auto">
              <a:xfrm flipV="1">
                <a:off x="-6762750" y="3721100"/>
                <a:ext cx="0" cy="1328927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3" name="Line 9"/>
              <p:cNvSpPr>
                <a:spLocks noChangeShapeType="1"/>
              </p:cNvSpPr>
              <p:nvPr/>
            </p:nvSpPr>
            <p:spPr bwMode="auto">
              <a:xfrm>
                <a:off x="-6762750" y="3721100"/>
                <a:ext cx="620077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4" name="Line 10"/>
              <p:cNvSpPr>
                <a:spLocks noChangeShapeType="1"/>
              </p:cNvSpPr>
              <p:nvPr/>
            </p:nvSpPr>
            <p:spPr bwMode="auto">
              <a:xfrm flipV="1">
                <a:off x="-6762750" y="1849276"/>
                <a:ext cx="0" cy="187182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5" name="Line 11"/>
              <p:cNvSpPr>
                <a:spLocks noChangeShapeType="1"/>
              </p:cNvSpPr>
              <p:nvPr/>
            </p:nvSpPr>
            <p:spPr bwMode="auto">
              <a:xfrm>
                <a:off x="-6851650" y="2597150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6" name="Line 12"/>
              <p:cNvSpPr>
                <a:spLocks noChangeShapeType="1"/>
              </p:cNvSpPr>
              <p:nvPr/>
            </p:nvSpPr>
            <p:spPr bwMode="auto">
              <a:xfrm>
                <a:off x="-6851650" y="3721100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7" name="Line 13"/>
              <p:cNvSpPr>
                <a:spLocks noChangeShapeType="1"/>
              </p:cNvSpPr>
              <p:nvPr/>
            </p:nvSpPr>
            <p:spPr bwMode="auto">
              <a:xfrm>
                <a:off x="-6851650" y="2971800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8" name="Line 14"/>
              <p:cNvSpPr>
                <a:spLocks noChangeShapeType="1"/>
              </p:cNvSpPr>
              <p:nvPr/>
            </p:nvSpPr>
            <p:spPr bwMode="auto">
              <a:xfrm>
                <a:off x="-6851650" y="3344863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0" name="Line 16"/>
              <p:cNvSpPr>
                <a:spLocks noChangeShapeType="1"/>
              </p:cNvSpPr>
              <p:nvPr/>
            </p:nvSpPr>
            <p:spPr bwMode="auto">
              <a:xfrm>
                <a:off x="-6851650" y="4848225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1" name="Line 17"/>
              <p:cNvSpPr>
                <a:spLocks noChangeShapeType="1"/>
              </p:cNvSpPr>
              <p:nvPr/>
            </p:nvSpPr>
            <p:spPr bwMode="auto">
              <a:xfrm>
                <a:off x="-6851650" y="4473575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2" name="Line 18"/>
              <p:cNvSpPr>
                <a:spLocks noChangeShapeType="1"/>
              </p:cNvSpPr>
              <p:nvPr/>
            </p:nvSpPr>
            <p:spPr bwMode="auto">
              <a:xfrm>
                <a:off x="-6851650" y="4095750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4" name="Freeform 20"/>
              <p:cNvSpPr>
                <a:spLocks/>
              </p:cNvSpPr>
              <p:nvPr/>
            </p:nvSpPr>
            <p:spPr bwMode="auto">
              <a:xfrm>
                <a:off x="-5959475" y="3615885"/>
                <a:ext cx="381000" cy="105216"/>
              </a:xfrm>
              <a:custGeom>
                <a:avLst/>
                <a:gdLst>
                  <a:gd name="T0" fmla="*/ 240 w 240"/>
                  <a:gd name="T1" fmla="*/ 0 h 179"/>
                  <a:gd name="T2" fmla="*/ 0 w 240"/>
                  <a:gd name="T3" fmla="*/ 0 h 179"/>
                  <a:gd name="T4" fmla="*/ 0 w 240"/>
                  <a:gd name="T5" fmla="*/ 179 h 179"/>
                  <a:gd name="T6" fmla="*/ 240 w 240"/>
                  <a:gd name="T7" fmla="*/ 179 h 179"/>
                  <a:gd name="T8" fmla="*/ 240 w 240"/>
                  <a:gd name="T9" fmla="*/ 0 h 179"/>
                  <a:gd name="T10" fmla="*/ 240 w 240"/>
                  <a:gd name="T11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179">
                    <a:moveTo>
                      <a:pt x="240" y="0"/>
                    </a:moveTo>
                    <a:lnTo>
                      <a:pt x="0" y="0"/>
                    </a:lnTo>
                    <a:lnTo>
                      <a:pt x="0" y="179"/>
                    </a:lnTo>
                    <a:lnTo>
                      <a:pt x="240" y="179"/>
                    </a:lnTo>
                    <a:lnTo>
                      <a:pt x="240" y="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5" name="Freeform 21"/>
              <p:cNvSpPr>
                <a:spLocks/>
              </p:cNvSpPr>
              <p:nvPr/>
            </p:nvSpPr>
            <p:spPr bwMode="auto">
              <a:xfrm>
                <a:off x="-4402138" y="2729365"/>
                <a:ext cx="382587" cy="991736"/>
              </a:xfrm>
              <a:custGeom>
                <a:avLst/>
                <a:gdLst>
                  <a:gd name="T0" fmla="*/ 0 w 241"/>
                  <a:gd name="T1" fmla="*/ 0 h 282"/>
                  <a:gd name="T2" fmla="*/ 0 w 241"/>
                  <a:gd name="T3" fmla="*/ 282 h 282"/>
                  <a:gd name="T4" fmla="*/ 241 w 241"/>
                  <a:gd name="T5" fmla="*/ 282 h 282"/>
                  <a:gd name="T6" fmla="*/ 241 w 241"/>
                  <a:gd name="T7" fmla="*/ 0 h 282"/>
                  <a:gd name="T8" fmla="*/ 0 w 241"/>
                  <a:gd name="T9" fmla="*/ 0 h 282"/>
                  <a:gd name="T10" fmla="*/ 0 w 241"/>
                  <a:gd name="T11" fmla="*/ 0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1" h="282">
                    <a:moveTo>
                      <a:pt x="0" y="0"/>
                    </a:moveTo>
                    <a:lnTo>
                      <a:pt x="0" y="282"/>
                    </a:lnTo>
                    <a:lnTo>
                      <a:pt x="241" y="282"/>
                    </a:lnTo>
                    <a:lnTo>
                      <a:pt x="24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6" name="Freeform 22"/>
              <p:cNvSpPr>
                <a:spLocks/>
              </p:cNvSpPr>
              <p:nvPr/>
            </p:nvSpPr>
            <p:spPr bwMode="auto">
              <a:xfrm>
                <a:off x="-2855913" y="2119207"/>
                <a:ext cx="381000" cy="1601893"/>
              </a:xfrm>
              <a:custGeom>
                <a:avLst/>
                <a:gdLst>
                  <a:gd name="T0" fmla="*/ 240 w 240"/>
                  <a:gd name="T1" fmla="*/ 0 h 422"/>
                  <a:gd name="T2" fmla="*/ 0 w 240"/>
                  <a:gd name="T3" fmla="*/ 0 h 422"/>
                  <a:gd name="T4" fmla="*/ 0 w 240"/>
                  <a:gd name="T5" fmla="*/ 422 h 422"/>
                  <a:gd name="T6" fmla="*/ 240 w 240"/>
                  <a:gd name="T7" fmla="*/ 422 h 422"/>
                  <a:gd name="T8" fmla="*/ 240 w 240"/>
                  <a:gd name="T9" fmla="*/ 0 h 422"/>
                  <a:gd name="T10" fmla="*/ 240 w 240"/>
                  <a:gd name="T11" fmla="*/ 0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422">
                    <a:moveTo>
                      <a:pt x="240" y="0"/>
                    </a:moveTo>
                    <a:lnTo>
                      <a:pt x="0" y="0"/>
                    </a:lnTo>
                    <a:lnTo>
                      <a:pt x="0" y="422"/>
                    </a:lnTo>
                    <a:lnTo>
                      <a:pt x="240" y="422"/>
                    </a:lnTo>
                    <a:lnTo>
                      <a:pt x="240" y="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7" name="Freeform 23"/>
              <p:cNvSpPr>
                <a:spLocks/>
              </p:cNvSpPr>
              <p:nvPr/>
            </p:nvSpPr>
            <p:spPr bwMode="auto">
              <a:xfrm>
                <a:off x="-1304925" y="1966232"/>
                <a:ext cx="381000" cy="1754869"/>
              </a:xfrm>
              <a:custGeom>
                <a:avLst/>
                <a:gdLst>
                  <a:gd name="T0" fmla="*/ 240 w 240"/>
                  <a:gd name="T1" fmla="*/ 512 h 512"/>
                  <a:gd name="T2" fmla="*/ 240 w 240"/>
                  <a:gd name="T3" fmla="*/ 0 h 512"/>
                  <a:gd name="T4" fmla="*/ 0 w 240"/>
                  <a:gd name="T5" fmla="*/ 0 h 512"/>
                  <a:gd name="T6" fmla="*/ 0 w 240"/>
                  <a:gd name="T7" fmla="*/ 512 h 512"/>
                  <a:gd name="T8" fmla="*/ 240 w 240"/>
                  <a:gd name="T9" fmla="*/ 512 h 512"/>
                  <a:gd name="T10" fmla="*/ 240 w 240"/>
                  <a:gd name="T11" fmla="*/ 512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512">
                    <a:moveTo>
                      <a:pt x="240" y="512"/>
                    </a:moveTo>
                    <a:lnTo>
                      <a:pt x="240" y="0"/>
                    </a:lnTo>
                    <a:lnTo>
                      <a:pt x="0" y="0"/>
                    </a:lnTo>
                    <a:lnTo>
                      <a:pt x="0" y="512"/>
                    </a:lnTo>
                    <a:lnTo>
                      <a:pt x="240" y="512"/>
                    </a:lnTo>
                    <a:lnTo>
                      <a:pt x="240" y="512"/>
                    </a:lnTo>
                    <a:close/>
                  </a:path>
                </a:pathLst>
              </a:cu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8" name="Freeform 24"/>
              <p:cNvSpPr>
                <a:spLocks/>
              </p:cNvSpPr>
              <p:nvPr/>
            </p:nvSpPr>
            <p:spPr bwMode="auto">
              <a:xfrm>
                <a:off x="-1752600" y="3721100"/>
                <a:ext cx="381000" cy="1137278"/>
              </a:xfrm>
              <a:custGeom>
                <a:avLst/>
                <a:gdLst>
                  <a:gd name="T0" fmla="*/ 240 w 240"/>
                  <a:gd name="T1" fmla="*/ 0 h 938"/>
                  <a:gd name="T2" fmla="*/ 0 w 240"/>
                  <a:gd name="T3" fmla="*/ 0 h 938"/>
                  <a:gd name="T4" fmla="*/ 0 w 240"/>
                  <a:gd name="T5" fmla="*/ 938 h 938"/>
                  <a:gd name="T6" fmla="*/ 240 w 240"/>
                  <a:gd name="T7" fmla="*/ 938 h 938"/>
                  <a:gd name="T8" fmla="*/ 240 w 240"/>
                  <a:gd name="T9" fmla="*/ 0 h 938"/>
                  <a:gd name="T10" fmla="*/ 240 w 240"/>
                  <a:gd name="T11" fmla="*/ 0 h 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938">
                    <a:moveTo>
                      <a:pt x="240" y="0"/>
                    </a:moveTo>
                    <a:lnTo>
                      <a:pt x="0" y="0"/>
                    </a:lnTo>
                    <a:lnTo>
                      <a:pt x="0" y="938"/>
                    </a:lnTo>
                    <a:lnTo>
                      <a:pt x="240" y="938"/>
                    </a:lnTo>
                    <a:lnTo>
                      <a:pt x="240" y="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99" name="Freeform 25"/>
              <p:cNvSpPr>
                <a:spLocks/>
              </p:cNvSpPr>
              <p:nvPr/>
            </p:nvSpPr>
            <p:spPr bwMode="auto">
              <a:xfrm>
                <a:off x="-3303588" y="3721100"/>
                <a:ext cx="381000" cy="128696"/>
              </a:xfrm>
              <a:custGeom>
                <a:avLst/>
                <a:gdLst>
                  <a:gd name="T0" fmla="*/ 240 w 240"/>
                  <a:gd name="T1" fmla="*/ 386 h 386"/>
                  <a:gd name="T2" fmla="*/ 240 w 240"/>
                  <a:gd name="T3" fmla="*/ 0 h 386"/>
                  <a:gd name="T4" fmla="*/ 0 w 240"/>
                  <a:gd name="T5" fmla="*/ 0 h 386"/>
                  <a:gd name="T6" fmla="*/ 0 w 240"/>
                  <a:gd name="T7" fmla="*/ 386 h 386"/>
                  <a:gd name="T8" fmla="*/ 240 w 240"/>
                  <a:gd name="T9" fmla="*/ 386 h 386"/>
                  <a:gd name="T10" fmla="*/ 240 w 240"/>
                  <a:gd name="T11" fmla="*/ 386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386">
                    <a:moveTo>
                      <a:pt x="240" y="386"/>
                    </a:moveTo>
                    <a:lnTo>
                      <a:pt x="240" y="0"/>
                    </a:lnTo>
                    <a:lnTo>
                      <a:pt x="0" y="0"/>
                    </a:lnTo>
                    <a:lnTo>
                      <a:pt x="0" y="386"/>
                    </a:lnTo>
                    <a:lnTo>
                      <a:pt x="240" y="386"/>
                    </a:lnTo>
                    <a:lnTo>
                      <a:pt x="240" y="386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00" name="Freeform 26"/>
              <p:cNvSpPr>
                <a:spLocks/>
              </p:cNvSpPr>
              <p:nvPr/>
            </p:nvSpPr>
            <p:spPr bwMode="auto">
              <a:xfrm>
                <a:off x="-4848225" y="3589691"/>
                <a:ext cx="379413" cy="131408"/>
              </a:xfrm>
              <a:custGeom>
                <a:avLst/>
                <a:gdLst>
                  <a:gd name="T0" fmla="*/ 0 w 239"/>
                  <a:gd name="T1" fmla="*/ 0 h 183"/>
                  <a:gd name="T2" fmla="*/ 0 w 239"/>
                  <a:gd name="T3" fmla="*/ 183 h 183"/>
                  <a:gd name="T4" fmla="*/ 239 w 239"/>
                  <a:gd name="T5" fmla="*/ 183 h 183"/>
                  <a:gd name="T6" fmla="*/ 239 w 239"/>
                  <a:gd name="T7" fmla="*/ 0 h 183"/>
                  <a:gd name="T8" fmla="*/ 0 w 239"/>
                  <a:gd name="T9" fmla="*/ 0 h 183"/>
                  <a:gd name="T10" fmla="*/ 0 w 239"/>
                  <a:gd name="T11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9" h="183">
                    <a:moveTo>
                      <a:pt x="0" y="0"/>
                    </a:moveTo>
                    <a:lnTo>
                      <a:pt x="0" y="183"/>
                    </a:lnTo>
                    <a:lnTo>
                      <a:pt x="239" y="183"/>
                    </a:lnTo>
                    <a:lnTo>
                      <a:pt x="239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101" name="Freeform 27"/>
              <p:cNvSpPr>
                <a:spLocks/>
              </p:cNvSpPr>
              <p:nvPr/>
            </p:nvSpPr>
            <p:spPr bwMode="auto">
              <a:xfrm>
                <a:off x="-6399213" y="3721100"/>
                <a:ext cx="379413" cy="955674"/>
              </a:xfrm>
              <a:custGeom>
                <a:avLst/>
                <a:gdLst>
                  <a:gd name="T0" fmla="*/ 239 w 239"/>
                  <a:gd name="T1" fmla="*/ 0 h 350"/>
                  <a:gd name="T2" fmla="*/ 0 w 239"/>
                  <a:gd name="T3" fmla="*/ 0 h 350"/>
                  <a:gd name="T4" fmla="*/ 0 w 239"/>
                  <a:gd name="T5" fmla="*/ 350 h 350"/>
                  <a:gd name="T6" fmla="*/ 239 w 239"/>
                  <a:gd name="T7" fmla="*/ 350 h 350"/>
                  <a:gd name="T8" fmla="*/ 239 w 239"/>
                  <a:gd name="T9" fmla="*/ 0 h 350"/>
                  <a:gd name="T10" fmla="*/ 239 w 239"/>
                  <a:gd name="T11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9" h="350">
                    <a:moveTo>
                      <a:pt x="239" y="0"/>
                    </a:moveTo>
                    <a:lnTo>
                      <a:pt x="0" y="0"/>
                    </a:lnTo>
                    <a:lnTo>
                      <a:pt x="0" y="350"/>
                    </a:lnTo>
                    <a:lnTo>
                      <a:pt x="239" y="350"/>
                    </a:lnTo>
                    <a:lnTo>
                      <a:pt x="239" y="0"/>
                    </a:lnTo>
                    <a:lnTo>
                      <a:pt x="239" y="0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102" name="Rectangle 35"/>
            <p:cNvSpPr>
              <a:spLocks noChangeArrowheads="1"/>
            </p:cNvSpPr>
            <p:nvPr/>
          </p:nvSpPr>
          <p:spPr bwMode="auto">
            <a:xfrm>
              <a:off x="3122131" y="4931828"/>
              <a:ext cx="4164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- 26.0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3" name="Rectangle 37"/>
            <p:cNvSpPr>
              <a:spLocks noChangeArrowheads="1"/>
            </p:cNvSpPr>
            <p:nvPr/>
          </p:nvSpPr>
          <p:spPr bwMode="auto">
            <a:xfrm>
              <a:off x="4463310" y="3626879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3.4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5674729" y="4106340"/>
              <a:ext cx="32549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- 4.1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5" name="Rectangle 41"/>
            <p:cNvSpPr>
              <a:spLocks noChangeArrowheads="1"/>
            </p:cNvSpPr>
            <p:nvPr/>
          </p:nvSpPr>
          <p:spPr bwMode="auto">
            <a:xfrm>
              <a:off x="6882779" y="5066914"/>
              <a:ext cx="4164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- 29.7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6" name="Rectangle 42"/>
            <p:cNvSpPr>
              <a:spLocks noChangeArrowheads="1"/>
            </p:cNvSpPr>
            <p:nvPr/>
          </p:nvSpPr>
          <p:spPr bwMode="auto">
            <a:xfrm>
              <a:off x="3597010" y="3637003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2.7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7" name="Rectangle 43"/>
            <p:cNvSpPr>
              <a:spLocks noChangeArrowheads="1"/>
            </p:cNvSpPr>
            <p:nvPr/>
          </p:nvSpPr>
          <p:spPr bwMode="auto">
            <a:xfrm>
              <a:off x="4795428" y="2844170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27.0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8" name="Rectangle 44"/>
            <p:cNvSpPr>
              <a:spLocks noChangeArrowheads="1"/>
            </p:cNvSpPr>
            <p:nvPr/>
          </p:nvSpPr>
          <p:spPr bwMode="auto">
            <a:xfrm>
              <a:off x="6057027" y="2257690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42.6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9" name="Rectangle 45"/>
            <p:cNvSpPr>
              <a:spLocks noChangeArrowheads="1"/>
            </p:cNvSpPr>
            <p:nvPr/>
          </p:nvSpPr>
          <p:spPr bwMode="auto">
            <a:xfrm>
              <a:off x="7327954" y="2129220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46.8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5" name="Rectangle 51"/>
            <p:cNvSpPr>
              <a:spLocks noChangeArrowheads="1"/>
            </p:cNvSpPr>
            <p:nvPr/>
          </p:nvSpPr>
          <p:spPr bwMode="auto">
            <a:xfrm>
              <a:off x="2540060" y="4913243"/>
              <a:ext cx="2594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-30</a:t>
              </a:r>
            </a:p>
          </p:txBody>
        </p:sp>
        <p:sp>
          <p:nvSpPr>
            <p:cNvPr id="117" name="Rectangle 53"/>
            <p:cNvSpPr>
              <a:spLocks noChangeArrowheads="1"/>
            </p:cNvSpPr>
            <p:nvPr/>
          </p:nvSpPr>
          <p:spPr bwMode="auto">
            <a:xfrm>
              <a:off x="2540060" y="4566711"/>
              <a:ext cx="2594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-20</a:t>
              </a:r>
            </a:p>
          </p:txBody>
        </p:sp>
        <p:sp>
          <p:nvSpPr>
            <p:cNvPr id="119" name="Rectangle 55"/>
            <p:cNvSpPr>
              <a:spLocks noChangeArrowheads="1"/>
            </p:cNvSpPr>
            <p:nvPr/>
          </p:nvSpPr>
          <p:spPr bwMode="auto">
            <a:xfrm>
              <a:off x="2540060" y="4221642"/>
              <a:ext cx="2594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-10</a:t>
              </a:r>
            </a:p>
          </p:txBody>
        </p:sp>
        <p:sp>
          <p:nvSpPr>
            <p:cNvPr id="120" name="Rectangle 56"/>
            <p:cNvSpPr>
              <a:spLocks noChangeArrowheads="1"/>
            </p:cNvSpPr>
            <p:nvPr/>
          </p:nvSpPr>
          <p:spPr bwMode="auto">
            <a:xfrm>
              <a:off x="2675110" y="3876573"/>
              <a:ext cx="998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21" name="Rectangle 57"/>
            <p:cNvSpPr>
              <a:spLocks noChangeArrowheads="1"/>
            </p:cNvSpPr>
            <p:nvPr/>
          </p:nvSpPr>
          <p:spPr bwMode="auto">
            <a:xfrm>
              <a:off x="2599847" y="3530042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  <a:latin typeface="+mn-lt"/>
                </a:rPr>
                <a:t>10</a:t>
              </a:r>
            </a:p>
          </p:txBody>
        </p:sp>
        <p:sp>
          <p:nvSpPr>
            <p:cNvPr id="122" name="Rectangle 58"/>
            <p:cNvSpPr>
              <a:spLocks noChangeArrowheads="1"/>
            </p:cNvSpPr>
            <p:nvPr/>
          </p:nvSpPr>
          <p:spPr bwMode="auto">
            <a:xfrm>
              <a:off x="2599847" y="3184973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23" name="Rectangle 59"/>
            <p:cNvSpPr>
              <a:spLocks noChangeArrowheads="1"/>
            </p:cNvSpPr>
            <p:nvPr/>
          </p:nvSpPr>
          <p:spPr bwMode="auto">
            <a:xfrm>
              <a:off x="2599847" y="2839904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30</a:t>
              </a:r>
            </a:p>
          </p:txBody>
        </p:sp>
        <p:sp>
          <p:nvSpPr>
            <p:cNvPr id="124" name="Rectangle 60"/>
            <p:cNvSpPr>
              <a:spLocks noChangeArrowheads="1"/>
            </p:cNvSpPr>
            <p:nvPr/>
          </p:nvSpPr>
          <p:spPr bwMode="auto">
            <a:xfrm>
              <a:off x="3356690" y="1816804"/>
              <a:ext cx="42627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+mj-lt"/>
                </a:rPr>
                <a:t>P/Cr </a:t>
              </a:r>
            </a:p>
          </p:txBody>
        </p:sp>
        <p:sp>
          <p:nvSpPr>
            <p:cNvPr id="125" name="Rectangle 61"/>
            <p:cNvSpPr>
              <a:spLocks noChangeArrowheads="1"/>
            </p:cNvSpPr>
            <p:nvPr/>
          </p:nvSpPr>
          <p:spPr bwMode="auto">
            <a:xfrm>
              <a:off x="4602502" y="1816804"/>
              <a:ext cx="62385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b="1" dirty="0" err="1">
                  <a:solidFill>
                    <a:srgbClr val="333399"/>
                  </a:solidFill>
                  <a:latin typeface="+mj-lt"/>
                </a:rPr>
                <a:t>Alb</a:t>
              </a:r>
              <a:r>
                <a:rPr lang="fr-FR" b="1" dirty="0">
                  <a:solidFill>
                    <a:srgbClr val="333399"/>
                  </a:solidFill>
                  <a:latin typeface="+mj-lt"/>
                </a:rPr>
                <a:t>/Cr</a:t>
              </a:r>
            </a:p>
          </p:txBody>
        </p:sp>
        <p:sp>
          <p:nvSpPr>
            <p:cNvPr id="126" name="Rectangle 62"/>
            <p:cNvSpPr>
              <a:spLocks noChangeArrowheads="1"/>
            </p:cNvSpPr>
            <p:nvPr/>
          </p:nvSpPr>
          <p:spPr bwMode="auto">
            <a:xfrm>
              <a:off x="5647126" y="1816804"/>
              <a:ext cx="68562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+mj-lt"/>
                </a:rPr>
                <a:t>RBP/Cr </a:t>
              </a:r>
            </a:p>
          </p:txBody>
        </p:sp>
        <p:sp>
          <p:nvSpPr>
            <p:cNvPr id="127" name="Rectangle 63"/>
            <p:cNvSpPr>
              <a:spLocks noChangeArrowheads="1"/>
            </p:cNvSpPr>
            <p:nvPr/>
          </p:nvSpPr>
          <p:spPr bwMode="auto">
            <a:xfrm>
              <a:off x="6895517" y="1816804"/>
              <a:ext cx="89607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Symbol"/>
                </a:rPr>
                <a:t>b</a:t>
              </a:r>
              <a:r>
                <a:rPr lang="fr-FR" b="1" dirty="0">
                  <a:solidFill>
                    <a:srgbClr val="333399"/>
                  </a:solidFill>
                  <a:latin typeface="+mj-lt"/>
                </a:rPr>
                <a:t>2MG/Cr</a:t>
              </a:r>
            </a:p>
          </p:txBody>
        </p:sp>
        <p:sp>
          <p:nvSpPr>
            <p:cNvPr id="128" name="ZoneTexte 1"/>
            <p:cNvSpPr txBox="1">
              <a:spLocks noChangeArrowheads="1"/>
            </p:cNvSpPr>
            <p:nvPr/>
          </p:nvSpPr>
          <p:spPr bwMode="auto">
            <a:xfrm>
              <a:off x="7585117" y="4916849"/>
              <a:ext cx="150173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Cr: </a:t>
              </a:r>
              <a:r>
                <a:rPr lang="fr-FR" sz="1400" dirty="0" err="1">
                  <a:solidFill>
                    <a:srgbClr val="000066"/>
                  </a:solidFill>
                  <a:latin typeface="+mn-lt"/>
                </a:rPr>
                <a:t>creatininuria</a:t>
              </a:r>
              <a:endParaRPr lang="fr-FR" sz="14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9" name="ZoneTexte 128"/>
            <p:cNvSpPr txBox="1"/>
            <p:nvPr/>
          </p:nvSpPr>
          <p:spPr>
            <a:xfrm>
              <a:off x="3342264" y="3251432"/>
              <a:ext cx="2844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rgbClr val="333399"/>
                  </a:solidFill>
                  <a:latin typeface="+mn-lt"/>
                </a:rPr>
                <a:t>*</a:t>
              </a:r>
            </a:p>
          </p:txBody>
        </p:sp>
        <p:sp>
          <p:nvSpPr>
            <p:cNvPr id="130" name="ZoneTexte 129"/>
            <p:cNvSpPr txBox="1"/>
            <p:nvPr/>
          </p:nvSpPr>
          <p:spPr>
            <a:xfrm>
              <a:off x="7041288" y="2173770"/>
              <a:ext cx="2844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rgbClr val="333399"/>
                  </a:solidFill>
                  <a:latin typeface="+mn-lt"/>
                </a:rPr>
                <a:t>*</a:t>
              </a:r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5794046" y="2254819"/>
              <a:ext cx="2844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rgbClr val="333399"/>
                  </a:solidFill>
                  <a:latin typeface="+mn-lt"/>
                </a:rPr>
                <a:t>*</a:t>
              </a:r>
            </a:p>
          </p:txBody>
        </p:sp>
        <p:sp>
          <p:nvSpPr>
            <p:cNvPr id="132" name="ZoneTexte 131"/>
            <p:cNvSpPr txBox="1"/>
            <p:nvPr/>
          </p:nvSpPr>
          <p:spPr>
            <a:xfrm>
              <a:off x="4514188" y="2522468"/>
              <a:ext cx="2844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rgbClr val="333399"/>
                  </a:solidFill>
                  <a:latin typeface="+mn-lt"/>
                </a:rPr>
                <a:t>*</a:t>
              </a:r>
            </a:p>
          </p:txBody>
        </p:sp>
        <p:sp>
          <p:nvSpPr>
            <p:cNvPr id="147" name="Line 11"/>
            <p:cNvSpPr>
              <a:spLocks noChangeShapeType="1"/>
            </p:cNvSpPr>
            <p:nvPr/>
          </p:nvSpPr>
          <p:spPr bwMode="auto">
            <a:xfrm>
              <a:off x="2800191" y="2249449"/>
              <a:ext cx="7222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48" name="Line 13"/>
            <p:cNvSpPr>
              <a:spLocks noChangeShapeType="1"/>
            </p:cNvSpPr>
            <p:nvPr/>
          </p:nvSpPr>
          <p:spPr bwMode="auto">
            <a:xfrm>
              <a:off x="2800191" y="2594518"/>
              <a:ext cx="7222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50" name="Rectangle 59"/>
            <p:cNvSpPr>
              <a:spLocks noChangeArrowheads="1"/>
            </p:cNvSpPr>
            <p:nvPr/>
          </p:nvSpPr>
          <p:spPr bwMode="auto">
            <a:xfrm>
              <a:off x="2599847" y="2498068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51" name="Rectangle 59"/>
            <p:cNvSpPr>
              <a:spLocks noChangeArrowheads="1"/>
            </p:cNvSpPr>
            <p:nvPr/>
          </p:nvSpPr>
          <p:spPr bwMode="auto">
            <a:xfrm>
              <a:off x="2599847" y="2141727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50</a:t>
              </a:r>
            </a:p>
          </p:txBody>
        </p:sp>
      </p:grpSp>
      <p:sp>
        <p:nvSpPr>
          <p:cNvPr id="72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  <p:grpSp>
        <p:nvGrpSpPr>
          <p:cNvPr id="69" name="Grouper 10"/>
          <p:cNvGrpSpPr/>
          <p:nvPr/>
        </p:nvGrpSpPr>
        <p:grpSpPr>
          <a:xfrm>
            <a:off x="698061" y="2417521"/>
            <a:ext cx="1093214" cy="628666"/>
            <a:chOff x="7636344" y="2196302"/>
            <a:chExt cx="1093214" cy="512916"/>
          </a:xfrm>
        </p:grpSpPr>
        <p:sp>
          <p:nvSpPr>
            <p:cNvPr id="71" name="AutoShape 165"/>
            <p:cNvSpPr>
              <a:spLocks noChangeArrowheads="1"/>
            </p:cNvSpPr>
            <p:nvPr/>
          </p:nvSpPr>
          <p:spPr bwMode="auto">
            <a:xfrm>
              <a:off x="7636344" y="2196302"/>
              <a:ext cx="1093214" cy="51291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8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3" name="Rectangle 56"/>
            <p:cNvSpPr>
              <a:spLocks noChangeArrowheads="1"/>
            </p:cNvSpPr>
            <p:nvPr/>
          </p:nvSpPr>
          <p:spPr bwMode="auto">
            <a:xfrm>
              <a:off x="7823942" y="2271513"/>
              <a:ext cx="180000" cy="146858"/>
            </a:xfrm>
            <a:prstGeom prst="rect">
              <a:avLst/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4" name="Rectangle 57"/>
            <p:cNvSpPr>
              <a:spLocks noChangeArrowheads="1"/>
            </p:cNvSpPr>
            <p:nvPr/>
          </p:nvSpPr>
          <p:spPr bwMode="auto">
            <a:xfrm>
              <a:off x="8076777" y="2231364"/>
              <a:ext cx="528158" cy="20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F/TAF </a:t>
              </a:r>
            </a:p>
          </p:txBody>
        </p:sp>
        <p:sp>
          <p:nvSpPr>
            <p:cNvPr id="75" name="Rectangle 59"/>
            <p:cNvSpPr>
              <a:spLocks noChangeArrowheads="1"/>
            </p:cNvSpPr>
            <p:nvPr/>
          </p:nvSpPr>
          <p:spPr bwMode="auto">
            <a:xfrm>
              <a:off x="7840802" y="2514804"/>
              <a:ext cx="180000" cy="146858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6" name="Rectangle 60"/>
            <p:cNvSpPr>
              <a:spLocks noChangeArrowheads="1"/>
            </p:cNvSpPr>
            <p:nvPr/>
          </p:nvSpPr>
          <p:spPr bwMode="auto">
            <a:xfrm>
              <a:off x="8076777" y="2468710"/>
              <a:ext cx="502638" cy="20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F/TDF</a:t>
              </a:r>
            </a:p>
          </p:txBody>
        </p:sp>
      </p:grpSp>
      <p:sp>
        <p:nvSpPr>
          <p:cNvPr id="77" name="ZoneTexte 69"/>
          <p:cNvSpPr txBox="1">
            <a:spLocks noChangeArrowheads="1"/>
          </p:cNvSpPr>
          <p:nvPr/>
        </p:nvSpPr>
        <p:spPr bwMode="auto">
          <a:xfrm>
            <a:off x="4897438" y="6570663"/>
            <a:ext cx="4241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>
              <a:buNone/>
            </a:pPr>
            <a:r>
              <a:rPr lang="fr-FR" sz="1200" i="1" dirty="0" err="1"/>
              <a:t>Raffi</a:t>
            </a:r>
            <a:r>
              <a:rPr lang="fr-FR" sz="1200" i="1" dirty="0"/>
              <a:t> F. J </a:t>
            </a:r>
            <a:r>
              <a:rPr lang="fr-FR" sz="1200" i="1" dirty="0" err="1"/>
              <a:t>Acquir</a:t>
            </a:r>
            <a:r>
              <a:rPr lang="fr-FR" sz="1200" i="1" dirty="0"/>
              <a:t> Immune </a:t>
            </a:r>
            <a:r>
              <a:rPr lang="fr-FR" sz="1200" i="1" dirty="0" err="1"/>
              <a:t>Defic</a:t>
            </a:r>
            <a:r>
              <a:rPr lang="fr-FR" sz="1200" i="1" dirty="0"/>
              <a:t> </a:t>
            </a:r>
            <a:r>
              <a:rPr lang="fr-FR" sz="1200" i="1" dirty="0" err="1"/>
              <a:t>Syndr</a:t>
            </a:r>
            <a:r>
              <a:rPr lang="fr-FR" sz="1200" i="1" dirty="0"/>
              <a:t>. 2017;75:226-31</a:t>
            </a:r>
            <a:endParaRPr 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484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9188" y="1104697"/>
            <a:ext cx="4391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/>
            <a:r>
              <a:rPr lang="en-US" altLang="en-US" sz="2400" b="1" kern="0" dirty="0">
                <a:solidFill>
                  <a:srgbClr val="CC3300"/>
                </a:solidFill>
                <a:latin typeface="Calibri"/>
                <a:ea typeface="ＭＳ Ｐゴシック" pitchFamily="-109" charset="-128"/>
              </a:rPr>
              <a:t>Safety by 3</a:t>
            </a:r>
            <a:r>
              <a:rPr lang="en-US" altLang="en-US" sz="2400" b="1" kern="0" baseline="30000" dirty="0">
                <a:solidFill>
                  <a:srgbClr val="CC3300"/>
                </a:solidFill>
                <a:latin typeface="Calibri"/>
                <a:ea typeface="ＭＳ Ｐゴシック" pitchFamily="-109" charset="-128"/>
              </a:rPr>
              <a:t>rd</a:t>
            </a:r>
            <a:r>
              <a:rPr lang="en-US" altLang="en-US" sz="2400" b="1" kern="0" dirty="0">
                <a:solidFill>
                  <a:srgbClr val="CC3300"/>
                </a:solidFill>
                <a:latin typeface="Calibri"/>
                <a:ea typeface="ＭＳ Ｐゴシック" pitchFamily="-109" charset="-128"/>
              </a:rPr>
              <a:t> Agent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graphicFrame>
        <p:nvGraphicFramePr>
          <p:cNvPr id="11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739791"/>
              </p:ext>
            </p:extLst>
          </p:nvPr>
        </p:nvGraphicFramePr>
        <p:xfrm>
          <a:off x="203200" y="1809210"/>
          <a:ext cx="8478005" cy="4611080"/>
        </p:xfrm>
        <a:graphic>
          <a:graphicData uri="http://schemas.openxmlformats.org/drawingml/2006/table">
            <a:tbl>
              <a:tblPr/>
              <a:tblGrid>
                <a:gridCol w="37599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72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05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3348">
                  <a:extLst>
                    <a:ext uri="{9D8B030D-6E8A-4147-A177-3AD203B41FA5}">
                      <a16:colId xmlns:a16="http://schemas.microsoft.com/office/drawing/2014/main" xmlns="" val="626804961"/>
                    </a:ext>
                  </a:extLst>
                </a:gridCol>
                <a:gridCol w="1176953">
                  <a:extLst>
                    <a:ext uri="{9D8B030D-6E8A-4147-A177-3AD203B41FA5}">
                      <a16:colId xmlns:a16="http://schemas.microsoft.com/office/drawing/2014/main" xmlns="" val="3307890826"/>
                    </a:ext>
                  </a:extLst>
                </a:gridCol>
              </a:tblGrid>
              <a:tr h="37795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Boosted PI</a:t>
                      </a:r>
                    </a:p>
                  </a:txBody>
                  <a:tcPr marL="46442" marR="46442" marT="36576" marB="36576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46442" marR="46442" marT="36576" marB="36576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Other 3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rd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 Agent</a:t>
                      </a:r>
                    </a:p>
                  </a:txBody>
                  <a:tcPr marL="46442" marR="46442" marT="36576" marB="36576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46442" marR="46442" marT="36576" marB="36576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2498561"/>
                  </a:ext>
                </a:extLst>
              </a:tr>
              <a:tr h="6726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fr-F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51" marR="91451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N = 155</a:t>
                      </a:r>
                    </a:p>
                  </a:txBody>
                  <a:tcPr marL="46442" marR="46442" marT="36576" marB="365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N = 151</a:t>
                      </a:r>
                    </a:p>
                  </a:txBody>
                  <a:tcPr marL="46442" marR="46442" marT="36576" marB="365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N = 178</a:t>
                      </a:r>
                    </a:p>
                  </a:txBody>
                  <a:tcPr marL="46442" marR="46442" marT="36576" marB="365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MS PGothic" pitchFamily="34" charset="-128"/>
                          <a:cs typeface="Arial" pitchFamily="34" charset="0"/>
                        </a:rPr>
                        <a:t>N = 179</a:t>
                      </a:r>
                    </a:p>
                  </a:txBody>
                  <a:tcPr marL="46442" marR="46442" marT="36576" marB="365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674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Renal safety (Changes at W96) </a:t>
                      </a:r>
                    </a:p>
                  </a:txBody>
                  <a:tcPr marL="54863" marR="36575"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5830810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eGFR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(mL/min)</a:t>
                      </a:r>
                    </a:p>
                  </a:txBody>
                  <a:tcPr marL="54863" marR="36575"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+ 9.3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+ 4.2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+ 10.6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+ 3.3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Urine protein/Cr (%)</a:t>
                      </a:r>
                    </a:p>
                  </a:txBody>
                  <a:tcPr marL="54863" marR="36575"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- 27.2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- 1.8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-25.6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+ 7.8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Urine albumin/Cr (%)</a:t>
                      </a:r>
                    </a:p>
                  </a:txBody>
                  <a:tcPr marL="54863" marR="36575"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- 1.3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+ 21.7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+ 5.0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+ 29.2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Urine RBP/Cr (%)</a:t>
                      </a:r>
                    </a:p>
                  </a:txBody>
                  <a:tcPr marL="54863" marR="36575"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- 5.5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+ 36.5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- 2.0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49.9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2819923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Urine </a:t>
                      </a:r>
                      <a:r>
                        <a:rPr kumimoji="0" lang="el-G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β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2MG/Cr (%)</a:t>
                      </a:r>
                    </a:p>
                  </a:txBody>
                  <a:tcPr marL="54863" marR="36575"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- 28.2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+ 41.8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- 31.9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</a:rPr>
                        <a:t>51.5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298377"/>
                  </a:ext>
                </a:extLst>
              </a:tr>
              <a:tr h="60674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Bone safety (Changes at W96) </a:t>
                      </a:r>
                    </a:p>
                  </a:txBody>
                  <a:tcPr marL="54863" marR="36575"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</a:endParaRP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</a:endParaRP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</a:endParaRP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</a:endParaRP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2060897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Spine BMD (%)</a:t>
                      </a:r>
                    </a:p>
                  </a:txBody>
                  <a:tcPr marL="54863" marR="36575"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+ 2.03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- 0.49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+ 2.26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+ 0.10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1808516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Hip BMD (%)</a:t>
                      </a:r>
                    </a:p>
                  </a:txBody>
                  <a:tcPr marL="54863" marR="36575"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+ 1.82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- 0.28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+ 1.88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- 0.38</a:t>
                      </a:r>
                    </a:p>
                  </a:txBody>
                  <a:tcPr marL="36575" marR="36575" marT="45719" marB="4571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4177239"/>
                  </a:ext>
                </a:extLst>
              </a:tr>
            </a:tbl>
          </a:graphicData>
        </a:graphic>
      </p:graphicFrame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897438" y="6570663"/>
            <a:ext cx="4241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>
              <a:buNone/>
            </a:pPr>
            <a:r>
              <a:rPr lang="fr-FR" sz="1200" i="1" dirty="0" err="1"/>
              <a:t>Raffi</a:t>
            </a:r>
            <a:r>
              <a:rPr lang="fr-FR" sz="1200" i="1" dirty="0"/>
              <a:t> F. J </a:t>
            </a:r>
            <a:r>
              <a:rPr lang="fr-FR" sz="1200" i="1" dirty="0" err="1"/>
              <a:t>Acquir</a:t>
            </a:r>
            <a:r>
              <a:rPr lang="fr-FR" sz="1200" i="1" dirty="0"/>
              <a:t> Immune </a:t>
            </a:r>
            <a:r>
              <a:rPr lang="fr-FR" sz="1200" i="1" dirty="0" err="1"/>
              <a:t>Defic</a:t>
            </a:r>
            <a:r>
              <a:rPr lang="fr-FR" sz="1200" i="1" dirty="0"/>
              <a:t> </a:t>
            </a:r>
            <a:r>
              <a:rPr lang="fr-FR" sz="1200" i="1" dirty="0" err="1"/>
              <a:t>Syndr</a:t>
            </a:r>
            <a:r>
              <a:rPr lang="fr-FR" sz="1200" i="1" dirty="0"/>
              <a:t>. 2017;75:226-31</a:t>
            </a:r>
            <a:endParaRPr 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4836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itle 1"/>
          <p:cNvSpPr txBox="1">
            <a:spLocks/>
          </p:cNvSpPr>
          <p:nvPr/>
        </p:nvSpPr>
        <p:spPr bwMode="auto">
          <a:xfrm>
            <a:off x="374650" y="466725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400">
              <a:solidFill>
                <a:srgbClr val="CC0000"/>
              </a:solidFill>
              <a:ea typeface="MS PGothic" pitchFamily="34" charset="-128"/>
            </a:endParaRPr>
          </a:p>
        </p:txBody>
      </p:sp>
      <p:sp>
        <p:nvSpPr>
          <p:cNvPr id="34821" name="Title 3"/>
          <p:cNvSpPr>
            <a:spLocks noGrp="1"/>
          </p:cNvSpPr>
          <p:nvPr>
            <p:ph type="title"/>
          </p:nvPr>
        </p:nvSpPr>
        <p:spPr>
          <a:xfrm>
            <a:off x="1253719" y="998513"/>
            <a:ext cx="6626612" cy="676275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solidFill>
                  <a:srgbClr val="CC3300"/>
                </a:solidFill>
              </a:rPr>
              <a:t>Median fasting lipids W48 versus baseline (mg/</a:t>
            </a:r>
            <a:r>
              <a:rPr lang="en-US" altLang="en-US" sz="2400" dirty="0" err="1">
                <a:solidFill>
                  <a:srgbClr val="CC3300"/>
                </a:solidFill>
              </a:rPr>
              <a:t>dL</a:t>
            </a:r>
            <a:r>
              <a:rPr lang="en-US" altLang="en-US" sz="2400" dirty="0">
                <a:solidFill>
                  <a:srgbClr val="CC3300"/>
                </a:solidFill>
              </a:rPr>
              <a:t>)</a:t>
            </a:r>
          </a:p>
        </p:txBody>
      </p:sp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080612"/>
              </p:ext>
            </p:extLst>
          </p:nvPr>
        </p:nvGraphicFramePr>
        <p:xfrm>
          <a:off x="1382367" y="5769673"/>
          <a:ext cx="4929451" cy="699707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4751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5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37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480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6" marR="91456" marT="45724" marB="45724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F/TAF</a:t>
                      </a:r>
                    </a:p>
                  </a:txBody>
                  <a:tcPr marL="91456" marR="91456" marT="45724" marB="45724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F/TDF</a:t>
                      </a:r>
                    </a:p>
                  </a:txBody>
                  <a:tcPr marL="91456" marR="91456" marT="45724" marB="45724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4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Patients initiating lipid-lowering agents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4%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4%</a:t>
                      </a:r>
                    </a:p>
                  </a:txBody>
                  <a:tcPr marL="91456" marR="91456" marT="45724" marB="4572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239099"/>
              </p:ext>
            </p:extLst>
          </p:nvPr>
        </p:nvGraphicFramePr>
        <p:xfrm>
          <a:off x="3476625" y="1876155"/>
          <a:ext cx="2264067" cy="1128078"/>
        </p:xfrm>
        <a:graphic>
          <a:graphicData uri="http://schemas.openxmlformats.org/drawingml/2006/table">
            <a:tbl>
              <a:tblPr/>
              <a:tblGrid>
                <a:gridCol w="8784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19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36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4906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04" marR="91404" marT="45773" marB="457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F/TAF</a:t>
                      </a:r>
                    </a:p>
                  </a:txBody>
                  <a:tcPr marL="91404" marR="91404" marT="45773" marB="457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F/TDF</a:t>
                      </a:r>
                    </a:p>
                  </a:txBody>
                  <a:tcPr marL="91404" marR="91404" marT="45773" marB="457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266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Week 48</a:t>
                      </a:r>
                    </a:p>
                  </a:txBody>
                  <a:tcPr marL="91404" marR="91404" marT="45773" marB="457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04" marR="91404" marT="45773" marB="457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04" marR="91404" marT="45773" marB="457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906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Baseline</a:t>
                      </a:r>
                    </a:p>
                  </a:txBody>
                  <a:tcPr marL="91404" marR="91404" marT="45773" marB="457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04" marR="91404" marT="45773" marB="457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A1D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8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9A9A9"/>
                        </a:buClr>
                        <a:buSzPct val="9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1404" marR="91404" marT="45773" marB="457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9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Calibri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  <p:sp>
        <p:nvSpPr>
          <p:cNvPr id="47" name="ZoneTexte 69"/>
          <p:cNvSpPr txBox="1">
            <a:spLocks noChangeArrowheads="1"/>
          </p:cNvSpPr>
          <p:nvPr/>
        </p:nvSpPr>
        <p:spPr bwMode="auto">
          <a:xfrm>
            <a:off x="4897438" y="65801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Gallant J. Lancet HIV. 2016;3:e158-65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664269" y="2457767"/>
            <a:ext cx="5401751" cy="3301068"/>
            <a:chOff x="664269" y="2457767"/>
            <a:chExt cx="5401751" cy="3301068"/>
          </a:xfrm>
        </p:grpSpPr>
        <p:sp>
          <p:nvSpPr>
            <p:cNvPr id="5" name="Freeform 40"/>
            <p:cNvSpPr>
              <a:spLocks/>
            </p:cNvSpPr>
            <p:nvPr/>
          </p:nvSpPr>
          <p:spPr bwMode="auto">
            <a:xfrm>
              <a:off x="1137968" y="2672767"/>
              <a:ext cx="4832635" cy="2671393"/>
            </a:xfrm>
            <a:custGeom>
              <a:avLst/>
              <a:gdLst>
                <a:gd name="T0" fmla="*/ 3325 w 3325"/>
                <a:gd name="T1" fmla="*/ 1838 h 1838"/>
                <a:gd name="T2" fmla="*/ 0 w 3325"/>
                <a:gd name="T3" fmla="*/ 1838 h 1838"/>
                <a:gd name="T4" fmla="*/ 0 w 3325"/>
                <a:gd name="T5" fmla="*/ 0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25" h="1838">
                  <a:moveTo>
                    <a:pt x="3325" y="1838"/>
                  </a:moveTo>
                  <a:lnTo>
                    <a:pt x="0" y="183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2" name="Line 47"/>
            <p:cNvSpPr>
              <a:spLocks noChangeShapeType="1"/>
            </p:cNvSpPr>
            <p:nvPr/>
          </p:nvSpPr>
          <p:spPr bwMode="auto">
            <a:xfrm>
              <a:off x="1069658" y="2680035"/>
              <a:ext cx="683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4" name="Line 48"/>
            <p:cNvSpPr>
              <a:spLocks noChangeShapeType="1"/>
            </p:cNvSpPr>
            <p:nvPr/>
          </p:nvSpPr>
          <p:spPr bwMode="auto">
            <a:xfrm>
              <a:off x="1069658" y="3213441"/>
              <a:ext cx="683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5" name="Line 49"/>
            <p:cNvSpPr>
              <a:spLocks noChangeShapeType="1"/>
            </p:cNvSpPr>
            <p:nvPr/>
          </p:nvSpPr>
          <p:spPr bwMode="auto">
            <a:xfrm>
              <a:off x="1069658" y="3745394"/>
              <a:ext cx="683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" name="Line 50"/>
            <p:cNvSpPr>
              <a:spLocks noChangeShapeType="1"/>
            </p:cNvSpPr>
            <p:nvPr/>
          </p:nvSpPr>
          <p:spPr bwMode="auto">
            <a:xfrm>
              <a:off x="1069658" y="4277347"/>
              <a:ext cx="683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7" name="Line 51"/>
            <p:cNvSpPr>
              <a:spLocks noChangeShapeType="1"/>
            </p:cNvSpPr>
            <p:nvPr/>
          </p:nvSpPr>
          <p:spPr bwMode="auto">
            <a:xfrm>
              <a:off x="1069658" y="4810754"/>
              <a:ext cx="683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8" name="Line 52"/>
            <p:cNvSpPr>
              <a:spLocks noChangeShapeType="1"/>
            </p:cNvSpPr>
            <p:nvPr/>
          </p:nvSpPr>
          <p:spPr bwMode="auto">
            <a:xfrm>
              <a:off x="1069658" y="5344160"/>
              <a:ext cx="683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" name="Rectangle 54"/>
            <p:cNvSpPr>
              <a:spLocks noChangeArrowheads="1"/>
            </p:cNvSpPr>
            <p:nvPr/>
          </p:nvSpPr>
          <p:spPr bwMode="auto">
            <a:xfrm>
              <a:off x="5514228" y="4152352"/>
              <a:ext cx="401145" cy="1191808"/>
            </a:xfrm>
            <a:prstGeom prst="rect">
              <a:avLst/>
            </a:prstGeom>
            <a:solidFill>
              <a:srgbClr val="FFB985"/>
            </a:solidFill>
            <a:ln w="0">
              <a:solidFill>
                <a:srgbClr val="FFB985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1" name="Rectangle 55"/>
            <p:cNvSpPr>
              <a:spLocks noChangeArrowheads="1"/>
            </p:cNvSpPr>
            <p:nvPr/>
          </p:nvSpPr>
          <p:spPr bwMode="auto">
            <a:xfrm>
              <a:off x="5081108" y="4022998"/>
              <a:ext cx="402599" cy="61044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2" name="Rectangle 56"/>
            <p:cNvSpPr>
              <a:spLocks noChangeArrowheads="1"/>
            </p:cNvSpPr>
            <p:nvPr/>
          </p:nvSpPr>
          <p:spPr bwMode="auto">
            <a:xfrm>
              <a:off x="5081108" y="4084042"/>
              <a:ext cx="402599" cy="1260118"/>
            </a:xfrm>
            <a:prstGeom prst="rect">
              <a:avLst/>
            </a:prstGeom>
            <a:solidFill>
              <a:srgbClr val="BAA1DF"/>
            </a:solidFill>
            <a:ln w="0">
              <a:solidFill>
                <a:srgbClr val="BAA1D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3" name="Rectangle 57"/>
            <p:cNvSpPr>
              <a:spLocks noChangeArrowheads="1"/>
            </p:cNvSpPr>
            <p:nvPr/>
          </p:nvSpPr>
          <p:spPr bwMode="auto">
            <a:xfrm>
              <a:off x="4209053" y="4820927"/>
              <a:ext cx="404052" cy="523233"/>
            </a:xfrm>
            <a:prstGeom prst="rect">
              <a:avLst/>
            </a:prstGeom>
            <a:solidFill>
              <a:srgbClr val="FFB985"/>
            </a:solidFill>
            <a:ln w="0">
              <a:solidFill>
                <a:srgbClr val="FFB985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4" name="Rectangle 58"/>
            <p:cNvSpPr>
              <a:spLocks noChangeArrowheads="1"/>
            </p:cNvSpPr>
            <p:nvPr/>
          </p:nvSpPr>
          <p:spPr bwMode="auto">
            <a:xfrm>
              <a:off x="3777386" y="4781685"/>
              <a:ext cx="402599" cy="46510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5" name="Rectangle 59"/>
            <p:cNvSpPr>
              <a:spLocks noChangeArrowheads="1"/>
            </p:cNvSpPr>
            <p:nvPr/>
          </p:nvSpPr>
          <p:spPr bwMode="auto">
            <a:xfrm>
              <a:off x="3777386" y="4828195"/>
              <a:ext cx="402599" cy="515965"/>
            </a:xfrm>
            <a:prstGeom prst="rect">
              <a:avLst/>
            </a:prstGeom>
            <a:solidFill>
              <a:srgbClr val="BAA1DF"/>
            </a:solidFill>
            <a:ln w="0">
              <a:solidFill>
                <a:srgbClr val="BAA1D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" name="Freeform 60"/>
            <p:cNvSpPr>
              <a:spLocks/>
            </p:cNvSpPr>
            <p:nvPr/>
          </p:nvSpPr>
          <p:spPr bwMode="auto">
            <a:xfrm>
              <a:off x="2464945" y="3976489"/>
              <a:ext cx="401145" cy="168597"/>
            </a:xfrm>
            <a:custGeom>
              <a:avLst/>
              <a:gdLst>
                <a:gd name="T0" fmla="*/ 276 w 276"/>
                <a:gd name="T1" fmla="*/ 116 h 116"/>
                <a:gd name="T2" fmla="*/ 276 w 276"/>
                <a:gd name="T3" fmla="*/ 0 h 116"/>
                <a:gd name="T4" fmla="*/ 0 w 276"/>
                <a:gd name="T5" fmla="*/ 0 h 116"/>
                <a:gd name="T6" fmla="*/ 0 w 276"/>
                <a:gd name="T7" fmla="*/ 116 h 116"/>
                <a:gd name="T8" fmla="*/ 276 w 276"/>
                <a:gd name="T9" fmla="*/ 116 h 116"/>
                <a:gd name="T10" fmla="*/ 276 w 276"/>
                <a:gd name="T1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6" h="116">
                  <a:moveTo>
                    <a:pt x="276" y="116"/>
                  </a:moveTo>
                  <a:lnTo>
                    <a:pt x="276" y="0"/>
                  </a:lnTo>
                  <a:lnTo>
                    <a:pt x="0" y="0"/>
                  </a:lnTo>
                  <a:lnTo>
                    <a:pt x="0" y="116"/>
                  </a:lnTo>
                  <a:lnTo>
                    <a:pt x="276" y="116"/>
                  </a:lnTo>
                  <a:lnTo>
                    <a:pt x="276" y="116"/>
                  </a:lnTo>
                  <a:close/>
                </a:path>
              </a:pathLst>
            </a:cu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7" name="Freeform 61"/>
            <p:cNvSpPr>
              <a:spLocks/>
            </p:cNvSpPr>
            <p:nvPr/>
          </p:nvSpPr>
          <p:spPr bwMode="auto">
            <a:xfrm>
              <a:off x="2464945" y="4145086"/>
              <a:ext cx="401145" cy="1199074"/>
            </a:xfrm>
            <a:custGeom>
              <a:avLst/>
              <a:gdLst>
                <a:gd name="T0" fmla="*/ 276 w 276"/>
                <a:gd name="T1" fmla="*/ 0 h 825"/>
                <a:gd name="T2" fmla="*/ 0 w 276"/>
                <a:gd name="T3" fmla="*/ 0 h 825"/>
                <a:gd name="T4" fmla="*/ 0 w 276"/>
                <a:gd name="T5" fmla="*/ 825 h 825"/>
                <a:gd name="T6" fmla="*/ 276 w 276"/>
                <a:gd name="T7" fmla="*/ 825 h 825"/>
                <a:gd name="T8" fmla="*/ 276 w 276"/>
                <a:gd name="T9" fmla="*/ 0 h 825"/>
                <a:gd name="T10" fmla="*/ 276 w 276"/>
                <a:gd name="T11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6" h="825">
                  <a:moveTo>
                    <a:pt x="276" y="0"/>
                  </a:moveTo>
                  <a:lnTo>
                    <a:pt x="0" y="0"/>
                  </a:lnTo>
                  <a:lnTo>
                    <a:pt x="0" y="825"/>
                  </a:lnTo>
                  <a:lnTo>
                    <a:pt x="276" y="825"/>
                  </a:lnTo>
                  <a:lnTo>
                    <a:pt x="276" y="0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BAA1DF"/>
            </a:solidFill>
            <a:ln w="0">
              <a:solidFill>
                <a:srgbClr val="BAA1D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" name="Freeform 62"/>
            <p:cNvSpPr>
              <a:spLocks/>
            </p:cNvSpPr>
            <p:nvPr/>
          </p:nvSpPr>
          <p:spPr bwMode="auto">
            <a:xfrm>
              <a:off x="2896611" y="4121831"/>
              <a:ext cx="402599" cy="53776"/>
            </a:xfrm>
            <a:custGeom>
              <a:avLst/>
              <a:gdLst>
                <a:gd name="T0" fmla="*/ 277 w 277"/>
                <a:gd name="T1" fmla="*/ 37 h 37"/>
                <a:gd name="T2" fmla="*/ 277 w 277"/>
                <a:gd name="T3" fmla="*/ 0 h 37"/>
                <a:gd name="T4" fmla="*/ 0 w 277"/>
                <a:gd name="T5" fmla="*/ 0 h 37"/>
                <a:gd name="T6" fmla="*/ 0 w 277"/>
                <a:gd name="T7" fmla="*/ 37 h 37"/>
                <a:gd name="T8" fmla="*/ 277 w 277"/>
                <a:gd name="T9" fmla="*/ 37 h 37"/>
                <a:gd name="T10" fmla="*/ 277 w 277"/>
                <a:gd name="T11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7" h="37">
                  <a:moveTo>
                    <a:pt x="277" y="37"/>
                  </a:moveTo>
                  <a:lnTo>
                    <a:pt x="277" y="0"/>
                  </a:lnTo>
                  <a:lnTo>
                    <a:pt x="0" y="0"/>
                  </a:lnTo>
                  <a:lnTo>
                    <a:pt x="0" y="37"/>
                  </a:lnTo>
                  <a:lnTo>
                    <a:pt x="277" y="37"/>
                  </a:lnTo>
                  <a:lnTo>
                    <a:pt x="277" y="37"/>
                  </a:lnTo>
                  <a:close/>
                </a:path>
              </a:pathLst>
            </a:cu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9" name="Freeform 63"/>
            <p:cNvSpPr>
              <a:spLocks/>
            </p:cNvSpPr>
            <p:nvPr/>
          </p:nvSpPr>
          <p:spPr bwMode="auto">
            <a:xfrm>
              <a:off x="2897811" y="4163164"/>
              <a:ext cx="402599" cy="1168553"/>
            </a:xfrm>
            <a:custGeom>
              <a:avLst/>
              <a:gdLst>
                <a:gd name="T0" fmla="*/ 277 w 277"/>
                <a:gd name="T1" fmla="*/ 0 h 804"/>
                <a:gd name="T2" fmla="*/ 0 w 277"/>
                <a:gd name="T3" fmla="*/ 0 h 804"/>
                <a:gd name="T4" fmla="*/ 0 w 277"/>
                <a:gd name="T5" fmla="*/ 804 h 804"/>
                <a:gd name="T6" fmla="*/ 277 w 277"/>
                <a:gd name="T7" fmla="*/ 804 h 804"/>
                <a:gd name="T8" fmla="*/ 277 w 277"/>
                <a:gd name="T9" fmla="*/ 0 h 804"/>
                <a:gd name="T10" fmla="*/ 277 w 277"/>
                <a:gd name="T11" fmla="*/ 0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7" h="804">
                  <a:moveTo>
                    <a:pt x="277" y="0"/>
                  </a:moveTo>
                  <a:lnTo>
                    <a:pt x="0" y="0"/>
                  </a:lnTo>
                  <a:lnTo>
                    <a:pt x="0" y="804"/>
                  </a:lnTo>
                  <a:lnTo>
                    <a:pt x="277" y="804"/>
                  </a:lnTo>
                  <a:lnTo>
                    <a:pt x="277" y="0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rgbClr val="FFB985"/>
            </a:solidFill>
            <a:ln w="0">
              <a:solidFill>
                <a:srgbClr val="FFB98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0" name="Rectangle 64"/>
            <p:cNvSpPr>
              <a:spLocks noChangeArrowheads="1"/>
            </p:cNvSpPr>
            <p:nvPr/>
          </p:nvSpPr>
          <p:spPr bwMode="auto">
            <a:xfrm>
              <a:off x="1591437" y="3386399"/>
              <a:ext cx="404052" cy="30521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1" name="Rectangle 65"/>
            <p:cNvSpPr>
              <a:spLocks noChangeArrowheads="1"/>
            </p:cNvSpPr>
            <p:nvPr/>
          </p:nvSpPr>
          <p:spPr bwMode="auto">
            <a:xfrm>
              <a:off x="1591437" y="3416920"/>
              <a:ext cx="404052" cy="1927240"/>
            </a:xfrm>
            <a:prstGeom prst="rect">
              <a:avLst/>
            </a:prstGeom>
            <a:solidFill>
              <a:srgbClr val="FFB985"/>
            </a:solidFill>
            <a:ln w="0">
              <a:solidFill>
                <a:srgbClr val="FFB985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9488" name="Rectangle 66"/>
            <p:cNvSpPr>
              <a:spLocks noChangeArrowheads="1"/>
            </p:cNvSpPr>
            <p:nvPr/>
          </p:nvSpPr>
          <p:spPr bwMode="auto">
            <a:xfrm>
              <a:off x="1159770" y="3219254"/>
              <a:ext cx="404052" cy="129354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489" name="Rectangle 67"/>
            <p:cNvSpPr>
              <a:spLocks noChangeArrowheads="1"/>
            </p:cNvSpPr>
            <p:nvPr/>
          </p:nvSpPr>
          <p:spPr bwMode="auto">
            <a:xfrm>
              <a:off x="1159770" y="3348610"/>
              <a:ext cx="404052" cy="1995550"/>
            </a:xfrm>
            <a:prstGeom prst="rect">
              <a:avLst/>
            </a:prstGeom>
            <a:solidFill>
              <a:srgbClr val="BAA1DF"/>
            </a:solidFill>
            <a:ln w="0">
              <a:solidFill>
                <a:srgbClr val="BAA1D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504" name="Freeform 77"/>
            <p:cNvSpPr>
              <a:spLocks/>
            </p:cNvSpPr>
            <p:nvPr/>
          </p:nvSpPr>
          <p:spPr bwMode="auto">
            <a:xfrm>
              <a:off x="5081108" y="4022998"/>
              <a:ext cx="402599" cy="61044"/>
            </a:xfrm>
            <a:custGeom>
              <a:avLst/>
              <a:gdLst>
                <a:gd name="T0" fmla="*/ 277 w 277"/>
                <a:gd name="T1" fmla="*/ 42 h 42"/>
                <a:gd name="T2" fmla="*/ 277 w 277"/>
                <a:gd name="T3" fmla="*/ 0 h 42"/>
                <a:gd name="T4" fmla="*/ 0 w 277"/>
                <a:gd name="T5" fmla="*/ 0 h 42"/>
                <a:gd name="T6" fmla="*/ 0 w 277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" h="42">
                  <a:moveTo>
                    <a:pt x="277" y="42"/>
                  </a:moveTo>
                  <a:lnTo>
                    <a:pt x="277" y="0"/>
                  </a:lnTo>
                  <a:lnTo>
                    <a:pt x="0" y="0"/>
                  </a:lnTo>
                  <a:lnTo>
                    <a:pt x="0" y="42"/>
                  </a:lnTo>
                </a:path>
              </a:pathLst>
            </a:custGeom>
            <a:solidFill>
              <a:srgbClr val="6338A2"/>
            </a:solidFill>
            <a:ln w="7938">
              <a:solidFill>
                <a:srgbClr val="6338A2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506" name="Line 79"/>
            <p:cNvSpPr>
              <a:spLocks noChangeShapeType="1"/>
            </p:cNvSpPr>
            <p:nvPr/>
          </p:nvSpPr>
          <p:spPr bwMode="auto">
            <a:xfrm flipH="1">
              <a:off x="5081108" y="4084042"/>
              <a:ext cx="402599" cy="0"/>
            </a:xfrm>
            <a:prstGeom prst="line">
              <a:avLst/>
            </a:prstGeom>
            <a:noFill/>
            <a:ln w="7938">
              <a:solidFill>
                <a:srgbClr val="6338A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2" name="Freeform 93"/>
            <p:cNvSpPr>
              <a:spLocks/>
            </p:cNvSpPr>
            <p:nvPr/>
          </p:nvSpPr>
          <p:spPr bwMode="auto">
            <a:xfrm>
              <a:off x="3777386" y="4781685"/>
              <a:ext cx="402599" cy="46510"/>
            </a:xfrm>
            <a:custGeom>
              <a:avLst/>
              <a:gdLst>
                <a:gd name="T0" fmla="*/ 277 w 277"/>
                <a:gd name="T1" fmla="*/ 32 h 32"/>
                <a:gd name="T2" fmla="*/ 277 w 277"/>
                <a:gd name="T3" fmla="*/ 0 h 32"/>
                <a:gd name="T4" fmla="*/ 0 w 277"/>
                <a:gd name="T5" fmla="*/ 0 h 32"/>
                <a:gd name="T6" fmla="*/ 0 w 277"/>
                <a:gd name="T7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7" h="32">
                  <a:moveTo>
                    <a:pt x="277" y="32"/>
                  </a:moveTo>
                  <a:lnTo>
                    <a:pt x="277" y="0"/>
                  </a:lnTo>
                  <a:lnTo>
                    <a:pt x="0" y="0"/>
                  </a:lnTo>
                  <a:lnTo>
                    <a:pt x="0" y="32"/>
                  </a:lnTo>
                </a:path>
              </a:pathLst>
            </a:custGeom>
            <a:solidFill>
              <a:srgbClr val="6338A2"/>
            </a:solidFill>
            <a:ln w="7938">
              <a:solidFill>
                <a:srgbClr val="6338A2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5" name="Line 96"/>
            <p:cNvSpPr>
              <a:spLocks noChangeShapeType="1"/>
            </p:cNvSpPr>
            <p:nvPr/>
          </p:nvSpPr>
          <p:spPr bwMode="auto">
            <a:xfrm flipH="1">
              <a:off x="3777386" y="4828195"/>
              <a:ext cx="402599" cy="0"/>
            </a:xfrm>
            <a:prstGeom prst="line">
              <a:avLst/>
            </a:prstGeom>
            <a:noFill/>
            <a:ln w="7938">
              <a:solidFill>
                <a:srgbClr val="6338A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9" name="TextBox 74"/>
            <p:cNvSpPr txBox="1">
              <a:spLocks noChangeArrowheads="1"/>
            </p:cNvSpPr>
            <p:nvPr/>
          </p:nvSpPr>
          <p:spPr bwMode="auto">
            <a:xfrm>
              <a:off x="1093653" y="5371485"/>
              <a:ext cx="982662" cy="387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400" b="1" kern="0" dirty="0">
                  <a:solidFill>
                    <a:srgbClr val="000066"/>
                  </a:solidFill>
                </a:rPr>
                <a:t>Total </a:t>
              </a:r>
              <a:br>
                <a:rPr lang="en-US" altLang="en-US" sz="1400" b="1" kern="0" dirty="0">
                  <a:solidFill>
                    <a:srgbClr val="000066"/>
                  </a:solidFill>
                </a:rPr>
              </a:br>
              <a:r>
                <a:rPr lang="en-US" altLang="en-US" sz="1400" b="1" kern="0" dirty="0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120" name="TextBox 75"/>
            <p:cNvSpPr txBox="1">
              <a:spLocks noChangeArrowheads="1"/>
            </p:cNvSpPr>
            <p:nvPr/>
          </p:nvSpPr>
          <p:spPr bwMode="auto">
            <a:xfrm>
              <a:off x="2708775" y="5371485"/>
              <a:ext cx="347663" cy="193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400" b="1" kern="0" dirty="0">
                  <a:solidFill>
                    <a:srgbClr val="000066"/>
                  </a:solidFill>
                </a:rPr>
                <a:t>LDL</a:t>
              </a:r>
            </a:p>
          </p:txBody>
        </p:sp>
        <p:sp>
          <p:nvSpPr>
            <p:cNvPr id="121" name="TextBox 76"/>
            <p:cNvSpPr txBox="1">
              <a:spLocks noChangeArrowheads="1"/>
            </p:cNvSpPr>
            <p:nvPr/>
          </p:nvSpPr>
          <p:spPr bwMode="auto">
            <a:xfrm>
              <a:off x="4005445" y="5371485"/>
              <a:ext cx="368300" cy="193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400" b="1" kern="0" dirty="0">
                  <a:solidFill>
                    <a:srgbClr val="000066"/>
                  </a:solidFill>
                </a:rPr>
                <a:t>HDL</a:t>
              </a:r>
            </a:p>
          </p:txBody>
        </p:sp>
        <p:sp>
          <p:nvSpPr>
            <p:cNvPr id="122" name="TextBox 77"/>
            <p:cNvSpPr txBox="1">
              <a:spLocks noChangeArrowheads="1"/>
            </p:cNvSpPr>
            <p:nvPr/>
          </p:nvSpPr>
          <p:spPr bwMode="auto">
            <a:xfrm>
              <a:off x="4951595" y="5371485"/>
              <a:ext cx="1114425" cy="193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400" b="1" kern="0" dirty="0">
                  <a:solidFill>
                    <a:srgbClr val="000066"/>
                  </a:solidFill>
                </a:rPr>
                <a:t>Triglycerides</a:t>
              </a:r>
            </a:p>
          </p:txBody>
        </p:sp>
        <p:sp>
          <p:nvSpPr>
            <p:cNvPr id="130" name="TextBox 52"/>
            <p:cNvSpPr txBox="1">
              <a:spLocks noChangeArrowheads="1"/>
            </p:cNvSpPr>
            <p:nvPr/>
          </p:nvSpPr>
          <p:spPr bwMode="auto">
            <a:xfrm>
              <a:off x="5167542" y="3283931"/>
              <a:ext cx="750887" cy="296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dirty="0">
                  <a:solidFill>
                    <a:srgbClr val="000066"/>
                  </a:solidFill>
                </a:rPr>
                <a:t>p = 0.073 </a:t>
              </a:r>
              <a:endParaRPr lang="en-US" altLang="en-US" sz="3600" dirty="0">
                <a:solidFill>
                  <a:srgbClr val="000066"/>
                </a:solidFill>
              </a:endParaRPr>
            </a:p>
          </p:txBody>
        </p:sp>
        <p:sp>
          <p:nvSpPr>
            <p:cNvPr id="131" name="TextBox 66"/>
            <p:cNvSpPr txBox="1">
              <a:spLocks noChangeArrowheads="1"/>
            </p:cNvSpPr>
            <p:nvPr/>
          </p:nvSpPr>
          <p:spPr bwMode="auto">
            <a:xfrm>
              <a:off x="5064171" y="3809393"/>
              <a:ext cx="4286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128</a:t>
              </a:r>
            </a:p>
          </p:txBody>
        </p:sp>
        <p:sp>
          <p:nvSpPr>
            <p:cNvPr id="132" name="TextBox 67"/>
            <p:cNvSpPr txBox="1">
              <a:spLocks noChangeArrowheads="1"/>
            </p:cNvSpPr>
            <p:nvPr/>
          </p:nvSpPr>
          <p:spPr bwMode="auto">
            <a:xfrm>
              <a:off x="5068934" y="4111018"/>
              <a:ext cx="430212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118</a:t>
              </a:r>
            </a:p>
          </p:txBody>
        </p:sp>
        <p:sp>
          <p:nvSpPr>
            <p:cNvPr id="133" name="TextBox 68"/>
            <p:cNvSpPr txBox="1">
              <a:spLocks noChangeArrowheads="1"/>
            </p:cNvSpPr>
            <p:nvPr/>
          </p:nvSpPr>
          <p:spPr bwMode="auto">
            <a:xfrm>
              <a:off x="5523276" y="3945918"/>
              <a:ext cx="428625" cy="214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112</a:t>
              </a:r>
            </a:p>
          </p:txBody>
        </p:sp>
        <p:sp>
          <p:nvSpPr>
            <p:cNvPr id="134" name="TextBox 69"/>
            <p:cNvSpPr txBox="1">
              <a:spLocks noChangeArrowheads="1"/>
            </p:cNvSpPr>
            <p:nvPr/>
          </p:nvSpPr>
          <p:spPr bwMode="auto">
            <a:xfrm>
              <a:off x="5526451" y="4199918"/>
              <a:ext cx="430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110</a:t>
              </a:r>
            </a:p>
          </p:txBody>
        </p:sp>
        <p:sp>
          <p:nvSpPr>
            <p:cNvPr id="135" name="Right Bracket 112"/>
            <p:cNvSpPr>
              <a:spLocks/>
            </p:cNvSpPr>
            <p:nvPr/>
          </p:nvSpPr>
          <p:spPr bwMode="auto">
            <a:xfrm rot="16200000">
              <a:off x="5485652" y="3268850"/>
              <a:ext cx="92075" cy="731838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en-US" altLang="en-US">
                <a:solidFill>
                  <a:srgbClr val="000066"/>
                </a:solidFill>
              </a:endParaRPr>
            </a:p>
          </p:txBody>
        </p:sp>
        <p:sp>
          <p:nvSpPr>
            <p:cNvPr id="136" name="TextBox 51"/>
            <p:cNvSpPr txBox="1">
              <a:spLocks noChangeArrowheads="1"/>
            </p:cNvSpPr>
            <p:nvPr/>
          </p:nvSpPr>
          <p:spPr bwMode="auto">
            <a:xfrm>
              <a:off x="3848283" y="4038873"/>
              <a:ext cx="752475" cy="296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dirty="0">
                  <a:solidFill>
                    <a:srgbClr val="000066"/>
                  </a:solidFill>
                </a:rPr>
                <a:t> p = 0.02</a:t>
              </a:r>
              <a:endParaRPr lang="en-US" altLang="en-US" sz="3600" dirty="0">
                <a:solidFill>
                  <a:srgbClr val="000066"/>
                </a:solidFill>
              </a:endParaRPr>
            </a:p>
          </p:txBody>
        </p:sp>
        <p:sp>
          <p:nvSpPr>
            <p:cNvPr id="137" name="TextBox 62"/>
            <p:cNvSpPr txBox="1">
              <a:spLocks noChangeArrowheads="1"/>
            </p:cNvSpPr>
            <p:nvPr/>
          </p:nvSpPr>
          <p:spPr bwMode="auto">
            <a:xfrm>
              <a:off x="3763963" y="4575031"/>
              <a:ext cx="430212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51</a:t>
              </a:r>
            </a:p>
          </p:txBody>
        </p:sp>
        <p:sp>
          <p:nvSpPr>
            <p:cNvPr id="138" name="TextBox 63"/>
            <p:cNvSpPr txBox="1">
              <a:spLocks noChangeArrowheads="1"/>
            </p:cNvSpPr>
            <p:nvPr/>
          </p:nvSpPr>
          <p:spPr bwMode="auto">
            <a:xfrm>
              <a:off x="3763963" y="4857388"/>
              <a:ext cx="430212" cy="20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49</a:t>
              </a:r>
            </a:p>
          </p:txBody>
        </p:sp>
        <p:sp>
          <p:nvSpPr>
            <p:cNvPr id="139" name="TextBox 64"/>
            <p:cNvSpPr txBox="1">
              <a:spLocks noChangeArrowheads="1"/>
            </p:cNvSpPr>
            <p:nvPr/>
          </p:nvSpPr>
          <p:spPr bwMode="auto">
            <a:xfrm>
              <a:off x="4227513" y="4628788"/>
              <a:ext cx="4286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50</a:t>
              </a:r>
            </a:p>
          </p:txBody>
        </p:sp>
        <p:sp>
          <p:nvSpPr>
            <p:cNvPr id="140" name="TextBox 65"/>
            <p:cNvSpPr txBox="1">
              <a:spLocks noChangeArrowheads="1"/>
            </p:cNvSpPr>
            <p:nvPr/>
          </p:nvSpPr>
          <p:spPr bwMode="auto">
            <a:xfrm>
              <a:off x="4179985" y="4868230"/>
              <a:ext cx="428625" cy="214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49</a:t>
              </a:r>
            </a:p>
          </p:txBody>
        </p:sp>
        <p:sp>
          <p:nvSpPr>
            <p:cNvPr id="141" name="Right Bracket 111"/>
            <p:cNvSpPr>
              <a:spLocks/>
            </p:cNvSpPr>
            <p:nvPr/>
          </p:nvSpPr>
          <p:spPr bwMode="auto">
            <a:xfrm rot="16200000">
              <a:off x="4161631" y="4006329"/>
              <a:ext cx="92075" cy="731838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en-US" altLang="en-US">
                <a:solidFill>
                  <a:srgbClr val="000066"/>
                </a:solidFill>
              </a:endParaRPr>
            </a:p>
          </p:txBody>
        </p:sp>
        <p:sp>
          <p:nvSpPr>
            <p:cNvPr id="142" name="TextBox 50"/>
            <p:cNvSpPr txBox="1">
              <a:spLocks noChangeArrowheads="1"/>
            </p:cNvSpPr>
            <p:nvPr/>
          </p:nvSpPr>
          <p:spPr bwMode="auto">
            <a:xfrm>
              <a:off x="2476559" y="3110893"/>
              <a:ext cx="750887" cy="296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dirty="0">
                  <a:solidFill>
                    <a:srgbClr val="000066"/>
                  </a:solidFill>
                </a:rPr>
                <a:t> p &lt; 0.001 </a:t>
              </a:r>
              <a:endParaRPr lang="en-US" altLang="en-US" sz="3600" dirty="0">
                <a:solidFill>
                  <a:srgbClr val="000066"/>
                </a:solidFill>
              </a:endParaRPr>
            </a:p>
          </p:txBody>
        </p:sp>
        <p:sp>
          <p:nvSpPr>
            <p:cNvPr id="143" name="TextBox 58"/>
            <p:cNvSpPr txBox="1">
              <a:spLocks noChangeArrowheads="1"/>
            </p:cNvSpPr>
            <p:nvPr/>
          </p:nvSpPr>
          <p:spPr bwMode="auto">
            <a:xfrm>
              <a:off x="2436871" y="3734780"/>
              <a:ext cx="4286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125</a:t>
              </a:r>
            </a:p>
          </p:txBody>
        </p:sp>
        <p:sp>
          <p:nvSpPr>
            <p:cNvPr id="144" name="TextBox 59"/>
            <p:cNvSpPr txBox="1">
              <a:spLocks noChangeArrowheads="1"/>
            </p:cNvSpPr>
            <p:nvPr/>
          </p:nvSpPr>
          <p:spPr bwMode="auto">
            <a:xfrm>
              <a:off x="2472762" y="4168531"/>
              <a:ext cx="4286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112</a:t>
              </a:r>
            </a:p>
          </p:txBody>
        </p:sp>
        <p:sp>
          <p:nvSpPr>
            <p:cNvPr id="145" name="TextBox 60"/>
            <p:cNvSpPr txBox="1">
              <a:spLocks noChangeArrowheads="1"/>
            </p:cNvSpPr>
            <p:nvPr/>
          </p:nvSpPr>
          <p:spPr bwMode="auto">
            <a:xfrm>
              <a:off x="2916296" y="3879243"/>
              <a:ext cx="428625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114</a:t>
              </a:r>
            </a:p>
          </p:txBody>
        </p:sp>
        <p:sp>
          <p:nvSpPr>
            <p:cNvPr id="146" name="TextBox 61"/>
            <p:cNvSpPr txBox="1">
              <a:spLocks noChangeArrowheads="1"/>
            </p:cNvSpPr>
            <p:nvPr/>
          </p:nvSpPr>
          <p:spPr bwMode="auto">
            <a:xfrm>
              <a:off x="2906771" y="4210143"/>
              <a:ext cx="430213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110</a:t>
              </a:r>
            </a:p>
          </p:txBody>
        </p:sp>
        <p:sp>
          <p:nvSpPr>
            <p:cNvPr id="147" name="Right Bracket 109"/>
            <p:cNvSpPr>
              <a:spLocks/>
            </p:cNvSpPr>
            <p:nvPr/>
          </p:nvSpPr>
          <p:spPr bwMode="auto">
            <a:xfrm rot="16200000">
              <a:off x="2823427" y="3075174"/>
              <a:ext cx="92075" cy="731838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en-US" altLang="en-US">
                <a:solidFill>
                  <a:srgbClr val="000066"/>
                </a:solidFill>
              </a:endParaRPr>
            </a:p>
          </p:txBody>
        </p:sp>
        <p:sp>
          <p:nvSpPr>
            <p:cNvPr id="148" name="TextBox 6"/>
            <p:cNvSpPr txBox="1">
              <a:spLocks noChangeArrowheads="1"/>
            </p:cNvSpPr>
            <p:nvPr/>
          </p:nvSpPr>
          <p:spPr bwMode="auto">
            <a:xfrm>
              <a:off x="1258195" y="2457767"/>
              <a:ext cx="752475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dirty="0">
                  <a:solidFill>
                    <a:srgbClr val="000066"/>
                  </a:solidFill>
                </a:rPr>
                <a:t> p &lt; 0.001 </a:t>
              </a:r>
              <a:endParaRPr lang="en-US" altLang="en-US" sz="3600" dirty="0">
                <a:solidFill>
                  <a:srgbClr val="000066"/>
                </a:solidFill>
              </a:endParaRPr>
            </a:p>
          </p:txBody>
        </p:sp>
        <p:sp>
          <p:nvSpPr>
            <p:cNvPr id="149" name="TextBox 7"/>
            <p:cNvSpPr txBox="1">
              <a:spLocks noChangeArrowheads="1"/>
            </p:cNvSpPr>
            <p:nvPr/>
          </p:nvSpPr>
          <p:spPr bwMode="auto">
            <a:xfrm>
              <a:off x="1159770" y="2980055"/>
              <a:ext cx="430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201</a:t>
              </a:r>
            </a:p>
          </p:txBody>
        </p:sp>
        <p:sp>
          <p:nvSpPr>
            <p:cNvPr id="150" name="TextBox 55"/>
            <p:cNvSpPr txBox="1">
              <a:spLocks noChangeArrowheads="1"/>
            </p:cNvSpPr>
            <p:nvPr/>
          </p:nvSpPr>
          <p:spPr bwMode="auto">
            <a:xfrm>
              <a:off x="1159770" y="3375342"/>
              <a:ext cx="430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187</a:t>
              </a:r>
            </a:p>
          </p:txBody>
        </p:sp>
        <p:sp>
          <p:nvSpPr>
            <p:cNvPr id="151" name="TextBox 56"/>
            <p:cNvSpPr txBox="1">
              <a:spLocks noChangeArrowheads="1"/>
            </p:cNvSpPr>
            <p:nvPr/>
          </p:nvSpPr>
          <p:spPr bwMode="auto">
            <a:xfrm>
              <a:off x="1563734" y="3175317"/>
              <a:ext cx="430213" cy="214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183</a:t>
              </a:r>
            </a:p>
          </p:txBody>
        </p:sp>
        <p:sp>
          <p:nvSpPr>
            <p:cNvPr id="152" name="TextBox 57"/>
            <p:cNvSpPr txBox="1">
              <a:spLocks noChangeArrowheads="1"/>
            </p:cNvSpPr>
            <p:nvPr/>
          </p:nvSpPr>
          <p:spPr bwMode="auto">
            <a:xfrm>
              <a:off x="1563734" y="3511930"/>
              <a:ext cx="430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182</a:t>
              </a:r>
            </a:p>
          </p:txBody>
        </p:sp>
        <p:sp>
          <p:nvSpPr>
            <p:cNvPr id="153" name="Right Bracket 107"/>
            <p:cNvSpPr>
              <a:spLocks/>
            </p:cNvSpPr>
            <p:nvPr/>
          </p:nvSpPr>
          <p:spPr bwMode="auto">
            <a:xfrm rot="16200000">
              <a:off x="1589189" y="2426811"/>
              <a:ext cx="92075" cy="731837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en-US" altLang="en-US">
                <a:solidFill>
                  <a:srgbClr val="000066"/>
                </a:solidFill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834188" y="5210294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55" name="ZoneTexte 154"/>
            <p:cNvSpPr txBox="1"/>
            <p:nvPr/>
          </p:nvSpPr>
          <p:spPr>
            <a:xfrm>
              <a:off x="749229" y="467814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50</a:t>
              </a:r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664269" y="4146004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57" name="ZoneTexte 156"/>
            <p:cNvSpPr txBox="1"/>
            <p:nvPr/>
          </p:nvSpPr>
          <p:spPr>
            <a:xfrm>
              <a:off x="664269" y="3613860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150</a:t>
              </a: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664269" y="308171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200</a:t>
              </a:r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664269" y="2549572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250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6895772" y="2030413"/>
            <a:ext cx="1549276" cy="3569472"/>
            <a:chOff x="6895772" y="2030413"/>
            <a:chExt cx="1549276" cy="3569472"/>
          </a:xfrm>
        </p:grpSpPr>
        <p:sp>
          <p:nvSpPr>
            <p:cNvPr id="6" name="Freeform 41"/>
            <p:cNvSpPr>
              <a:spLocks/>
            </p:cNvSpPr>
            <p:nvPr/>
          </p:nvSpPr>
          <p:spPr bwMode="auto">
            <a:xfrm>
              <a:off x="7218093" y="2650966"/>
              <a:ext cx="1098789" cy="2693194"/>
            </a:xfrm>
            <a:custGeom>
              <a:avLst/>
              <a:gdLst>
                <a:gd name="T0" fmla="*/ 756 w 756"/>
                <a:gd name="T1" fmla="*/ 1853 h 1853"/>
                <a:gd name="T2" fmla="*/ 0 w 756"/>
                <a:gd name="T3" fmla="*/ 1853 h 1853"/>
                <a:gd name="T4" fmla="*/ 0 w 756"/>
                <a:gd name="T5" fmla="*/ 0 h 1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6" h="1853">
                  <a:moveTo>
                    <a:pt x="756" y="1853"/>
                  </a:moveTo>
                  <a:lnTo>
                    <a:pt x="0" y="1853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" name="Line 42"/>
            <p:cNvSpPr>
              <a:spLocks noChangeShapeType="1"/>
            </p:cNvSpPr>
            <p:nvPr/>
          </p:nvSpPr>
          <p:spPr bwMode="auto">
            <a:xfrm>
              <a:off x="7149783" y="2650966"/>
              <a:ext cx="683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8" name="Line 43"/>
            <p:cNvSpPr>
              <a:spLocks noChangeShapeType="1"/>
            </p:cNvSpPr>
            <p:nvPr/>
          </p:nvSpPr>
          <p:spPr bwMode="auto">
            <a:xfrm>
              <a:off x="7149783" y="3322448"/>
              <a:ext cx="683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" name="Line 44"/>
            <p:cNvSpPr>
              <a:spLocks noChangeShapeType="1"/>
            </p:cNvSpPr>
            <p:nvPr/>
          </p:nvSpPr>
          <p:spPr bwMode="auto">
            <a:xfrm>
              <a:off x="7149783" y="3996837"/>
              <a:ext cx="683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>
              <a:off x="7149783" y="4669771"/>
              <a:ext cx="683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" name="Line 46"/>
            <p:cNvSpPr>
              <a:spLocks noChangeShapeType="1"/>
            </p:cNvSpPr>
            <p:nvPr/>
          </p:nvSpPr>
          <p:spPr bwMode="auto">
            <a:xfrm>
              <a:off x="7149783" y="5344160"/>
              <a:ext cx="68311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" name="Rectangle 53"/>
            <p:cNvSpPr>
              <a:spLocks noChangeArrowheads="1"/>
            </p:cNvSpPr>
            <p:nvPr/>
          </p:nvSpPr>
          <p:spPr bwMode="auto">
            <a:xfrm>
              <a:off x="7764581" y="2908222"/>
              <a:ext cx="401145" cy="2435938"/>
            </a:xfrm>
            <a:prstGeom prst="rect">
              <a:avLst/>
            </a:prstGeom>
            <a:solidFill>
              <a:srgbClr val="FFB985"/>
            </a:solidFill>
            <a:ln w="0">
              <a:solidFill>
                <a:srgbClr val="FFB985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490" name="Rectangle 68"/>
            <p:cNvSpPr>
              <a:spLocks noChangeArrowheads="1"/>
            </p:cNvSpPr>
            <p:nvPr/>
          </p:nvSpPr>
          <p:spPr bwMode="auto">
            <a:xfrm>
              <a:off x="7292219" y="2848632"/>
              <a:ext cx="404052" cy="59590"/>
            </a:xfrm>
            <a:prstGeom prst="rect">
              <a:avLst/>
            </a:prstGeom>
            <a:solidFill>
              <a:srgbClr val="6338A2"/>
            </a:solidFill>
            <a:ln w="0">
              <a:solidFill>
                <a:srgbClr val="6338A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491" name="Rectangle 69"/>
            <p:cNvSpPr>
              <a:spLocks noChangeArrowheads="1"/>
            </p:cNvSpPr>
            <p:nvPr/>
          </p:nvSpPr>
          <p:spPr bwMode="auto">
            <a:xfrm>
              <a:off x="7292219" y="2908222"/>
              <a:ext cx="404052" cy="2435938"/>
            </a:xfrm>
            <a:prstGeom prst="rect">
              <a:avLst/>
            </a:prstGeom>
            <a:solidFill>
              <a:srgbClr val="BAA1DF"/>
            </a:solidFill>
            <a:ln w="0">
              <a:solidFill>
                <a:srgbClr val="BAA1D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23" name="TextBox 78"/>
            <p:cNvSpPr txBox="1">
              <a:spLocks noChangeArrowheads="1"/>
            </p:cNvSpPr>
            <p:nvPr/>
          </p:nvSpPr>
          <p:spPr bwMode="auto">
            <a:xfrm>
              <a:off x="7030585" y="5406210"/>
              <a:ext cx="1414463" cy="193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400" b="1" dirty="0">
                  <a:solidFill>
                    <a:srgbClr val="000066"/>
                  </a:solidFill>
                </a:rPr>
                <a:t>TC: HDL Ratio</a:t>
              </a:r>
            </a:p>
          </p:txBody>
        </p:sp>
        <p:sp>
          <p:nvSpPr>
            <p:cNvPr id="124" name="TextBox 54"/>
            <p:cNvSpPr txBox="1">
              <a:spLocks noChangeArrowheads="1"/>
            </p:cNvSpPr>
            <p:nvPr/>
          </p:nvSpPr>
          <p:spPr bwMode="auto">
            <a:xfrm>
              <a:off x="7323662" y="2030413"/>
              <a:ext cx="752475" cy="296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dirty="0">
                  <a:solidFill>
                    <a:srgbClr val="000066"/>
                  </a:solidFill>
                </a:rPr>
                <a:t>p = 0.094 </a:t>
              </a:r>
              <a:endParaRPr lang="en-US" altLang="en-US" sz="3600" dirty="0">
                <a:solidFill>
                  <a:srgbClr val="000066"/>
                </a:solidFill>
              </a:endParaRPr>
            </a:p>
          </p:txBody>
        </p:sp>
        <p:sp>
          <p:nvSpPr>
            <p:cNvPr id="125" name="TextBox 69"/>
            <p:cNvSpPr txBox="1">
              <a:spLocks noChangeArrowheads="1"/>
            </p:cNvSpPr>
            <p:nvPr/>
          </p:nvSpPr>
          <p:spPr bwMode="auto">
            <a:xfrm>
              <a:off x="7279212" y="2592388"/>
              <a:ext cx="430212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3.7</a:t>
              </a:r>
            </a:p>
          </p:txBody>
        </p:sp>
        <p:sp>
          <p:nvSpPr>
            <p:cNvPr id="126" name="TextBox 69"/>
            <p:cNvSpPr txBox="1">
              <a:spLocks noChangeArrowheads="1"/>
            </p:cNvSpPr>
            <p:nvPr/>
          </p:nvSpPr>
          <p:spPr bwMode="auto">
            <a:xfrm>
              <a:off x="7296499" y="2938148"/>
              <a:ext cx="4286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3.6</a:t>
              </a:r>
            </a:p>
          </p:txBody>
        </p:sp>
        <p:sp>
          <p:nvSpPr>
            <p:cNvPr id="127" name="TextBox 69"/>
            <p:cNvSpPr txBox="1">
              <a:spLocks noChangeArrowheads="1"/>
            </p:cNvSpPr>
            <p:nvPr/>
          </p:nvSpPr>
          <p:spPr bwMode="auto">
            <a:xfrm>
              <a:off x="7758945" y="2901950"/>
              <a:ext cx="430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3.6</a:t>
              </a:r>
            </a:p>
          </p:txBody>
        </p:sp>
        <p:sp>
          <p:nvSpPr>
            <p:cNvPr id="128" name="TextBox 69"/>
            <p:cNvSpPr txBox="1">
              <a:spLocks noChangeArrowheads="1"/>
            </p:cNvSpPr>
            <p:nvPr/>
          </p:nvSpPr>
          <p:spPr bwMode="auto">
            <a:xfrm>
              <a:off x="7753874" y="2663825"/>
              <a:ext cx="4302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600" b="1" kern="0" dirty="0">
                  <a:solidFill>
                    <a:srgbClr val="333399"/>
                  </a:solidFill>
                  <a:latin typeface="Calibri"/>
                </a:rPr>
                <a:t>3.6</a:t>
              </a:r>
            </a:p>
          </p:txBody>
        </p:sp>
        <p:sp>
          <p:nvSpPr>
            <p:cNvPr id="129" name="Right Bracket 113"/>
            <p:cNvSpPr>
              <a:spLocks/>
            </p:cNvSpPr>
            <p:nvPr/>
          </p:nvSpPr>
          <p:spPr bwMode="auto">
            <a:xfrm rot="16200000">
              <a:off x="7681643" y="1991519"/>
              <a:ext cx="92075" cy="731837"/>
            </a:xfrm>
            <a:prstGeom prst="rightBracket">
              <a:avLst>
                <a:gd name="adj" fmla="val 0"/>
              </a:avLst>
            </a:prstGeom>
            <a:noFill/>
            <a:ln w="9525" algn="ctr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en-US" altLang="en-US">
                <a:solidFill>
                  <a:srgbClr val="000066"/>
                </a:solidFill>
              </a:endParaRPr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6895772" y="5210294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6895772" y="4537492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6895772" y="3864692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6895772" y="3191892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165" name="ZoneTexte 164"/>
            <p:cNvSpPr txBox="1"/>
            <p:nvPr/>
          </p:nvSpPr>
          <p:spPr>
            <a:xfrm>
              <a:off x="6895772" y="2519092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3951428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304797" y="1220603"/>
            <a:ext cx="8630024" cy="4973664"/>
          </a:xfrm>
        </p:spPr>
        <p:txBody>
          <a:bodyPr/>
          <a:lstStyle/>
          <a:p>
            <a:pPr>
              <a:lnSpc>
                <a:spcPts val="2200"/>
              </a:lnSpc>
              <a:spcBef>
                <a:spcPts val="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8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altLang="fr-FR" sz="2000" dirty="0">
                <a:ea typeface="ＭＳ Ｐゴシック" charset="-128"/>
              </a:rPr>
              <a:t>In this </a:t>
            </a:r>
            <a:r>
              <a:rPr lang="en-US" altLang="fr-FR" sz="2000" dirty="0" err="1">
                <a:ea typeface="ＭＳ Ｐゴシック" charset="-128"/>
              </a:rPr>
              <a:t>randomised</a:t>
            </a:r>
            <a:r>
              <a:rPr lang="en-US" altLang="fr-FR" sz="2000" dirty="0">
                <a:ea typeface="ＭＳ Ｐゴシック" charset="-128"/>
              </a:rPr>
              <a:t> double-blind study, switch of patients on F/TDF </a:t>
            </a:r>
            <a:br>
              <a:rPr lang="en-US" altLang="fr-FR" sz="2000" dirty="0">
                <a:ea typeface="ＭＳ Ｐゴシック" charset="-128"/>
              </a:rPr>
            </a:br>
            <a:r>
              <a:rPr lang="en-US" altLang="fr-FR" sz="2000" dirty="0">
                <a:ea typeface="ＭＳ Ｐゴシック" charset="-128"/>
              </a:rPr>
              <a:t>+ 3</a:t>
            </a:r>
            <a:r>
              <a:rPr lang="en-US" altLang="fr-FR" sz="2000" baseline="30000" dirty="0">
                <a:ea typeface="ＭＳ Ｐゴシック" charset="-128"/>
              </a:rPr>
              <a:t>rd </a:t>
            </a:r>
            <a:r>
              <a:rPr lang="en-US" altLang="fr-FR" sz="2000" dirty="0">
                <a:ea typeface="ＭＳ Ｐゴシック" charset="-128"/>
              </a:rPr>
              <a:t>agent with suppressed viral load for F/TAF + continuation </a:t>
            </a:r>
            <a:br>
              <a:rPr lang="en-US" altLang="fr-FR" sz="2000" dirty="0">
                <a:ea typeface="ＭＳ Ｐゴシック" charset="-128"/>
              </a:rPr>
            </a:br>
            <a:r>
              <a:rPr lang="en-US" altLang="fr-FR" sz="2000" dirty="0">
                <a:ea typeface="ＭＳ Ｐゴシック" charset="-128"/>
              </a:rPr>
              <a:t>of 3</a:t>
            </a:r>
            <a:r>
              <a:rPr lang="en-US" altLang="fr-FR" sz="2000" baseline="30000" dirty="0">
                <a:ea typeface="ＭＳ Ｐゴシック" charset="-128"/>
              </a:rPr>
              <a:t>rd</a:t>
            </a:r>
            <a:r>
              <a:rPr lang="en-US" altLang="fr-FR" sz="2000" dirty="0">
                <a:ea typeface="ＭＳ Ｐゴシック" charset="-128"/>
              </a:rPr>
              <a:t> agent </a:t>
            </a:r>
          </a:p>
          <a:p>
            <a:pPr lvl="2">
              <a:lnSpc>
                <a:spcPts val="2200"/>
              </a:lnSpc>
              <a:spcBef>
                <a:spcPts val="0"/>
              </a:spcBef>
            </a:pPr>
            <a:r>
              <a:rPr lang="en-US" altLang="fr-FR" sz="1800" dirty="0">
                <a:ea typeface="ＭＳ Ｐゴシック" charset="-128"/>
              </a:rPr>
              <a:t>Is non-inferior at W48 and W96 for maintaining </a:t>
            </a:r>
            <a:r>
              <a:rPr lang="en-US" altLang="fr-FR" sz="1800" dirty="0" err="1">
                <a:ea typeface="ＭＳ Ｐゴシック" charset="-128"/>
              </a:rPr>
              <a:t>virologic</a:t>
            </a:r>
            <a:r>
              <a:rPr lang="en-US" altLang="fr-FR" sz="1800" dirty="0">
                <a:ea typeface="ＭＳ Ｐゴシック" charset="-128"/>
              </a:rPr>
              <a:t> suppression (HIV-1 RNA &lt; 50 c/mL)</a:t>
            </a:r>
          </a:p>
          <a:p>
            <a:pPr lvl="2">
              <a:lnSpc>
                <a:spcPts val="2200"/>
              </a:lnSpc>
              <a:spcBef>
                <a:spcPts val="0"/>
              </a:spcBef>
            </a:pPr>
            <a:r>
              <a:rPr lang="en-US" altLang="fr-FR" sz="1800" dirty="0">
                <a:ea typeface="ＭＳ Ｐゴシック" charset="-128"/>
              </a:rPr>
              <a:t>in rare cases of </a:t>
            </a:r>
            <a:r>
              <a:rPr lang="en-US" altLang="fr-FR" sz="1800" dirty="0" err="1">
                <a:ea typeface="ＭＳ Ｐゴシック" charset="-128"/>
              </a:rPr>
              <a:t>virologic</a:t>
            </a:r>
            <a:r>
              <a:rPr lang="en-US" altLang="fr-FR" sz="1800" dirty="0">
                <a:ea typeface="ＭＳ Ｐゴシック" charset="-128"/>
              </a:rPr>
              <a:t> failure, the risk of resistance emergence is low (1 case of M184V on F/TAF), none after W48</a:t>
            </a:r>
          </a:p>
          <a:p>
            <a:pPr lvl="2">
              <a:lnSpc>
                <a:spcPts val="2200"/>
              </a:lnSpc>
              <a:spcBef>
                <a:spcPts val="0"/>
              </a:spcBef>
            </a:pPr>
            <a:r>
              <a:rPr lang="en-US" altLang="fr-FR" sz="1800" dirty="0">
                <a:ea typeface="ＭＳ Ｐゴシック" charset="-128"/>
              </a:rPr>
              <a:t>Is associated with a similar clinical and biological tolerance</a:t>
            </a:r>
          </a:p>
          <a:p>
            <a:pPr lvl="2">
              <a:lnSpc>
                <a:spcPts val="2200"/>
              </a:lnSpc>
              <a:spcBef>
                <a:spcPts val="0"/>
              </a:spcBef>
            </a:pPr>
            <a:r>
              <a:rPr lang="en-US" altLang="fr-FR" sz="1800" dirty="0">
                <a:ea typeface="ＭＳ Ｐゴシック" charset="-128"/>
              </a:rPr>
              <a:t>Leads to improvement of renal parameters: increase in </a:t>
            </a:r>
            <a:r>
              <a:rPr lang="en-US" altLang="fr-FR" sz="1800" dirty="0" err="1">
                <a:ea typeface="ＭＳ Ｐゴシック" charset="-128"/>
              </a:rPr>
              <a:t>eGFR</a:t>
            </a:r>
            <a:r>
              <a:rPr lang="en-US" altLang="fr-FR" sz="1800" dirty="0">
                <a:ea typeface="ＭＳ Ｐゴシック" charset="-128"/>
              </a:rPr>
              <a:t> and decrease in proteinuria, </a:t>
            </a:r>
            <a:r>
              <a:rPr lang="en-US" altLang="fr-FR" sz="1800" dirty="0"/>
              <a:t>n</a:t>
            </a:r>
            <a:r>
              <a:rPr lang="en-US" altLang="en-US" sz="1800" dirty="0"/>
              <a:t>o renal discontinuations or renal tubulopathy </a:t>
            </a:r>
            <a:br>
              <a:rPr lang="en-US" altLang="en-US" sz="1800" dirty="0"/>
            </a:br>
            <a:r>
              <a:rPr lang="en-US" altLang="en-US" sz="1800" dirty="0"/>
              <a:t>in F/TAF group </a:t>
            </a:r>
            <a:endParaRPr lang="en-US" altLang="fr-FR" sz="1800" dirty="0">
              <a:ea typeface="ＭＳ Ｐゴシック" charset="-128"/>
            </a:endParaRPr>
          </a:p>
          <a:p>
            <a:pPr lvl="2">
              <a:lnSpc>
                <a:spcPts val="2200"/>
              </a:lnSpc>
              <a:spcBef>
                <a:spcPts val="0"/>
              </a:spcBef>
            </a:pPr>
            <a:r>
              <a:rPr lang="en-US" altLang="fr-FR" sz="1800" dirty="0">
                <a:ea typeface="ＭＳ Ｐゴシック" charset="-128"/>
              </a:rPr>
              <a:t>Improves bone mineral density: increase on F/TAF with significant difference of changes at W48 vs F/TDF and </a:t>
            </a:r>
            <a:r>
              <a:rPr lang="en-US" altLang="fr-FR" sz="1800" dirty="0"/>
              <a:t>c</a:t>
            </a:r>
            <a:r>
              <a:rPr lang="en-US" altLang="en-US" sz="1800" dirty="0"/>
              <a:t>ontinuing increase in hip and spine BMD after W48</a:t>
            </a:r>
            <a:endParaRPr lang="en-US" altLang="fr-FR" sz="1800" dirty="0">
              <a:ea typeface="ＭＳ Ｐゴシック" charset="-128"/>
            </a:endParaRPr>
          </a:p>
          <a:p>
            <a:pPr lvl="2">
              <a:lnSpc>
                <a:spcPts val="2200"/>
              </a:lnSpc>
              <a:spcBef>
                <a:spcPts val="0"/>
              </a:spcBef>
            </a:pPr>
            <a:r>
              <a:rPr lang="en-US" altLang="fr-FR" sz="1800" dirty="0">
                <a:ea typeface="ＭＳ Ｐゴシック" charset="-128"/>
              </a:rPr>
              <a:t>Increases lipid parameters, with no change in the total cholesterol total: HDL-cholesterol ratio</a:t>
            </a:r>
          </a:p>
          <a:p>
            <a:pPr lvl="2">
              <a:lnSpc>
                <a:spcPts val="2200"/>
              </a:lnSpc>
              <a:spcBef>
                <a:spcPts val="0"/>
              </a:spcBef>
            </a:pPr>
            <a:r>
              <a:rPr lang="en-US" altLang="en-US" sz="1800" dirty="0"/>
              <a:t>Similar safety findings by 3</a:t>
            </a:r>
            <a:r>
              <a:rPr lang="en-US" altLang="en-US" sz="1800" baseline="30000" dirty="0"/>
              <a:t>rd</a:t>
            </a:r>
            <a:r>
              <a:rPr lang="en-US" altLang="en-US" sz="1800" dirty="0"/>
              <a:t> agent</a:t>
            </a:r>
            <a:endParaRPr lang="en-US" altLang="fr-FR" sz="1800" dirty="0">
              <a:ea typeface="ＭＳ Ｐゴシック" charset="-128"/>
            </a:endParaRPr>
          </a:p>
          <a:p>
            <a:pPr lvl="2">
              <a:lnSpc>
                <a:spcPts val="2200"/>
              </a:lnSpc>
              <a:spcBef>
                <a:spcPts val="0"/>
              </a:spcBef>
            </a:pPr>
            <a:endParaRPr lang="en-US" altLang="fr-FR" sz="2000" dirty="0">
              <a:ea typeface="ＭＳ Ｐゴシック" charset="-128"/>
            </a:endParaRPr>
          </a:p>
          <a:p>
            <a:pPr lvl="2">
              <a:lnSpc>
                <a:spcPts val="2200"/>
              </a:lnSpc>
              <a:spcBef>
                <a:spcPts val="0"/>
              </a:spcBef>
            </a:pPr>
            <a:endParaRPr lang="en-US" altLang="fr-FR" sz="2000" dirty="0">
              <a:ea typeface="ＭＳ Ｐゴシック" charset="-128"/>
            </a:endParaRP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2468139" y="6570663"/>
            <a:ext cx="66710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Gallant J. Lancet HIV. 2016;3:e158-65; </a:t>
            </a:r>
            <a:r>
              <a:rPr lang="fr-FR" altLang="fr-FR" sz="1200" i="1" dirty="0" err="1"/>
              <a:t>Raffi</a:t>
            </a:r>
            <a:r>
              <a:rPr lang="fr-FR" altLang="fr-FR" sz="1200" i="1" dirty="0"/>
              <a:t> F. J </a:t>
            </a:r>
            <a:r>
              <a:rPr lang="fr-FR" altLang="fr-FR" sz="1200" i="1" dirty="0" err="1"/>
              <a:t>Acquir</a:t>
            </a:r>
            <a:r>
              <a:rPr lang="fr-FR" altLang="fr-FR" sz="1200" i="1" dirty="0"/>
              <a:t> Immune </a:t>
            </a:r>
            <a:r>
              <a:rPr lang="fr-FR" altLang="fr-FR" sz="1200" i="1" dirty="0" err="1"/>
              <a:t>Defic</a:t>
            </a:r>
            <a:r>
              <a:rPr lang="fr-FR" altLang="fr-FR" sz="1200" i="1" dirty="0"/>
              <a:t> </a:t>
            </a:r>
            <a:r>
              <a:rPr lang="fr-FR" altLang="fr-FR" sz="1200" i="1" dirty="0" err="1"/>
              <a:t>Syndr</a:t>
            </a:r>
            <a:r>
              <a:rPr lang="fr-FR" altLang="fr-FR" sz="1200" i="1" dirty="0"/>
              <a:t>. 2017;75:226-31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26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48324" y="4292600"/>
            <a:ext cx="8548688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Endpoints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Primary: proportion of patients maintaining HIV RNA &lt; 50 c/mL at W48 (ITT, snapshot) ; non-inferiority if lower margin of a two-sided 95% CI for the difference = -10%, &gt; 95% power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Secondary with multiple adjustments: percentage change in hip and spine bone mineral density</a:t>
            </a:r>
            <a:endParaRPr lang="en-GB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916863"/>
              </p:ext>
            </p:extLst>
          </p:nvPr>
        </p:nvGraphicFramePr>
        <p:xfrm>
          <a:off x="4948238" y="2403475"/>
          <a:ext cx="2805112" cy="535789"/>
        </p:xfrm>
        <a:graphic>
          <a:graphicData uri="http://schemas.openxmlformats.org/drawingml/2006/table">
            <a:tbl>
              <a:tblPr/>
              <a:tblGrid>
                <a:gridCol w="2805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3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F/TAF * + F/TDF placebo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+ 3</a:t>
                      </a:r>
                      <a:r>
                        <a:rPr kumimoji="0" lang="en-GB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rd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agent unchanged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30243"/>
              </p:ext>
            </p:extLst>
          </p:nvPr>
        </p:nvGraphicFramePr>
        <p:xfrm>
          <a:off x="4948238" y="3214726"/>
          <a:ext cx="2805112" cy="535789"/>
        </p:xfrm>
        <a:graphic>
          <a:graphicData uri="http://schemas.openxmlformats.org/drawingml/2006/table">
            <a:tbl>
              <a:tblPr/>
              <a:tblGrid>
                <a:gridCol w="2805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35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F/TDF + F/TAF * placebo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+ 3</a:t>
                      </a:r>
                      <a:r>
                        <a:rPr kumimoji="0" lang="en-GB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rd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agent unchanged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491707" y="2331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971800" y="1219200"/>
            <a:ext cx="1475999" cy="899999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 blind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432707" y="2527498"/>
            <a:ext cx="3362756" cy="119181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F/TDF + 3rd agent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&gt;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Cockroft-Gault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&gt; 50 mL/min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948238" y="2669264"/>
            <a:ext cx="1587" cy="827999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830640" y="3108325"/>
            <a:ext cx="35999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4118134" y="350996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330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4156234" y="232886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333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480300" y="14239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7762875" y="1963738"/>
            <a:ext cx="0" cy="178677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8770938" y="1892300"/>
            <a:ext cx="0" cy="185821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91538" y="14239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W96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8" name="Line 31"/>
          <p:cNvSpPr>
            <a:spLocks noChangeShapeType="1"/>
          </p:cNvSpPr>
          <p:nvPr/>
        </p:nvSpPr>
        <p:spPr bwMode="auto">
          <a:xfrm flipV="1">
            <a:off x="7772400" y="3606800"/>
            <a:ext cx="998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V="1">
            <a:off x="7762875" y="2647950"/>
            <a:ext cx="998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60" name="ZoneTexte 71"/>
          <p:cNvSpPr txBox="1">
            <a:spLocks noChangeArrowheads="1"/>
          </p:cNvSpPr>
          <p:nvPr/>
        </p:nvSpPr>
        <p:spPr bwMode="auto">
          <a:xfrm>
            <a:off x="3403600" y="3895725"/>
            <a:ext cx="53451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dirty="0">
                <a:solidFill>
                  <a:srgbClr val="000066"/>
                </a:solidFill>
              </a:rPr>
              <a:t>Randomisation stratified on 3</a:t>
            </a:r>
            <a:r>
              <a:rPr lang="en-GB" altLang="fr-FR" sz="1400" baseline="30000" dirty="0">
                <a:solidFill>
                  <a:srgbClr val="000066"/>
                </a:solidFill>
              </a:rPr>
              <a:t>rd</a:t>
            </a:r>
            <a:r>
              <a:rPr lang="en-GB" altLang="fr-FR" sz="1400" dirty="0">
                <a:solidFill>
                  <a:srgbClr val="000066"/>
                </a:solidFill>
              </a:rPr>
              <a:t> agent (boosted PI or other)</a:t>
            </a:r>
          </a:p>
        </p:txBody>
      </p:sp>
      <p:sp>
        <p:nvSpPr>
          <p:cNvPr id="2" name="Rectangle 1"/>
          <p:cNvSpPr/>
          <p:nvPr/>
        </p:nvSpPr>
        <p:spPr>
          <a:xfrm>
            <a:off x="3686334" y="4165402"/>
            <a:ext cx="48972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</a:rPr>
              <a:t>* F/TAF: 200/10 mg if boosted PI, 200/25 mg if other</a:t>
            </a:r>
          </a:p>
        </p:txBody>
      </p:sp>
      <p:sp>
        <p:nvSpPr>
          <p:cNvPr id="25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Gallant J. Lancet HIV. 2016;3:e158-65, </a:t>
            </a:r>
            <a:r>
              <a:rPr lang="fr-FR" altLang="fr-FR" sz="1200" i="1" dirty="0" err="1"/>
              <a:t>Raffi</a:t>
            </a:r>
            <a:r>
              <a:rPr lang="fr-FR" altLang="fr-FR" sz="1200" i="1" dirty="0"/>
              <a:t> F. J </a:t>
            </a:r>
            <a:r>
              <a:rPr lang="fr-FR" altLang="fr-FR" sz="1200" i="1" dirty="0" err="1"/>
              <a:t>Acquir</a:t>
            </a:r>
            <a:r>
              <a:rPr lang="fr-FR" altLang="fr-FR" sz="1200" i="1" dirty="0"/>
              <a:t> Immune </a:t>
            </a:r>
            <a:r>
              <a:rPr lang="fr-FR" altLang="fr-FR" sz="1200" i="1" dirty="0" err="1"/>
              <a:t>Defic</a:t>
            </a:r>
            <a:r>
              <a:rPr lang="fr-FR" altLang="fr-FR" sz="1200" i="1" dirty="0"/>
              <a:t> </a:t>
            </a:r>
            <a:r>
              <a:rPr lang="fr-FR" altLang="fr-FR" sz="1200" i="1" dirty="0" err="1"/>
              <a:t>Syndr</a:t>
            </a:r>
            <a:r>
              <a:rPr lang="fr-FR" altLang="fr-FR" sz="1200" i="1" dirty="0"/>
              <a:t>. 2017;75:226-31</a:t>
            </a:r>
            <a:endParaRPr lang="fr-FR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42490159"/>
              </p:ext>
            </p:extLst>
          </p:nvPr>
        </p:nvGraphicFramePr>
        <p:xfrm>
          <a:off x="395288" y="1716403"/>
          <a:ext cx="8353425" cy="4476285"/>
        </p:xfrm>
        <a:graphic>
          <a:graphicData uri="http://schemas.openxmlformats.org/drawingml/2006/table">
            <a:tbl>
              <a:tblPr/>
              <a:tblGrid>
                <a:gridCol w="4024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936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333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330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Race: white / black / other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73% / 21% / 6%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77% / 20% / 3%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624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mL/min,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99.4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100.2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55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rd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agent: PI/r / other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DRV/r / ATV/r / LPV/r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NVP/ RAL / DTG / other 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47% / 53%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25% / 16% / 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22% / 20% / 8% / 4%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45% / 55%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25% / 15% / 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20% / 22% / 7% / 5%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94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Investigator decision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Consent withdrawal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 / Non compliance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Pregnancy / Protocol violation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W96, N (%)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21 (6%)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 /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 /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36 (11%)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21 (6%)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 /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 /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39 (12%)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94700" y="1255537"/>
            <a:ext cx="7162800" cy="32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 and outcome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Gallant J. Lancet HIV. 2016;3:e158-65, </a:t>
            </a:r>
            <a:r>
              <a:rPr lang="fr-FR" altLang="fr-FR" sz="1200" i="1" dirty="0" err="1"/>
              <a:t>Raffi</a:t>
            </a:r>
            <a:r>
              <a:rPr lang="fr-FR" altLang="fr-FR" sz="1200" i="1" dirty="0"/>
              <a:t> F. J </a:t>
            </a:r>
            <a:r>
              <a:rPr lang="fr-FR" altLang="fr-FR" sz="1200" i="1" dirty="0" err="1"/>
              <a:t>Acquir</a:t>
            </a:r>
            <a:r>
              <a:rPr lang="fr-FR" altLang="fr-FR" sz="1200" i="1" dirty="0"/>
              <a:t> Immune </a:t>
            </a:r>
            <a:r>
              <a:rPr lang="fr-FR" altLang="fr-FR" sz="1200" i="1" dirty="0" err="1"/>
              <a:t>Defic</a:t>
            </a:r>
            <a:r>
              <a:rPr lang="fr-FR" altLang="fr-FR" sz="1200" i="1" dirty="0"/>
              <a:t> </a:t>
            </a:r>
            <a:r>
              <a:rPr lang="fr-FR" altLang="fr-FR" sz="1200" i="1" dirty="0" err="1"/>
              <a:t>Syndr</a:t>
            </a:r>
            <a:r>
              <a:rPr lang="fr-FR" altLang="fr-FR" sz="1200" i="1" dirty="0"/>
              <a:t>. 2017;75:226-31</a:t>
            </a:r>
            <a:endParaRPr lang="fr-FR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AutoShape 165"/>
          <p:cNvSpPr>
            <a:spLocks noChangeArrowheads="1"/>
          </p:cNvSpPr>
          <p:nvPr/>
        </p:nvSpPr>
        <p:spPr bwMode="auto">
          <a:xfrm>
            <a:off x="5120854" y="1549970"/>
            <a:ext cx="3343917" cy="5104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69" name="AutoShape 165"/>
          <p:cNvSpPr>
            <a:spLocks noChangeArrowheads="1"/>
          </p:cNvSpPr>
          <p:nvPr/>
        </p:nvSpPr>
        <p:spPr bwMode="auto">
          <a:xfrm>
            <a:off x="1020957" y="1578910"/>
            <a:ext cx="3293447" cy="5104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800">
              <a:solidFill>
                <a:srgbClr val="000066"/>
              </a:solidFill>
            </a:endParaRPr>
          </a:p>
        </p:txBody>
      </p:sp>
      <p:graphicFrame>
        <p:nvGraphicFramePr>
          <p:cNvPr id="123" name="Tableau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058779"/>
              </p:ext>
            </p:extLst>
          </p:nvPr>
        </p:nvGraphicFramePr>
        <p:xfrm>
          <a:off x="5737415" y="2891621"/>
          <a:ext cx="3286634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68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endParaRPr lang="en-US" sz="1400" noProof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>
                          <a:solidFill>
                            <a:schemeClr val="bg1"/>
                          </a:solidFill>
                          <a:latin typeface="+mj-lt"/>
                        </a:rPr>
                        <a:t>F/TAF </a:t>
                      </a:r>
                      <a:br>
                        <a:rPr lang="en-US" sz="1600" noProof="0" dirty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1600" noProof="0" dirty="0">
                          <a:solidFill>
                            <a:schemeClr val="bg1"/>
                          </a:solidFill>
                          <a:latin typeface="+mj-lt"/>
                        </a:rPr>
                        <a:t>(N = 333)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>
                          <a:solidFill>
                            <a:srgbClr val="FFFFFF"/>
                          </a:solidFill>
                          <a:latin typeface="+mj-lt"/>
                        </a:rPr>
                        <a:t>F/TDF</a:t>
                      </a:r>
                    </a:p>
                    <a:p>
                      <a:pPr algn="ctr"/>
                      <a:r>
                        <a:rPr lang="en-US" sz="1600" noProof="0" dirty="0">
                          <a:solidFill>
                            <a:srgbClr val="FFFFFF"/>
                          </a:solidFill>
                          <a:latin typeface="+mj-lt"/>
                        </a:rPr>
                        <a:t>(N = 330)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N tested for resistance *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- D0 to W48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- W48 to W96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endParaRPr lang="en-US" sz="1400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endParaRPr lang="en-US" sz="1400" noProof="0" dirty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Emergence</a:t>
                      </a:r>
                      <a:r>
                        <a:rPr lang="en-US" sz="1400" baseline="0" noProof="0" dirty="0">
                          <a:solidFill>
                            <a:srgbClr val="000066"/>
                          </a:solidFill>
                        </a:rPr>
                        <a:t> of resistance</a:t>
                      </a:r>
                      <a:endParaRPr lang="en-US" sz="140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1 (M184V (isolated at W36)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24" name="Text Box 2"/>
          <p:cNvSpPr txBox="1">
            <a:spLocks noChangeArrowheads="1"/>
          </p:cNvSpPr>
          <p:nvPr/>
        </p:nvSpPr>
        <p:spPr bwMode="auto">
          <a:xfrm>
            <a:off x="6199970" y="2456382"/>
            <a:ext cx="25363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Resistance data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5737415" y="5129478"/>
            <a:ext cx="328663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300"/>
              </a:spcBef>
            </a:pPr>
            <a:r>
              <a:rPr lang="en-US" sz="1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* Confirmed HIV-1 RNA ≥ 50 c/mL </a:t>
            </a:r>
            <a:br>
              <a:rPr lang="en-US" sz="1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at any visit or unconfirmed &gt; 400 c/mL at endpoint or discontinuation</a:t>
            </a: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2291488" y="1100138"/>
            <a:ext cx="4546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 err="1">
                <a:latin typeface="Calibri" panose="020F0502020204030204" pitchFamily="34" charset="0"/>
              </a:rPr>
              <a:t>Virologic</a:t>
            </a:r>
            <a:r>
              <a:rPr lang="en-US" altLang="fr-FR" sz="2400" b="1" dirty="0">
                <a:latin typeface="Calibri" panose="020F0502020204030204" pitchFamily="34" charset="0"/>
              </a:rPr>
              <a:t> outcome (ITT, snapshot)</a:t>
            </a:r>
          </a:p>
        </p:txBody>
      </p:sp>
      <p:sp>
        <p:nvSpPr>
          <p:cNvPr id="51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sp>
        <p:nvSpPr>
          <p:cNvPr id="52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  <p:sp>
        <p:nvSpPr>
          <p:cNvPr id="58" name="ZoneTexte 84"/>
          <p:cNvSpPr txBox="1">
            <a:spLocks noChangeArrowheads="1"/>
          </p:cNvSpPr>
          <p:nvPr/>
        </p:nvSpPr>
        <p:spPr bwMode="auto">
          <a:xfrm>
            <a:off x="1082258" y="1655836"/>
            <a:ext cx="2859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F/TAF + 3</a:t>
            </a:r>
            <a:r>
              <a:rPr lang="fr-FR" altLang="fr-FR" sz="1600" b="1" baseline="30000" dirty="0">
                <a:solidFill>
                  <a:srgbClr val="333399"/>
                </a:solidFill>
                <a:latin typeface="Calibri" panose="020F0502020204030204" pitchFamily="34" charset="0"/>
              </a:rPr>
              <a:t>rd</a:t>
            </a:r>
            <a:r>
              <a:rPr lang="fr-FR" altLang="fr-FR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 agent (N = 333)</a:t>
            </a:r>
          </a:p>
        </p:txBody>
      </p:sp>
      <p:sp>
        <p:nvSpPr>
          <p:cNvPr id="59" name="ZoneTexte 85"/>
          <p:cNvSpPr txBox="1">
            <a:spLocks noChangeArrowheads="1"/>
          </p:cNvSpPr>
          <p:nvPr/>
        </p:nvSpPr>
        <p:spPr bwMode="auto">
          <a:xfrm>
            <a:off x="5173163" y="1644724"/>
            <a:ext cx="256770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F/TDF + 3</a:t>
            </a:r>
            <a:r>
              <a:rPr lang="en-US" altLang="fr-FR" sz="1600" b="1" baseline="30000" dirty="0">
                <a:solidFill>
                  <a:srgbClr val="333399"/>
                </a:solidFill>
                <a:latin typeface="Calibri" panose="020F0502020204030204" pitchFamily="34" charset="0"/>
              </a:rPr>
              <a:t>rd</a:t>
            </a:r>
            <a:r>
              <a:rPr lang="en-US" altLang="fr-FR" sz="1600" b="1" dirty="0">
                <a:solidFill>
                  <a:srgbClr val="333399"/>
                </a:solidFill>
                <a:latin typeface="Calibri" panose="020F0502020204030204" pitchFamily="34" charset="0"/>
              </a:rPr>
              <a:t> agent (N = 330)</a:t>
            </a:r>
          </a:p>
        </p:txBody>
      </p:sp>
      <p:sp>
        <p:nvSpPr>
          <p:cNvPr id="71" name="Rectangle 3"/>
          <p:cNvSpPr>
            <a:spLocks noChangeArrowheads="1"/>
          </p:cNvSpPr>
          <p:nvPr/>
        </p:nvSpPr>
        <p:spPr bwMode="auto">
          <a:xfrm>
            <a:off x="3490507" y="1646808"/>
            <a:ext cx="161823" cy="144463"/>
          </a:xfrm>
          <a:prstGeom prst="rect">
            <a:avLst/>
          </a:prstGeom>
          <a:solidFill>
            <a:srgbClr val="6338A2"/>
          </a:solidFill>
          <a:ln w="9525">
            <a:solidFill>
              <a:srgbClr val="6338A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fr-FR" altLang="fr-FR" sz="2400">
              <a:solidFill>
                <a:srgbClr val="000066"/>
              </a:solidFill>
            </a:endParaRPr>
          </a:p>
        </p:txBody>
      </p:sp>
      <p:grpSp>
        <p:nvGrpSpPr>
          <p:cNvPr id="2" name="Grouper 1"/>
          <p:cNvGrpSpPr/>
          <p:nvPr/>
        </p:nvGrpSpPr>
        <p:grpSpPr>
          <a:xfrm>
            <a:off x="7592673" y="1646808"/>
            <a:ext cx="161823" cy="373062"/>
            <a:chOff x="4697073" y="2218960"/>
            <a:chExt cx="161823" cy="373062"/>
          </a:xfrm>
        </p:grpSpPr>
        <p:sp>
          <p:nvSpPr>
            <p:cNvPr id="72" name="Rectangle 4"/>
            <p:cNvSpPr>
              <a:spLocks noChangeArrowheads="1"/>
            </p:cNvSpPr>
            <p:nvPr/>
          </p:nvSpPr>
          <p:spPr bwMode="auto">
            <a:xfrm>
              <a:off x="4697073" y="2218960"/>
              <a:ext cx="161823" cy="144462"/>
            </a:xfrm>
            <a:prstGeom prst="rect">
              <a:avLst/>
            </a:prstGeom>
            <a:solidFill>
              <a:srgbClr val="F66900"/>
            </a:solidFill>
            <a:ln w="9525">
              <a:solidFill>
                <a:srgbClr val="F669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74" name="Rectangle 4"/>
            <p:cNvSpPr>
              <a:spLocks noChangeArrowheads="1"/>
            </p:cNvSpPr>
            <p:nvPr/>
          </p:nvSpPr>
          <p:spPr bwMode="auto">
            <a:xfrm>
              <a:off x="4697073" y="2447560"/>
              <a:ext cx="161823" cy="144462"/>
            </a:xfrm>
            <a:prstGeom prst="rect">
              <a:avLst/>
            </a:prstGeom>
            <a:pattFill prst="pct60">
              <a:fgClr>
                <a:srgbClr val="F66900"/>
              </a:fgClr>
              <a:bgClr>
                <a:prstClr val="white"/>
              </a:bgClr>
            </a:pattFill>
            <a:ln w="9525">
              <a:solidFill>
                <a:srgbClr val="F669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3627915" y="1549970"/>
            <a:ext cx="530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W48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7766268" y="1569877"/>
            <a:ext cx="530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W48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7753568" y="1785777"/>
            <a:ext cx="530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+mj-lt"/>
              </a:rPr>
              <a:t>W96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4288" y="1803970"/>
            <a:ext cx="5641738" cy="4574426"/>
            <a:chOff x="4288" y="1803970"/>
            <a:chExt cx="5641738" cy="4574426"/>
          </a:xfrm>
        </p:grpSpPr>
        <p:sp>
          <p:nvSpPr>
            <p:cNvPr id="26654" name="ZoneTexte 86"/>
            <p:cNvSpPr txBox="1">
              <a:spLocks noChangeArrowheads="1"/>
            </p:cNvSpPr>
            <p:nvPr/>
          </p:nvSpPr>
          <p:spPr bwMode="auto">
            <a:xfrm>
              <a:off x="72820" y="5732065"/>
              <a:ext cx="259874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b="1" dirty="0">
                  <a:solidFill>
                    <a:srgbClr val="000066"/>
                  </a:solidFill>
                </a:rPr>
                <a:t>Difference (95% CI)</a:t>
              </a:r>
              <a:r>
                <a:rPr lang="en-US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  <a:t/>
              </a:r>
              <a:br>
                <a:rPr lang="en-US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en-US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W48 = 1.3% (-2.5 to 5.1)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W96 = -0.5% (- 5.3 to 4.4) </a:t>
              </a:r>
            </a:p>
          </p:txBody>
        </p:sp>
        <p:sp>
          <p:nvSpPr>
            <p:cNvPr id="100" name="Rectangle 52"/>
            <p:cNvSpPr>
              <a:spLocks noChangeArrowheads="1"/>
            </p:cNvSpPr>
            <p:nvPr/>
          </p:nvSpPr>
          <p:spPr bwMode="auto">
            <a:xfrm>
              <a:off x="407331" y="5360539"/>
              <a:ext cx="18830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Success</a:t>
              </a:r>
            </a:p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HIV RNA&lt; 50 c/mL</a:t>
              </a:r>
              <a:endParaRPr lang="en-US" sz="1600" b="1" dirty="0">
                <a:solidFill>
                  <a:srgbClr val="000066"/>
                </a:solidFill>
              </a:endParaRPr>
            </a:p>
          </p:txBody>
        </p:sp>
        <p:sp>
          <p:nvSpPr>
            <p:cNvPr id="101" name="Rectangle 53"/>
            <p:cNvSpPr>
              <a:spLocks noChangeArrowheads="1"/>
            </p:cNvSpPr>
            <p:nvPr/>
          </p:nvSpPr>
          <p:spPr bwMode="auto">
            <a:xfrm>
              <a:off x="2407283" y="5360539"/>
              <a:ext cx="138590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000066"/>
                  </a:solidFill>
                </a:rPr>
                <a:t>Virologic</a:t>
              </a:r>
              <a:r>
                <a:rPr lang="en-US" sz="1200" b="1" dirty="0">
                  <a:solidFill>
                    <a:srgbClr val="000066"/>
                  </a:solidFill>
                </a:rPr>
                <a:t> failure</a:t>
              </a:r>
              <a:endParaRPr lang="en-US" sz="1600" b="1" dirty="0">
                <a:solidFill>
                  <a:srgbClr val="000066"/>
                </a:solidFill>
              </a:endParaRPr>
            </a:p>
          </p:txBody>
        </p:sp>
        <p:sp>
          <p:nvSpPr>
            <p:cNvPr id="102" name="Rectangle 54"/>
            <p:cNvSpPr>
              <a:spLocks noChangeArrowheads="1"/>
            </p:cNvSpPr>
            <p:nvPr/>
          </p:nvSpPr>
          <p:spPr bwMode="auto">
            <a:xfrm>
              <a:off x="3853642" y="5360539"/>
              <a:ext cx="179238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No </a:t>
              </a:r>
              <a:r>
                <a:rPr lang="en-US" sz="1200" b="1" dirty="0" err="1">
                  <a:solidFill>
                    <a:srgbClr val="000066"/>
                  </a:solidFill>
                </a:rPr>
                <a:t>virologic</a:t>
              </a:r>
              <a:r>
                <a:rPr lang="en-US" sz="1200" b="1" dirty="0">
                  <a:solidFill>
                    <a:srgbClr val="000066"/>
                  </a:solidFill>
                </a:rPr>
                <a:t> data</a:t>
              </a:r>
              <a:endParaRPr lang="en-US" sz="1600" b="1" dirty="0">
                <a:solidFill>
                  <a:srgbClr val="000066"/>
                </a:solidFill>
              </a:endParaRP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3627915" y="1803970"/>
              <a:ext cx="5309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W96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282786" y="2077977"/>
              <a:ext cx="4073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>
                  <a:solidFill>
                    <a:srgbClr val="000066"/>
                  </a:solidFill>
                </a:rPr>
                <a:t>%</a:t>
              </a:r>
            </a:p>
          </p:txBody>
        </p:sp>
        <p:grpSp>
          <p:nvGrpSpPr>
            <p:cNvPr id="79" name="Groupe 78"/>
            <p:cNvGrpSpPr/>
            <p:nvPr/>
          </p:nvGrpSpPr>
          <p:grpSpPr>
            <a:xfrm>
              <a:off x="4288" y="2368933"/>
              <a:ext cx="5547910" cy="3009321"/>
              <a:chOff x="4288" y="2368933"/>
              <a:chExt cx="5547910" cy="3009321"/>
            </a:xfrm>
          </p:grpSpPr>
          <p:sp>
            <p:nvSpPr>
              <p:cNvPr id="80" name="Rectangle 40"/>
              <p:cNvSpPr>
                <a:spLocks noChangeArrowheads="1"/>
              </p:cNvSpPr>
              <p:nvPr/>
            </p:nvSpPr>
            <p:spPr bwMode="auto">
              <a:xfrm>
                <a:off x="613962" y="2368933"/>
                <a:ext cx="49688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94.3</a:t>
                </a:r>
              </a:p>
            </p:txBody>
          </p:sp>
          <p:sp>
            <p:nvSpPr>
              <p:cNvPr id="81" name="Rectangle 41"/>
              <p:cNvSpPr>
                <a:spLocks noChangeArrowheads="1"/>
              </p:cNvSpPr>
              <p:nvPr/>
            </p:nvSpPr>
            <p:spPr bwMode="auto">
              <a:xfrm>
                <a:off x="2312112" y="5068176"/>
                <a:ext cx="35490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0.3</a:t>
                </a:r>
                <a:endParaRPr lang="fr-FR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82" name="Rectangle 42"/>
              <p:cNvSpPr>
                <a:spLocks noChangeArrowheads="1"/>
              </p:cNvSpPr>
              <p:nvPr/>
            </p:nvSpPr>
            <p:spPr bwMode="auto">
              <a:xfrm>
                <a:off x="3982064" y="4905519"/>
                <a:ext cx="35490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5.4</a:t>
                </a:r>
                <a:endParaRPr lang="fr-FR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83" name="Rectangle 43"/>
              <p:cNvSpPr>
                <a:spLocks noChangeArrowheads="1"/>
              </p:cNvSpPr>
              <p:nvPr/>
            </p:nvSpPr>
            <p:spPr bwMode="auto">
              <a:xfrm>
                <a:off x="1106772" y="2402722"/>
                <a:ext cx="28217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>
                    <a:solidFill>
                      <a:srgbClr val="333399"/>
                    </a:solidFill>
                    <a:latin typeface="+mj-lt"/>
                  </a:rPr>
                  <a:t>93</a:t>
                </a:r>
                <a:endParaRPr lang="fr-FR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84" name="Rectangle 44"/>
              <p:cNvSpPr>
                <a:spLocks noChangeArrowheads="1"/>
              </p:cNvSpPr>
              <p:nvPr/>
            </p:nvSpPr>
            <p:spPr bwMode="auto">
              <a:xfrm>
                <a:off x="2688815" y="4987334"/>
                <a:ext cx="35490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1.5</a:t>
                </a:r>
                <a:endParaRPr lang="fr-FR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85" name="Rectangle 45"/>
              <p:cNvSpPr>
                <a:spLocks noChangeArrowheads="1"/>
              </p:cNvSpPr>
              <p:nvPr/>
            </p:nvSpPr>
            <p:spPr bwMode="auto">
              <a:xfrm>
                <a:off x="4353536" y="4859219"/>
                <a:ext cx="35490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5.5</a:t>
                </a:r>
                <a:endParaRPr lang="fr-FR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86" name="Rectangle 46"/>
              <p:cNvSpPr>
                <a:spLocks noChangeArrowheads="1"/>
              </p:cNvSpPr>
              <p:nvPr/>
            </p:nvSpPr>
            <p:spPr bwMode="auto">
              <a:xfrm>
                <a:off x="256774" y="5193588"/>
                <a:ext cx="142218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0</a:t>
                </a:r>
                <a:endParaRPr 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87" name="Rectangle 47"/>
              <p:cNvSpPr>
                <a:spLocks noChangeArrowheads="1"/>
              </p:cNvSpPr>
              <p:nvPr/>
            </p:nvSpPr>
            <p:spPr bwMode="auto">
              <a:xfrm>
                <a:off x="102714" y="4631613"/>
                <a:ext cx="28443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20</a:t>
                </a:r>
                <a:endParaRPr 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3" name="Rectangle 48"/>
              <p:cNvSpPr>
                <a:spLocks noChangeArrowheads="1"/>
              </p:cNvSpPr>
              <p:nvPr/>
            </p:nvSpPr>
            <p:spPr bwMode="auto">
              <a:xfrm>
                <a:off x="102714" y="4071226"/>
                <a:ext cx="28443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40</a:t>
                </a:r>
                <a:endParaRPr 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4" name="Rectangle 49"/>
              <p:cNvSpPr>
                <a:spLocks noChangeArrowheads="1"/>
              </p:cNvSpPr>
              <p:nvPr/>
            </p:nvSpPr>
            <p:spPr bwMode="auto">
              <a:xfrm>
                <a:off x="102714" y="3509251"/>
                <a:ext cx="28443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60</a:t>
                </a:r>
                <a:endParaRPr 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6" name="Rectangle 50"/>
              <p:cNvSpPr>
                <a:spLocks noChangeArrowheads="1"/>
              </p:cNvSpPr>
              <p:nvPr/>
            </p:nvSpPr>
            <p:spPr bwMode="auto">
              <a:xfrm>
                <a:off x="102714" y="2948863"/>
                <a:ext cx="284434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80</a:t>
                </a:r>
                <a:endParaRPr 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120" name="Rectangle 51"/>
              <p:cNvSpPr>
                <a:spLocks noChangeArrowheads="1"/>
              </p:cNvSpPr>
              <p:nvPr/>
            </p:nvSpPr>
            <p:spPr bwMode="auto">
              <a:xfrm>
                <a:off x="4288" y="2374856"/>
                <a:ext cx="424393" cy="1846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/>
                <a:r>
                  <a:rPr lang="fr-FR" sz="1200">
                    <a:solidFill>
                      <a:srgbClr val="000066"/>
                    </a:solidFill>
                  </a:rPr>
                  <a:t>100</a:t>
                </a:r>
                <a:endParaRPr lang="fr-FR" sz="1600">
                  <a:solidFill>
                    <a:srgbClr val="000066"/>
                  </a:solidFill>
                </a:endParaRPr>
              </a:p>
            </p:txBody>
          </p:sp>
          <p:sp>
            <p:nvSpPr>
              <p:cNvPr id="121" name="Freeform 8"/>
              <p:cNvSpPr>
                <a:spLocks/>
              </p:cNvSpPr>
              <p:nvPr/>
            </p:nvSpPr>
            <p:spPr bwMode="auto">
              <a:xfrm>
                <a:off x="525772" y="2463914"/>
                <a:ext cx="5026426" cy="2845564"/>
              </a:xfrm>
              <a:custGeom>
                <a:avLst/>
                <a:gdLst>
                  <a:gd name="T0" fmla="*/ 3239 w 3239"/>
                  <a:gd name="T1" fmla="*/ 2671 h 2671"/>
                  <a:gd name="T2" fmla="*/ 0 w 3239"/>
                  <a:gd name="T3" fmla="*/ 2671 h 2671"/>
                  <a:gd name="T4" fmla="*/ 0 w 3239"/>
                  <a:gd name="T5" fmla="*/ 0 h 2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39" h="2671">
                    <a:moveTo>
                      <a:pt x="3239" y="2671"/>
                    </a:moveTo>
                    <a:lnTo>
                      <a:pt x="0" y="2671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2" name="Line 9"/>
              <p:cNvSpPr>
                <a:spLocks noChangeShapeType="1"/>
              </p:cNvSpPr>
              <p:nvPr/>
            </p:nvSpPr>
            <p:spPr bwMode="auto">
              <a:xfrm>
                <a:off x="418212" y="3046663"/>
                <a:ext cx="10756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6" name="Line 10"/>
              <p:cNvSpPr>
                <a:spLocks noChangeShapeType="1"/>
              </p:cNvSpPr>
              <p:nvPr/>
            </p:nvSpPr>
            <p:spPr bwMode="auto">
              <a:xfrm>
                <a:off x="418212" y="3611301"/>
                <a:ext cx="10756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7" name="Line 11"/>
              <p:cNvSpPr>
                <a:spLocks noChangeShapeType="1"/>
              </p:cNvSpPr>
              <p:nvPr/>
            </p:nvSpPr>
            <p:spPr bwMode="auto">
              <a:xfrm>
                <a:off x="418212" y="4177005"/>
                <a:ext cx="10756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8" name="Line 12"/>
              <p:cNvSpPr>
                <a:spLocks noChangeShapeType="1"/>
              </p:cNvSpPr>
              <p:nvPr/>
            </p:nvSpPr>
            <p:spPr bwMode="auto">
              <a:xfrm>
                <a:off x="418212" y="4742708"/>
                <a:ext cx="10756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9" name="Line 13"/>
              <p:cNvSpPr>
                <a:spLocks noChangeShapeType="1"/>
              </p:cNvSpPr>
              <p:nvPr/>
            </p:nvSpPr>
            <p:spPr bwMode="auto">
              <a:xfrm>
                <a:off x="418212" y="5309477"/>
                <a:ext cx="10756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0" name="Line 14"/>
              <p:cNvSpPr>
                <a:spLocks noChangeShapeType="1"/>
              </p:cNvSpPr>
              <p:nvPr/>
            </p:nvSpPr>
            <p:spPr bwMode="auto">
              <a:xfrm>
                <a:off x="418212" y="2480960"/>
                <a:ext cx="10756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1" name="Freeform 15"/>
              <p:cNvSpPr>
                <a:spLocks/>
              </p:cNvSpPr>
              <p:nvPr/>
            </p:nvSpPr>
            <p:spPr bwMode="auto">
              <a:xfrm>
                <a:off x="696958" y="2644140"/>
                <a:ext cx="324000" cy="2665338"/>
              </a:xfrm>
              <a:custGeom>
                <a:avLst/>
                <a:gdLst>
                  <a:gd name="T0" fmla="*/ 415 w 415"/>
                  <a:gd name="T1" fmla="*/ 0 h 2575"/>
                  <a:gd name="T2" fmla="*/ 0 w 415"/>
                  <a:gd name="T3" fmla="*/ 0 h 2575"/>
                  <a:gd name="T4" fmla="*/ 0 w 415"/>
                  <a:gd name="T5" fmla="*/ 2575 h 2575"/>
                  <a:gd name="T6" fmla="*/ 415 w 415"/>
                  <a:gd name="T7" fmla="*/ 2575 h 2575"/>
                  <a:gd name="T8" fmla="*/ 415 w 415"/>
                  <a:gd name="T9" fmla="*/ 0 h 2575"/>
                  <a:gd name="T10" fmla="*/ 415 w 415"/>
                  <a:gd name="T11" fmla="*/ 0 h 2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5" h="2575">
                    <a:moveTo>
                      <a:pt x="415" y="0"/>
                    </a:moveTo>
                    <a:lnTo>
                      <a:pt x="0" y="0"/>
                    </a:lnTo>
                    <a:lnTo>
                      <a:pt x="0" y="2575"/>
                    </a:lnTo>
                    <a:lnTo>
                      <a:pt x="415" y="2575"/>
                    </a:lnTo>
                    <a:lnTo>
                      <a:pt x="415" y="0"/>
                    </a:lnTo>
                    <a:lnTo>
                      <a:pt x="415" y="0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2" name="Freeform 16"/>
              <p:cNvSpPr>
                <a:spLocks/>
              </p:cNvSpPr>
              <p:nvPr/>
            </p:nvSpPr>
            <p:spPr bwMode="auto">
              <a:xfrm>
                <a:off x="1074132" y="2697519"/>
                <a:ext cx="324000" cy="2611958"/>
              </a:xfrm>
              <a:custGeom>
                <a:avLst/>
                <a:gdLst>
                  <a:gd name="T0" fmla="*/ 416 w 416"/>
                  <a:gd name="T1" fmla="*/ 2463 h 2463"/>
                  <a:gd name="T2" fmla="*/ 416 w 416"/>
                  <a:gd name="T3" fmla="*/ 0 h 2463"/>
                  <a:gd name="T4" fmla="*/ 0 w 416"/>
                  <a:gd name="T5" fmla="*/ 0 h 2463"/>
                  <a:gd name="T6" fmla="*/ 0 w 416"/>
                  <a:gd name="T7" fmla="*/ 2463 h 2463"/>
                  <a:gd name="T8" fmla="*/ 416 w 416"/>
                  <a:gd name="T9" fmla="*/ 2463 h 2463"/>
                  <a:gd name="T10" fmla="*/ 416 w 416"/>
                  <a:gd name="T11" fmla="*/ 2463 h 2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6" h="2463">
                    <a:moveTo>
                      <a:pt x="416" y="2463"/>
                    </a:moveTo>
                    <a:lnTo>
                      <a:pt x="416" y="0"/>
                    </a:lnTo>
                    <a:lnTo>
                      <a:pt x="0" y="0"/>
                    </a:lnTo>
                    <a:lnTo>
                      <a:pt x="0" y="2463"/>
                    </a:lnTo>
                    <a:lnTo>
                      <a:pt x="416" y="2463"/>
                    </a:lnTo>
                    <a:lnTo>
                      <a:pt x="416" y="2463"/>
                    </a:lnTo>
                    <a:close/>
                  </a:path>
                </a:pathLst>
              </a:cu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3" name="Rectangle 17"/>
              <p:cNvSpPr>
                <a:spLocks noChangeArrowheads="1"/>
              </p:cNvSpPr>
              <p:nvPr/>
            </p:nvSpPr>
            <p:spPr bwMode="auto">
              <a:xfrm>
                <a:off x="4360627" y="5068176"/>
                <a:ext cx="324000" cy="241302"/>
              </a:xfrm>
              <a:prstGeom prst="rect">
                <a:avLst/>
              </a:pr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4" name="Rectangle 18"/>
              <p:cNvSpPr>
                <a:spLocks noChangeArrowheads="1"/>
              </p:cNvSpPr>
              <p:nvPr/>
            </p:nvSpPr>
            <p:spPr bwMode="auto">
              <a:xfrm>
                <a:off x="3990405" y="5129478"/>
                <a:ext cx="324000" cy="180000"/>
              </a:xfrm>
              <a:prstGeom prst="rect">
                <a:avLst/>
              </a:pr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5" name="Rectangle 19"/>
              <p:cNvSpPr>
                <a:spLocks noChangeArrowheads="1"/>
              </p:cNvSpPr>
              <p:nvPr/>
            </p:nvSpPr>
            <p:spPr bwMode="auto">
              <a:xfrm>
                <a:off x="2728701" y="5237478"/>
                <a:ext cx="324000" cy="72000"/>
              </a:xfrm>
              <a:prstGeom prst="rect">
                <a:avLst/>
              </a:pr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6" name="Rectangle 20"/>
              <p:cNvSpPr>
                <a:spLocks noChangeArrowheads="1"/>
              </p:cNvSpPr>
              <p:nvPr/>
            </p:nvSpPr>
            <p:spPr bwMode="auto">
              <a:xfrm>
                <a:off x="2333077" y="5292432"/>
                <a:ext cx="324000" cy="17046"/>
              </a:xfrm>
              <a:prstGeom prst="rect">
                <a:avLst/>
              </a:pr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7" name="Freeform 15"/>
              <p:cNvSpPr>
                <a:spLocks/>
              </p:cNvSpPr>
              <p:nvPr/>
            </p:nvSpPr>
            <p:spPr bwMode="auto">
              <a:xfrm>
                <a:off x="1503408" y="2801072"/>
                <a:ext cx="324000" cy="2508405"/>
              </a:xfrm>
              <a:custGeom>
                <a:avLst/>
                <a:gdLst>
                  <a:gd name="T0" fmla="*/ 415 w 415"/>
                  <a:gd name="T1" fmla="*/ 0 h 2575"/>
                  <a:gd name="T2" fmla="*/ 0 w 415"/>
                  <a:gd name="T3" fmla="*/ 0 h 2575"/>
                  <a:gd name="T4" fmla="*/ 0 w 415"/>
                  <a:gd name="T5" fmla="*/ 2575 h 2575"/>
                  <a:gd name="T6" fmla="*/ 415 w 415"/>
                  <a:gd name="T7" fmla="*/ 2575 h 2575"/>
                  <a:gd name="T8" fmla="*/ 415 w 415"/>
                  <a:gd name="T9" fmla="*/ 0 h 2575"/>
                  <a:gd name="T10" fmla="*/ 415 w 415"/>
                  <a:gd name="T11" fmla="*/ 0 h 2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5" h="2575">
                    <a:moveTo>
                      <a:pt x="415" y="0"/>
                    </a:moveTo>
                    <a:lnTo>
                      <a:pt x="0" y="0"/>
                    </a:lnTo>
                    <a:lnTo>
                      <a:pt x="0" y="2575"/>
                    </a:lnTo>
                    <a:lnTo>
                      <a:pt x="415" y="2575"/>
                    </a:lnTo>
                    <a:lnTo>
                      <a:pt x="415" y="0"/>
                    </a:lnTo>
                    <a:lnTo>
                      <a:pt x="415" y="0"/>
                    </a:lnTo>
                    <a:close/>
                  </a:path>
                </a:pathLst>
              </a:custGeom>
              <a:pattFill prst="pct60">
                <a:fgClr>
                  <a:srgbClr val="6338A2"/>
                </a:fgClr>
                <a:bgClr>
                  <a:prstClr val="white"/>
                </a:bgClr>
              </a:patt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8" name="Freeform 16"/>
              <p:cNvSpPr>
                <a:spLocks/>
              </p:cNvSpPr>
              <p:nvPr/>
            </p:nvSpPr>
            <p:spPr bwMode="auto">
              <a:xfrm>
                <a:off x="1880582" y="2766348"/>
                <a:ext cx="324000" cy="2543129"/>
              </a:xfrm>
              <a:custGeom>
                <a:avLst/>
                <a:gdLst>
                  <a:gd name="T0" fmla="*/ 416 w 416"/>
                  <a:gd name="T1" fmla="*/ 2463 h 2463"/>
                  <a:gd name="T2" fmla="*/ 416 w 416"/>
                  <a:gd name="T3" fmla="*/ 0 h 2463"/>
                  <a:gd name="T4" fmla="*/ 0 w 416"/>
                  <a:gd name="T5" fmla="*/ 0 h 2463"/>
                  <a:gd name="T6" fmla="*/ 0 w 416"/>
                  <a:gd name="T7" fmla="*/ 2463 h 2463"/>
                  <a:gd name="T8" fmla="*/ 416 w 416"/>
                  <a:gd name="T9" fmla="*/ 2463 h 2463"/>
                  <a:gd name="T10" fmla="*/ 416 w 416"/>
                  <a:gd name="T11" fmla="*/ 2463 h 2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6" h="2463">
                    <a:moveTo>
                      <a:pt x="416" y="2463"/>
                    </a:moveTo>
                    <a:lnTo>
                      <a:pt x="416" y="0"/>
                    </a:lnTo>
                    <a:lnTo>
                      <a:pt x="0" y="0"/>
                    </a:lnTo>
                    <a:lnTo>
                      <a:pt x="0" y="2463"/>
                    </a:lnTo>
                    <a:lnTo>
                      <a:pt x="416" y="2463"/>
                    </a:lnTo>
                    <a:lnTo>
                      <a:pt x="416" y="2463"/>
                    </a:lnTo>
                    <a:close/>
                  </a:path>
                </a:pathLst>
              </a:custGeom>
              <a:pattFill prst="pct60">
                <a:fgClr>
                  <a:srgbClr val="F66900"/>
                </a:fgClr>
                <a:bgClr>
                  <a:prstClr val="white"/>
                </a:bgClr>
              </a:pattFill>
              <a:ln w="0">
                <a:solidFill>
                  <a:srgbClr val="F669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9" name="Rectangle 17"/>
              <p:cNvSpPr>
                <a:spLocks noChangeArrowheads="1"/>
              </p:cNvSpPr>
              <p:nvPr/>
            </p:nvSpPr>
            <p:spPr bwMode="auto">
              <a:xfrm>
                <a:off x="5167077" y="4909082"/>
                <a:ext cx="324000" cy="400396"/>
              </a:xfrm>
              <a:prstGeom prst="rect">
                <a:avLst/>
              </a:prstGeom>
              <a:pattFill prst="pct60">
                <a:fgClr>
                  <a:srgbClr val="F66900"/>
                </a:fgClr>
                <a:bgClr>
                  <a:prstClr val="white"/>
                </a:bgClr>
              </a:pattFill>
              <a:ln w="0">
                <a:solidFill>
                  <a:srgbClr val="F669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0" name="Rectangle 18"/>
              <p:cNvSpPr>
                <a:spLocks noChangeArrowheads="1"/>
              </p:cNvSpPr>
              <p:nvPr/>
            </p:nvSpPr>
            <p:spPr bwMode="auto">
              <a:xfrm>
                <a:off x="4796855" y="5005212"/>
                <a:ext cx="324000" cy="304265"/>
              </a:xfrm>
              <a:prstGeom prst="rect">
                <a:avLst/>
              </a:prstGeom>
              <a:pattFill prst="pct60">
                <a:fgClr>
                  <a:srgbClr val="6338A2"/>
                </a:fgClr>
                <a:bgClr>
                  <a:prstClr val="white"/>
                </a:bgClr>
              </a:pattFill>
              <a:ln w="0">
                <a:solidFill>
                  <a:srgbClr val="6338A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1" name="Rectangle 19"/>
              <p:cNvSpPr>
                <a:spLocks noChangeArrowheads="1"/>
              </p:cNvSpPr>
              <p:nvPr/>
            </p:nvSpPr>
            <p:spPr bwMode="auto">
              <a:xfrm>
                <a:off x="3535151" y="5272203"/>
                <a:ext cx="324000" cy="45719"/>
              </a:xfrm>
              <a:prstGeom prst="rect">
                <a:avLst/>
              </a:prstGeom>
              <a:pattFill prst="pct60">
                <a:fgClr>
                  <a:srgbClr val="F66900"/>
                </a:fgClr>
                <a:bgClr>
                  <a:prstClr val="white"/>
                </a:bgClr>
              </a:pattFill>
              <a:ln w="0">
                <a:solidFill>
                  <a:srgbClr val="F669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2" name="Rectangle 20"/>
              <p:cNvSpPr>
                <a:spLocks noChangeArrowheads="1"/>
              </p:cNvSpPr>
              <p:nvPr/>
            </p:nvSpPr>
            <p:spPr bwMode="auto">
              <a:xfrm>
                <a:off x="3139527" y="5184290"/>
                <a:ext cx="324000" cy="125188"/>
              </a:xfrm>
              <a:prstGeom prst="rect">
                <a:avLst/>
              </a:prstGeom>
              <a:pattFill prst="pct60">
                <a:fgClr>
                  <a:srgbClr val="6338A2"/>
                </a:fgClr>
                <a:bgClr>
                  <a:prstClr val="white"/>
                </a:bgClr>
              </a:pattFill>
              <a:ln w="0">
                <a:solidFill>
                  <a:srgbClr val="6338A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3" name="Rectangle 40"/>
              <p:cNvSpPr>
                <a:spLocks noChangeArrowheads="1"/>
              </p:cNvSpPr>
              <p:nvPr/>
            </p:nvSpPr>
            <p:spPr bwMode="auto">
              <a:xfrm>
                <a:off x="1414062" y="2600138"/>
                <a:ext cx="496886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88.6</a:t>
                </a:r>
              </a:p>
            </p:txBody>
          </p:sp>
          <p:sp>
            <p:nvSpPr>
              <p:cNvPr id="144" name="Rectangle 43"/>
              <p:cNvSpPr>
                <a:spLocks noChangeArrowheads="1"/>
              </p:cNvSpPr>
              <p:nvPr/>
            </p:nvSpPr>
            <p:spPr bwMode="auto">
              <a:xfrm>
                <a:off x="1894172" y="2551013"/>
                <a:ext cx="37984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89.1</a:t>
                </a:r>
                <a:endParaRPr lang="fr-FR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45" name="Rectangle 41"/>
              <p:cNvSpPr>
                <a:spLocks noChangeArrowheads="1"/>
              </p:cNvSpPr>
              <p:nvPr/>
            </p:nvSpPr>
            <p:spPr bwMode="auto">
              <a:xfrm>
                <a:off x="3137612" y="4978532"/>
                <a:ext cx="35490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2.4</a:t>
                </a:r>
                <a:endParaRPr lang="fr-FR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46" name="Rectangle 44"/>
              <p:cNvSpPr>
                <a:spLocks noChangeArrowheads="1"/>
              </p:cNvSpPr>
              <p:nvPr/>
            </p:nvSpPr>
            <p:spPr bwMode="auto">
              <a:xfrm>
                <a:off x="3514315" y="5027646"/>
                <a:ext cx="35490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0.6</a:t>
                </a:r>
                <a:endParaRPr lang="fr-FR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47" name="Rectangle 42"/>
              <p:cNvSpPr>
                <a:spLocks noChangeArrowheads="1"/>
              </p:cNvSpPr>
              <p:nvPr/>
            </p:nvSpPr>
            <p:spPr bwMode="auto">
              <a:xfrm>
                <a:off x="4783289" y="4770492"/>
                <a:ext cx="35490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9.0</a:t>
                </a:r>
                <a:endParaRPr lang="fr-FR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48" name="Rectangle 45"/>
              <p:cNvSpPr>
                <a:spLocks noChangeArrowheads="1"/>
              </p:cNvSpPr>
              <p:nvPr/>
            </p:nvSpPr>
            <p:spPr bwMode="auto">
              <a:xfrm>
                <a:off x="5166336" y="4694442"/>
                <a:ext cx="385862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10.3</a:t>
                </a:r>
                <a:endParaRPr lang="fr-FR" dirty="0">
                  <a:solidFill>
                    <a:srgbClr val="333399"/>
                  </a:solidFill>
                  <a:latin typeface="+mj-lt"/>
                </a:endParaRPr>
              </a:p>
            </p:txBody>
          </p:sp>
        </p:grpSp>
        <p:sp>
          <p:nvSpPr>
            <p:cNvPr id="149" name="Rectangle 3"/>
            <p:cNvSpPr>
              <a:spLocks noChangeArrowheads="1"/>
            </p:cNvSpPr>
            <p:nvPr/>
          </p:nvSpPr>
          <p:spPr bwMode="auto">
            <a:xfrm>
              <a:off x="3490507" y="1888108"/>
              <a:ext cx="161823" cy="144463"/>
            </a:xfrm>
            <a:prstGeom prst="rect">
              <a:avLst/>
            </a:prstGeom>
            <a:pattFill prst="pct60">
              <a:fgClr>
                <a:srgbClr val="6338A2"/>
              </a:fgClr>
              <a:bgClr>
                <a:prstClr val="white"/>
              </a:bgClr>
            </a:pattFill>
            <a:ln w="9525">
              <a:solidFill>
                <a:srgbClr val="6338A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</p:grpSp>
      <p:sp>
        <p:nvSpPr>
          <p:cNvPr id="66" name="ZoneTexte 69"/>
          <p:cNvSpPr txBox="1">
            <a:spLocks noChangeArrowheads="1"/>
          </p:cNvSpPr>
          <p:nvPr/>
        </p:nvSpPr>
        <p:spPr bwMode="auto">
          <a:xfrm>
            <a:off x="1531984" y="6570663"/>
            <a:ext cx="7597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200" i="1" dirty="0"/>
              <a:t>Gallant J. Lancet HIV. 2016;3:e158-65, </a:t>
            </a:r>
            <a:r>
              <a:rPr lang="fr-FR" altLang="fr-FR" sz="1200" i="1" dirty="0" err="1"/>
              <a:t>Raffi</a:t>
            </a:r>
            <a:r>
              <a:rPr lang="fr-FR" altLang="fr-FR" sz="1200" i="1" dirty="0"/>
              <a:t> F. J </a:t>
            </a:r>
            <a:r>
              <a:rPr lang="fr-FR" altLang="fr-FR" sz="1200" i="1" dirty="0" err="1"/>
              <a:t>Acquir</a:t>
            </a:r>
            <a:r>
              <a:rPr lang="fr-FR" altLang="fr-FR" sz="1200" i="1" dirty="0"/>
              <a:t> Immune </a:t>
            </a:r>
            <a:r>
              <a:rPr lang="fr-FR" altLang="fr-FR" sz="1200" i="1" dirty="0" err="1"/>
              <a:t>Defic</a:t>
            </a:r>
            <a:r>
              <a:rPr lang="fr-FR" altLang="fr-FR" sz="1200" i="1" dirty="0"/>
              <a:t> </a:t>
            </a:r>
            <a:r>
              <a:rPr lang="fr-FR" altLang="fr-FR" sz="1200" i="1" dirty="0" err="1"/>
              <a:t>Syndr</a:t>
            </a:r>
            <a:r>
              <a:rPr lang="fr-FR" altLang="fr-FR" sz="1200" i="1" dirty="0"/>
              <a:t>. 2017;75:226-31</a:t>
            </a:r>
            <a:endParaRPr lang="fr-FR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603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7" name="AutoShape 14"/>
          <p:cNvSpPr>
            <a:spLocks noChangeAspect="1" noChangeArrowheads="1" noTextEdit="1"/>
          </p:cNvSpPr>
          <p:nvPr/>
        </p:nvSpPr>
        <p:spPr bwMode="auto">
          <a:xfrm>
            <a:off x="935038" y="1520921"/>
            <a:ext cx="7134225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51" name="TextBox 30"/>
          <p:cNvSpPr txBox="1">
            <a:spLocks noChangeArrowheads="1"/>
          </p:cNvSpPr>
          <p:nvPr/>
        </p:nvSpPr>
        <p:spPr bwMode="auto">
          <a:xfrm>
            <a:off x="23151" y="1144522"/>
            <a:ext cx="9101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Times" panose="02020603050405020304" pitchFamily="18" charset="0"/>
              <a:buNone/>
            </a:pPr>
            <a:r>
              <a:rPr lang="en-US" altLang="fr-FR" sz="2400" b="1" dirty="0">
                <a:latin typeface="+mj-lt"/>
              </a:rPr>
              <a:t>HIV-1 RNA &lt; 50 c/mL at W48 according to 3</a:t>
            </a:r>
            <a:r>
              <a:rPr lang="en-US" altLang="fr-FR" sz="2400" b="1" baseline="30000" dirty="0">
                <a:latin typeface="+mj-lt"/>
              </a:rPr>
              <a:t>rd</a:t>
            </a:r>
            <a:r>
              <a:rPr lang="en-US" altLang="fr-FR" sz="2400" b="1" dirty="0">
                <a:latin typeface="+mj-lt"/>
              </a:rPr>
              <a:t> agent, % </a:t>
            </a:r>
          </a:p>
        </p:txBody>
      </p:sp>
      <p:sp>
        <p:nvSpPr>
          <p:cNvPr id="4" name="Rectangle 3"/>
          <p:cNvSpPr/>
          <p:nvPr/>
        </p:nvSpPr>
        <p:spPr>
          <a:xfrm>
            <a:off x="6030674" y="2971053"/>
            <a:ext cx="29157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rgbClr val="000066"/>
                </a:solidFill>
              </a:rPr>
              <a:t>Virologic</a:t>
            </a:r>
            <a:r>
              <a:rPr lang="en-US" sz="1600" dirty="0">
                <a:solidFill>
                  <a:srgbClr val="000066"/>
                </a:solidFill>
              </a:rPr>
              <a:t> success was similar between treatment groups for the subgroups of age, sex, race, and study drug adherence</a:t>
            </a: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Mean changes in CD4 at W48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+ 20/mm</a:t>
            </a:r>
            <a:r>
              <a:rPr lang="en-US" sz="1600" baseline="30000" dirty="0">
                <a:solidFill>
                  <a:srgbClr val="000066"/>
                </a:solidFill>
              </a:rPr>
              <a:t>3</a:t>
            </a:r>
            <a:r>
              <a:rPr lang="en-US" sz="1600" dirty="0">
                <a:solidFill>
                  <a:srgbClr val="000066"/>
                </a:solidFill>
              </a:rPr>
              <a:t> F/TAF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+ 21/mm</a:t>
            </a:r>
            <a:r>
              <a:rPr lang="en-US" sz="1600" baseline="30000" dirty="0">
                <a:solidFill>
                  <a:srgbClr val="000066"/>
                </a:solidFill>
              </a:rPr>
              <a:t>3</a:t>
            </a:r>
            <a:r>
              <a:rPr lang="en-US" sz="1600" dirty="0">
                <a:solidFill>
                  <a:srgbClr val="000066"/>
                </a:solidFill>
              </a:rPr>
              <a:t> F/TDF</a:t>
            </a:r>
          </a:p>
        </p:txBody>
      </p:sp>
      <p:sp>
        <p:nvSpPr>
          <p:cNvPr id="49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sp>
        <p:nvSpPr>
          <p:cNvPr id="50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2702327" y="6581204"/>
            <a:ext cx="64438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GB" sz="1200" i="1" dirty="0">
                <a:solidFill>
                  <a:srgbClr val="CC3300"/>
                </a:solidFill>
              </a:rPr>
              <a:t>Gallant J, CROI 2016, Abs. 29, </a:t>
            </a:r>
            <a:r>
              <a:rPr lang="fr-FR" sz="1200" i="1" dirty="0">
                <a:solidFill>
                  <a:srgbClr val="CC3300"/>
                </a:solidFill>
              </a:rPr>
              <a:t>Gallant J. Lancet HIV. 2016;3:e158-65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55696" y="2038088"/>
            <a:ext cx="5903561" cy="4084684"/>
            <a:chOff x="155696" y="2038088"/>
            <a:chExt cx="5903561" cy="4084684"/>
          </a:xfrm>
        </p:grpSpPr>
        <p:sp>
          <p:nvSpPr>
            <p:cNvPr id="79" name="Rectangle 36"/>
            <p:cNvSpPr>
              <a:spLocks noChangeArrowheads="1"/>
            </p:cNvSpPr>
            <p:nvPr/>
          </p:nvSpPr>
          <p:spPr bwMode="auto">
            <a:xfrm>
              <a:off x="1560538" y="5907328"/>
              <a:ext cx="22922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All</a:t>
              </a:r>
            </a:p>
          </p:txBody>
        </p:sp>
        <p:sp>
          <p:nvSpPr>
            <p:cNvPr id="80" name="Rectangle 38"/>
            <p:cNvSpPr>
              <a:spLocks noChangeArrowheads="1"/>
            </p:cNvSpPr>
            <p:nvPr/>
          </p:nvSpPr>
          <p:spPr bwMode="auto">
            <a:xfrm>
              <a:off x="3072491" y="5907328"/>
              <a:ext cx="93455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dirty="0" err="1">
                  <a:solidFill>
                    <a:srgbClr val="000066"/>
                  </a:solidFill>
                </a:rPr>
                <a:t>Boosted</a:t>
              </a:r>
              <a:r>
                <a:rPr lang="fr-FR" sz="1400" b="1" dirty="0">
                  <a:solidFill>
                    <a:srgbClr val="000066"/>
                  </a:solidFill>
                </a:rPr>
                <a:t> PI</a:t>
              </a:r>
            </a:p>
          </p:txBody>
        </p:sp>
        <p:sp>
          <p:nvSpPr>
            <p:cNvPr id="81" name="Rectangle 37"/>
            <p:cNvSpPr>
              <a:spLocks noChangeArrowheads="1"/>
            </p:cNvSpPr>
            <p:nvPr/>
          </p:nvSpPr>
          <p:spPr bwMode="auto">
            <a:xfrm>
              <a:off x="4634193" y="5907328"/>
              <a:ext cx="12727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dirty="0" err="1">
                  <a:solidFill>
                    <a:srgbClr val="000066"/>
                  </a:solidFill>
                </a:rPr>
                <a:t>Other</a:t>
              </a:r>
              <a:r>
                <a:rPr lang="fr-FR" sz="1400" b="1" dirty="0">
                  <a:solidFill>
                    <a:srgbClr val="000066"/>
                  </a:solidFill>
                </a:rPr>
                <a:t> 3</a:t>
              </a:r>
              <a:r>
                <a:rPr lang="fr-FR" sz="1400" b="1" baseline="30000" dirty="0">
                  <a:solidFill>
                    <a:srgbClr val="000066"/>
                  </a:solidFill>
                </a:rPr>
                <a:t>rd</a:t>
              </a:r>
              <a:r>
                <a:rPr lang="fr-FR" sz="1400" b="1" dirty="0">
                  <a:solidFill>
                    <a:srgbClr val="000066"/>
                  </a:solidFill>
                </a:rPr>
                <a:t> agent</a:t>
              </a:r>
            </a:p>
          </p:txBody>
        </p:sp>
        <p:grpSp>
          <p:nvGrpSpPr>
            <p:cNvPr id="54" name="Groupe 53"/>
            <p:cNvGrpSpPr/>
            <p:nvPr/>
          </p:nvGrpSpPr>
          <p:grpSpPr>
            <a:xfrm>
              <a:off x="563332" y="2634435"/>
              <a:ext cx="5495925" cy="3238166"/>
              <a:chOff x="1006475" y="2597150"/>
              <a:chExt cx="5495925" cy="3522663"/>
            </a:xfrm>
          </p:grpSpPr>
          <p:sp>
            <p:nvSpPr>
              <p:cNvPr id="55" name="Freeform 8"/>
              <p:cNvSpPr>
                <a:spLocks/>
              </p:cNvSpPr>
              <p:nvPr/>
            </p:nvSpPr>
            <p:spPr bwMode="auto">
              <a:xfrm>
                <a:off x="1104900" y="2597150"/>
                <a:ext cx="5397500" cy="3522663"/>
              </a:xfrm>
              <a:custGeom>
                <a:avLst/>
                <a:gdLst>
                  <a:gd name="T0" fmla="*/ 3400 w 3400"/>
                  <a:gd name="T1" fmla="*/ 2219 h 2219"/>
                  <a:gd name="T2" fmla="*/ 0 w 3400"/>
                  <a:gd name="T3" fmla="*/ 2219 h 2219"/>
                  <a:gd name="T4" fmla="*/ 0 w 3400"/>
                  <a:gd name="T5" fmla="*/ 0 h 2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00" h="2219">
                    <a:moveTo>
                      <a:pt x="3400" y="2219"/>
                    </a:moveTo>
                    <a:lnTo>
                      <a:pt x="0" y="2219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>
                <a:off x="1006475" y="3313113"/>
                <a:ext cx="9842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6475" y="4013200"/>
                <a:ext cx="9842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>
                <a:off x="1006475" y="4714875"/>
                <a:ext cx="9842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Line 12"/>
              <p:cNvSpPr>
                <a:spLocks noChangeShapeType="1"/>
              </p:cNvSpPr>
              <p:nvPr/>
            </p:nvSpPr>
            <p:spPr bwMode="auto">
              <a:xfrm>
                <a:off x="1006475" y="5416550"/>
                <a:ext cx="9842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0" name="Line 13"/>
              <p:cNvSpPr>
                <a:spLocks noChangeShapeType="1"/>
              </p:cNvSpPr>
              <p:nvPr/>
            </p:nvSpPr>
            <p:spPr bwMode="auto">
              <a:xfrm>
                <a:off x="1006475" y="6119813"/>
                <a:ext cx="9842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1" name="Line 14"/>
              <p:cNvSpPr>
                <a:spLocks noChangeShapeType="1"/>
              </p:cNvSpPr>
              <p:nvPr/>
            </p:nvSpPr>
            <p:spPr bwMode="auto">
              <a:xfrm>
                <a:off x="1006475" y="2611438"/>
                <a:ext cx="9842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4" name="Rectangle 15"/>
              <p:cNvSpPr>
                <a:spLocks noChangeArrowheads="1"/>
              </p:cNvSpPr>
              <p:nvPr/>
            </p:nvSpPr>
            <p:spPr bwMode="auto">
              <a:xfrm>
                <a:off x="1508125" y="2825750"/>
                <a:ext cx="481013" cy="3294063"/>
              </a:xfrm>
              <a:prstGeom prst="rect">
                <a:avLst/>
              </a:pr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5" name="Rectangle 16"/>
              <p:cNvSpPr>
                <a:spLocks noChangeArrowheads="1"/>
              </p:cNvSpPr>
              <p:nvPr/>
            </p:nvSpPr>
            <p:spPr bwMode="auto">
              <a:xfrm>
                <a:off x="2022475" y="2859088"/>
                <a:ext cx="482600" cy="3260725"/>
              </a:xfrm>
              <a:prstGeom prst="rect">
                <a:avLst/>
              </a:pr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6" name="Rectangle 17"/>
              <p:cNvSpPr>
                <a:spLocks noChangeArrowheads="1"/>
              </p:cNvSpPr>
              <p:nvPr/>
            </p:nvSpPr>
            <p:spPr bwMode="auto">
              <a:xfrm>
                <a:off x="3824288" y="2859088"/>
                <a:ext cx="484188" cy="3260725"/>
              </a:xfrm>
              <a:prstGeom prst="rect">
                <a:avLst/>
              </a:pr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7" name="Rectangle 18"/>
              <p:cNvSpPr>
                <a:spLocks noChangeArrowheads="1"/>
              </p:cNvSpPr>
              <p:nvPr/>
            </p:nvSpPr>
            <p:spPr bwMode="auto">
              <a:xfrm>
                <a:off x="5641975" y="2859088"/>
                <a:ext cx="482600" cy="3260725"/>
              </a:xfrm>
              <a:prstGeom prst="rect">
                <a:avLst/>
              </a:prstGeom>
              <a:solidFill>
                <a:srgbClr val="F66900"/>
              </a:solidFill>
              <a:ln w="0">
                <a:solidFill>
                  <a:srgbClr val="F669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8" name="Rectangle 19"/>
              <p:cNvSpPr>
                <a:spLocks noChangeArrowheads="1"/>
              </p:cNvSpPr>
              <p:nvPr/>
            </p:nvSpPr>
            <p:spPr bwMode="auto">
              <a:xfrm>
                <a:off x="5126038" y="2727325"/>
                <a:ext cx="482600" cy="3392488"/>
              </a:xfrm>
              <a:prstGeom prst="rect">
                <a:avLst/>
              </a:pr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9" name="Rectangle 20"/>
              <p:cNvSpPr>
                <a:spLocks noChangeArrowheads="1"/>
              </p:cNvSpPr>
              <p:nvPr/>
            </p:nvSpPr>
            <p:spPr bwMode="auto">
              <a:xfrm>
                <a:off x="3308350" y="2894013"/>
                <a:ext cx="482600" cy="3225800"/>
              </a:xfrm>
              <a:prstGeom prst="rect">
                <a:avLst/>
              </a:pr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90" name="ZoneTexte 89"/>
            <p:cNvSpPr txBox="1"/>
            <p:nvPr/>
          </p:nvSpPr>
          <p:spPr>
            <a:xfrm>
              <a:off x="325615" y="574809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240656" y="510028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240656" y="445248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240656" y="380467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240656" y="315687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155696" y="2509069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08960" y="246485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94</a:t>
              </a: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1624104" y="252652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93</a:t>
              </a: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2909979" y="2540664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92</a:t>
              </a: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3426711" y="249588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93</a:t>
              </a:r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4727667" y="238802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97</a:t>
              </a: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5243604" y="2526524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93</a:t>
              </a:r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1085716" y="555310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333</a:t>
              </a:r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1600860" y="555310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330</a:t>
              </a: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2886735" y="555310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155</a:t>
              </a: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3403467" y="555310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151</a:t>
              </a:r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4704423" y="555310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178</a:t>
              </a:r>
            </a:p>
          </p:txBody>
        </p:sp>
        <p:sp>
          <p:nvSpPr>
            <p:cNvPr id="107" name="ZoneTexte 106"/>
            <p:cNvSpPr txBox="1"/>
            <p:nvPr/>
          </p:nvSpPr>
          <p:spPr>
            <a:xfrm>
              <a:off x="5220360" y="555310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179</a:t>
              </a:r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501296" y="2224096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09" name="TextBox 53"/>
            <p:cNvSpPr txBox="1">
              <a:spLocks noChangeArrowheads="1"/>
            </p:cNvSpPr>
            <p:nvPr/>
          </p:nvSpPr>
          <p:spPr bwMode="auto">
            <a:xfrm>
              <a:off x="516008" y="5538163"/>
              <a:ext cx="63658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b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 N =</a:t>
              </a:r>
            </a:p>
          </p:txBody>
        </p:sp>
        <p:sp>
          <p:nvSpPr>
            <p:cNvPr id="110" name="AutoShape 165"/>
            <p:cNvSpPr>
              <a:spLocks noChangeArrowheads="1"/>
            </p:cNvSpPr>
            <p:nvPr/>
          </p:nvSpPr>
          <p:spPr bwMode="auto">
            <a:xfrm>
              <a:off x="1841873" y="2038088"/>
              <a:ext cx="2765752" cy="3492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111" name="Rectangle 45"/>
            <p:cNvSpPr>
              <a:spLocks noChangeArrowheads="1"/>
            </p:cNvSpPr>
            <p:nvPr/>
          </p:nvSpPr>
          <p:spPr bwMode="auto">
            <a:xfrm>
              <a:off x="3918690" y="2076047"/>
              <a:ext cx="50263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F/TDF</a:t>
              </a:r>
            </a:p>
          </p:txBody>
        </p:sp>
        <p:sp>
          <p:nvSpPr>
            <p:cNvPr id="112" name="Rectangle 48"/>
            <p:cNvSpPr>
              <a:spLocks noChangeArrowheads="1"/>
            </p:cNvSpPr>
            <p:nvPr/>
          </p:nvSpPr>
          <p:spPr bwMode="auto">
            <a:xfrm>
              <a:off x="2378815" y="2076047"/>
              <a:ext cx="48167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F/TAF</a:t>
              </a:r>
            </a:p>
          </p:txBody>
        </p:sp>
        <p:sp>
          <p:nvSpPr>
            <p:cNvPr id="113" name="Rectangle 49"/>
            <p:cNvSpPr>
              <a:spLocks noChangeArrowheads="1"/>
            </p:cNvSpPr>
            <p:nvPr/>
          </p:nvSpPr>
          <p:spPr bwMode="auto">
            <a:xfrm>
              <a:off x="3637002" y="2111734"/>
              <a:ext cx="219075" cy="180975"/>
            </a:xfrm>
            <a:prstGeom prst="rect">
              <a:avLst/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sz="1600"/>
            </a:p>
          </p:txBody>
        </p:sp>
        <p:sp>
          <p:nvSpPr>
            <p:cNvPr id="114" name="Rectangle 50"/>
            <p:cNvSpPr>
              <a:spLocks noChangeArrowheads="1"/>
            </p:cNvSpPr>
            <p:nvPr/>
          </p:nvSpPr>
          <p:spPr bwMode="auto">
            <a:xfrm>
              <a:off x="2073315" y="2111734"/>
              <a:ext cx="228600" cy="180975"/>
            </a:xfrm>
            <a:prstGeom prst="rect">
              <a:avLst/>
            </a:prstGeom>
            <a:solidFill>
              <a:srgbClr val="6338A2"/>
            </a:solidFill>
            <a:ln w="9525">
              <a:solidFill>
                <a:srgbClr val="6338A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sz="160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719616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20" name="Text Box 2"/>
          <p:cNvSpPr txBox="1">
            <a:spLocks noChangeArrowheads="1"/>
          </p:cNvSpPr>
          <p:nvPr/>
        </p:nvSpPr>
        <p:spPr bwMode="auto">
          <a:xfrm>
            <a:off x="3080067" y="1100138"/>
            <a:ext cx="2969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>
                <a:latin typeface="Calibri" panose="020F0502020204030204" pitchFamily="34" charset="0"/>
              </a:rPr>
              <a:t>Adverse events, N (%)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612382"/>
              </p:ext>
            </p:extLst>
          </p:nvPr>
        </p:nvGraphicFramePr>
        <p:xfrm>
          <a:off x="323096" y="1651303"/>
          <a:ext cx="8478004" cy="4788249"/>
        </p:xfrm>
        <a:graphic>
          <a:graphicData uri="http://schemas.openxmlformats.org/drawingml/2006/table">
            <a:tbl>
              <a:tblPr/>
              <a:tblGrid>
                <a:gridCol w="5341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910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F/TAF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333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F/TDF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330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540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events related to study drug (D0 to W48)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Leading to discontinuation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events leading to study discontinuation by W96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 = 2 (0.6%)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 = 8 (2%)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 = 3 (0.9%)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 = 4 (1%)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8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Serious adverse event (D0 to W48)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 (5%)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 (4%)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28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Serious adverse event related to study drug at W48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 (&lt; 1%)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880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Most common adverse events (D0 to W48)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Upper respiratory tract infection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Diarrhea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Headache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Cough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Bronchitis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Back pain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Arthralgia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Fatigue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Sinusitis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4%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4.5%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4%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7%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52528" y="6409754"/>
            <a:ext cx="8393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</a:rPr>
              <a:t>Gallant J, CROI 2016, Abs. 29, </a:t>
            </a:r>
            <a:r>
              <a:rPr lang="fr-FR" sz="1200" i="1" dirty="0">
                <a:solidFill>
                  <a:srgbClr val="CC3300"/>
                </a:solidFill>
              </a:rPr>
              <a:t>Gallant J. Lancet HIV. </a:t>
            </a:r>
            <a:r>
              <a:rPr lang="fr-FR" sz="1200" i="1" dirty="0" smtClean="0">
                <a:solidFill>
                  <a:srgbClr val="CC3300"/>
                </a:solidFill>
              </a:rPr>
              <a:t>2016;3:e158-65,</a:t>
            </a:r>
            <a:br>
              <a:rPr lang="fr-FR" sz="1200" i="1" dirty="0" smtClean="0">
                <a:solidFill>
                  <a:srgbClr val="CC3300"/>
                </a:solidFill>
              </a:rPr>
            </a:br>
            <a:r>
              <a:rPr lang="fr-FR" sz="1200" i="1" dirty="0" err="1" smtClean="0">
                <a:solidFill>
                  <a:srgbClr val="CC3300"/>
                </a:solidFill>
              </a:rPr>
              <a:t>Raffi</a:t>
            </a:r>
            <a:r>
              <a:rPr lang="fr-FR" sz="1200" i="1" dirty="0" smtClean="0">
                <a:solidFill>
                  <a:srgbClr val="CC3300"/>
                </a:solidFill>
              </a:rPr>
              <a:t> </a:t>
            </a:r>
            <a:r>
              <a:rPr lang="fr-FR" sz="1200" i="1" dirty="0">
                <a:solidFill>
                  <a:srgbClr val="CC3300"/>
                </a:solidFill>
              </a:rPr>
              <a:t>F. J </a:t>
            </a:r>
            <a:r>
              <a:rPr lang="fr-FR" sz="1200" i="1" dirty="0" err="1">
                <a:solidFill>
                  <a:srgbClr val="CC3300"/>
                </a:solidFill>
              </a:rPr>
              <a:t>Acquir</a:t>
            </a:r>
            <a:r>
              <a:rPr lang="fr-FR" sz="1200" i="1" dirty="0">
                <a:solidFill>
                  <a:srgbClr val="CC3300"/>
                </a:solidFill>
              </a:rPr>
              <a:t> Immune </a:t>
            </a:r>
            <a:r>
              <a:rPr lang="fr-FR" sz="1200" i="1" dirty="0" err="1">
                <a:solidFill>
                  <a:srgbClr val="CC3300"/>
                </a:solidFill>
              </a:rPr>
              <a:t>Defic</a:t>
            </a:r>
            <a:r>
              <a:rPr lang="fr-FR" sz="1200" i="1" dirty="0">
                <a:solidFill>
                  <a:srgbClr val="CC3300"/>
                </a:solidFill>
              </a:rPr>
              <a:t> </a:t>
            </a:r>
            <a:r>
              <a:rPr lang="fr-FR" sz="1200" i="1" dirty="0" err="1">
                <a:solidFill>
                  <a:srgbClr val="CC3300"/>
                </a:solidFill>
              </a:rPr>
              <a:t>Syndr</a:t>
            </a:r>
            <a:r>
              <a:rPr lang="fr-FR" sz="1200" i="1" dirty="0">
                <a:solidFill>
                  <a:srgbClr val="CC3300"/>
                </a:solidFill>
              </a:rPr>
              <a:t>. 2017;75:226-31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201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961910"/>
              </p:ext>
            </p:extLst>
          </p:nvPr>
        </p:nvGraphicFramePr>
        <p:xfrm>
          <a:off x="467545" y="1558617"/>
          <a:ext cx="8352928" cy="498044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0076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90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7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F/TAF (N = 333)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46437" marR="46437" marT="36581" marB="36581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F/TDF (N = 330)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46437" marR="46437" marT="36581" marB="36581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68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</a:rPr>
                        <a:t>Discontinuation for adverse event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Insomnia / Mood altered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Dysphagia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Atrial fibrillation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Diarrhea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Peripheral edema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Overdose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Lymphoma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Acquired </a:t>
                      </a:r>
                      <a:r>
                        <a:rPr kumimoji="0" lang="en-U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lipodystrophy</a:t>
                      </a: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/affective disorder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Increased serum creatinine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Rectal tenesmus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	Feeling abnormal / Headache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180975" algn="l"/>
                        </a:tabLst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Renal tubular disorder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8 (2.4%)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4 (1.2%)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Laboratory abnormalities grade 3-4 ≥ 2 % (no treatment discontinuation),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pPr marL="457200" marR="0" lvl="1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LDL</a:t>
                      </a:r>
                    </a:p>
                    <a:p>
                      <a:pPr marL="457200" marR="0" lvl="1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Total bilirubin</a:t>
                      </a:r>
                    </a:p>
                    <a:p>
                      <a:pPr marL="457200" marR="0" lvl="1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CK</a:t>
                      </a:r>
                    </a:p>
                    <a:p>
                      <a:pPr marL="457200" marR="0" lvl="1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Total cholesterol</a:t>
                      </a:r>
                    </a:p>
                    <a:p>
                      <a:pPr marL="457200" marR="0" lvl="1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Gamma GT</a:t>
                      </a:r>
                    </a:p>
                    <a:p>
                      <a:pPr marL="457200" marR="0" lvl="1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Glycosuria</a:t>
                      </a:r>
                    </a:p>
                    <a:p>
                      <a:pPr marL="457200" marR="0" lvl="1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Hematuria</a:t>
                      </a:r>
                    </a:p>
                    <a:p>
                      <a:pPr marL="457200" marR="0" lvl="1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AST / ALT</a:t>
                      </a:r>
                    </a:p>
                    <a:p>
                      <a:pPr marL="457200" marR="0" lvl="1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Amylase</a:t>
                      </a:r>
                    </a:p>
                    <a:p>
                      <a:pPr marL="457200" marR="0" lvl="1" indent="-2714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Lipase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 /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 1 / &lt;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0419" name="ZoneTexte 4"/>
          <p:cNvSpPr txBox="1">
            <a:spLocks noChangeArrowheads="1"/>
          </p:cNvSpPr>
          <p:nvPr/>
        </p:nvSpPr>
        <p:spPr bwMode="auto">
          <a:xfrm>
            <a:off x="236206" y="1113663"/>
            <a:ext cx="87190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Discontinuation for adverse event, laboratory abnormalities grade 3-4 (D0-W96)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52528" y="6409754"/>
            <a:ext cx="8393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</a:rPr>
              <a:t>Gallant J, CROI 2016, Abs. 29, </a:t>
            </a:r>
            <a:r>
              <a:rPr lang="fr-FR" sz="1200" i="1" dirty="0">
                <a:solidFill>
                  <a:srgbClr val="CC3300"/>
                </a:solidFill>
              </a:rPr>
              <a:t>Gallant J. Lancet HIV. </a:t>
            </a:r>
            <a:r>
              <a:rPr lang="fr-FR" sz="1200" i="1" dirty="0" smtClean="0">
                <a:solidFill>
                  <a:srgbClr val="CC3300"/>
                </a:solidFill>
              </a:rPr>
              <a:t>2016;3:e158-65,</a:t>
            </a:r>
            <a:br>
              <a:rPr lang="fr-FR" sz="1200" i="1" dirty="0" smtClean="0">
                <a:solidFill>
                  <a:srgbClr val="CC3300"/>
                </a:solidFill>
              </a:rPr>
            </a:br>
            <a:r>
              <a:rPr lang="fr-FR" sz="1200" i="1" dirty="0" err="1" smtClean="0">
                <a:solidFill>
                  <a:srgbClr val="CC3300"/>
                </a:solidFill>
              </a:rPr>
              <a:t>Raffi</a:t>
            </a:r>
            <a:r>
              <a:rPr lang="fr-FR" sz="1200" i="1" dirty="0" smtClean="0">
                <a:solidFill>
                  <a:srgbClr val="CC3300"/>
                </a:solidFill>
              </a:rPr>
              <a:t> </a:t>
            </a:r>
            <a:r>
              <a:rPr lang="fr-FR" sz="1200" i="1" dirty="0">
                <a:solidFill>
                  <a:srgbClr val="CC3300"/>
                </a:solidFill>
              </a:rPr>
              <a:t>F. J </a:t>
            </a:r>
            <a:r>
              <a:rPr lang="fr-FR" sz="1200" i="1" dirty="0" err="1">
                <a:solidFill>
                  <a:srgbClr val="CC3300"/>
                </a:solidFill>
              </a:rPr>
              <a:t>Acquir</a:t>
            </a:r>
            <a:r>
              <a:rPr lang="fr-FR" sz="1200" i="1" dirty="0">
                <a:solidFill>
                  <a:srgbClr val="CC3300"/>
                </a:solidFill>
              </a:rPr>
              <a:t> Immune </a:t>
            </a:r>
            <a:r>
              <a:rPr lang="fr-FR" sz="1200" i="1" dirty="0" err="1">
                <a:solidFill>
                  <a:srgbClr val="CC3300"/>
                </a:solidFill>
              </a:rPr>
              <a:t>Defic</a:t>
            </a:r>
            <a:r>
              <a:rPr lang="fr-FR" sz="1200" i="1" dirty="0">
                <a:solidFill>
                  <a:srgbClr val="CC3300"/>
                </a:solidFill>
              </a:rPr>
              <a:t> </a:t>
            </a:r>
            <a:r>
              <a:rPr lang="fr-FR" sz="1200" i="1" dirty="0" err="1">
                <a:solidFill>
                  <a:srgbClr val="CC3300"/>
                </a:solidFill>
              </a:rPr>
              <a:t>Syndr</a:t>
            </a:r>
            <a:r>
              <a:rPr lang="fr-FR" sz="1200" i="1" dirty="0">
                <a:solidFill>
                  <a:srgbClr val="CC3300"/>
                </a:solidFill>
              </a:rPr>
              <a:t>. 2017;75:226-31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194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Box 31"/>
          <p:cNvSpPr txBox="1">
            <a:spLocks noChangeArrowheads="1"/>
          </p:cNvSpPr>
          <p:nvPr/>
        </p:nvSpPr>
        <p:spPr bwMode="auto">
          <a:xfrm>
            <a:off x="1333145" y="5309403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321</a:t>
            </a:r>
          </a:p>
        </p:txBody>
      </p:sp>
      <p:sp>
        <p:nvSpPr>
          <p:cNvPr id="175" name="TextBox 32"/>
          <p:cNvSpPr txBox="1">
            <a:spLocks noChangeArrowheads="1"/>
          </p:cNvSpPr>
          <p:nvPr/>
        </p:nvSpPr>
        <p:spPr bwMode="auto">
          <a:xfrm>
            <a:off x="1890745" y="5309403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310</a:t>
            </a:r>
          </a:p>
        </p:txBody>
      </p:sp>
      <p:sp>
        <p:nvSpPr>
          <p:cNvPr id="176" name="TextBox 33"/>
          <p:cNvSpPr txBox="1">
            <a:spLocks noChangeArrowheads="1"/>
          </p:cNvSpPr>
          <p:nvPr/>
        </p:nvSpPr>
        <p:spPr bwMode="auto">
          <a:xfrm>
            <a:off x="2500012" y="5309403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300</a:t>
            </a:r>
          </a:p>
        </p:txBody>
      </p:sp>
      <p:sp>
        <p:nvSpPr>
          <p:cNvPr id="180" name="TextBox 37"/>
          <p:cNvSpPr txBox="1">
            <a:spLocks noChangeArrowheads="1"/>
          </p:cNvSpPr>
          <p:nvPr/>
        </p:nvSpPr>
        <p:spPr bwMode="auto">
          <a:xfrm>
            <a:off x="1333145" y="5786046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320</a:t>
            </a:r>
          </a:p>
        </p:txBody>
      </p:sp>
      <p:sp>
        <p:nvSpPr>
          <p:cNvPr id="181" name="TextBox 38"/>
          <p:cNvSpPr txBox="1">
            <a:spLocks noChangeArrowheads="1"/>
          </p:cNvSpPr>
          <p:nvPr/>
        </p:nvSpPr>
        <p:spPr bwMode="auto">
          <a:xfrm>
            <a:off x="1885983" y="5786046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310</a:t>
            </a:r>
          </a:p>
        </p:txBody>
      </p:sp>
      <p:sp>
        <p:nvSpPr>
          <p:cNvPr id="182" name="TextBox 39"/>
          <p:cNvSpPr txBox="1">
            <a:spLocks noChangeArrowheads="1"/>
          </p:cNvSpPr>
          <p:nvPr/>
        </p:nvSpPr>
        <p:spPr bwMode="auto">
          <a:xfrm>
            <a:off x="2500012" y="5786046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306</a:t>
            </a:r>
          </a:p>
        </p:txBody>
      </p:sp>
      <p:sp>
        <p:nvSpPr>
          <p:cNvPr id="41" name="TextBox 33"/>
          <p:cNvSpPr txBox="1">
            <a:spLocks noChangeArrowheads="1"/>
          </p:cNvSpPr>
          <p:nvPr/>
        </p:nvSpPr>
        <p:spPr bwMode="auto">
          <a:xfrm>
            <a:off x="3089307" y="5309403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294</a:t>
            </a:r>
          </a:p>
        </p:txBody>
      </p:sp>
      <p:sp>
        <p:nvSpPr>
          <p:cNvPr id="43" name="TextBox 39"/>
          <p:cNvSpPr txBox="1">
            <a:spLocks noChangeArrowheads="1"/>
          </p:cNvSpPr>
          <p:nvPr/>
        </p:nvSpPr>
        <p:spPr bwMode="auto">
          <a:xfrm>
            <a:off x="3089307" y="5786046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297</a:t>
            </a:r>
          </a:p>
        </p:txBody>
      </p:sp>
      <p:sp>
        <p:nvSpPr>
          <p:cNvPr id="44" name="TextBox 33"/>
          <p:cNvSpPr txBox="1">
            <a:spLocks noChangeArrowheads="1"/>
          </p:cNvSpPr>
          <p:nvPr/>
        </p:nvSpPr>
        <p:spPr bwMode="auto">
          <a:xfrm>
            <a:off x="3698574" y="5309403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287</a:t>
            </a:r>
          </a:p>
        </p:txBody>
      </p:sp>
      <p:sp>
        <p:nvSpPr>
          <p:cNvPr id="45" name="TextBox 39"/>
          <p:cNvSpPr txBox="1">
            <a:spLocks noChangeArrowheads="1"/>
          </p:cNvSpPr>
          <p:nvPr/>
        </p:nvSpPr>
        <p:spPr bwMode="auto">
          <a:xfrm>
            <a:off x="3698574" y="5786046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292</a:t>
            </a:r>
          </a:p>
        </p:txBody>
      </p:sp>
      <p:sp>
        <p:nvSpPr>
          <p:cNvPr id="185" name="TextBox 42"/>
          <p:cNvSpPr txBox="1">
            <a:spLocks noChangeArrowheads="1"/>
          </p:cNvSpPr>
          <p:nvPr/>
        </p:nvSpPr>
        <p:spPr bwMode="auto">
          <a:xfrm>
            <a:off x="5339315" y="5309403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321</a:t>
            </a:r>
          </a:p>
        </p:txBody>
      </p:sp>
      <p:sp>
        <p:nvSpPr>
          <p:cNvPr id="186" name="TextBox 43"/>
          <p:cNvSpPr txBox="1">
            <a:spLocks noChangeArrowheads="1"/>
          </p:cNvSpPr>
          <p:nvPr/>
        </p:nvSpPr>
        <p:spPr bwMode="auto">
          <a:xfrm>
            <a:off x="5913521" y="5309403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309</a:t>
            </a:r>
          </a:p>
        </p:txBody>
      </p:sp>
      <p:sp>
        <p:nvSpPr>
          <p:cNvPr id="187" name="TextBox 44"/>
          <p:cNvSpPr txBox="1">
            <a:spLocks noChangeArrowheads="1"/>
          </p:cNvSpPr>
          <p:nvPr/>
        </p:nvSpPr>
        <p:spPr bwMode="auto">
          <a:xfrm>
            <a:off x="6494213" y="5309403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300</a:t>
            </a:r>
          </a:p>
        </p:txBody>
      </p:sp>
      <p:sp>
        <p:nvSpPr>
          <p:cNvPr id="189" name="TextBox 46"/>
          <p:cNvSpPr txBox="1">
            <a:spLocks noChangeArrowheads="1"/>
          </p:cNvSpPr>
          <p:nvPr/>
        </p:nvSpPr>
        <p:spPr bwMode="auto">
          <a:xfrm>
            <a:off x="5339315" y="5786046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317</a:t>
            </a:r>
          </a:p>
        </p:txBody>
      </p:sp>
      <p:sp>
        <p:nvSpPr>
          <p:cNvPr id="190" name="TextBox 47"/>
          <p:cNvSpPr txBox="1">
            <a:spLocks noChangeArrowheads="1"/>
          </p:cNvSpPr>
          <p:nvPr/>
        </p:nvSpPr>
        <p:spPr bwMode="auto">
          <a:xfrm>
            <a:off x="5913521" y="5786046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>
                <a:solidFill>
                  <a:srgbClr val="000066"/>
                </a:solidFill>
              </a:rPr>
              <a:t>305</a:t>
            </a:r>
          </a:p>
        </p:txBody>
      </p:sp>
      <p:sp>
        <p:nvSpPr>
          <p:cNvPr id="191" name="TextBox 48"/>
          <p:cNvSpPr txBox="1">
            <a:spLocks noChangeArrowheads="1"/>
          </p:cNvSpPr>
          <p:nvPr/>
        </p:nvSpPr>
        <p:spPr bwMode="auto">
          <a:xfrm>
            <a:off x="6494213" y="5786046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303</a:t>
            </a:r>
          </a:p>
        </p:txBody>
      </p:sp>
      <p:sp>
        <p:nvSpPr>
          <p:cNvPr id="46" name="TextBox 44"/>
          <p:cNvSpPr txBox="1">
            <a:spLocks noChangeArrowheads="1"/>
          </p:cNvSpPr>
          <p:nvPr/>
        </p:nvSpPr>
        <p:spPr bwMode="auto">
          <a:xfrm>
            <a:off x="7080387" y="5309403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293</a:t>
            </a:r>
          </a:p>
        </p:txBody>
      </p:sp>
      <p:sp>
        <p:nvSpPr>
          <p:cNvPr id="47" name="TextBox 48"/>
          <p:cNvSpPr txBox="1">
            <a:spLocks noChangeArrowheads="1"/>
          </p:cNvSpPr>
          <p:nvPr/>
        </p:nvSpPr>
        <p:spPr bwMode="auto">
          <a:xfrm>
            <a:off x="7080387" y="5786046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296</a:t>
            </a:r>
          </a:p>
        </p:txBody>
      </p:sp>
      <p:sp>
        <p:nvSpPr>
          <p:cNvPr id="48" name="TextBox 44"/>
          <p:cNvSpPr txBox="1">
            <a:spLocks noChangeArrowheads="1"/>
          </p:cNvSpPr>
          <p:nvPr/>
        </p:nvSpPr>
        <p:spPr bwMode="auto">
          <a:xfrm>
            <a:off x="7661078" y="5309403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288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7661079" y="5786046"/>
            <a:ext cx="4842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rgbClr val="000066"/>
                </a:solidFill>
              </a:rPr>
              <a:t>289</a:t>
            </a:r>
          </a:p>
        </p:txBody>
      </p:sp>
      <p:sp>
        <p:nvSpPr>
          <p:cNvPr id="193" name="TextBox 39"/>
          <p:cNvSpPr txBox="1">
            <a:spLocks noChangeArrowheads="1"/>
          </p:cNvSpPr>
          <p:nvPr/>
        </p:nvSpPr>
        <p:spPr bwMode="auto">
          <a:xfrm>
            <a:off x="260391" y="5287596"/>
            <a:ext cx="1142206" cy="360000"/>
          </a:xfrm>
          <a:prstGeom prst="rect">
            <a:avLst/>
          </a:prstGeom>
          <a:solidFill>
            <a:srgbClr val="6338A2"/>
          </a:solidFill>
          <a:ln>
            <a:noFill/>
          </a:ln>
          <a:extLst/>
        </p:spPr>
        <p:txBody>
          <a:bodyPr lIns="45720" rIns="45720" anchor="ctr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chemeClr val="bg1"/>
                </a:solidFill>
              </a:rPr>
              <a:t>FTC/TAF, N</a:t>
            </a:r>
          </a:p>
        </p:txBody>
      </p:sp>
      <p:sp>
        <p:nvSpPr>
          <p:cNvPr id="205" name="Rectangle 2"/>
          <p:cNvSpPr>
            <a:spLocks noChangeArrowheads="1"/>
          </p:cNvSpPr>
          <p:nvPr/>
        </p:nvSpPr>
        <p:spPr bwMode="auto">
          <a:xfrm>
            <a:off x="260391" y="5759934"/>
            <a:ext cx="1142206" cy="360000"/>
          </a:xfrm>
          <a:prstGeom prst="rect">
            <a:avLst/>
          </a:prstGeom>
          <a:solidFill>
            <a:srgbClr val="F66900"/>
          </a:solidFill>
          <a:ln>
            <a:noFill/>
          </a:ln>
          <a:extLst/>
        </p:spPr>
        <p:txBody>
          <a:bodyPr lIns="45720" rIns="45720" anchor="ctr">
            <a:spAutoFit/>
          </a:bodyPr>
          <a:lstStyle>
            <a:lvl1pPr>
              <a:spcBef>
                <a:spcPts val="3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auto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1400" b="1" kern="0" dirty="0">
                <a:solidFill>
                  <a:schemeClr val="bg1"/>
                </a:solidFill>
              </a:rPr>
              <a:t>FTC/TDF, N  </a:t>
            </a:r>
          </a:p>
        </p:txBody>
      </p:sp>
      <p:sp>
        <p:nvSpPr>
          <p:cNvPr id="192" name="TextBox 4"/>
          <p:cNvSpPr>
            <a:spLocks noChangeArrowheads="1"/>
          </p:cNvSpPr>
          <p:nvPr/>
        </p:nvSpPr>
        <p:spPr bwMode="auto">
          <a:xfrm>
            <a:off x="1139007" y="1998035"/>
            <a:ext cx="3046413" cy="3651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/>
        </p:spPr>
        <p:txBody>
          <a:bodyPr lIns="0" tIns="0" rIns="0" bIns="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en-US" sz="2400" b="1" dirty="0">
                <a:solidFill>
                  <a:srgbClr val="CC3300"/>
                </a:solidFill>
                <a:latin typeface="+mj-lt"/>
              </a:rPr>
              <a:t>Spine</a:t>
            </a:r>
          </a:p>
        </p:txBody>
      </p:sp>
      <p:sp>
        <p:nvSpPr>
          <p:cNvPr id="194" name="TextBox 4"/>
          <p:cNvSpPr>
            <a:spLocks noChangeArrowheads="1"/>
          </p:cNvSpPr>
          <p:nvPr/>
        </p:nvSpPr>
        <p:spPr bwMode="auto">
          <a:xfrm>
            <a:off x="5328017" y="1998035"/>
            <a:ext cx="3046413" cy="36512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/>
        </p:spPr>
        <p:txBody>
          <a:bodyPr lIns="0" tIns="0" rIns="0" bIns="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en-US" sz="2400" b="1" dirty="0">
                <a:solidFill>
                  <a:srgbClr val="CC3300"/>
                </a:solidFill>
                <a:latin typeface="+mj-lt"/>
              </a:rPr>
              <a:t>Hip</a:t>
            </a:r>
          </a:p>
        </p:txBody>
      </p:sp>
      <p:grpSp>
        <p:nvGrpSpPr>
          <p:cNvPr id="10" name="Groupe 9"/>
          <p:cNvGrpSpPr/>
          <p:nvPr/>
        </p:nvGrpSpPr>
        <p:grpSpPr>
          <a:xfrm>
            <a:off x="959801" y="2326057"/>
            <a:ext cx="3623672" cy="2532702"/>
            <a:chOff x="792711" y="2072059"/>
            <a:chExt cx="3623672" cy="2532702"/>
          </a:xfrm>
        </p:grpSpPr>
        <p:grpSp>
          <p:nvGrpSpPr>
            <p:cNvPr id="1034" name="Groupe 1033"/>
            <p:cNvGrpSpPr/>
            <p:nvPr/>
          </p:nvGrpSpPr>
          <p:grpSpPr>
            <a:xfrm>
              <a:off x="1058863" y="2203450"/>
              <a:ext cx="3101975" cy="1928813"/>
              <a:chOff x="296863" y="2136775"/>
              <a:chExt cx="3101975" cy="1928813"/>
            </a:xfrm>
          </p:grpSpPr>
          <p:sp>
            <p:nvSpPr>
              <p:cNvPr id="16" name="Freeform 29"/>
              <p:cNvSpPr>
                <a:spLocks/>
              </p:cNvSpPr>
              <p:nvPr/>
            </p:nvSpPr>
            <p:spPr bwMode="auto">
              <a:xfrm>
                <a:off x="385763" y="2136775"/>
                <a:ext cx="3013075" cy="1822450"/>
              </a:xfrm>
              <a:custGeom>
                <a:avLst/>
                <a:gdLst>
                  <a:gd name="T0" fmla="*/ 1898 w 1898"/>
                  <a:gd name="T1" fmla="*/ 1148 h 1148"/>
                  <a:gd name="T2" fmla="*/ 0 w 1898"/>
                  <a:gd name="T3" fmla="*/ 1148 h 1148"/>
                  <a:gd name="T4" fmla="*/ 0 w 1898"/>
                  <a:gd name="T5" fmla="*/ 0 h 1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98" h="1148">
                    <a:moveTo>
                      <a:pt x="1898" y="1148"/>
                    </a:moveTo>
                    <a:lnTo>
                      <a:pt x="0" y="114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Line 35"/>
              <p:cNvSpPr>
                <a:spLocks noChangeShapeType="1"/>
              </p:cNvSpPr>
              <p:nvPr/>
            </p:nvSpPr>
            <p:spPr bwMode="auto">
              <a:xfrm flipV="1">
                <a:off x="2976563" y="3959225"/>
                <a:ext cx="0" cy="1063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3" name="Line 36"/>
              <p:cNvSpPr>
                <a:spLocks noChangeShapeType="1"/>
              </p:cNvSpPr>
              <p:nvPr/>
            </p:nvSpPr>
            <p:spPr bwMode="auto">
              <a:xfrm flipV="1">
                <a:off x="1816100" y="3959225"/>
                <a:ext cx="0" cy="1063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4" name="Line 37"/>
              <p:cNvSpPr>
                <a:spLocks noChangeShapeType="1"/>
              </p:cNvSpPr>
              <p:nvPr/>
            </p:nvSpPr>
            <p:spPr bwMode="auto">
              <a:xfrm flipV="1">
                <a:off x="2395538" y="3959225"/>
                <a:ext cx="0" cy="1063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" name="Line 39"/>
              <p:cNvSpPr>
                <a:spLocks noChangeShapeType="1"/>
              </p:cNvSpPr>
              <p:nvPr/>
            </p:nvSpPr>
            <p:spPr bwMode="auto">
              <a:xfrm flipV="1">
                <a:off x="1238250" y="3959225"/>
                <a:ext cx="0" cy="1063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7" name="Line 40"/>
              <p:cNvSpPr>
                <a:spLocks noChangeShapeType="1"/>
              </p:cNvSpPr>
              <p:nvPr/>
            </p:nvSpPr>
            <p:spPr bwMode="auto">
              <a:xfrm flipV="1">
                <a:off x="658813" y="3959225"/>
                <a:ext cx="0" cy="1063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3" name="Line 46"/>
              <p:cNvSpPr>
                <a:spLocks noChangeShapeType="1"/>
              </p:cNvSpPr>
              <p:nvPr/>
            </p:nvSpPr>
            <p:spPr bwMode="auto">
              <a:xfrm>
                <a:off x="296863" y="2144713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4" name="Line 47"/>
              <p:cNvSpPr>
                <a:spLocks noChangeShapeType="1"/>
              </p:cNvSpPr>
              <p:nvPr/>
            </p:nvSpPr>
            <p:spPr bwMode="auto">
              <a:xfrm>
                <a:off x="296863" y="2597150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5" name="Line 48"/>
              <p:cNvSpPr>
                <a:spLocks noChangeShapeType="1"/>
              </p:cNvSpPr>
              <p:nvPr/>
            </p:nvSpPr>
            <p:spPr bwMode="auto">
              <a:xfrm>
                <a:off x="296863" y="3051175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6" name="Line 49"/>
              <p:cNvSpPr>
                <a:spLocks noChangeShapeType="1"/>
              </p:cNvSpPr>
              <p:nvPr/>
            </p:nvSpPr>
            <p:spPr bwMode="auto">
              <a:xfrm>
                <a:off x="296863" y="3506788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7" name="Line 50"/>
              <p:cNvSpPr>
                <a:spLocks noChangeShapeType="1"/>
              </p:cNvSpPr>
              <p:nvPr/>
            </p:nvSpPr>
            <p:spPr bwMode="auto">
              <a:xfrm>
                <a:off x="296863" y="3959225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8" name="Line 51"/>
              <p:cNvSpPr>
                <a:spLocks noChangeShapeType="1"/>
              </p:cNvSpPr>
              <p:nvPr/>
            </p:nvSpPr>
            <p:spPr bwMode="auto">
              <a:xfrm>
                <a:off x="385763" y="3506788"/>
                <a:ext cx="301307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60" name="Line 61"/>
              <p:cNvSpPr>
                <a:spLocks noChangeShapeType="1"/>
              </p:cNvSpPr>
              <p:nvPr/>
            </p:nvSpPr>
            <p:spPr bwMode="auto">
              <a:xfrm flipV="1">
                <a:off x="1250950" y="2932113"/>
                <a:ext cx="0" cy="29845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43" name="Line 74"/>
              <p:cNvSpPr>
                <a:spLocks noChangeShapeType="1"/>
              </p:cNvSpPr>
              <p:nvPr/>
            </p:nvSpPr>
            <p:spPr bwMode="auto">
              <a:xfrm flipH="1">
                <a:off x="1830388" y="2589213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44" name="Line 75"/>
              <p:cNvSpPr>
                <a:spLocks noChangeShapeType="1"/>
              </p:cNvSpPr>
              <p:nvPr/>
            </p:nvSpPr>
            <p:spPr bwMode="auto">
              <a:xfrm flipH="1">
                <a:off x="1801813" y="2589213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45" name="Line 76"/>
              <p:cNvSpPr>
                <a:spLocks noChangeShapeType="1"/>
              </p:cNvSpPr>
              <p:nvPr/>
            </p:nvSpPr>
            <p:spPr bwMode="auto">
              <a:xfrm flipH="1">
                <a:off x="1830388" y="2914650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46" name="Line 77"/>
              <p:cNvSpPr>
                <a:spLocks noChangeShapeType="1"/>
              </p:cNvSpPr>
              <p:nvPr/>
            </p:nvSpPr>
            <p:spPr bwMode="auto">
              <a:xfrm flipH="1">
                <a:off x="1801813" y="2914650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47" name="Freeform 78"/>
              <p:cNvSpPr>
                <a:spLocks/>
              </p:cNvSpPr>
              <p:nvPr/>
            </p:nvSpPr>
            <p:spPr bwMode="auto">
              <a:xfrm>
                <a:off x="1830388" y="2589213"/>
                <a:ext cx="0" cy="325438"/>
              </a:xfrm>
              <a:custGeom>
                <a:avLst/>
                <a:gdLst>
                  <a:gd name="T0" fmla="*/ 205 h 205"/>
                  <a:gd name="T1" fmla="*/ 106 h 205"/>
                  <a:gd name="T2" fmla="*/ 0 h 20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05">
                    <a:moveTo>
                      <a:pt x="0" y="205"/>
                    </a:moveTo>
                    <a:lnTo>
                      <a:pt x="0" y="106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48" name="Line 79"/>
              <p:cNvSpPr>
                <a:spLocks noChangeShapeType="1"/>
              </p:cNvSpPr>
              <p:nvPr/>
            </p:nvSpPr>
            <p:spPr bwMode="auto">
              <a:xfrm flipH="1">
                <a:off x="1223963" y="3230563"/>
                <a:ext cx="26988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49" name="Line 80"/>
              <p:cNvSpPr>
                <a:spLocks noChangeShapeType="1"/>
              </p:cNvSpPr>
              <p:nvPr/>
            </p:nvSpPr>
            <p:spPr bwMode="auto">
              <a:xfrm flipH="1">
                <a:off x="2409825" y="2944813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50" name="Line 81"/>
              <p:cNvSpPr>
                <a:spLocks noChangeShapeType="1"/>
              </p:cNvSpPr>
              <p:nvPr/>
            </p:nvSpPr>
            <p:spPr bwMode="auto">
              <a:xfrm flipH="1">
                <a:off x="2381250" y="2944813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51" name="Line 82"/>
              <p:cNvSpPr>
                <a:spLocks noChangeShapeType="1"/>
              </p:cNvSpPr>
              <p:nvPr/>
            </p:nvSpPr>
            <p:spPr bwMode="auto">
              <a:xfrm flipH="1">
                <a:off x="2409825" y="2568575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52" name="Line 83"/>
              <p:cNvSpPr>
                <a:spLocks noChangeShapeType="1"/>
              </p:cNvSpPr>
              <p:nvPr/>
            </p:nvSpPr>
            <p:spPr bwMode="auto">
              <a:xfrm flipH="1">
                <a:off x="2381250" y="2568575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53" name="Freeform 84"/>
              <p:cNvSpPr>
                <a:spLocks/>
              </p:cNvSpPr>
              <p:nvPr/>
            </p:nvSpPr>
            <p:spPr bwMode="auto">
              <a:xfrm>
                <a:off x="2409825" y="2568575"/>
                <a:ext cx="0" cy="376238"/>
              </a:xfrm>
              <a:custGeom>
                <a:avLst/>
                <a:gdLst>
                  <a:gd name="T0" fmla="*/ 237 h 237"/>
                  <a:gd name="T1" fmla="*/ 119 h 237"/>
                  <a:gd name="T2" fmla="*/ 0 h 23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7">
                    <a:moveTo>
                      <a:pt x="0" y="237"/>
                    </a:moveTo>
                    <a:lnTo>
                      <a:pt x="0" y="119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55" name="Line 85"/>
              <p:cNvSpPr>
                <a:spLocks noChangeShapeType="1"/>
              </p:cNvSpPr>
              <p:nvPr/>
            </p:nvSpPr>
            <p:spPr bwMode="auto">
              <a:xfrm flipH="1">
                <a:off x="2989263" y="2330450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56" name="Line 86"/>
              <p:cNvSpPr>
                <a:spLocks noChangeShapeType="1"/>
              </p:cNvSpPr>
              <p:nvPr/>
            </p:nvSpPr>
            <p:spPr bwMode="auto">
              <a:xfrm flipH="1">
                <a:off x="2960688" y="2330450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58" name="Line 87"/>
              <p:cNvSpPr>
                <a:spLocks noChangeShapeType="1"/>
              </p:cNvSpPr>
              <p:nvPr/>
            </p:nvSpPr>
            <p:spPr bwMode="auto">
              <a:xfrm flipH="1">
                <a:off x="2989263" y="2738438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59" name="Line 88"/>
              <p:cNvSpPr>
                <a:spLocks noChangeShapeType="1"/>
              </p:cNvSpPr>
              <p:nvPr/>
            </p:nvSpPr>
            <p:spPr bwMode="auto">
              <a:xfrm flipH="1">
                <a:off x="2960688" y="2738438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63" name="Line 89"/>
              <p:cNvSpPr>
                <a:spLocks noChangeShapeType="1"/>
              </p:cNvSpPr>
              <p:nvPr/>
            </p:nvSpPr>
            <p:spPr bwMode="auto">
              <a:xfrm flipV="1">
                <a:off x="2989263" y="2330450"/>
                <a:ext cx="0" cy="407988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65" name="Line 90"/>
              <p:cNvSpPr>
                <a:spLocks noChangeShapeType="1"/>
              </p:cNvSpPr>
              <p:nvPr/>
            </p:nvSpPr>
            <p:spPr bwMode="auto">
              <a:xfrm flipH="1">
                <a:off x="1223963" y="2932113"/>
                <a:ext cx="26988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66" name="Line 91"/>
              <p:cNvSpPr>
                <a:spLocks noChangeShapeType="1"/>
              </p:cNvSpPr>
              <p:nvPr/>
            </p:nvSpPr>
            <p:spPr bwMode="auto">
              <a:xfrm flipH="1">
                <a:off x="1250950" y="2932113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67" name="Line 92"/>
              <p:cNvSpPr>
                <a:spLocks noChangeShapeType="1"/>
              </p:cNvSpPr>
              <p:nvPr/>
            </p:nvSpPr>
            <p:spPr bwMode="auto">
              <a:xfrm flipH="1">
                <a:off x="1250950" y="3230563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69" name="Freeform 94"/>
              <p:cNvSpPr>
                <a:spLocks/>
              </p:cNvSpPr>
              <p:nvPr/>
            </p:nvSpPr>
            <p:spPr bwMode="auto">
              <a:xfrm>
                <a:off x="669925" y="2530475"/>
                <a:ext cx="2314575" cy="976313"/>
              </a:xfrm>
              <a:custGeom>
                <a:avLst/>
                <a:gdLst>
                  <a:gd name="T0" fmla="*/ 1458 w 1458"/>
                  <a:gd name="T1" fmla="*/ 0 h 615"/>
                  <a:gd name="T2" fmla="*/ 1099 w 1458"/>
                  <a:gd name="T3" fmla="*/ 143 h 615"/>
                  <a:gd name="T4" fmla="*/ 726 w 1458"/>
                  <a:gd name="T5" fmla="*/ 143 h 615"/>
                  <a:gd name="T6" fmla="*/ 370 w 1458"/>
                  <a:gd name="T7" fmla="*/ 342 h 615"/>
                  <a:gd name="T8" fmla="*/ 366 w 1458"/>
                  <a:gd name="T9" fmla="*/ 346 h 615"/>
                  <a:gd name="T10" fmla="*/ 0 w 1458"/>
                  <a:gd name="T11" fmla="*/ 615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58" h="615">
                    <a:moveTo>
                      <a:pt x="1458" y="0"/>
                    </a:moveTo>
                    <a:lnTo>
                      <a:pt x="1099" y="143"/>
                    </a:lnTo>
                    <a:lnTo>
                      <a:pt x="726" y="143"/>
                    </a:lnTo>
                    <a:lnTo>
                      <a:pt x="370" y="342"/>
                    </a:lnTo>
                    <a:lnTo>
                      <a:pt x="366" y="346"/>
                    </a:lnTo>
                    <a:lnTo>
                      <a:pt x="0" y="615"/>
                    </a:lnTo>
                  </a:path>
                </a:pathLst>
              </a:custGeom>
              <a:noFill/>
              <a:ln w="381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70" name="Freeform 95"/>
              <p:cNvSpPr>
                <a:spLocks/>
              </p:cNvSpPr>
              <p:nvPr/>
            </p:nvSpPr>
            <p:spPr bwMode="auto">
              <a:xfrm>
                <a:off x="623888" y="3462338"/>
                <a:ext cx="88900" cy="88900"/>
              </a:xfrm>
              <a:custGeom>
                <a:avLst/>
                <a:gdLst>
                  <a:gd name="T0" fmla="*/ 8 w 56"/>
                  <a:gd name="T1" fmla="*/ 47 h 56"/>
                  <a:gd name="T2" fmla="*/ 14 w 56"/>
                  <a:gd name="T3" fmla="*/ 52 h 56"/>
                  <a:gd name="T4" fmla="*/ 21 w 56"/>
                  <a:gd name="T5" fmla="*/ 54 h 56"/>
                  <a:gd name="T6" fmla="*/ 29 w 56"/>
                  <a:gd name="T7" fmla="*/ 56 h 56"/>
                  <a:gd name="T8" fmla="*/ 35 w 56"/>
                  <a:gd name="T9" fmla="*/ 54 h 56"/>
                  <a:gd name="T10" fmla="*/ 42 w 56"/>
                  <a:gd name="T11" fmla="*/ 52 h 56"/>
                  <a:gd name="T12" fmla="*/ 48 w 56"/>
                  <a:gd name="T13" fmla="*/ 47 h 56"/>
                  <a:gd name="T14" fmla="*/ 53 w 56"/>
                  <a:gd name="T15" fmla="*/ 41 h 56"/>
                  <a:gd name="T16" fmla="*/ 55 w 56"/>
                  <a:gd name="T17" fmla="*/ 34 h 56"/>
                  <a:gd name="T18" fmla="*/ 56 w 56"/>
                  <a:gd name="T19" fmla="*/ 28 h 56"/>
                  <a:gd name="T20" fmla="*/ 55 w 56"/>
                  <a:gd name="T21" fmla="*/ 20 h 56"/>
                  <a:gd name="T22" fmla="*/ 53 w 56"/>
                  <a:gd name="T23" fmla="*/ 13 h 56"/>
                  <a:gd name="T24" fmla="*/ 48 w 56"/>
                  <a:gd name="T25" fmla="*/ 7 h 56"/>
                  <a:gd name="T26" fmla="*/ 42 w 56"/>
                  <a:gd name="T27" fmla="*/ 4 h 56"/>
                  <a:gd name="T28" fmla="*/ 35 w 56"/>
                  <a:gd name="T29" fmla="*/ 0 h 56"/>
                  <a:gd name="T30" fmla="*/ 29 w 56"/>
                  <a:gd name="T31" fmla="*/ 0 h 56"/>
                  <a:gd name="T32" fmla="*/ 21 w 56"/>
                  <a:gd name="T33" fmla="*/ 0 h 56"/>
                  <a:gd name="T34" fmla="*/ 14 w 56"/>
                  <a:gd name="T35" fmla="*/ 4 h 56"/>
                  <a:gd name="T36" fmla="*/ 8 w 56"/>
                  <a:gd name="T37" fmla="*/ 7 h 56"/>
                  <a:gd name="T38" fmla="*/ 3 w 56"/>
                  <a:gd name="T39" fmla="*/ 13 h 56"/>
                  <a:gd name="T40" fmla="*/ 1 w 56"/>
                  <a:gd name="T41" fmla="*/ 20 h 56"/>
                  <a:gd name="T42" fmla="*/ 0 w 56"/>
                  <a:gd name="T43" fmla="*/ 28 h 56"/>
                  <a:gd name="T44" fmla="*/ 1 w 56"/>
                  <a:gd name="T45" fmla="*/ 34 h 56"/>
                  <a:gd name="T46" fmla="*/ 3 w 56"/>
                  <a:gd name="T47" fmla="*/ 41 h 56"/>
                  <a:gd name="T48" fmla="*/ 8 w 56"/>
                  <a:gd name="T49" fmla="*/ 47 h 56"/>
                  <a:gd name="T50" fmla="*/ 8 w 56"/>
                  <a:gd name="T51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6">
                    <a:moveTo>
                      <a:pt x="8" y="47"/>
                    </a:moveTo>
                    <a:lnTo>
                      <a:pt x="14" y="52"/>
                    </a:lnTo>
                    <a:lnTo>
                      <a:pt x="21" y="54"/>
                    </a:lnTo>
                    <a:lnTo>
                      <a:pt x="29" y="56"/>
                    </a:lnTo>
                    <a:lnTo>
                      <a:pt x="35" y="54"/>
                    </a:lnTo>
                    <a:lnTo>
                      <a:pt x="42" y="52"/>
                    </a:lnTo>
                    <a:lnTo>
                      <a:pt x="48" y="47"/>
                    </a:lnTo>
                    <a:lnTo>
                      <a:pt x="53" y="41"/>
                    </a:lnTo>
                    <a:lnTo>
                      <a:pt x="55" y="34"/>
                    </a:lnTo>
                    <a:lnTo>
                      <a:pt x="56" y="28"/>
                    </a:lnTo>
                    <a:lnTo>
                      <a:pt x="55" y="20"/>
                    </a:lnTo>
                    <a:lnTo>
                      <a:pt x="53" y="13"/>
                    </a:lnTo>
                    <a:lnTo>
                      <a:pt x="48" y="7"/>
                    </a:lnTo>
                    <a:lnTo>
                      <a:pt x="42" y="4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1" y="0"/>
                    </a:lnTo>
                    <a:lnTo>
                      <a:pt x="14" y="4"/>
                    </a:lnTo>
                    <a:lnTo>
                      <a:pt x="8" y="7"/>
                    </a:lnTo>
                    <a:lnTo>
                      <a:pt x="3" y="13"/>
                    </a:lnTo>
                    <a:lnTo>
                      <a:pt x="1" y="20"/>
                    </a:lnTo>
                    <a:lnTo>
                      <a:pt x="0" y="28"/>
                    </a:lnTo>
                    <a:lnTo>
                      <a:pt x="1" y="34"/>
                    </a:lnTo>
                    <a:lnTo>
                      <a:pt x="3" y="41"/>
                    </a:lnTo>
                    <a:lnTo>
                      <a:pt x="8" y="47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71" name="Freeform 96"/>
              <p:cNvSpPr>
                <a:spLocks/>
              </p:cNvSpPr>
              <p:nvPr/>
            </p:nvSpPr>
            <p:spPr bwMode="auto">
              <a:xfrm>
                <a:off x="1208088" y="3035300"/>
                <a:ext cx="90488" cy="87313"/>
              </a:xfrm>
              <a:custGeom>
                <a:avLst/>
                <a:gdLst>
                  <a:gd name="T0" fmla="*/ 8 w 57"/>
                  <a:gd name="T1" fmla="*/ 47 h 55"/>
                  <a:gd name="T2" fmla="*/ 14 w 57"/>
                  <a:gd name="T3" fmla="*/ 52 h 55"/>
                  <a:gd name="T4" fmla="*/ 21 w 57"/>
                  <a:gd name="T5" fmla="*/ 55 h 55"/>
                  <a:gd name="T6" fmla="*/ 27 w 57"/>
                  <a:gd name="T7" fmla="*/ 55 h 55"/>
                  <a:gd name="T8" fmla="*/ 36 w 57"/>
                  <a:gd name="T9" fmla="*/ 55 h 55"/>
                  <a:gd name="T10" fmla="*/ 42 w 57"/>
                  <a:gd name="T11" fmla="*/ 52 h 55"/>
                  <a:gd name="T12" fmla="*/ 48 w 57"/>
                  <a:gd name="T13" fmla="*/ 47 h 55"/>
                  <a:gd name="T14" fmla="*/ 52 w 57"/>
                  <a:gd name="T15" fmla="*/ 42 h 55"/>
                  <a:gd name="T16" fmla="*/ 55 w 57"/>
                  <a:gd name="T17" fmla="*/ 36 h 55"/>
                  <a:gd name="T18" fmla="*/ 57 w 57"/>
                  <a:gd name="T19" fmla="*/ 28 h 55"/>
                  <a:gd name="T20" fmla="*/ 55 w 57"/>
                  <a:gd name="T21" fmla="*/ 20 h 55"/>
                  <a:gd name="T22" fmla="*/ 52 w 57"/>
                  <a:gd name="T23" fmla="*/ 13 h 55"/>
                  <a:gd name="T24" fmla="*/ 48 w 57"/>
                  <a:gd name="T25" fmla="*/ 8 h 55"/>
                  <a:gd name="T26" fmla="*/ 42 w 57"/>
                  <a:gd name="T27" fmla="*/ 3 h 55"/>
                  <a:gd name="T28" fmla="*/ 36 w 57"/>
                  <a:gd name="T29" fmla="*/ 0 h 55"/>
                  <a:gd name="T30" fmla="*/ 27 w 57"/>
                  <a:gd name="T31" fmla="*/ 0 h 55"/>
                  <a:gd name="T32" fmla="*/ 21 w 57"/>
                  <a:gd name="T33" fmla="*/ 0 h 55"/>
                  <a:gd name="T34" fmla="*/ 14 w 57"/>
                  <a:gd name="T35" fmla="*/ 3 h 55"/>
                  <a:gd name="T36" fmla="*/ 8 w 57"/>
                  <a:gd name="T37" fmla="*/ 8 h 55"/>
                  <a:gd name="T38" fmla="*/ 3 w 57"/>
                  <a:gd name="T39" fmla="*/ 13 h 55"/>
                  <a:gd name="T40" fmla="*/ 1 w 57"/>
                  <a:gd name="T41" fmla="*/ 20 h 55"/>
                  <a:gd name="T42" fmla="*/ 0 w 57"/>
                  <a:gd name="T43" fmla="*/ 28 h 55"/>
                  <a:gd name="T44" fmla="*/ 1 w 57"/>
                  <a:gd name="T45" fmla="*/ 36 h 55"/>
                  <a:gd name="T46" fmla="*/ 3 w 57"/>
                  <a:gd name="T47" fmla="*/ 42 h 55"/>
                  <a:gd name="T48" fmla="*/ 8 w 57"/>
                  <a:gd name="T49" fmla="*/ 47 h 55"/>
                  <a:gd name="T50" fmla="*/ 8 w 57"/>
                  <a:gd name="T51" fmla="*/ 4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7" h="55">
                    <a:moveTo>
                      <a:pt x="8" y="47"/>
                    </a:moveTo>
                    <a:lnTo>
                      <a:pt x="14" y="52"/>
                    </a:lnTo>
                    <a:lnTo>
                      <a:pt x="21" y="55"/>
                    </a:lnTo>
                    <a:lnTo>
                      <a:pt x="27" y="55"/>
                    </a:lnTo>
                    <a:lnTo>
                      <a:pt x="36" y="55"/>
                    </a:lnTo>
                    <a:lnTo>
                      <a:pt x="42" y="52"/>
                    </a:lnTo>
                    <a:lnTo>
                      <a:pt x="48" y="47"/>
                    </a:lnTo>
                    <a:lnTo>
                      <a:pt x="52" y="42"/>
                    </a:lnTo>
                    <a:lnTo>
                      <a:pt x="55" y="36"/>
                    </a:lnTo>
                    <a:lnTo>
                      <a:pt x="57" y="28"/>
                    </a:lnTo>
                    <a:lnTo>
                      <a:pt x="55" y="20"/>
                    </a:lnTo>
                    <a:lnTo>
                      <a:pt x="52" y="13"/>
                    </a:lnTo>
                    <a:lnTo>
                      <a:pt x="48" y="8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27" y="0"/>
                    </a:lnTo>
                    <a:lnTo>
                      <a:pt x="21" y="0"/>
                    </a:lnTo>
                    <a:lnTo>
                      <a:pt x="14" y="3"/>
                    </a:lnTo>
                    <a:lnTo>
                      <a:pt x="8" y="8"/>
                    </a:lnTo>
                    <a:lnTo>
                      <a:pt x="3" y="13"/>
                    </a:lnTo>
                    <a:lnTo>
                      <a:pt x="1" y="20"/>
                    </a:lnTo>
                    <a:lnTo>
                      <a:pt x="0" y="28"/>
                    </a:lnTo>
                    <a:lnTo>
                      <a:pt x="1" y="36"/>
                    </a:lnTo>
                    <a:lnTo>
                      <a:pt x="3" y="42"/>
                    </a:lnTo>
                    <a:lnTo>
                      <a:pt x="8" y="47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72" name="Freeform 97"/>
              <p:cNvSpPr>
                <a:spLocks/>
              </p:cNvSpPr>
              <p:nvPr/>
            </p:nvSpPr>
            <p:spPr bwMode="auto">
              <a:xfrm>
                <a:off x="1787525" y="2713038"/>
                <a:ext cx="87313" cy="87313"/>
              </a:xfrm>
              <a:custGeom>
                <a:avLst/>
                <a:gdLst>
                  <a:gd name="T0" fmla="*/ 8 w 55"/>
                  <a:gd name="T1" fmla="*/ 47 h 55"/>
                  <a:gd name="T2" fmla="*/ 14 w 55"/>
                  <a:gd name="T3" fmla="*/ 52 h 55"/>
                  <a:gd name="T4" fmla="*/ 21 w 55"/>
                  <a:gd name="T5" fmla="*/ 55 h 55"/>
                  <a:gd name="T6" fmla="*/ 27 w 55"/>
                  <a:gd name="T7" fmla="*/ 55 h 55"/>
                  <a:gd name="T8" fmla="*/ 35 w 55"/>
                  <a:gd name="T9" fmla="*/ 55 h 55"/>
                  <a:gd name="T10" fmla="*/ 42 w 55"/>
                  <a:gd name="T11" fmla="*/ 52 h 55"/>
                  <a:gd name="T12" fmla="*/ 47 w 55"/>
                  <a:gd name="T13" fmla="*/ 47 h 55"/>
                  <a:gd name="T14" fmla="*/ 52 w 55"/>
                  <a:gd name="T15" fmla="*/ 41 h 55"/>
                  <a:gd name="T16" fmla="*/ 55 w 55"/>
                  <a:gd name="T17" fmla="*/ 34 h 55"/>
                  <a:gd name="T18" fmla="*/ 55 w 55"/>
                  <a:gd name="T19" fmla="*/ 28 h 55"/>
                  <a:gd name="T20" fmla="*/ 55 w 55"/>
                  <a:gd name="T21" fmla="*/ 20 h 55"/>
                  <a:gd name="T22" fmla="*/ 52 w 55"/>
                  <a:gd name="T23" fmla="*/ 13 h 55"/>
                  <a:gd name="T24" fmla="*/ 47 w 55"/>
                  <a:gd name="T25" fmla="*/ 8 h 55"/>
                  <a:gd name="T26" fmla="*/ 42 w 55"/>
                  <a:gd name="T27" fmla="*/ 3 h 55"/>
                  <a:gd name="T28" fmla="*/ 35 w 55"/>
                  <a:gd name="T29" fmla="*/ 0 h 55"/>
                  <a:gd name="T30" fmla="*/ 27 w 55"/>
                  <a:gd name="T31" fmla="*/ 0 h 55"/>
                  <a:gd name="T32" fmla="*/ 21 w 55"/>
                  <a:gd name="T33" fmla="*/ 0 h 55"/>
                  <a:gd name="T34" fmla="*/ 14 w 55"/>
                  <a:gd name="T35" fmla="*/ 3 h 55"/>
                  <a:gd name="T36" fmla="*/ 8 w 55"/>
                  <a:gd name="T37" fmla="*/ 8 h 55"/>
                  <a:gd name="T38" fmla="*/ 3 w 55"/>
                  <a:gd name="T39" fmla="*/ 13 h 55"/>
                  <a:gd name="T40" fmla="*/ 0 w 55"/>
                  <a:gd name="T41" fmla="*/ 20 h 55"/>
                  <a:gd name="T42" fmla="*/ 0 w 55"/>
                  <a:gd name="T43" fmla="*/ 28 h 55"/>
                  <a:gd name="T44" fmla="*/ 0 w 55"/>
                  <a:gd name="T45" fmla="*/ 34 h 55"/>
                  <a:gd name="T46" fmla="*/ 3 w 55"/>
                  <a:gd name="T47" fmla="*/ 41 h 55"/>
                  <a:gd name="T48" fmla="*/ 8 w 55"/>
                  <a:gd name="T49" fmla="*/ 47 h 55"/>
                  <a:gd name="T50" fmla="*/ 8 w 55"/>
                  <a:gd name="T51" fmla="*/ 4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5" h="55">
                    <a:moveTo>
                      <a:pt x="8" y="47"/>
                    </a:moveTo>
                    <a:lnTo>
                      <a:pt x="14" y="52"/>
                    </a:lnTo>
                    <a:lnTo>
                      <a:pt x="21" y="55"/>
                    </a:lnTo>
                    <a:lnTo>
                      <a:pt x="27" y="55"/>
                    </a:lnTo>
                    <a:lnTo>
                      <a:pt x="35" y="55"/>
                    </a:lnTo>
                    <a:lnTo>
                      <a:pt x="42" y="52"/>
                    </a:lnTo>
                    <a:lnTo>
                      <a:pt x="47" y="47"/>
                    </a:lnTo>
                    <a:lnTo>
                      <a:pt x="52" y="41"/>
                    </a:lnTo>
                    <a:lnTo>
                      <a:pt x="55" y="34"/>
                    </a:lnTo>
                    <a:lnTo>
                      <a:pt x="55" y="28"/>
                    </a:lnTo>
                    <a:lnTo>
                      <a:pt x="55" y="20"/>
                    </a:lnTo>
                    <a:lnTo>
                      <a:pt x="52" y="13"/>
                    </a:lnTo>
                    <a:lnTo>
                      <a:pt x="47" y="8"/>
                    </a:lnTo>
                    <a:lnTo>
                      <a:pt x="42" y="3"/>
                    </a:lnTo>
                    <a:lnTo>
                      <a:pt x="35" y="0"/>
                    </a:lnTo>
                    <a:lnTo>
                      <a:pt x="27" y="0"/>
                    </a:lnTo>
                    <a:lnTo>
                      <a:pt x="21" y="0"/>
                    </a:lnTo>
                    <a:lnTo>
                      <a:pt x="14" y="3"/>
                    </a:lnTo>
                    <a:lnTo>
                      <a:pt x="8" y="8"/>
                    </a:lnTo>
                    <a:lnTo>
                      <a:pt x="3" y="13"/>
                    </a:lnTo>
                    <a:lnTo>
                      <a:pt x="0" y="20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3" y="41"/>
                    </a:lnTo>
                    <a:lnTo>
                      <a:pt x="8" y="47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73" name="Freeform 98"/>
              <p:cNvSpPr>
                <a:spLocks/>
              </p:cNvSpPr>
              <p:nvPr/>
            </p:nvSpPr>
            <p:spPr bwMode="auto">
              <a:xfrm>
                <a:off x="2366963" y="2713038"/>
                <a:ext cx="88900" cy="87313"/>
              </a:xfrm>
              <a:custGeom>
                <a:avLst/>
                <a:gdLst>
                  <a:gd name="T0" fmla="*/ 8 w 56"/>
                  <a:gd name="T1" fmla="*/ 47 h 55"/>
                  <a:gd name="T2" fmla="*/ 14 w 56"/>
                  <a:gd name="T3" fmla="*/ 52 h 55"/>
                  <a:gd name="T4" fmla="*/ 21 w 56"/>
                  <a:gd name="T5" fmla="*/ 55 h 55"/>
                  <a:gd name="T6" fmla="*/ 27 w 56"/>
                  <a:gd name="T7" fmla="*/ 55 h 55"/>
                  <a:gd name="T8" fmla="*/ 35 w 56"/>
                  <a:gd name="T9" fmla="*/ 55 h 55"/>
                  <a:gd name="T10" fmla="*/ 42 w 56"/>
                  <a:gd name="T11" fmla="*/ 52 h 55"/>
                  <a:gd name="T12" fmla="*/ 48 w 56"/>
                  <a:gd name="T13" fmla="*/ 47 h 55"/>
                  <a:gd name="T14" fmla="*/ 52 w 56"/>
                  <a:gd name="T15" fmla="*/ 41 h 55"/>
                  <a:gd name="T16" fmla="*/ 55 w 56"/>
                  <a:gd name="T17" fmla="*/ 34 h 55"/>
                  <a:gd name="T18" fmla="*/ 56 w 56"/>
                  <a:gd name="T19" fmla="*/ 28 h 55"/>
                  <a:gd name="T20" fmla="*/ 55 w 56"/>
                  <a:gd name="T21" fmla="*/ 20 h 55"/>
                  <a:gd name="T22" fmla="*/ 52 w 56"/>
                  <a:gd name="T23" fmla="*/ 13 h 55"/>
                  <a:gd name="T24" fmla="*/ 48 w 56"/>
                  <a:gd name="T25" fmla="*/ 8 h 55"/>
                  <a:gd name="T26" fmla="*/ 42 w 56"/>
                  <a:gd name="T27" fmla="*/ 3 h 55"/>
                  <a:gd name="T28" fmla="*/ 35 w 56"/>
                  <a:gd name="T29" fmla="*/ 0 h 55"/>
                  <a:gd name="T30" fmla="*/ 27 w 56"/>
                  <a:gd name="T31" fmla="*/ 0 h 55"/>
                  <a:gd name="T32" fmla="*/ 21 w 56"/>
                  <a:gd name="T33" fmla="*/ 0 h 55"/>
                  <a:gd name="T34" fmla="*/ 14 w 56"/>
                  <a:gd name="T35" fmla="*/ 3 h 55"/>
                  <a:gd name="T36" fmla="*/ 8 w 56"/>
                  <a:gd name="T37" fmla="*/ 8 h 55"/>
                  <a:gd name="T38" fmla="*/ 3 w 56"/>
                  <a:gd name="T39" fmla="*/ 13 h 55"/>
                  <a:gd name="T40" fmla="*/ 1 w 56"/>
                  <a:gd name="T41" fmla="*/ 20 h 55"/>
                  <a:gd name="T42" fmla="*/ 0 w 56"/>
                  <a:gd name="T43" fmla="*/ 28 h 55"/>
                  <a:gd name="T44" fmla="*/ 1 w 56"/>
                  <a:gd name="T45" fmla="*/ 34 h 55"/>
                  <a:gd name="T46" fmla="*/ 3 w 56"/>
                  <a:gd name="T47" fmla="*/ 41 h 55"/>
                  <a:gd name="T48" fmla="*/ 8 w 56"/>
                  <a:gd name="T49" fmla="*/ 47 h 55"/>
                  <a:gd name="T50" fmla="*/ 8 w 56"/>
                  <a:gd name="T51" fmla="*/ 4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" h="55">
                    <a:moveTo>
                      <a:pt x="8" y="47"/>
                    </a:moveTo>
                    <a:lnTo>
                      <a:pt x="14" y="52"/>
                    </a:lnTo>
                    <a:lnTo>
                      <a:pt x="21" y="55"/>
                    </a:lnTo>
                    <a:lnTo>
                      <a:pt x="27" y="55"/>
                    </a:lnTo>
                    <a:lnTo>
                      <a:pt x="35" y="55"/>
                    </a:lnTo>
                    <a:lnTo>
                      <a:pt x="42" y="52"/>
                    </a:lnTo>
                    <a:lnTo>
                      <a:pt x="48" y="47"/>
                    </a:lnTo>
                    <a:lnTo>
                      <a:pt x="52" y="41"/>
                    </a:lnTo>
                    <a:lnTo>
                      <a:pt x="55" y="34"/>
                    </a:lnTo>
                    <a:lnTo>
                      <a:pt x="56" y="28"/>
                    </a:lnTo>
                    <a:lnTo>
                      <a:pt x="55" y="20"/>
                    </a:lnTo>
                    <a:lnTo>
                      <a:pt x="52" y="13"/>
                    </a:lnTo>
                    <a:lnTo>
                      <a:pt x="48" y="8"/>
                    </a:lnTo>
                    <a:lnTo>
                      <a:pt x="42" y="3"/>
                    </a:lnTo>
                    <a:lnTo>
                      <a:pt x="35" y="0"/>
                    </a:lnTo>
                    <a:lnTo>
                      <a:pt x="27" y="0"/>
                    </a:lnTo>
                    <a:lnTo>
                      <a:pt x="21" y="0"/>
                    </a:lnTo>
                    <a:lnTo>
                      <a:pt x="14" y="3"/>
                    </a:lnTo>
                    <a:lnTo>
                      <a:pt x="8" y="8"/>
                    </a:lnTo>
                    <a:lnTo>
                      <a:pt x="3" y="13"/>
                    </a:lnTo>
                    <a:lnTo>
                      <a:pt x="1" y="20"/>
                    </a:lnTo>
                    <a:lnTo>
                      <a:pt x="0" y="28"/>
                    </a:lnTo>
                    <a:lnTo>
                      <a:pt x="1" y="34"/>
                    </a:lnTo>
                    <a:lnTo>
                      <a:pt x="3" y="41"/>
                    </a:lnTo>
                    <a:lnTo>
                      <a:pt x="8" y="47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74" name="Freeform 99"/>
              <p:cNvSpPr>
                <a:spLocks/>
              </p:cNvSpPr>
              <p:nvPr/>
            </p:nvSpPr>
            <p:spPr bwMode="auto">
              <a:xfrm>
                <a:off x="2940050" y="2486025"/>
                <a:ext cx="90488" cy="90488"/>
              </a:xfrm>
              <a:custGeom>
                <a:avLst/>
                <a:gdLst>
                  <a:gd name="T0" fmla="*/ 8 w 57"/>
                  <a:gd name="T1" fmla="*/ 48 h 57"/>
                  <a:gd name="T2" fmla="*/ 15 w 57"/>
                  <a:gd name="T3" fmla="*/ 52 h 57"/>
                  <a:gd name="T4" fmla="*/ 21 w 57"/>
                  <a:gd name="T5" fmla="*/ 56 h 57"/>
                  <a:gd name="T6" fmla="*/ 28 w 57"/>
                  <a:gd name="T7" fmla="*/ 57 h 57"/>
                  <a:gd name="T8" fmla="*/ 36 w 57"/>
                  <a:gd name="T9" fmla="*/ 56 h 57"/>
                  <a:gd name="T10" fmla="*/ 42 w 57"/>
                  <a:gd name="T11" fmla="*/ 52 h 57"/>
                  <a:gd name="T12" fmla="*/ 49 w 57"/>
                  <a:gd name="T13" fmla="*/ 48 h 57"/>
                  <a:gd name="T14" fmla="*/ 52 w 57"/>
                  <a:gd name="T15" fmla="*/ 43 h 57"/>
                  <a:gd name="T16" fmla="*/ 55 w 57"/>
                  <a:gd name="T17" fmla="*/ 36 h 57"/>
                  <a:gd name="T18" fmla="*/ 57 w 57"/>
                  <a:gd name="T19" fmla="*/ 28 h 57"/>
                  <a:gd name="T20" fmla="*/ 55 w 57"/>
                  <a:gd name="T21" fmla="*/ 22 h 57"/>
                  <a:gd name="T22" fmla="*/ 52 w 57"/>
                  <a:gd name="T23" fmla="*/ 15 h 57"/>
                  <a:gd name="T24" fmla="*/ 49 w 57"/>
                  <a:gd name="T25" fmla="*/ 9 h 57"/>
                  <a:gd name="T26" fmla="*/ 42 w 57"/>
                  <a:gd name="T27" fmla="*/ 4 h 57"/>
                  <a:gd name="T28" fmla="*/ 36 w 57"/>
                  <a:gd name="T29" fmla="*/ 2 h 57"/>
                  <a:gd name="T30" fmla="*/ 28 w 57"/>
                  <a:gd name="T31" fmla="*/ 0 h 57"/>
                  <a:gd name="T32" fmla="*/ 21 w 57"/>
                  <a:gd name="T33" fmla="*/ 2 h 57"/>
                  <a:gd name="T34" fmla="*/ 15 w 57"/>
                  <a:gd name="T35" fmla="*/ 4 h 57"/>
                  <a:gd name="T36" fmla="*/ 8 w 57"/>
                  <a:gd name="T37" fmla="*/ 9 h 57"/>
                  <a:gd name="T38" fmla="*/ 4 w 57"/>
                  <a:gd name="T39" fmla="*/ 15 h 57"/>
                  <a:gd name="T40" fmla="*/ 2 w 57"/>
                  <a:gd name="T41" fmla="*/ 22 h 57"/>
                  <a:gd name="T42" fmla="*/ 0 w 57"/>
                  <a:gd name="T43" fmla="*/ 28 h 57"/>
                  <a:gd name="T44" fmla="*/ 2 w 57"/>
                  <a:gd name="T45" fmla="*/ 36 h 57"/>
                  <a:gd name="T46" fmla="*/ 4 w 57"/>
                  <a:gd name="T47" fmla="*/ 43 h 57"/>
                  <a:gd name="T48" fmla="*/ 8 w 57"/>
                  <a:gd name="T49" fmla="*/ 48 h 57"/>
                  <a:gd name="T50" fmla="*/ 8 w 57"/>
                  <a:gd name="T51" fmla="*/ 48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7" h="57">
                    <a:moveTo>
                      <a:pt x="8" y="48"/>
                    </a:moveTo>
                    <a:lnTo>
                      <a:pt x="15" y="52"/>
                    </a:lnTo>
                    <a:lnTo>
                      <a:pt x="21" y="56"/>
                    </a:lnTo>
                    <a:lnTo>
                      <a:pt x="28" y="57"/>
                    </a:lnTo>
                    <a:lnTo>
                      <a:pt x="36" y="56"/>
                    </a:lnTo>
                    <a:lnTo>
                      <a:pt x="42" y="52"/>
                    </a:lnTo>
                    <a:lnTo>
                      <a:pt x="49" y="48"/>
                    </a:lnTo>
                    <a:lnTo>
                      <a:pt x="52" y="43"/>
                    </a:lnTo>
                    <a:lnTo>
                      <a:pt x="55" y="36"/>
                    </a:lnTo>
                    <a:lnTo>
                      <a:pt x="57" y="28"/>
                    </a:lnTo>
                    <a:lnTo>
                      <a:pt x="55" y="22"/>
                    </a:lnTo>
                    <a:lnTo>
                      <a:pt x="52" y="15"/>
                    </a:lnTo>
                    <a:lnTo>
                      <a:pt x="49" y="9"/>
                    </a:lnTo>
                    <a:lnTo>
                      <a:pt x="42" y="4"/>
                    </a:lnTo>
                    <a:lnTo>
                      <a:pt x="36" y="2"/>
                    </a:lnTo>
                    <a:lnTo>
                      <a:pt x="28" y="0"/>
                    </a:lnTo>
                    <a:lnTo>
                      <a:pt x="21" y="2"/>
                    </a:lnTo>
                    <a:lnTo>
                      <a:pt x="15" y="4"/>
                    </a:lnTo>
                    <a:lnTo>
                      <a:pt x="8" y="9"/>
                    </a:lnTo>
                    <a:lnTo>
                      <a:pt x="4" y="15"/>
                    </a:lnTo>
                    <a:lnTo>
                      <a:pt x="2" y="22"/>
                    </a:lnTo>
                    <a:lnTo>
                      <a:pt x="0" y="28"/>
                    </a:lnTo>
                    <a:lnTo>
                      <a:pt x="2" y="36"/>
                    </a:lnTo>
                    <a:lnTo>
                      <a:pt x="4" y="43"/>
                    </a:lnTo>
                    <a:lnTo>
                      <a:pt x="8" y="48"/>
                    </a:lnTo>
                    <a:lnTo>
                      <a:pt x="8" y="48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83" name="Line 108"/>
              <p:cNvSpPr>
                <a:spLocks noChangeShapeType="1"/>
              </p:cNvSpPr>
              <p:nvPr/>
            </p:nvSpPr>
            <p:spPr bwMode="auto">
              <a:xfrm flipH="1">
                <a:off x="1279525" y="3887788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39" name="Line 126"/>
              <p:cNvSpPr>
                <a:spLocks noChangeShapeType="1"/>
              </p:cNvSpPr>
              <p:nvPr/>
            </p:nvSpPr>
            <p:spPr bwMode="auto">
              <a:xfrm flipH="1">
                <a:off x="3046413" y="3398838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0" name="Line 127"/>
              <p:cNvSpPr>
                <a:spLocks noChangeShapeType="1"/>
              </p:cNvSpPr>
              <p:nvPr/>
            </p:nvSpPr>
            <p:spPr bwMode="auto">
              <a:xfrm flipH="1">
                <a:off x="3014663" y="3398838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1" name="Freeform 128"/>
              <p:cNvSpPr>
                <a:spLocks/>
              </p:cNvSpPr>
              <p:nvPr/>
            </p:nvSpPr>
            <p:spPr bwMode="auto">
              <a:xfrm>
                <a:off x="3046413" y="3398838"/>
                <a:ext cx="0" cy="381000"/>
              </a:xfrm>
              <a:custGeom>
                <a:avLst/>
                <a:gdLst>
                  <a:gd name="T0" fmla="*/ 240 h 240"/>
                  <a:gd name="T1" fmla="*/ 113 h 240"/>
                  <a:gd name="T2" fmla="*/ 0 h 24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40">
                    <a:moveTo>
                      <a:pt x="0" y="240"/>
                    </a:moveTo>
                    <a:lnTo>
                      <a:pt x="0" y="113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2" name="Line 129"/>
              <p:cNvSpPr>
                <a:spLocks noChangeShapeType="1"/>
              </p:cNvSpPr>
              <p:nvPr/>
            </p:nvSpPr>
            <p:spPr bwMode="auto">
              <a:xfrm flipH="1">
                <a:off x="3046413" y="3779838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3" name="Line 130"/>
              <p:cNvSpPr>
                <a:spLocks noChangeShapeType="1"/>
              </p:cNvSpPr>
              <p:nvPr/>
            </p:nvSpPr>
            <p:spPr bwMode="auto">
              <a:xfrm flipH="1">
                <a:off x="3014663" y="3779838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4" name="Line 131"/>
              <p:cNvSpPr>
                <a:spLocks noChangeShapeType="1"/>
              </p:cNvSpPr>
              <p:nvPr/>
            </p:nvSpPr>
            <p:spPr bwMode="auto">
              <a:xfrm flipH="1">
                <a:off x="2466975" y="3449638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5" name="Line 132"/>
              <p:cNvSpPr>
                <a:spLocks noChangeShapeType="1"/>
              </p:cNvSpPr>
              <p:nvPr/>
            </p:nvSpPr>
            <p:spPr bwMode="auto">
              <a:xfrm flipH="1">
                <a:off x="2435225" y="3449638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6" name="Freeform 133"/>
              <p:cNvSpPr>
                <a:spLocks/>
              </p:cNvSpPr>
              <p:nvPr/>
            </p:nvSpPr>
            <p:spPr bwMode="auto">
              <a:xfrm>
                <a:off x="2466975" y="3449638"/>
                <a:ext cx="0" cy="350838"/>
              </a:xfrm>
              <a:custGeom>
                <a:avLst/>
                <a:gdLst>
                  <a:gd name="T0" fmla="*/ 221 h 221"/>
                  <a:gd name="T1" fmla="*/ 111 h 221"/>
                  <a:gd name="T2" fmla="*/ 0 h 22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21">
                    <a:moveTo>
                      <a:pt x="0" y="221"/>
                    </a:moveTo>
                    <a:lnTo>
                      <a:pt x="0" y="111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7" name="Line 134"/>
              <p:cNvSpPr>
                <a:spLocks noChangeShapeType="1"/>
              </p:cNvSpPr>
              <p:nvPr/>
            </p:nvSpPr>
            <p:spPr bwMode="auto">
              <a:xfrm flipH="1">
                <a:off x="1311275" y="3887788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8" name="Line 135"/>
              <p:cNvSpPr>
                <a:spLocks noChangeShapeType="1"/>
              </p:cNvSpPr>
              <p:nvPr/>
            </p:nvSpPr>
            <p:spPr bwMode="auto">
              <a:xfrm flipH="1">
                <a:off x="1890713" y="3387725"/>
                <a:ext cx="26988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49" name="Line 136"/>
              <p:cNvSpPr>
                <a:spLocks noChangeShapeType="1"/>
              </p:cNvSpPr>
              <p:nvPr/>
            </p:nvSpPr>
            <p:spPr bwMode="auto">
              <a:xfrm flipH="1">
                <a:off x="1858963" y="3387725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0" name="Freeform 137"/>
              <p:cNvSpPr>
                <a:spLocks/>
              </p:cNvSpPr>
              <p:nvPr/>
            </p:nvSpPr>
            <p:spPr bwMode="auto">
              <a:xfrm>
                <a:off x="1890713" y="3387725"/>
                <a:ext cx="0" cy="347663"/>
              </a:xfrm>
              <a:custGeom>
                <a:avLst/>
                <a:gdLst>
                  <a:gd name="T0" fmla="*/ 219 h 219"/>
                  <a:gd name="T1" fmla="*/ 107 h 219"/>
                  <a:gd name="T2" fmla="*/ 0 h 21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19">
                    <a:moveTo>
                      <a:pt x="0" y="219"/>
                    </a:moveTo>
                    <a:lnTo>
                      <a:pt x="0" y="107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1" name="Line 138"/>
              <p:cNvSpPr>
                <a:spLocks noChangeShapeType="1"/>
              </p:cNvSpPr>
              <p:nvPr/>
            </p:nvSpPr>
            <p:spPr bwMode="auto">
              <a:xfrm flipH="1">
                <a:off x="1890713" y="3735388"/>
                <a:ext cx="26988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2" name="Line 139"/>
              <p:cNvSpPr>
                <a:spLocks noChangeShapeType="1"/>
              </p:cNvSpPr>
              <p:nvPr/>
            </p:nvSpPr>
            <p:spPr bwMode="auto">
              <a:xfrm flipH="1">
                <a:off x="1858963" y="3735388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3" name="Line 140"/>
              <p:cNvSpPr>
                <a:spLocks noChangeShapeType="1"/>
              </p:cNvSpPr>
              <p:nvPr/>
            </p:nvSpPr>
            <p:spPr bwMode="auto">
              <a:xfrm flipH="1">
                <a:off x="2466975" y="3800475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4" name="Line 141"/>
              <p:cNvSpPr>
                <a:spLocks noChangeShapeType="1"/>
              </p:cNvSpPr>
              <p:nvPr/>
            </p:nvSpPr>
            <p:spPr bwMode="auto">
              <a:xfrm flipH="1">
                <a:off x="2435225" y="3800475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5" name="Line 142"/>
              <p:cNvSpPr>
                <a:spLocks noChangeShapeType="1"/>
              </p:cNvSpPr>
              <p:nvPr/>
            </p:nvSpPr>
            <p:spPr bwMode="auto">
              <a:xfrm flipH="1">
                <a:off x="1311275" y="3581400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6" name="Line 143"/>
              <p:cNvSpPr>
                <a:spLocks noChangeShapeType="1"/>
              </p:cNvSpPr>
              <p:nvPr/>
            </p:nvSpPr>
            <p:spPr bwMode="auto">
              <a:xfrm flipH="1">
                <a:off x="1279525" y="3581400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7" name="Line 144"/>
              <p:cNvSpPr>
                <a:spLocks noChangeShapeType="1"/>
              </p:cNvSpPr>
              <p:nvPr/>
            </p:nvSpPr>
            <p:spPr bwMode="auto">
              <a:xfrm flipV="1">
                <a:off x="1311275" y="3581400"/>
                <a:ext cx="0" cy="306388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9" name="Freeform 146"/>
              <p:cNvSpPr>
                <a:spLocks/>
              </p:cNvSpPr>
              <p:nvPr/>
            </p:nvSpPr>
            <p:spPr bwMode="auto">
              <a:xfrm>
                <a:off x="731838" y="3506788"/>
                <a:ext cx="2314575" cy="228600"/>
              </a:xfrm>
              <a:custGeom>
                <a:avLst/>
                <a:gdLst>
                  <a:gd name="T0" fmla="*/ 1458 w 1458"/>
                  <a:gd name="T1" fmla="*/ 45 h 144"/>
                  <a:gd name="T2" fmla="*/ 1093 w 1458"/>
                  <a:gd name="T3" fmla="*/ 75 h 144"/>
                  <a:gd name="T4" fmla="*/ 1090 w 1458"/>
                  <a:gd name="T5" fmla="*/ 75 h 144"/>
                  <a:gd name="T6" fmla="*/ 730 w 1458"/>
                  <a:gd name="T7" fmla="*/ 32 h 144"/>
                  <a:gd name="T8" fmla="*/ 728 w 1458"/>
                  <a:gd name="T9" fmla="*/ 32 h 144"/>
                  <a:gd name="T10" fmla="*/ 368 w 1458"/>
                  <a:gd name="T11" fmla="*/ 144 h 144"/>
                  <a:gd name="T12" fmla="*/ 365 w 1458"/>
                  <a:gd name="T13" fmla="*/ 143 h 144"/>
                  <a:gd name="T14" fmla="*/ 0 w 1458"/>
                  <a:gd name="T15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58" h="144">
                    <a:moveTo>
                      <a:pt x="1458" y="45"/>
                    </a:moveTo>
                    <a:lnTo>
                      <a:pt x="1093" y="75"/>
                    </a:lnTo>
                    <a:lnTo>
                      <a:pt x="1090" y="75"/>
                    </a:lnTo>
                    <a:lnTo>
                      <a:pt x="730" y="32"/>
                    </a:lnTo>
                    <a:lnTo>
                      <a:pt x="728" y="32"/>
                    </a:lnTo>
                    <a:lnTo>
                      <a:pt x="368" y="144"/>
                    </a:lnTo>
                    <a:lnTo>
                      <a:pt x="365" y="143"/>
                    </a:ln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24" name="Freeform 147"/>
              <p:cNvSpPr>
                <a:spLocks/>
              </p:cNvSpPr>
              <p:nvPr/>
            </p:nvSpPr>
            <p:spPr bwMode="auto">
              <a:xfrm>
                <a:off x="682625" y="3454400"/>
                <a:ext cx="100013" cy="101600"/>
              </a:xfrm>
              <a:custGeom>
                <a:avLst/>
                <a:gdLst>
                  <a:gd name="T0" fmla="*/ 63 w 63"/>
                  <a:gd name="T1" fmla="*/ 33 h 64"/>
                  <a:gd name="T2" fmla="*/ 62 w 63"/>
                  <a:gd name="T3" fmla="*/ 23 h 64"/>
                  <a:gd name="T4" fmla="*/ 60 w 63"/>
                  <a:gd name="T5" fmla="*/ 17 h 64"/>
                  <a:gd name="T6" fmla="*/ 54 w 63"/>
                  <a:gd name="T7" fmla="*/ 10 h 64"/>
                  <a:gd name="T8" fmla="*/ 47 w 63"/>
                  <a:gd name="T9" fmla="*/ 5 h 64"/>
                  <a:gd name="T10" fmla="*/ 41 w 63"/>
                  <a:gd name="T11" fmla="*/ 2 h 64"/>
                  <a:gd name="T12" fmla="*/ 31 w 63"/>
                  <a:gd name="T13" fmla="*/ 0 h 64"/>
                  <a:gd name="T14" fmla="*/ 23 w 63"/>
                  <a:gd name="T15" fmla="*/ 2 h 64"/>
                  <a:gd name="T16" fmla="*/ 15 w 63"/>
                  <a:gd name="T17" fmla="*/ 5 h 64"/>
                  <a:gd name="T18" fmla="*/ 8 w 63"/>
                  <a:gd name="T19" fmla="*/ 10 h 64"/>
                  <a:gd name="T20" fmla="*/ 3 w 63"/>
                  <a:gd name="T21" fmla="*/ 17 h 64"/>
                  <a:gd name="T22" fmla="*/ 0 w 63"/>
                  <a:gd name="T23" fmla="*/ 23 h 64"/>
                  <a:gd name="T24" fmla="*/ 0 w 63"/>
                  <a:gd name="T25" fmla="*/ 33 h 64"/>
                  <a:gd name="T26" fmla="*/ 0 w 63"/>
                  <a:gd name="T27" fmla="*/ 41 h 64"/>
                  <a:gd name="T28" fmla="*/ 3 w 63"/>
                  <a:gd name="T29" fmla="*/ 49 h 64"/>
                  <a:gd name="T30" fmla="*/ 8 w 63"/>
                  <a:gd name="T31" fmla="*/ 56 h 64"/>
                  <a:gd name="T32" fmla="*/ 15 w 63"/>
                  <a:gd name="T33" fmla="*/ 61 h 64"/>
                  <a:gd name="T34" fmla="*/ 23 w 63"/>
                  <a:gd name="T35" fmla="*/ 64 h 64"/>
                  <a:gd name="T36" fmla="*/ 31 w 63"/>
                  <a:gd name="T37" fmla="*/ 64 h 64"/>
                  <a:gd name="T38" fmla="*/ 41 w 63"/>
                  <a:gd name="T39" fmla="*/ 64 h 64"/>
                  <a:gd name="T40" fmla="*/ 47 w 63"/>
                  <a:gd name="T41" fmla="*/ 61 h 64"/>
                  <a:gd name="T42" fmla="*/ 54 w 63"/>
                  <a:gd name="T43" fmla="*/ 56 h 64"/>
                  <a:gd name="T44" fmla="*/ 60 w 63"/>
                  <a:gd name="T45" fmla="*/ 49 h 64"/>
                  <a:gd name="T46" fmla="*/ 62 w 63"/>
                  <a:gd name="T47" fmla="*/ 41 h 64"/>
                  <a:gd name="T48" fmla="*/ 63 w 63"/>
                  <a:gd name="T49" fmla="*/ 33 h 64"/>
                  <a:gd name="T50" fmla="*/ 63 w 63"/>
                  <a:gd name="T51" fmla="*/ 33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3" h="64">
                    <a:moveTo>
                      <a:pt x="63" y="33"/>
                    </a:moveTo>
                    <a:lnTo>
                      <a:pt x="62" y="23"/>
                    </a:lnTo>
                    <a:lnTo>
                      <a:pt x="60" y="17"/>
                    </a:lnTo>
                    <a:lnTo>
                      <a:pt x="54" y="10"/>
                    </a:lnTo>
                    <a:lnTo>
                      <a:pt x="47" y="5"/>
                    </a:lnTo>
                    <a:lnTo>
                      <a:pt x="41" y="2"/>
                    </a:lnTo>
                    <a:lnTo>
                      <a:pt x="31" y="0"/>
                    </a:lnTo>
                    <a:lnTo>
                      <a:pt x="23" y="2"/>
                    </a:lnTo>
                    <a:lnTo>
                      <a:pt x="15" y="5"/>
                    </a:lnTo>
                    <a:lnTo>
                      <a:pt x="8" y="10"/>
                    </a:lnTo>
                    <a:lnTo>
                      <a:pt x="3" y="17"/>
                    </a:lnTo>
                    <a:lnTo>
                      <a:pt x="0" y="23"/>
                    </a:lnTo>
                    <a:lnTo>
                      <a:pt x="0" y="33"/>
                    </a:lnTo>
                    <a:lnTo>
                      <a:pt x="0" y="41"/>
                    </a:lnTo>
                    <a:lnTo>
                      <a:pt x="3" y="49"/>
                    </a:lnTo>
                    <a:lnTo>
                      <a:pt x="8" y="56"/>
                    </a:lnTo>
                    <a:lnTo>
                      <a:pt x="15" y="61"/>
                    </a:lnTo>
                    <a:lnTo>
                      <a:pt x="23" y="64"/>
                    </a:lnTo>
                    <a:lnTo>
                      <a:pt x="31" y="64"/>
                    </a:lnTo>
                    <a:lnTo>
                      <a:pt x="41" y="64"/>
                    </a:lnTo>
                    <a:lnTo>
                      <a:pt x="47" y="61"/>
                    </a:lnTo>
                    <a:lnTo>
                      <a:pt x="54" y="56"/>
                    </a:lnTo>
                    <a:lnTo>
                      <a:pt x="60" y="49"/>
                    </a:lnTo>
                    <a:lnTo>
                      <a:pt x="62" y="41"/>
                    </a:lnTo>
                    <a:lnTo>
                      <a:pt x="63" y="33"/>
                    </a:lnTo>
                    <a:lnTo>
                      <a:pt x="63" y="33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25" name="Freeform 148"/>
              <p:cNvSpPr>
                <a:spLocks/>
              </p:cNvSpPr>
              <p:nvPr/>
            </p:nvSpPr>
            <p:spPr bwMode="auto">
              <a:xfrm>
                <a:off x="1258888" y="3684588"/>
                <a:ext cx="101600" cy="100013"/>
              </a:xfrm>
              <a:custGeom>
                <a:avLst/>
                <a:gdLst>
                  <a:gd name="T0" fmla="*/ 64 w 64"/>
                  <a:gd name="T1" fmla="*/ 31 h 63"/>
                  <a:gd name="T2" fmla="*/ 64 w 64"/>
                  <a:gd name="T3" fmla="*/ 23 h 63"/>
                  <a:gd name="T4" fmla="*/ 60 w 64"/>
                  <a:gd name="T5" fmla="*/ 14 h 63"/>
                  <a:gd name="T6" fmla="*/ 55 w 64"/>
                  <a:gd name="T7" fmla="*/ 8 h 63"/>
                  <a:gd name="T8" fmla="*/ 49 w 64"/>
                  <a:gd name="T9" fmla="*/ 3 h 63"/>
                  <a:gd name="T10" fmla="*/ 41 w 64"/>
                  <a:gd name="T11" fmla="*/ 0 h 63"/>
                  <a:gd name="T12" fmla="*/ 33 w 64"/>
                  <a:gd name="T13" fmla="*/ 0 h 63"/>
                  <a:gd name="T14" fmla="*/ 23 w 64"/>
                  <a:gd name="T15" fmla="*/ 0 h 63"/>
                  <a:gd name="T16" fmla="*/ 15 w 64"/>
                  <a:gd name="T17" fmla="*/ 3 h 63"/>
                  <a:gd name="T18" fmla="*/ 8 w 64"/>
                  <a:gd name="T19" fmla="*/ 8 h 63"/>
                  <a:gd name="T20" fmla="*/ 4 w 64"/>
                  <a:gd name="T21" fmla="*/ 14 h 63"/>
                  <a:gd name="T22" fmla="*/ 0 w 64"/>
                  <a:gd name="T23" fmla="*/ 23 h 63"/>
                  <a:gd name="T24" fmla="*/ 0 w 64"/>
                  <a:gd name="T25" fmla="*/ 31 h 63"/>
                  <a:gd name="T26" fmla="*/ 0 w 64"/>
                  <a:gd name="T27" fmla="*/ 40 h 63"/>
                  <a:gd name="T28" fmla="*/ 4 w 64"/>
                  <a:gd name="T29" fmla="*/ 47 h 63"/>
                  <a:gd name="T30" fmla="*/ 8 w 64"/>
                  <a:gd name="T31" fmla="*/ 53 h 63"/>
                  <a:gd name="T32" fmla="*/ 15 w 64"/>
                  <a:gd name="T33" fmla="*/ 58 h 63"/>
                  <a:gd name="T34" fmla="*/ 23 w 64"/>
                  <a:gd name="T35" fmla="*/ 62 h 63"/>
                  <a:gd name="T36" fmla="*/ 33 w 64"/>
                  <a:gd name="T37" fmla="*/ 63 h 63"/>
                  <a:gd name="T38" fmla="*/ 41 w 64"/>
                  <a:gd name="T39" fmla="*/ 62 h 63"/>
                  <a:gd name="T40" fmla="*/ 49 w 64"/>
                  <a:gd name="T41" fmla="*/ 58 h 63"/>
                  <a:gd name="T42" fmla="*/ 55 w 64"/>
                  <a:gd name="T43" fmla="*/ 53 h 63"/>
                  <a:gd name="T44" fmla="*/ 60 w 64"/>
                  <a:gd name="T45" fmla="*/ 47 h 63"/>
                  <a:gd name="T46" fmla="*/ 64 w 64"/>
                  <a:gd name="T47" fmla="*/ 40 h 63"/>
                  <a:gd name="T48" fmla="*/ 64 w 64"/>
                  <a:gd name="T49" fmla="*/ 31 h 63"/>
                  <a:gd name="T50" fmla="*/ 64 w 64"/>
                  <a:gd name="T51" fmla="*/ 3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4" h="63">
                    <a:moveTo>
                      <a:pt x="64" y="31"/>
                    </a:moveTo>
                    <a:lnTo>
                      <a:pt x="64" y="23"/>
                    </a:lnTo>
                    <a:lnTo>
                      <a:pt x="60" y="14"/>
                    </a:lnTo>
                    <a:lnTo>
                      <a:pt x="55" y="8"/>
                    </a:lnTo>
                    <a:lnTo>
                      <a:pt x="49" y="3"/>
                    </a:lnTo>
                    <a:lnTo>
                      <a:pt x="41" y="0"/>
                    </a:lnTo>
                    <a:lnTo>
                      <a:pt x="33" y="0"/>
                    </a:lnTo>
                    <a:lnTo>
                      <a:pt x="23" y="0"/>
                    </a:lnTo>
                    <a:lnTo>
                      <a:pt x="15" y="3"/>
                    </a:lnTo>
                    <a:lnTo>
                      <a:pt x="8" y="8"/>
                    </a:lnTo>
                    <a:lnTo>
                      <a:pt x="4" y="14"/>
                    </a:lnTo>
                    <a:lnTo>
                      <a:pt x="0" y="23"/>
                    </a:lnTo>
                    <a:lnTo>
                      <a:pt x="0" y="31"/>
                    </a:lnTo>
                    <a:lnTo>
                      <a:pt x="0" y="40"/>
                    </a:lnTo>
                    <a:lnTo>
                      <a:pt x="4" y="47"/>
                    </a:lnTo>
                    <a:lnTo>
                      <a:pt x="8" y="53"/>
                    </a:lnTo>
                    <a:lnTo>
                      <a:pt x="15" y="58"/>
                    </a:lnTo>
                    <a:lnTo>
                      <a:pt x="23" y="62"/>
                    </a:lnTo>
                    <a:lnTo>
                      <a:pt x="33" y="63"/>
                    </a:lnTo>
                    <a:lnTo>
                      <a:pt x="41" y="62"/>
                    </a:lnTo>
                    <a:lnTo>
                      <a:pt x="49" y="58"/>
                    </a:lnTo>
                    <a:lnTo>
                      <a:pt x="55" y="53"/>
                    </a:lnTo>
                    <a:lnTo>
                      <a:pt x="60" y="47"/>
                    </a:lnTo>
                    <a:lnTo>
                      <a:pt x="64" y="40"/>
                    </a:lnTo>
                    <a:lnTo>
                      <a:pt x="64" y="31"/>
                    </a:lnTo>
                    <a:lnTo>
                      <a:pt x="64" y="31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26" name="Freeform 149"/>
              <p:cNvSpPr>
                <a:spLocks/>
              </p:cNvSpPr>
              <p:nvPr/>
            </p:nvSpPr>
            <p:spPr bwMode="auto">
              <a:xfrm>
                <a:off x="1838325" y="3506788"/>
                <a:ext cx="100013" cy="103188"/>
              </a:xfrm>
              <a:custGeom>
                <a:avLst/>
                <a:gdLst>
                  <a:gd name="T0" fmla="*/ 63 w 63"/>
                  <a:gd name="T1" fmla="*/ 32 h 65"/>
                  <a:gd name="T2" fmla="*/ 63 w 63"/>
                  <a:gd name="T3" fmla="*/ 24 h 65"/>
                  <a:gd name="T4" fmla="*/ 60 w 63"/>
                  <a:gd name="T5" fmla="*/ 16 h 65"/>
                  <a:gd name="T6" fmla="*/ 55 w 63"/>
                  <a:gd name="T7" fmla="*/ 10 h 65"/>
                  <a:gd name="T8" fmla="*/ 49 w 63"/>
                  <a:gd name="T9" fmla="*/ 5 h 65"/>
                  <a:gd name="T10" fmla="*/ 41 w 63"/>
                  <a:gd name="T11" fmla="*/ 2 h 65"/>
                  <a:gd name="T12" fmla="*/ 33 w 63"/>
                  <a:gd name="T13" fmla="*/ 0 h 65"/>
                  <a:gd name="T14" fmla="*/ 23 w 63"/>
                  <a:gd name="T15" fmla="*/ 2 h 65"/>
                  <a:gd name="T16" fmla="*/ 16 w 63"/>
                  <a:gd name="T17" fmla="*/ 5 h 65"/>
                  <a:gd name="T18" fmla="*/ 10 w 63"/>
                  <a:gd name="T19" fmla="*/ 10 h 65"/>
                  <a:gd name="T20" fmla="*/ 3 w 63"/>
                  <a:gd name="T21" fmla="*/ 16 h 65"/>
                  <a:gd name="T22" fmla="*/ 2 w 63"/>
                  <a:gd name="T23" fmla="*/ 24 h 65"/>
                  <a:gd name="T24" fmla="*/ 0 w 63"/>
                  <a:gd name="T25" fmla="*/ 32 h 65"/>
                  <a:gd name="T26" fmla="*/ 2 w 63"/>
                  <a:gd name="T27" fmla="*/ 40 h 65"/>
                  <a:gd name="T28" fmla="*/ 3 w 63"/>
                  <a:gd name="T29" fmla="*/ 49 h 65"/>
                  <a:gd name="T30" fmla="*/ 10 w 63"/>
                  <a:gd name="T31" fmla="*/ 55 h 65"/>
                  <a:gd name="T32" fmla="*/ 16 w 63"/>
                  <a:gd name="T33" fmla="*/ 60 h 65"/>
                  <a:gd name="T34" fmla="*/ 23 w 63"/>
                  <a:gd name="T35" fmla="*/ 63 h 65"/>
                  <a:gd name="T36" fmla="*/ 33 w 63"/>
                  <a:gd name="T37" fmla="*/ 65 h 65"/>
                  <a:gd name="T38" fmla="*/ 41 w 63"/>
                  <a:gd name="T39" fmla="*/ 63 h 65"/>
                  <a:gd name="T40" fmla="*/ 49 w 63"/>
                  <a:gd name="T41" fmla="*/ 60 h 65"/>
                  <a:gd name="T42" fmla="*/ 55 w 63"/>
                  <a:gd name="T43" fmla="*/ 55 h 65"/>
                  <a:gd name="T44" fmla="*/ 60 w 63"/>
                  <a:gd name="T45" fmla="*/ 49 h 65"/>
                  <a:gd name="T46" fmla="*/ 63 w 63"/>
                  <a:gd name="T47" fmla="*/ 40 h 65"/>
                  <a:gd name="T48" fmla="*/ 63 w 63"/>
                  <a:gd name="T49" fmla="*/ 32 h 65"/>
                  <a:gd name="T50" fmla="*/ 63 w 63"/>
                  <a:gd name="T51" fmla="*/ 32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3" h="65">
                    <a:moveTo>
                      <a:pt x="63" y="32"/>
                    </a:moveTo>
                    <a:lnTo>
                      <a:pt x="63" y="24"/>
                    </a:lnTo>
                    <a:lnTo>
                      <a:pt x="60" y="16"/>
                    </a:lnTo>
                    <a:lnTo>
                      <a:pt x="55" y="10"/>
                    </a:lnTo>
                    <a:lnTo>
                      <a:pt x="49" y="5"/>
                    </a:lnTo>
                    <a:lnTo>
                      <a:pt x="41" y="2"/>
                    </a:lnTo>
                    <a:lnTo>
                      <a:pt x="33" y="0"/>
                    </a:lnTo>
                    <a:lnTo>
                      <a:pt x="23" y="2"/>
                    </a:lnTo>
                    <a:lnTo>
                      <a:pt x="16" y="5"/>
                    </a:lnTo>
                    <a:lnTo>
                      <a:pt x="10" y="10"/>
                    </a:lnTo>
                    <a:lnTo>
                      <a:pt x="3" y="16"/>
                    </a:lnTo>
                    <a:lnTo>
                      <a:pt x="2" y="24"/>
                    </a:lnTo>
                    <a:lnTo>
                      <a:pt x="0" y="32"/>
                    </a:lnTo>
                    <a:lnTo>
                      <a:pt x="2" y="40"/>
                    </a:lnTo>
                    <a:lnTo>
                      <a:pt x="3" y="49"/>
                    </a:lnTo>
                    <a:lnTo>
                      <a:pt x="10" y="55"/>
                    </a:lnTo>
                    <a:lnTo>
                      <a:pt x="16" y="60"/>
                    </a:lnTo>
                    <a:lnTo>
                      <a:pt x="23" y="63"/>
                    </a:lnTo>
                    <a:lnTo>
                      <a:pt x="33" y="65"/>
                    </a:lnTo>
                    <a:lnTo>
                      <a:pt x="41" y="63"/>
                    </a:lnTo>
                    <a:lnTo>
                      <a:pt x="49" y="60"/>
                    </a:lnTo>
                    <a:lnTo>
                      <a:pt x="55" y="55"/>
                    </a:lnTo>
                    <a:lnTo>
                      <a:pt x="60" y="49"/>
                    </a:lnTo>
                    <a:lnTo>
                      <a:pt x="63" y="40"/>
                    </a:lnTo>
                    <a:lnTo>
                      <a:pt x="63" y="32"/>
                    </a:lnTo>
                    <a:lnTo>
                      <a:pt x="63" y="32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27" name="Freeform 150"/>
              <p:cNvSpPr>
                <a:spLocks/>
              </p:cNvSpPr>
              <p:nvPr/>
            </p:nvSpPr>
            <p:spPr bwMode="auto">
              <a:xfrm>
                <a:off x="2409825" y="3576638"/>
                <a:ext cx="103188" cy="100013"/>
              </a:xfrm>
              <a:custGeom>
                <a:avLst/>
                <a:gdLst>
                  <a:gd name="T0" fmla="*/ 65 w 65"/>
                  <a:gd name="T1" fmla="*/ 31 h 63"/>
                  <a:gd name="T2" fmla="*/ 63 w 65"/>
                  <a:gd name="T3" fmla="*/ 22 h 63"/>
                  <a:gd name="T4" fmla="*/ 60 w 65"/>
                  <a:gd name="T5" fmla="*/ 14 h 63"/>
                  <a:gd name="T6" fmla="*/ 55 w 65"/>
                  <a:gd name="T7" fmla="*/ 8 h 63"/>
                  <a:gd name="T8" fmla="*/ 49 w 65"/>
                  <a:gd name="T9" fmla="*/ 3 h 63"/>
                  <a:gd name="T10" fmla="*/ 41 w 65"/>
                  <a:gd name="T11" fmla="*/ 0 h 63"/>
                  <a:gd name="T12" fmla="*/ 33 w 65"/>
                  <a:gd name="T13" fmla="*/ 0 h 63"/>
                  <a:gd name="T14" fmla="*/ 25 w 65"/>
                  <a:gd name="T15" fmla="*/ 0 h 63"/>
                  <a:gd name="T16" fmla="*/ 16 w 65"/>
                  <a:gd name="T17" fmla="*/ 3 h 63"/>
                  <a:gd name="T18" fmla="*/ 10 w 65"/>
                  <a:gd name="T19" fmla="*/ 8 h 63"/>
                  <a:gd name="T20" fmla="*/ 5 w 65"/>
                  <a:gd name="T21" fmla="*/ 14 h 63"/>
                  <a:gd name="T22" fmla="*/ 2 w 65"/>
                  <a:gd name="T23" fmla="*/ 22 h 63"/>
                  <a:gd name="T24" fmla="*/ 0 w 65"/>
                  <a:gd name="T25" fmla="*/ 31 h 63"/>
                  <a:gd name="T26" fmla="*/ 2 w 65"/>
                  <a:gd name="T27" fmla="*/ 40 h 63"/>
                  <a:gd name="T28" fmla="*/ 5 w 65"/>
                  <a:gd name="T29" fmla="*/ 47 h 63"/>
                  <a:gd name="T30" fmla="*/ 10 w 65"/>
                  <a:gd name="T31" fmla="*/ 53 h 63"/>
                  <a:gd name="T32" fmla="*/ 16 w 65"/>
                  <a:gd name="T33" fmla="*/ 60 h 63"/>
                  <a:gd name="T34" fmla="*/ 25 w 65"/>
                  <a:gd name="T35" fmla="*/ 61 h 63"/>
                  <a:gd name="T36" fmla="*/ 33 w 65"/>
                  <a:gd name="T37" fmla="*/ 63 h 63"/>
                  <a:gd name="T38" fmla="*/ 41 w 65"/>
                  <a:gd name="T39" fmla="*/ 61 h 63"/>
                  <a:gd name="T40" fmla="*/ 49 w 65"/>
                  <a:gd name="T41" fmla="*/ 60 h 63"/>
                  <a:gd name="T42" fmla="*/ 55 w 65"/>
                  <a:gd name="T43" fmla="*/ 53 h 63"/>
                  <a:gd name="T44" fmla="*/ 60 w 65"/>
                  <a:gd name="T45" fmla="*/ 47 h 63"/>
                  <a:gd name="T46" fmla="*/ 63 w 65"/>
                  <a:gd name="T47" fmla="*/ 40 h 63"/>
                  <a:gd name="T48" fmla="*/ 65 w 65"/>
                  <a:gd name="T49" fmla="*/ 31 h 63"/>
                  <a:gd name="T50" fmla="*/ 65 w 65"/>
                  <a:gd name="T51" fmla="*/ 3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5" h="63">
                    <a:moveTo>
                      <a:pt x="65" y="31"/>
                    </a:moveTo>
                    <a:lnTo>
                      <a:pt x="63" y="22"/>
                    </a:lnTo>
                    <a:lnTo>
                      <a:pt x="60" y="14"/>
                    </a:lnTo>
                    <a:lnTo>
                      <a:pt x="55" y="8"/>
                    </a:lnTo>
                    <a:lnTo>
                      <a:pt x="49" y="3"/>
                    </a:lnTo>
                    <a:lnTo>
                      <a:pt x="41" y="0"/>
                    </a:lnTo>
                    <a:lnTo>
                      <a:pt x="33" y="0"/>
                    </a:lnTo>
                    <a:lnTo>
                      <a:pt x="25" y="0"/>
                    </a:lnTo>
                    <a:lnTo>
                      <a:pt x="16" y="3"/>
                    </a:lnTo>
                    <a:lnTo>
                      <a:pt x="10" y="8"/>
                    </a:lnTo>
                    <a:lnTo>
                      <a:pt x="5" y="14"/>
                    </a:lnTo>
                    <a:lnTo>
                      <a:pt x="2" y="22"/>
                    </a:lnTo>
                    <a:lnTo>
                      <a:pt x="0" y="31"/>
                    </a:lnTo>
                    <a:lnTo>
                      <a:pt x="2" y="40"/>
                    </a:lnTo>
                    <a:lnTo>
                      <a:pt x="5" y="47"/>
                    </a:lnTo>
                    <a:lnTo>
                      <a:pt x="10" y="53"/>
                    </a:lnTo>
                    <a:lnTo>
                      <a:pt x="16" y="60"/>
                    </a:lnTo>
                    <a:lnTo>
                      <a:pt x="25" y="61"/>
                    </a:lnTo>
                    <a:lnTo>
                      <a:pt x="33" y="63"/>
                    </a:lnTo>
                    <a:lnTo>
                      <a:pt x="41" y="61"/>
                    </a:lnTo>
                    <a:lnTo>
                      <a:pt x="49" y="60"/>
                    </a:lnTo>
                    <a:lnTo>
                      <a:pt x="55" y="53"/>
                    </a:lnTo>
                    <a:lnTo>
                      <a:pt x="60" y="47"/>
                    </a:lnTo>
                    <a:lnTo>
                      <a:pt x="63" y="40"/>
                    </a:lnTo>
                    <a:lnTo>
                      <a:pt x="65" y="31"/>
                    </a:lnTo>
                    <a:lnTo>
                      <a:pt x="65" y="31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28" name="Freeform 151"/>
              <p:cNvSpPr>
                <a:spLocks/>
              </p:cNvSpPr>
              <p:nvPr/>
            </p:nvSpPr>
            <p:spPr bwMode="auto">
              <a:xfrm>
                <a:off x="2994025" y="3527425"/>
                <a:ext cx="101600" cy="103188"/>
              </a:xfrm>
              <a:custGeom>
                <a:avLst/>
                <a:gdLst>
                  <a:gd name="T0" fmla="*/ 64 w 64"/>
                  <a:gd name="T1" fmla="*/ 32 h 65"/>
                  <a:gd name="T2" fmla="*/ 64 w 64"/>
                  <a:gd name="T3" fmla="*/ 24 h 65"/>
                  <a:gd name="T4" fmla="*/ 60 w 64"/>
                  <a:gd name="T5" fmla="*/ 16 h 65"/>
                  <a:gd name="T6" fmla="*/ 56 w 64"/>
                  <a:gd name="T7" fmla="*/ 10 h 65"/>
                  <a:gd name="T8" fmla="*/ 49 w 64"/>
                  <a:gd name="T9" fmla="*/ 5 h 65"/>
                  <a:gd name="T10" fmla="*/ 41 w 64"/>
                  <a:gd name="T11" fmla="*/ 2 h 65"/>
                  <a:gd name="T12" fmla="*/ 33 w 64"/>
                  <a:gd name="T13" fmla="*/ 0 h 65"/>
                  <a:gd name="T14" fmla="*/ 23 w 64"/>
                  <a:gd name="T15" fmla="*/ 2 h 65"/>
                  <a:gd name="T16" fmla="*/ 17 w 64"/>
                  <a:gd name="T17" fmla="*/ 5 h 65"/>
                  <a:gd name="T18" fmla="*/ 8 w 64"/>
                  <a:gd name="T19" fmla="*/ 10 h 65"/>
                  <a:gd name="T20" fmla="*/ 4 w 64"/>
                  <a:gd name="T21" fmla="*/ 16 h 65"/>
                  <a:gd name="T22" fmla="*/ 0 w 64"/>
                  <a:gd name="T23" fmla="*/ 24 h 65"/>
                  <a:gd name="T24" fmla="*/ 0 w 64"/>
                  <a:gd name="T25" fmla="*/ 32 h 65"/>
                  <a:gd name="T26" fmla="*/ 0 w 64"/>
                  <a:gd name="T27" fmla="*/ 40 h 65"/>
                  <a:gd name="T28" fmla="*/ 4 w 64"/>
                  <a:gd name="T29" fmla="*/ 49 h 65"/>
                  <a:gd name="T30" fmla="*/ 8 w 64"/>
                  <a:gd name="T31" fmla="*/ 55 h 65"/>
                  <a:gd name="T32" fmla="*/ 17 w 64"/>
                  <a:gd name="T33" fmla="*/ 60 h 65"/>
                  <a:gd name="T34" fmla="*/ 23 w 64"/>
                  <a:gd name="T35" fmla="*/ 63 h 65"/>
                  <a:gd name="T36" fmla="*/ 33 w 64"/>
                  <a:gd name="T37" fmla="*/ 65 h 65"/>
                  <a:gd name="T38" fmla="*/ 41 w 64"/>
                  <a:gd name="T39" fmla="*/ 63 h 65"/>
                  <a:gd name="T40" fmla="*/ 49 w 64"/>
                  <a:gd name="T41" fmla="*/ 60 h 65"/>
                  <a:gd name="T42" fmla="*/ 56 w 64"/>
                  <a:gd name="T43" fmla="*/ 55 h 65"/>
                  <a:gd name="T44" fmla="*/ 60 w 64"/>
                  <a:gd name="T45" fmla="*/ 49 h 65"/>
                  <a:gd name="T46" fmla="*/ 64 w 64"/>
                  <a:gd name="T47" fmla="*/ 40 h 65"/>
                  <a:gd name="T48" fmla="*/ 64 w 64"/>
                  <a:gd name="T49" fmla="*/ 32 h 65"/>
                  <a:gd name="T50" fmla="*/ 64 w 64"/>
                  <a:gd name="T51" fmla="*/ 32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4" h="65">
                    <a:moveTo>
                      <a:pt x="64" y="32"/>
                    </a:moveTo>
                    <a:lnTo>
                      <a:pt x="64" y="24"/>
                    </a:lnTo>
                    <a:lnTo>
                      <a:pt x="60" y="16"/>
                    </a:lnTo>
                    <a:lnTo>
                      <a:pt x="56" y="10"/>
                    </a:lnTo>
                    <a:lnTo>
                      <a:pt x="49" y="5"/>
                    </a:lnTo>
                    <a:lnTo>
                      <a:pt x="41" y="2"/>
                    </a:lnTo>
                    <a:lnTo>
                      <a:pt x="33" y="0"/>
                    </a:lnTo>
                    <a:lnTo>
                      <a:pt x="23" y="2"/>
                    </a:lnTo>
                    <a:lnTo>
                      <a:pt x="17" y="5"/>
                    </a:lnTo>
                    <a:lnTo>
                      <a:pt x="8" y="10"/>
                    </a:lnTo>
                    <a:lnTo>
                      <a:pt x="4" y="16"/>
                    </a:lnTo>
                    <a:lnTo>
                      <a:pt x="0" y="24"/>
                    </a:lnTo>
                    <a:lnTo>
                      <a:pt x="0" y="32"/>
                    </a:lnTo>
                    <a:lnTo>
                      <a:pt x="0" y="40"/>
                    </a:lnTo>
                    <a:lnTo>
                      <a:pt x="4" y="49"/>
                    </a:lnTo>
                    <a:lnTo>
                      <a:pt x="8" y="55"/>
                    </a:lnTo>
                    <a:lnTo>
                      <a:pt x="17" y="60"/>
                    </a:lnTo>
                    <a:lnTo>
                      <a:pt x="23" y="63"/>
                    </a:lnTo>
                    <a:lnTo>
                      <a:pt x="33" y="65"/>
                    </a:lnTo>
                    <a:lnTo>
                      <a:pt x="41" y="63"/>
                    </a:lnTo>
                    <a:lnTo>
                      <a:pt x="49" y="60"/>
                    </a:lnTo>
                    <a:lnTo>
                      <a:pt x="56" y="55"/>
                    </a:lnTo>
                    <a:lnTo>
                      <a:pt x="60" y="49"/>
                    </a:lnTo>
                    <a:lnTo>
                      <a:pt x="64" y="40"/>
                    </a:lnTo>
                    <a:lnTo>
                      <a:pt x="64" y="32"/>
                    </a:lnTo>
                    <a:lnTo>
                      <a:pt x="64" y="32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036" name="ZoneTexte 1035"/>
            <p:cNvSpPr txBox="1"/>
            <p:nvPr/>
          </p:nvSpPr>
          <p:spPr>
            <a:xfrm>
              <a:off x="792711" y="3890964"/>
              <a:ext cx="3209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</a:t>
              </a:r>
            </a:p>
          </p:txBody>
        </p:sp>
        <p:sp>
          <p:nvSpPr>
            <p:cNvPr id="195" name="ZoneTexte 194"/>
            <p:cNvSpPr txBox="1"/>
            <p:nvPr/>
          </p:nvSpPr>
          <p:spPr>
            <a:xfrm>
              <a:off x="844006" y="343623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96" name="ZoneTexte 195"/>
            <p:cNvSpPr txBox="1"/>
            <p:nvPr/>
          </p:nvSpPr>
          <p:spPr>
            <a:xfrm>
              <a:off x="844006" y="2981511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97" name="ZoneTexte 196"/>
            <p:cNvSpPr txBox="1"/>
            <p:nvPr/>
          </p:nvSpPr>
          <p:spPr>
            <a:xfrm>
              <a:off x="844006" y="252678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198" name="ZoneTexte 197"/>
            <p:cNvSpPr txBox="1"/>
            <p:nvPr/>
          </p:nvSpPr>
          <p:spPr>
            <a:xfrm>
              <a:off x="844006" y="207205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199" name="ZoneTexte 198"/>
            <p:cNvSpPr txBox="1"/>
            <p:nvPr/>
          </p:nvSpPr>
          <p:spPr>
            <a:xfrm>
              <a:off x="1292399" y="408781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01" name="ZoneTexte 200"/>
            <p:cNvSpPr txBox="1"/>
            <p:nvPr/>
          </p:nvSpPr>
          <p:spPr>
            <a:xfrm>
              <a:off x="1822166" y="408781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202" name="ZoneTexte 201"/>
            <p:cNvSpPr txBox="1"/>
            <p:nvPr/>
          </p:nvSpPr>
          <p:spPr>
            <a:xfrm>
              <a:off x="2400809" y="408781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203" name="ZoneTexte 202"/>
            <p:cNvSpPr txBox="1"/>
            <p:nvPr/>
          </p:nvSpPr>
          <p:spPr>
            <a:xfrm>
              <a:off x="2985009" y="408781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72</a:t>
              </a:r>
            </a:p>
          </p:txBody>
        </p:sp>
        <p:sp>
          <p:nvSpPr>
            <p:cNvPr id="204" name="ZoneTexte 203"/>
            <p:cNvSpPr txBox="1"/>
            <p:nvPr/>
          </p:nvSpPr>
          <p:spPr>
            <a:xfrm>
              <a:off x="3569209" y="408781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207" name="TextBox 137"/>
            <p:cNvSpPr txBox="1">
              <a:spLocks noChangeArrowheads="1"/>
            </p:cNvSpPr>
            <p:nvPr/>
          </p:nvSpPr>
          <p:spPr bwMode="auto">
            <a:xfrm>
              <a:off x="2228056" y="4422198"/>
              <a:ext cx="731837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>
                  <a:solidFill>
                    <a:srgbClr val="000066"/>
                  </a:solidFill>
                </a:rPr>
                <a:t>Week</a:t>
              </a:r>
            </a:p>
          </p:txBody>
        </p:sp>
        <p:grpSp>
          <p:nvGrpSpPr>
            <p:cNvPr id="219" name="Group 8"/>
            <p:cNvGrpSpPr/>
            <p:nvPr/>
          </p:nvGrpSpPr>
          <p:grpSpPr>
            <a:xfrm>
              <a:off x="3406433" y="2514085"/>
              <a:ext cx="1009950" cy="1449411"/>
              <a:chOff x="3214389" y="2485122"/>
              <a:chExt cx="1009950" cy="1449411"/>
            </a:xfrm>
          </p:grpSpPr>
          <p:sp>
            <p:nvSpPr>
              <p:cNvPr id="220" name="TextBox 12"/>
              <p:cNvSpPr txBox="1">
                <a:spLocks noChangeArrowheads="1"/>
              </p:cNvSpPr>
              <p:nvPr/>
            </p:nvSpPr>
            <p:spPr bwMode="auto">
              <a:xfrm>
                <a:off x="3754438" y="2485122"/>
                <a:ext cx="365125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spcBef>
                    <a:spcPts val="300"/>
                  </a:spcBef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auto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FontTx/>
                  <a:buNone/>
                  <a:defRPr/>
                </a:pPr>
                <a:r>
                  <a:rPr lang="en-US" altLang="en-US" sz="1400" b="1" kern="0" dirty="0">
                    <a:solidFill>
                      <a:srgbClr val="333399"/>
                    </a:solidFill>
                    <a:latin typeface="+mj-lt"/>
                  </a:rPr>
                  <a:t>2.2</a:t>
                </a:r>
              </a:p>
            </p:txBody>
          </p:sp>
          <p:sp>
            <p:nvSpPr>
              <p:cNvPr id="221" name="TextBox 13"/>
              <p:cNvSpPr txBox="1">
                <a:spLocks noChangeArrowheads="1"/>
              </p:cNvSpPr>
              <p:nvPr/>
            </p:nvSpPr>
            <p:spPr bwMode="auto">
              <a:xfrm>
                <a:off x="3670893" y="3680018"/>
                <a:ext cx="469901" cy="254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spcBef>
                    <a:spcPts val="300"/>
                  </a:spcBef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auto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FontTx/>
                  <a:buNone/>
                  <a:defRPr/>
                </a:pPr>
                <a:r>
                  <a:rPr lang="en-US" altLang="en-US" sz="1400" b="1" kern="0" dirty="0">
                    <a:solidFill>
                      <a:srgbClr val="333399"/>
                    </a:solidFill>
                    <a:latin typeface="+mj-lt"/>
                  </a:rPr>
                  <a:t>-0.2</a:t>
                </a:r>
              </a:p>
            </p:txBody>
          </p:sp>
          <p:sp>
            <p:nvSpPr>
              <p:cNvPr id="222" name="Right Bracket 130"/>
              <p:cNvSpPr>
                <a:spLocks/>
              </p:cNvSpPr>
              <p:nvPr/>
            </p:nvSpPr>
            <p:spPr bwMode="auto">
              <a:xfrm>
                <a:off x="4154488" y="2603246"/>
                <a:ext cx="69850" cy="1041691"/>
              </a:xfrm>
              <a:prstGeom prst="rightBracket">
                <a:avLst>
                  <a:gd name="adj" fmla="val 0"/>
                </a:avLst>
              </a:prstGeom>
              <a:noFill/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en-US" altLang="en-US" sz="12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23" name="Rectangle 16"/>
              <p:cNvSpPr>
                <a:spLocks noChangeArrowheads="1"/>
              </p:cNvSpPr>
              <p:nvPr/>
            </p:nvSpPr>
            <p:spPr bwMode="auto">
              <a:xfrm>
                <a:off x="3214389" y="2995965"/>
                <a:ext cx="1009950" cy="184666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ts val="300"/>
                  </a:spcBef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auto">
                  <a:spcBef>
                    <a:spcPct val="20000"/>
                  </a:spcBef>
                  <a:spcAft>
                    <a:spcPct val="0"/>
                  </a:spcAft>
                  <a:buClr>
                    <a:srgbClr val="990000"/>
                  </a:buClr>
                  <a:buFontTx/>
                  <a:buNone/>
                  <a:defRPr/>
                </a:pPr>
                <a:r>
                  <a:rPr lang="en-US" altLang="en-US" sz="1200" kern="0" dirty="0">
                    <a:solidFill>
                      <a:srgbClr val="000066"/>
                    </a:solidFill>
                  </a:rPr>
                  <a:t>p &lt; 0.001</a:t>
                </a:r>
              </a:p>
            </p:txBody>
          </p:sp>
        </p:grpSp>
        <p:sp>
          <p:nvSpPr>
            <p:cNvPr id="224" name="TextBox 12"/>
            <p:cNvSpPr txBox="1">
              <a:spLocks noChangeArrowheads="1"/>
            </p:cNvSpPr>
            <p:nvPr/>
          </p:nvSpPr>
          <p:spPr bwMode="auto">
            <a:xfrm>
              <a:off x="2401617" y="2422814"/>
              <a:ext cx="3651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400" b="1" kern="0" dirty="0">
                  <a:solidFill>
                    <a:srgbClr val="333399"/>
                  </a:solidFill>
                  <a:latin typeface="+mj-lt"/>
                </a:rPr>
                <a:t>1.7</a:t>
              </a:r>
            </a:p>
          </p:txBody>
        </p:sp>
        <p:sp>
          <p:nvSpPr>
            <p:cNvPr id="225" name="TextBox 12"/>
            <p:cNvSpPr txBox="1">
              <a:spLocks noChangeArrowheads="1"/>
            </p:cNvSpPr>
            <p:nvPr/>
          </p:nvSpPr>
          <p:spPr bwMode="auto">
            <a:xfrm>
              <a:off x="2362323" y="3196966"/>
              <a:ext cx="571777" cy="276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400" b="1" kern="0" dirty="0">
                  <a:solidFill>
                    <a:srgbClr val="333399"/>
                  </a:solidFill>
                  <a:latin typeface="+mj-lt"/>
                </a:rPr>
                <a:t>-0.1</a:t>
              </a: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4963812" y="2326057"/>
            <a:ext cx="3805958" cy="2532702"/>
            <a:chOff x="4960126" y="2072059"/>
            <a:chExt cx="3643229" cy="2532702"/>
          </a:xfrm>
        </p:grpSpPr>
        <p:grpSp>
          <p:nvGrpSpPr>
            <p:cNvPr id="1035" name="Groupe 1034"/>
            <p:cNvGrpSpPr/>
            <p:nvPr/>
          </p:nvGrpSpPr>
          <p:grpSpPr>
            <a:xfrm>
              <a:off x="5211763" y="2203450"/>
              <a:ext cx="3105150" cy="1928813"/>
              <a:chOff x="5097463" y="2136775"/>
              <a:chExt cx="3105150" cy="1928813"/>
            </a:xfrm>
          </p:grpSpPr>
          <p:sp>
            <p:nvSpPr>
              <p:cNvPr id="17" name="Freeform 30"/>
              <p:cNvSpPr>
                <a:spLocks/>
              </p:cNvSpPr>
              <p:nvPr/>
            </p:nvSpPr>
            <p:spPr bwMode="auto">
              <a:xfrm>
                <a:off x="5187950" y="2136775"/>
                <a:ext cx="3014663" cy="1822450"/>
              </a:xfrm>
              <a:custGeom>
                <a:avLst/>
                <a:gdLst>
                  <a:gd name="T0" fmla="*/ 1899 w 1899"/>
                  <a:gd name="T1" fmla="*/ 1148 h 1148"/>
                  <a:gd name="T2" fmla="*/ 0 w 1899"/>
                  <a:gd name="T3" fmla="*/ 1148 h 1148"/>
                  <a:gd name="T4" fmla="*/ 0 w 1899"/>
                  <a:gd name="T5" fmla="*/ 0 h 1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99" h="1148">
                    <a:moveTo>
                      <a:pt x="1899" y="1148"/>
                    </a:moveTo>
                    <a:lnTo>
                      <a:pt x="0" y="1148"/>
                    </a:ln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Line 31"/>
              <p:cNvSpPr>
                <a:spLocks noChangeShapeType="1"/>
              </p:cNvSpPr>
              <p:nvPr/>
            </p:nvSpPr>
            <p:spPr bwMode="auto">
              <a:xfrm flipV="1">
                <a:off x="7199313" y="3959225"/>
                <a:ext cx="0" cy="1063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Line 32"/>
              <p:cNvSpPr>
                <a:spLocks noChangeShapeType="1"/>
              </p:cNvSpPr>
              <p:nvPr/>
            </p:nvSpPr>
            <p:spPr bwMode="auto">
              <a:xfrm flipV="1">
                <a:off x="7778750" y="3959225"/>
                <a:ext cx="0" cy="1063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Line 33"/>
              <p:cNvSpPr>
                <a:spLocks noChangeShapeType="1"/>
              </p:cNvSpPr>
              <p:nvPr/>
            </p:nvSpPr>
            <p:spPr bwMode="auto">
              <a:xfrm flipV="1">
                <a:off x="6040438" y="3959225"/>
                <a:ext cx="0" cy="1063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Line 34"/>
              <p:cNvSpPr>
                <a:spLocks noChangeShapeType="1"/>
              </p:cNvSpPr>
              <p:nvPr/>
            </p:nvSpPr>
            <p:spPr bwMode="auto">
              <a:xfrm flipV="1">
                <a:off x="6619875" y="3959225"/>
                <a:ext cx="0" cy="1063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5" name="Line 38"/>
              <p:cNvSpPr>
                <a:spLocks noChangeShapeType="1"/>
              </p:cNvSpPr>
              <p:nvPr/>
            </p:nvSpPr>
            <p:spPr bwMode="auto">
              <a:xfrm flipV="1">
                <a:off x="5461000" y="3959225"/>
                <a:ext cx="0" cy="10636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" name="Line 41"/>
              <p:cNvSpPr>
                <a:spLocks noChangeShapeType="1"/>
              </p:cNvSpPr>
              <p:nvPr/>
            </p:nvSpPr>
            <p:spPr bwMode="auto">
              <a:xfrm>
                <a:off x="5097463" y="2144713"/>
                <a:ext cx="9048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29" name="Line 42"/>
              <p:cNvSpPr>
                <a:spLocks noChangeShapeType="1"/>
              </p:cNvSpPr>
              <p:nvPr/>
            </p:nvSpPr>
            <p:spPr bwMode="auto">
              <a:xfrm>
                <a:off x="5097463" y="3051175"/>
                <a:ext cx="9048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0" name="Line 43"/>
              <p:cNvSpPr>
                <a:spLocks noChangeShapeType="1"/>
              </p:cNvSpPr>
              <p:nvPr/>
            </p:nvSpPr>
            <p:spPr bwMode="auto">
              <a:xfrm>
                <a:off x="5097463" y="2597150"/>
                <a:ext cx="9048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1" name="Line 44"/>
              <p:cNvSpPr>
                <a:spLocks noChangeShapeType="1"/>
              </p:cNvSpPr>
              <p:nvPr/>
            </p:nvSpPr>
            <p:spPr bwMode="auto">
              <a:xfrm>
                <a:off x="5097463" y="3506788"/>
                <a:ext cx="9048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2" name="Line 45"/>
              <p:cNvSpPr>
                <a:spLocks noChangeShapeType="1"/>
              </p:cNvSpPr>
              <p:nvPr/>
            </p:nvSpPr>
            <p:spPr bwMode="auto">
              <a:xfrm>
                <a:off x="5097463" y="3959225"/>
                <a:ext cx="9048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39" name="Line 52"/>
              <p:cNvSpPr>
                <a:spLocks noChangeShapeType="1"/>
              </p:cNvSpPr>
              <p:nvPr/>
            </p:nvSpPr>
            <p:spPr bwMode="auto">
              <a:xfrm>
                <a:off x="5187950" y="3506788"/>
                <a:ext cx="301466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40" name="Line 53"/>
              <p:cNvSpPr>
                <a:spLocks noChangeShapeType="1"/>
              </p:cNvSpPr>
              <p:nvPr/>
            </p:nvSpPr>
            <p:spPr bwMode="auto">
              <a:xfrm flipH="1">
                <a:off x="6627813" y="2803525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42" name="Line 54"/>
              <p:cNvSpPr>
                <a:spLocks noChangeShapeType="1"/>
              </p:cNvSpPr>
              <p:nvPr/>
            </p:nvSpPr>
            <p:spPr bwMode="auto">
              <a:xfrm flipH="1">
                <a:off x="6596063" y="2803525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Line 55"/>
              <p:cNvSpPr>
                <a:spLocks noChangeShapeType="1"/>
              </p:cNvSpPr>
              <p:nvPr/>
            </p:nvSpPr>
            <p:spPr bwMode="auto">
              <a:xfrm flipV="1">
                <a:off x="6627813" y="2803525"/>
                <a:ext cx="0" cy="280988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Line 56"/>
              <p:cNvSpPr>
                <a:spLocks noChangeShapeType="1"/>
              </p:cNvSpPr>
              <p:nvPr/>
            </p:nvSpPr>
            <p:spPr bwMode="auto">
              <a:xfrm flipH="1">
                <a:off x="7196138" y="2944813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Line 57"/>
              <p:cNvSpPr>
                <a:spLocks noChangeShapeType="1"/>
              </p:cNvSpPr>
              <p:nvPr/>
            </p:nvSpPr>
            <p:spPr bwMode="auto">
              <a:xfrm flipH="1">
                <a:off x="7167563" y="2944813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57" name="Line 58"/>
              <p:cNvSpPr>
                <a:spLocks noChangeShapeType="1"/>
              </p:cNvSpPr>
              <p:nvPr/>
            </p:nvSpPr>
            <p:spPr bwMode="auto">
              <a:xfrm flipH="1">
                <a:off x="7196138" y="2628900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58" name="Line 59"/>
              <p:cNvSpPr>
                <a:spLocks noChangeShapeType="1"/>
              </p:cNvSpPr>
              <p:nvPr/>
            </p:nvSpPr>
            <p:spPr bwMode="auto">
              <a:xfrm flipH="1">
                <a:off x="7167563" y="2628900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59" name="Line 60"/>
              <p:cNvSpPr>
                <a:spLocks noChangeShapeType="1"/>
              </p:cNvSpPr>
              <p:nvPr/>
            </p:nvSpPr>
            <p:spPr bwMode="auto">
              <a:xfrm flipV="1">
                <a:off x="7196138" y="2628900"/>
                <a:ext cx="0" cy="315913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61" name="Line 62"/>
              <p:cNvSpPr>
                <a:spLocks noChangeShapeType="1"/>
              </p:cNvSpPr>
              <p:nvPr/>
            </p:nvSpPr>
            <p:spPr bwMode="auto">
              <a:xfrm flipH="1">
                <a:off x="7775575" y="2492375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62" name="Line 63"/>
              <p:cNvSpPr>
                <a:spLocks noChangeShapeType="1"/>
              </p:cNvSpPr>
              <p:nvPr/>
            </p:nvSpPr>
            <p:spPr bwMode="auto">
              <a:xfrm flipH="1">
                <a:off x="7745413" y="2492375"/>
                <a:ext cx="30163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63" name="Line 64"/>
              <p:cNvSpPr>
                <a:spLocks noChangeShapeType="1"/>
              </p:cNvSpPr>
              <p:nvPr/>
            </p:nvSpPr>
            <p:spPr bwMode="auto">
              <a:xfrm flipH="1">
                <a:off x="7775575" y="2836863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32" name="Line 65"/>
              <p:cNvSpPr>
                <a:spLocks noChangeShapeType="1"/>
              </p:cNvSpPr>
              <p:nvPr/>
            </p:nvSpPr>
            <p:spPr bwMode="auto">
              <a:xfrm flipH="1">
                <a:off x="7745413" y="2836863"/>
                <a:ext cx="30163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33" name="Line 66"/>
              <p:cNvSpPr>
                <a:spLocks noChangeShapeType="1"/>
              </p:cNvSpPr>
              <p:nvPr/>
            </p:nvSpPr>
            <p:spPr bwMode="auto">
              <a:xfrm flipV="1">
                <a:off x="7775575" y="2492375"/>
                <a:ext cx="0" cy="344488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36" name="Line 67"/>
              <p:cNvSpPr>
                <a:spLocks noChangeShapeType="1"/>
              </p:cNvSpPr>
              <p:nvPr/>
            </p:nvSpPr>
            <p:spPr bwMode="auto">
              <a:xfrm flipH="1">
                <a:off x="6627813" y="3084513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37" name="Line 68"/>
              <p:cNvSpPr>
                <a:spLocks noChangeShapeType="1"/>
              </p:cNvSpPr>
              <p:nvPr/>
            </p:nvSpPr>
            <p:spPr bwMode="auto">
              <a:xfrm flipH="1">
                <a:off x="6596063" y="3084513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38" name="Line 69"/>
              <p:cNvSpPr>
                <a:spLocks noChangeShapeType="1"/>
              </p:cNvSpPr>
              <p:nvPr/>
            </p:nvSpPr>
            <p:spPr bwMode="auto">
              <a:xfrm flipH="1">
                <a:off x="6049963" y="3305175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39" name="Line 70"/>
              <p:cNvSpPr>
                <a:spLocks noChangeShapeType="1"/>
              </p:cNvSpPr>
              <p:nvPr/>
            </p:nvSpPr>
            <p:spPr bwMode="auto">
              <a:xfrm flipH="1">
                <a:off x="6022975" y="3305175"/>
                <a:ext cx="26988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40" name="Line 71"/>
              <p:cNvSpPr>
                <a:spLocks noChangeShapeType="1"/>
              </p:cNvSpPr>
              <p:nvPr/>
            </p:nvSpPr>
            <p:spPr bwMode="auto">
              <a:xfrm flipH="1">
                <a:off x="6049963" y="3094038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41" name="Line 72"/>
              <p:cNvSpPr>
                <a:spLocks noChangeShapeType="1"/>
              </p:cNvSpPr>
              <p:nvPr/>
            </p:nvSpPr>
            <p:spPr bwMode="auto">
              <a:xfrm flipH="1">
                <a:off x="6022975" y="3094038"/>
                <a:ext cx="26988" cy="0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42" name="Line 73"/>
              <p:cNvSpPr>
                <a:spLocks noChangeShapeType="1"/>
              </p:cNvSpPr>
              <p:nvPr/>
            </p:nvSpPr>
            <p:spPr bwMode="auto">
              <a:xfrm flipV="1">
                <a:off x="6049963" y="3094038"/>
                <a:ext cx="0" cy="211138"/>
              </a:xfrm>
              <a:prstGeom prst="line">
                <a:avLst/>
              </a:prstGeom>
              <a:noFill/>
              <a:ln w="127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68" name="Freeform 93"/>
              <p:cNvSpPr>
                <a:spLocks/>
              </p:cNvSpPr>
              <p:nvPr/>
            </p:nvSpPr>
            <p:spPr bwMode="auto">
              <a:xfrm>
                <a:off x="5472113" y="2662238"/>
                <a:ext cx="2303463" cy="844550"/>
              </a:xfrm>
              <a:custGeom>
                <a:avLst/>
                <a:gdLst>
                  <a:gd name="T0" fmla="*/ 1451 w 1451"/>
                  <a:gd name="T1" fmla="*/ 0 h 532"/>
                  <a:gd name="T2" fmla="*/ 1089 w 1451"/>
                  <a:gd name="T3" fmla="*/ 78 h 532"/>
                  <a:gd name="T4" fmla="*/ 1086 w 1451"/>
                  <a:gd name="T5" fmla="*/ 79 h 532"/>
                  <a:gd name="T6" fmla="*/ 728 w 1451"/>
                  <a:gd name="T7" fmla="*/ 175 h 532"/>
                  <a:gd name="T8" fmla="*/ 364 w 1451"/>
                  <a:gd name="T9" fmla="*/ 336 h 532"/>
                  <a:gd name="T10" fmla="*/ 0 w 1451"/>
                  <a:gd name="T11" fmla="*/ 532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51" h="532">
                    <a:moveTo>
                      <a:pt x="1451" y="0"/>
                    </a:moveTo>
                    <a:lnTo>
                      <a:pt x="1089" y="78"/>
                    </a:lnTo>
                    <a:lnTo>
                      <a:pt x="1086" y="79"/>
                    </a:lnTo>
                    <a:lnTo>
                      <a:pt x="728" y="175"/>
                    </a:lnTo>
                    <a:lnTo>
                      <a:pt x="364" y="336"/>
                    </a:lnTo>
                    <a:lnTo>
                      <a:pt x="0" y="532"/>
                    </a:lnTo>
                  </a:path>
                </a:pathLst>
              </a:custGeom>
              <a:noFill/>
              <a:ln w="38100">
                <a:solidFill>
                  <a:srgbClr val="6338A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75" name="Freeform 100"/>
              <p:cNvSpPr>
                <a:spLocks/>
              </p:cNvSpPr>
              <p:nvPr/>
            </p:nvSpPr>
            <p:spPr bwMode="auto">
              <a:xfrm>
                <a:off x="5427663" y="3462338"/>
                <a:ext cx="90488" cy="88900"/>
              </a:xfrm>
              <a:custGeom>
                <a:avLst/>
                <a:gdLst>
                  <a:gd name="T0" fmla="*/ 8 w 57"/>
                  <a:gd name="T1" fmla="*/ 47 h 56"/>
                  <a:gd name="T2" fmla="*/ 15 w 57"/>
                  <a:gd name="T3" fmla="*/ 52 h 56"/>
                  <a:gd name="T4" fmla="*/ 21 w 57"/>
                  <a:gd name="T5" fmla="*/ 54 h 56"/>
                  <a:gd name="T6" fmla="*/ 28 w 57"/>
                  <a:gd name="T7" fmla="*/ 56 h 56"/>
                  <a:gd name="T8" fmla="*/ 36 w 57"/>
                  <a:gd name="T9" fmla="*/ 54 h 56"/>
                  <a:gd name="T10" fmla="*/ 42 w 57"/>
                  <a:gd name="T11" fmla="*/ 52 h 56"/>
                  <a:gd name="T12" fmla="*/ 49 w 57"/>
                  <a:gd name="T13" fmla="*/ 47 h 56"/>
                  <a:gd name="T14" fmla="*/ 52 w 57"/>
                  <a:gd name="T15" fmla="*/ 41 h 56"/>
                  <a:gd name="T16" fmla="*/ 55 w 57"/>
                  <a:gd name="T17" fmla="*/ 34 h 56"/>
                  <a:gd name="T18" fmla="*/ 57 w 57"/>
                  <a:gd name="T19" fmla="*/ 28 h 56"/>
                  <a:gd name="T20" fmla="*/ 55 w 57"/>
                  <a:gd name="T21" fmla="*/ 20 h 56"/>
                  <a:gd name="T22" fmla="*/ 52 w 57"/>
                  <a:gd name="T23" fmla="*/ 13 h 56"/>
                  <a:gd name="T24" fmla="*/ 49 w 57"/>
                  <a:gd name="T25" fmla="*/ 7 h 56"/>
                  <a:gd name="T26" fmla="*/ 42 w 57"/>
                  <a:gd name="T27" fmla="*/ 4 h 56"/>
                  <a:gd name="T28" fmla="*/ 36 w 57"/>
                  <a:gd name="T29" fmla="*/ 0 h 56"/>
                  <a:gd name="T30" fmla="*/ 28 w 57"/>
                  <a:gd name="T31" fmla="*/ 0 h 56"/>
                  <a:gd name="T32" fmla="*/ 21 w 57"/>
                  <a:gd name="T33" fmla="*/ 0 h 56"/>
                  <a:gd name="T34" fmla="*/ 15 w 57"/>
                  <a:gd name="T35" fmla="*/ 4 h 56"/>
                  <a:gd name="T36" fmla="*/ 8 w 57"/>
                  <a:gd name="T37" fmla="*/ 7 h 56"/>
                  <a:gd name="T38" fmla="*/ 3 w 57"/>
                  <a:gd name="T39" fmla="*/ 13 h 56"/>
                  <a:gd name="T40" fmla="*/ 2 w 57"/>
                  <a:gd name="T41" fmla="*/ 20 h 56"/>
                  <a:gd name="T42" fmla="*/ 0 w 57"/>
                  <a:gd name="T43" fmla="*/ 28 h 56"/>
                  <a:gd name="T44" fmla="*/ 2 w 57"/>
                  <a:gd name="T45" fmla="*/ 34 h 56"/>
                  <a:gd name="T46" fmla="*/ 3 w 57"/>
                  <a:gd name="T47" fmla="*/ 41 h 56"/>
                  <a:gd name="T48" fmla="*/ 8 w 57"/>
                  <a:gd name="T49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7" h="56">
                    <a:moveTo>
                      <a:pt x="8" y="47"/>
                    </a:moveTo>
                    <a:lnTo>
                      <a:pt x="15" y="52"/>
                    </a:lnTo>
                    <a:lnTo>
                      <a:pt x="21" y="54"/>
                    </a:lnTo>
                    <a:lnTo>
                      <a:pt x="28" y="56"/>
                    </a:lnTo>
                    <a:lnTo>
                      <a:pt x="36" y="54"/>
                    </a:lnTo>
                    <a:lnTo>
                      <a:pt x="42" y="52"/>
                    </a:lnTo>
                    <a:lnTo>
                      <a:pt x="49" y="47"/>
                    </a:lnTo>
                    <a:lnTo>
                      <a:pt x="52" y="41"/>
                    </a:lnTo>
                    <a:lnTo>
                      <a:pt x="55" y="34"/>
                    </a:lnTo>
                    <a:lnTo>
                      <a:pt x="57" y="28"/>
                    </a:lnTo>
                    <a:lnTo>
                      <a:pt x="55" y="20"/>
                    </a:lnTo>
                    <a:lnTo>
                      <a:pt x="52" y="13"/>
                    </a:lnTo>
                    <a:lnTo>
                      <a:pt x="49" y="7"/>
                    </a:lnTo>
                    <a:lnTo>
                      <a:pt x="42" y="4"/>
                    </a:lnTo>
                    <a:lnTo>
                      <a:pt x="36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5" y="4"/>
                    </a:lnTo>
                    <a:lnTo>
                      <a:pt x="8" y="7"/>
                    </a:lnTo>
                    <a:lnTo>
                      <a:pt x="3" y="13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2" y="34"/>
                    </a:lnTo>
                    <a:lnTo>
                      <a:pt x="3" y="41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76" name="Freeform 101"/>
              <p:cNvSpPr>
                <a:spLocks/>
              </p:cNvSpPr>
              <p:nvPr/>
            </p:nvSpPr>
            <p:spPr bwMode="auto">
              <a:xfrm>
                <a:off x="6007100" y="3151188"/>
                <a:ext cx="87313" cy="87313"/>
              </a:xfrm>
              <a:custGeom>
                <a:avLst/>
                <a:gdLst>
                  <a:gd name="T0" fmla="*/ 8 w 55"/>
                  <a:gd name="T1" fmla="*/ 47 h 55"/>
                  <a:gd name="T2" fmla="*/ 15 w 55"/>
                  <a:gd name="T3" fmla="*/ 52 h 55"/>
                  <a:gd name="T4" fmla="*/ 21 w 55"/>
                  <a:gd name="T5" fmla="*/ 55 h 55"/>
                  <a:gd name="T6" fmla="*/ 27 w 55"/>
                  <a:gd name="T7" fmla="*/ 55 h 55"/>
                  <a:gd name="T8" fmla="*/ 36 w 55"/>
                  <a:gd name="T9" fmla="*/ 55 h 55"/>
                  <a:gd name="T10" fmla="*/ 42 w 55"/>
                  <a:gd name="T11" fmla="*/ 52 h 55"/>
                  <a:gd name="T12" fmla="*/ 47 w 55"/>
                  <a:gd name="T13" fmla="*/ 47 h 55"/>
                  <a:gd name="T14" fmla="*/ 52 w 55"/>
                  <a:gd name="T15" fmla="*/ 42 h 55"/>
                  <a:gd name="T16" fmla="*/ 55 w 55"/>
                  <a:gd name="T17" fmla="*/ 36 h 55"/>
                  <a:gd name="T18" fmla="*/ 55 w 55"/>
                  <a:gd name="T19" fmla="*/ 28 h 55"/>
                  <a:gd name="T20" fmla="*/ 55 w 55"/>
                  <a:gd name="T21" fmla="*/ 21 h 55"/>
                  <a:gd name="T22" fmla="*/ 52 w 55"/>
                  <a:gd name="T23" fmla="*/ 13 h 55"/>
                  <a:gd name="T24" fmla="*/ 47 w 55"/>
                  <a:gd name="T25" fmla="*/ 8 h 55"/>
                  <a:gd name="T26" fmla="*/ 42 w 55"/>
                  <a:gd name="T27" fmla="*/ 3 h 55"/>
                  <a:gd name="T28" fmla="*/ 36 w 55"/>
                  <a:gd name="T29" fmla="*/ 2 h 55"/>
                  <a:gd name="T30" fmla="*/ 27 w 55"/>
                  <a:gd name="T31" fmla="*/ 0 h 55"/>
                  <a:gd name="T32" fmla="*/ 21 w 55"/>
                  <a:gd name="T33" fmla="*/ 2 h 55"/>
                  <a:gd name="T34" fmla="*/ 15 w 55"/>
                  <a:gd name="T35" fmla="*/ 3 h 55"/>
                  <a:gd name="T36" fmla="*/ 8 w 55"/>
                  <a:gd name="T37" fmla="*/ 8 h 55"/>
                  <a:gd name="T38" fmla="*/ 3 w 55"/>
                  <a:gd name="T39" fmla="*/ 13 h 55"/>
                  <a:gd name="T40" fmla="*/ 0 w 55"/>
                  <a:gd name="T41" fmla="*/ 21 h 55"/>
                  <a:gd name="T42" fmla="*/ 0 w 55"/>
                  <a:gd name="T43" fmla="*/ 28 h 55"/>
                  <a:gd name="T44" fmla="*/ 0 w 55"/>
                  <a:gd name="T45" fmla="*/ 36 h 55"/>
                  <a:gd name="T46" fmla="*/ 3 w 55"/>
                  <a:gd name="T47" fmla="*/ 42 h 55"/>
                  <a:gd name="T48" fmla="*/ 8 w 55"/>
                  <a:gd name="T49" fmla="*/ 4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5" h="55">
                    <a:moveTo>
                      <a:pt x="8" y="47"/>
                    </a:moveTo>
                    <a:lnTo>
                      <a:pt x="15" y="52"/>
                    </a:lnTo>
                    <a:lnTo>
                      <a:pt x="21" y="55"/>
                    </a:lnTo>
                    <a:lnTo>
                      <a:pt x="27" y="55"/>
                    </a:lnTo>
                    <a:lnTo>
                      <a:pt x="36" y="55"/>
                    </a:lnTo>
                    <a:lnTo>
                      <a:pt x="42" y="52"/>
                    </a:lnTo>
                    <a:lnTo>
                      <a:pt x="47" y="47"/>
                    </a:lnTo>
                    <a:lnTo>
                      <a:pt x="52" y="42"/>
                    </a:lnTo>
                    <a:lnTo>
                      <a:pt x="55" y="36"/>
                    </a:lnTo>
                    <a:lnTo>
                      <a:pt x="55" y="28"/>
                    </a:lnTo>
                    <a:lnTo>
                      <a:pt x="55" y="21"/>
                    </a:lnTo>
                    <a:lnTo>
                      <a:pt x="52" y="13"/>
                    </a:lnTo>
                    <a:lnTo>
                      <a:pt x="47" y="8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27" y="0"/>
                    </a:lnTo>
                    <a:lnTo>
                      <a:pt x="21" y="2"/>
                    </a:lnTo>
                    <a:lnTo>
                      <a:pt x="15" y="3"/>
                    </a:lnTo>
                    <a:lnTo>
                      <a:pt x="8" y="8"/>
                    </a:lnTo>
                    <a:lnTo>
                      <a:pt x="3" y="13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6"/>
                    </a:lnTo>
                    <a:lnTo>
                      <a:pt x="3" y="42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77" name="Freeform 102"/>
              <p:cNvSpPr>
                <a:spLocks/>
              </p:cNvSpPr>
              <p:nvPr/>
            </p:nvSpPr>
            <p:spPr bwMode="auto">
              <a:xfrm>
                <a:off x="6581775" y="2895600"/>
                <a:ext cx="88900" cy="88900"/>
              </a:xfrm>
              <a:custGeom>
                <a:avLst/>
                <a:gdLst>
                  <a:gd name="T0" fmla="*/ 8 w 56"/>
                  <a:gd name="T1" fmla="*/ 47 h 56"/>
                  <a:gd name="T2" fmla="*/ 14 w 56"/>
                  <a:gd name="T3" fmla="*/ 52 h 56"/>
                  <a:gd name="T4" fmla="*/ 21 w 56"/>
                  <a:gd name="T5" fmla="*/ 56 h 56"/>
                  <a:gd name="T6" fmla="*/ 29 w 56"/>
                  <a:gd name="T7" fmla="*/ 56 h 56"/>
                  <a:gd name="T8" fmla="*/ 35 w 56"/>
                  <a:gd name="T9" fmla="*/ 56 h 56"/>
                  <a:gd name="T10" fmla="*/ 42 w 56"/>
                  <a:gd name="T11" fmla="*/ 52 h 56"/>
                  <a:gd name="T12" fmla="*/ 48 w 56"/>
                  <a:gd name="T13" fmla="*/ 47 h 56"/>
                  <a:gd name="T14" fmla="*/ 53 w 56"/>
                  <a:gd name="T15" fmla="*/ 43 h 56"/>
                  <a:gd name="T16" fmla="*/ 55 w 56"/>
                  <a:gd name="T17" fmla="*/ 36 h 56"/>
                  <a:gd name="T18" fmla="*/ 56 w 56"/>
                  <a:gd name="T19" fmla="*/ 28 h 56"/>
                  <a:gd name="T20" fmla="*/ 55 w 56"/>
                  <a:gd name="T21" fmla="*/ 20 h 56"/>
                  <a:gd name="T22" fmla="*/ 53 w 56"/>
                  <a:gd name="T23" fmla="*/ 13 h 56"/>
                  <a:gd name="T24" fmla="*/ 48 w 56"/>
                  <a:gd name="T25" fmla="*/ 9 h 56"/>
                  <a:gd name="T26" fmla="*/ 42 w 56"/>
                  <a:gd name="T27" fmla="*/ 4 h 56"/>
                  <a:gd name="T28" fmla="*/ 35 w 56"/>
                  <a:gd name="T29" fmla="*/ 0 h 56"/>
                  <a:gd name="T30" fmla="*/ 29 w 56"/>
                  <a:gd name="T31" fmla="*/ 0 h 56"/>
                  <a:gd name="T32" fmla="*/ 21 w 56"/>
                  <a:gd name="T33" fmla="*/ 0 h 56"/>
                  <a:gd name="T34" fmla="*/ 14 w 56"/>
                  <a:gd name="T35" fmla="*/ 4 h 56"/>
                  <a:gd name="T36" fmla="*/ 8 w 56"/>
                  <a:gd name="T37" fmla="*/ 9 h 56"/>
                  <a:gd name="T38" fmla="*/ 3 w 56"/>
                  <a:gd name="T39" fmla="*/ 13 h 56"/>
                  <a:gd name="T40" fmla="*/ 1 w 56"/>
                  <a:gd name="T41" fmla="*/ 20 h 56"/>
                  <a:gd name="T42" fmla="*/ 0 w 56"/>
                  <a:gd name="T43" fmla="*/ 28 h 56"/>
                  <a:gd name="T44" fmla="*/ 1 w 56"/>
                  <a:gd name="T45" fmla="*/ 36 h 56"/>
                  <a:gd name="T46" fmla="*/ 3 w 56"/>
                  <a:gd name="T47" fmla="*/ 43 h 56"/>
                  <a:gd name="T48" fmla="*/ 8 w 56"/>
                  <a:gd name="T49" fmla="*/ 47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6" h="56">
                    <a:moveTo>
                      <a:pt x="8" y="47"/>
                    </a:moveTo>
                    <a:lnTo>
                      <a:pt x="14" y="52"/>
                    </a:lnTo>
                    <a:lnTo>
                      <a:pt x="21" y="56"/>
                    </a:lnTo>
                    <a:lnTo>
                      <a:pt x="29" y="56"/>
                    </a:lnTo>
                    <a:lnTo>
                      <a:pt x="35" y="56"/>
                    </a:lnTo>
                    <a:lnTo>
                      <a:pt x="42" y="52"/>
                    </a:lnTo>
                    <a:lnTo>
                      <a:pt x="48" y="47"/>
                    </a:lnTo>
                    <a:lnTo>
                      <a:pt x="53" y="43"/>
                    </a:lnTo>
                    <a:lnTo>
                      <a:pt x="55" y="36"/>
                    </a:lnTo>
                    <a:lnTo>
                      <a:pt x="56" y="28"/>
                    </a:lnTo>
                    <a:lnTo>
                      <a:pt x="55" y="20"/>
                    </a:lnTo>
                    <a:lnTo>
                      <a:pt x="53" y="13"/>
                    </a:lnTo>
                    <a:lnTo>
                      <a:pt x="48" y="9"/>
                    </a:lnTo>
                    <a:lnTo>
                      <a:pt x="42" y="4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1" y="0"/>
                    </a:lnTo>
                    <a:lnTo>
                      <a:pt x="14" y="4"/>
                    </a:lnTo>
                    <a:lnTo>
                      <a:pt x="8" y="9"/>
                    </a:lnTo>
                    <a:lnTo>
                      <a:pt x="3" y="13"/>
                    </a:lnTo>
                    <a:lnTo>
                      <a:pt x="1" y="20"/>
                    </a:lnTo>
                    <a:lnTo>
                      <a:pt x="0" y="28"/>
                    </a:lnTo>
                    <a:lnTo>
                      <a:pt x="1" y="36"/>
                    </a:lnTo>
                    <a:lnTo>
                      <a:pt x="3" y="43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78" name="Freeform 103"/>
              <p:cNvSpPr>
                <a:spLocks/>
              </p:cNvSpPr>
              <p:nvPr/>
            </p:nvSpPr>
            <p:spPr bwMode="auto">
              <a:xfrm>
                <a:off x="7153275" y="2744788"/>
                <a:ext cx="87313" cy="87313"/>
              </a:xfrm>
              <a:custGeom>
                <a:avLst/>
                <a:gdLst>
                  <a:gd name="T0" fmla="*/ 8 w 55"/>
                  <a:gd name="T1" fmla="*/ 47 h 55"/>
                  <a:gd name="T2" fmla="*/ 14 w 55"/>
                  <a:gd name="T3" fmla="*/ 52 h 55"/>
                  <a:gd name="T4" fmla="*/ 21 w 55"/>
                  <a:gd name="T5" fmla="*/ 55 h 55"/>
                  <a:gd name="T6" fmla="*/ 27 w 55"/>
                  <a:gd name="T7" fmla="*/ 55 h 55"/>
                  <a:gd name="T8" fmla="*/ 35 w 55"/>
                  <a:gd name="T9" fmla="*/ 55 h 55"/>
                  <a:gd name="T10" fmla="*/ 42 w 55"/>
                  <a:gd name="T11" fmla="*/ 52 h 55"/>
                  <a:gd name="T12" fmla="*/ 47 w 55"/>
                  <a:gd name="T13" fmla="*/ 47 h 55"/>
                  <a:gd name="T14" fmla="*/ 52 w 55"/>
                  <a:gd name="T15" fmla="*/ 40 h 55"/>
                  <a:gd name="T16" fmla="*/ 55 w 55"/>
                  <a:gd name="T17" fmla="*/ 34 h 55"/>
                  <a:gd name="T18" fmla="*/ 55 w 55"/>
                  <a:gd name="T19" fmla="*/ 27 h 55"/>
                  <a:gd name="T20" fmla="*/ 55 w 55"/>
                  <a:gd name="T21" fmla="*/ 19 h 55"/>
                  <a:gd name="T22" fmla="*/ 52 w 55"/>
                  <a:gd name="T23" fmla="*/ 13 h 55"/>
                  <a:gd name="T24" fmla="*/ 47 w 55"/>
                  <a:gd name="T25" fmla="*/ 8 h 55"/>
                  <a:gd name="T26" fmla="*/ 42 w 55"/>
                  <a:gd name="T27" fmla="*/ 3 h 55"/>
                  <a:gd name="T28" fmla="*/ 35 w 55"/>
                  <a:gd name="T29" fmla="*/ 0 h 55"/>
                  <a:gd name="T30" fmla="*/ 27 w 55"/>
                  <a:gd name="T31" fmla="*/ 0 h 55"/>
                  <a:gd name="T32" fmla="*/ 21 w 55"/>
                  <a:gd name="T33" fmla="*/ 0 h 55"/>
                  <a:gd name="T34" fmla="*/ 14 w 55"/>
                  <a:gd name="T35" fmla="*/ 3 h 55"/>
                  <a:gd name="T36" fmla="*/ 8 w 55"/>
                  <a:gd name="T37" fmla="*/ 8 h 55"/>
                  <a:gd name="T38" fmla="*/ 3 w 55"/>
                  <a:gd name="T39" fmla="*/ 13 h 55"/>
                  <a:gd name="T40" fmla="*/ 0 w 55"/>
                  <a:gd name="T41" fmla="*/ 19 h 55"/>
                  <a:gd name="T42" fmla="*/ 0 w 55"/>
                  <a:gd name="T43" fmla="*/ 27 h 55"/>
                  <a:gd name="T44" fmla="*/ 0 w 55"/>
                  <a:gd name="T45" fmla="*/ 34 h 55"/>
                  <a:gd name="T46" fmla="*/ 3 w 55"/>
                  <a:gd name="T47" fmla="*/ 40 h 55"/>
                  <a:gd name="T48" fmla="*/ 8 w 55"/>
                  <a:gd name="T49" fmla="*/ 4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5" h="55">
                    <a:moveTo>
                      <a:pt x="8" y="47"/>
                    </a:moveTo>
                    <a:lnTo>
                      <a:pt x="14" y="52"/>
                    </a:lnTo>
                    <a:lnTo>
                      <a:pt x="21" y="55"/>
                    </a:lnTo>
                    <a:lnTo>
                      <a:pt x="27" y="55"/>
                    </a:lnTo>
                    <a:lnTo>
                      <a:pt x="35" y="55"/>
                    </a:lnTo>
                    <a:lnTo>
                      <a:pt x="42" y="52"/>
                    </a:lnTo>
                    <a:lnTo>
                      <a:pt x="47" y="47"/>
                    </a:lnTo>
                    <a:lnTo>
                      <a:pt x="52" y="40"/>
                    </a:lnTo>
                    <a:lnTo>
                      <a:pt x="55" y="34"/>
                    </a:lnTo>
                    <a:lnTo>
                      <a:pt x="55" y="27"/>
                    </a:lnTo>
                    <a:lnTo>
                      <a:pt x="55" y="19"/>
                    </a:lnTo>
                    <a:lnTo>
                      <a:pt x="52" y="13"/>
                    </a:lnTo>
                    <a:lnTo>
                      <a:pt x="47" y="8"/>
                    </a:lnTo>
                    <a:lnTo>
                      <a:pt x="42" y="3"/>
                    </a:lnTo>
                    <a:lnTo>
                      <a:pt x="35" y="0"/>
                    </a:lnTo>
                    <a:lnTo>
                      <a:pt x="27" y="0"/>
                    </a:lnTo>
                    <a:lnTo>
                      <a:pt x="21" y="0"/>
                    </a:lnTo>
                    <a:lnTo>
                      <a:pt x="14" y="3"/>
                    </a:lnTo>
                    <a:lnTo>
                      <a:pt x="8" y="8"/>
                    </a:lnTo>
                    <a:lnTo>
                      <a:pt x="3" y="13"/>
                    </a:lnTo>
                    <a:lnTo>
                      <a:pt x="0" y="19"/>
                    </a:lnTo>
                    <a:lnTo>
                      <a:pt x="0" y="27"/>
                    </a:lnTo>
                    <a:lnTo>
                      <a:pt x="0" y="34"/>
                    </a:lnTo>
                    <a:lnTo>
                      <a:pt x="3" y="40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79" name="Freeform 104"/>
              <p:cNvSpPr>
                <a:spLocks/>
              </p:cNvSpPr>
              <p:nvPr/>
            </p:nvSpPr>
            <p:spPr bwMode="auto">
              <a:xfrm>
                <a:off x="7732713" y="2617788"/>
                <a:ext cx="87313" cy="90488"/>
              </a:xfrm>
              <a:custGeom>
                <a:avLst/>
                <a:gdLst>
                  <a:gd name="T0" fmla="*/ 8 w 55"/>
                  <a:gd name="T1" fmla="*/ 47 h 57"/>
                  <a:gd name="T2" fmla="*/ 13 w 55"/>
                  <a:gd name="T3" fmla="*/ 52 h 57"/>
                  <a:gd name="T4" fmla="*/ 19 w 55"/>
                  <a:gd name="T5" fmla="*/ 55 h 57"/>
                  <a:gd name="T6" fmla="*/ 27 w 55"/>
                  <a:gd name="T7" fmla="*/ 57 h 57"/>
                  <a:gd name="T8" fmla="*/ 35 w 55"/>
                  <a:gd name="T9" fmla="*/ 55 h 57"/>
                  <a:gd name="T10" fmla="*/ 42 w 55"/>
                  <a:gd name="T11" fmla="*/ 52 h 57"/>
                  <a:gd name="T12" fmla="*/ 47 w 55"/>
                  <a:gd name="T13" fmla="*/ 47 h 57"/>
                  <a:gd name="T14" fmla="*/ 51 w 55"/>
                  <a:gd name="T15" fmla="*/ 42 h 57"/>
                  <a:gd name="T16" fmla="*/ 55 w 55"/>
                  <a:gd name="T17" fmla="*/ 36 h 57"/>
                  <a:gd name="T18" fmla="*/ 55 w 55"/>
                  <a:gd name="T19" fmla="*/ 28 h 57"/>
                  <a:gd name="T20" fmla="*/ 55 w 55"/>
                  <a:gd name="T21" fmla="*/ 21 h 57"/>
                  <a:gd name="T22" fmla="*/ 51 w 55"/>
                  <a:gd name="T23" fmla="*/ 15 h 57"/>
                  <a:gd name="T24" fmla="*/ 47 w 55"/>
                  <a:gd name="T25" fmla="*/ 8 h 57"/>
                  <a:gd name="T26" fmla="*/ 42 w 55"/>
                  <a:gd name="T27" fmla="*/ 3 h 57"/>
                  <a:gd name="T28" fmla="*/ 35 w 55"/>
                  <a:gd name="T29" fmla="*/ 2 h 57"/>
                  <a:gd name="T30" fmla="*/ 27 w 55"/>
                  <a:gd name="T31" fmla="*/ 0 h 57"/>
                  <a:gd name="T32" fmla="*/ 19 w 55"/>
                  <a:gd name="T33" fmla="*/ 2 h 57"/>
                  <a:gd name="T34" fmla="*/ 13 w 55"/>
                  <a:gd name="T35" fmla="*/ 3 h 57"/>
                  <a:gd name="T36" fmla="*/ 8 w 55"/>
                  <a:gd name="T37" fmla="*/ 8 h 57"/>
                  <a:gd name="T38" fmla="*/ 3 w 55"/>
                  <a:gd name="T39" fmla="*/ 15 h 57"/>
                  <a:gd name="T40" fmla="*/ 0 w 55"/>
                  <a:gd name="T41" fmla="*/ 21 h 57"/>
                  <a:gd name="T42" fmla="*/ 0 w 55"/>
                  <a:gd name="T43" fmla="*/ 28 h 57"/>
                  <a:gd name="T44" fmla="*/ 0 w 55"/>
                  <a:gd name="T45" fmla="*/ 36 h 57"/>
                  <a:gd name="T46" fmla="*/ 3 w 55"/>
                  <a:gd name="T47" fmla="*/ 42 h 57"/>
                  <a:gd name="T48" fmla="*/ 8 w 55"/>
                  <a:gd name="T49" fmla="*/ 4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5" h="57">
                    <a:moveTo>
                      <a:pt x="8" y="47"/>
                    </a:moveTo>
                    <a:lnTo>
                      <a:pt x="13" y="52"/>
                    </a:lnTo>
                    <a:lnTo>
                      <a:pt x="19" y="55"/>
                    </a:lnTo>
                    <a:lnTo>
                      <a:pt x="27" y="57"/>
                    </a:lnTo>
                    <a:lnTo>
                      <a:pt x="35" y="55"/>
                    </a:lnTo>
                    <a:lnTo>
                      <a:pt x="42" y="52"/>
                    </a:lnTo>
                    <a:lnTo>
                      <a:pt x="47" y="47"/>
                    </a:lnTo>
                    <a:lnTo>
                      <a:pt x="51" y="42"/>
                    </a:lnTo>
                    <a:lnTo>
                      <a:pt x="55" y="36"/>
                    </a:lnTo>
                    <a:lnTo>
                      <a:pt x="55" y="28"/>
                    </a:lnTo>
                    <a:lnTo>
                      <a:pt x="55" y="21"/>
                    </a:lnTo>
                    <a:lnTo>
                      <a:pt x="51" y="15"/>
                    </a:lnTo>
                    <a:lnTo>
                      <a:pt x="47" y="8"/>
                    </a:lnTo>
                    <a:lnTo>
                      <a:pt x="42" y="3"/>
                    </a:lnTo>
                    <a:lnTo>
                      <a:pt x="35" y="2"/>
                    </a:lnTo>
                    <a:lnTo>
                      <a:pt x="27" y="0"/>
                    </a:lnTo>
                    <a:lnTo>
                      <a:pt x="19" y="2"/>
                    </a:lnTo>
                    <a:lnTo>
                      <a:pt x="13" y="3"/>
                    </a:lnTo>
                    <a:lnTo>
                      <a:pt x="8" y="8"/>
                    </a:lnTo>
                    <a:lnTo>
                      <a:pt x="3" y="15"/>
                    </a:lnTo>
                    <a:lnTo>
                      <a:pt x="0" y="21"/>
                    </a:lnTo>
                    <a:lnTo>
                      <a:pt x="0" y="28"/>
                    </a:lnTo>
                    <a:lnTo>
                      <a:pt x="0" y="36"/>
                    </a:lnTo>
                    <a:lnTo>
                      <a:pt x="3" y="42"/>
                    </a:ln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338A2"/>
              </a:solidFill>
              <a:ln w="0">
                <a:solidFill>
                  <a:srgbClr val="6338A2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80" name="Line 105"/>
              <p:cNvSpPr>
                <a:spLocks noChangeShapeType="1"/>
              </p:cNvSpPr>
              <p:nvPr/>
            </p:nvSpPr>
            <p:spPr bwMode="auto">
              <a:xfrm flipH="1">
                <a:off x="7829550" y="3506788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81" name="Line 106"/>
              <p:cNvSpPr>
                <a:spLocks noChangeShapeType="1"/>
              </p:cNvSpPr>
              <p:nvPr/>
            </p:nvSpPr>
            <p:spPr bwMode="auto">
              <a:xfrm flipH="1">
                <a:off x="7800975" y="3506788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82" name="Line 107"/>
              <p:cNvSpPr>
                <a:spLocks noChangeShapeType="1"/>
              </p:cNvSpPr>
              <p:nvPr/>
            </p:nvSpPr>
            <p:spPr bwMode="auto">
              <a:xfrm flipV="1">
                <a:off x="7829550" y="3506788"/>
                <a:ext cx="0" cy="314325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84" name="Line 109"/>
              <p:cNvSpPr>
                <a:spLocks noChangeShapeType="1"/>
              </p:cNvSpPr>
              <p:nvPr/>
            </p:nvSpPr>
            <p:spPr bwMode="auto">
              <a:xfrm flipH="1">
                <a:off x="7254875" y="3506788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85" name="Line 110"/>
              <p:cNvSpPr>
                <a:spLocks noChangeShapeType="1"/>
              </p:cNvSpPr>
              <p:nvPr/>
            </p:nvSpPr>
            <p:spPr bwMode="auto">
              <a:xfrm flipH="1">
                <a:off x="7227888" y="3506788"/>
                <a:ext cx="26988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86" name="Line 111"/>
              <p:cNvSpPr>
                <a:spLocks noChangeShapeType="1"/>
              </p:cNvSpPr>
              <p:nvPr/>
            </p:nvSpPr>
            <p:spPr bwMode="auto">
              <a:xfrm flipV="1">
                <a:off x="7254875" y="3506788"/>
                <a:ext cx="0" cy="290513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87" name="Line 112"/>
              <p:cNvSpPr>
                <a:spLocks noChangeShapeType="1"/>
              </p:cNvSpPr>
              <p:nvPr/>
            </p:nvSpPr>
            <p:spPr bwMode="auto">
              <a:xfrm flipH="1">
                <a:off x="7254875" y="3797300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88" name="Line 113"/>
              <p:cNvSpPr>
                <a:spLocks noChangeShapeType="1"/>
              </p:cNvSpPr>
              <p:nvPr/>
            </p:nvSpPr>
            <p:spPr bwMode="auto">
              <a:xfrm flipH="1">
                <a:off x="7227888" y="3797300"/>
                <a:ext cx="26988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89" name="Line 114"/>
              <p:cNvSpPr>
                <a:spLocks noChangeShapeType="1"/>
              </p:cNvSpPr>
              <p:nvPr/>
            </p:nvSpPr>
            <p:spPr bwMode="auto">
              <a:xfrm flipH="1">
                <a:off x="7829550" y="3821113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90" name="Line 115"/>
              <p:cNvSpPr>
                <a:spLocks noChangeShapeType="1"/>
              </p:cNvSpPr>
              <p:nvPr/>
            </p:nvSpPr>
            <p:spPr bwMode="auto">
              <a:xfrm flipH="1">
                <a:off x="7800975" y="3821113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91" name="Line 116"/>
              <p:cNvSpPr>
                <a:spLocks noChangeShapeType="1"/>
              </p:cNvSpPr>
              <p:nvPr/>
            </p:nvSpPr>
            <p:spPr bwMode="auto">
              <a:xfrm flipH="1">
                <a:off x="6686550" y="3656013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92" name="Line 117"/>
              <p:cNvSpPr>
                <a:spLocks noChangeShapeType="1"/>
              </p:cNvSpPr>
              <p:nvPr/>
            </p:nvSpPr>
            <p:spPr bwMode="auto">
              <a:xfrm flipH="1">
                <a:off x="6656388" y="3656013"/>
                <a:ext cx="30163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93" name="Line 118"/>
              <p:cNvSpPr>
                <a:spLocks noChangeShapeType="1"/>
              </p:cNvSpPr>
              <p:nvPr/>
            </p:nvSpPr>
            <p:spPr bwMode="auto">
              <a:xfrm flipH="1">
                <a:off x="6686550" y="3416300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94" name="Line 119"/>
              <p:cNvSpPr>
                <a:spLocks noChangeShapeType="1"/>
              </p:cNvSpPr>
              <p:nvPr/>
            </p:nvSpPr>
            <p:spPr bwMode="auto">
              <a:xfrm flipH="1">
                <a:off x="6656388" y="3416300"/>
                <a:ext cx="30163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8495" name="Line 120"/>
              <p:cNvSpPr>
                <a:spLocks noChangeShapeType="1"/>
              </p:cNvSpPr>
              <p:nvPr/>
            </p:nvSpPr>
            <p:spPr bwMode="auto">
              <a:xfrm flipV="1">
                <a:off x="6686550" y="3416300"/>
                <a:ext cx="0" cy="239713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31" name="Line 121"/>
              <p:cNvSpPr>
                <a:spLocks noChangeShapeType="1"/>
              </p:cNvSpPr>
              <p:nvPr/>
            </p:nvSpPr>
            <p:spPr bwMode="auto">
              <a:xfrm flipH="1">
                <a:off x="6110288" y="3386138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32" name="Line 122"/>
              <p:cNvSpPr>
                <a:spLocks noChangeShapeType="1"/>
              </p:cNvSpPr>
              <p:nvPr/>
            </p:nvSpPr>
            <p:spPr bwMode="auto">
              <a:xfrm flipH="1">
                <a:off x="6078538" y="3386138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36" name="Line 123"/>
              <p:cNvSpPr>
                <a:spLocks noChangeShapeType="1"/>
              </p:cNvSpPr>
              <p:nvPr/>
            </p:nvSpPr>
            <p:spPr bwMode="auto">
              <a:xfrm flipH="1">
                <a:off x="6110288" y="3606800"/>
                <a:ext cx="28575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37" name="Line 124"/>
              <p:cNvSpPr>
                <a:spLocks noChangeShapeType="1"/>
              </p:cNvSpPr>
              <p:nvPr/>
            </p:nvSpPr>
            <p:spPr bwMode="auto">
              <a:xfrm flipH="1">
                <a:off x="6078538" y="3606800"/>
                <a:ext cx="31750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38" name="Line 125"/>
              <p:cNvSpPr>
                <a:spLocks noChangeShapeType="1"/>
              </p:cNvSpPr>
              <p:nvPr/>
            </p:nvSpPr>
            <p:spPr bwMode="auto">
              <a:xfrm flipV="1">
                <a:off x="6110288" y="3386138"/>
                <a:ext cx="0" cy="220663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8" name="Freeform 145"/>
              <p:cNvSpPr>
                <a:spLocks/>
              </p:cNvSpPr>
              <p:nvPr/>
            </p:nvSpPr>
            <p:spPr bwMode="auto">
              <a:xfrm>
                <a:off x="5535613" y="3506788"/>
                <a:ext cx="2298700" cy="152400"/>
              </a:xfrm>
              <a:custGeom>
                <a:avLst/>
                <a:gdLst>
                  <a:gd name="T0" fmla="*/ 1448 w 1448"/>
                  <a:gd name="T1" fmla="*/ 96 h 96"/>
                  <a:gd name="T2" fmla="*/ 1090 w 1448"/>
                  <a:gd name="T3" fmla="*/ 96 h 96"/>
                  <a:gd name="T4" fmla="*/ 1083 w 1448"/>
                  <a:gd name="T5" fmla="*/ 96 h 96"/>
                  <a:gd name="T6" fmla="*/ 725 w 1448"/>
                  <a:gd name="T7" fmla="*/ 31 h 96"/>
                  <a:gd name="T8" fmla="*/ 722 w 1448"/>
                  <a:gd name="T9" fmla="*/ 29 h 96"/>
                  <a:gd name="T10" fmla="*/ 362 w 1448"/>
                  <a:gd name="T11" fmla="*/ 0 h 96"/>
                  <a:gd name="T12" fmla="*/ 0 w 1448"/>
                  <a:gd name="T1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8" h="96">
                    <a:moveTo>
                      <a:pt x="1448" y="96"/>
                    </a:moveTo>
                    <a:lnTo>
                      <a:pt x="1090" y="96"/>
                    </a:lnTo>
                    <a:lnTo>
                      <a:pt x="1083" y="96"/>
                    </a:lnTo>
                    <a:lnTo>
                      <a:pt x="725" y="31"/>
                    </a:lnTo>
                    <a:lnTo>
                      <a:pt x="722" y="29"/>
                    </a:lnTo>
                    <a:lnTo>
                      <a:pt x="362" y="0"/>
                    </a:ln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29" name="Freeform 152"/>
              <p:cNvSpPr>
                <a:spLocks/>
              </p:cNvSpPr>
              <p:nvPr/>
            </p:nvSpPr>
            <p:spPr bwMode="auto">
              <a:xfrm>
                <a:off x="5499100" y="3454400"/>
                <a:ext cx="101600" cy="101600"/>
              </a:xfrm>
              <a:custGeom>
                <a:avLst/>
                <a:gdLst>
                  <a:gd name="T0" fmla="*/ 64 w 64"/>
                  <a:gd name="T1" fmla="*/ 33 h 64"/>
                  <a:gd name="T2" fmla="*/ 62 w 64"/>
                  <a:gd name="T3" fmla="*/ 23 h 64"/>
                  <a:gd name="T4" fmla="*/ 60 w 64"/>
                  <a:gd name="T5" fmla="*/ 17 h 64"/>
                  <a:gd name="T6" fmla="*/ 54 w 64"/>
                  <a:gd name="T7" fmla="*/ 10 h 64"/>
                  <a:gd name="T8" fmla="*/ 47 w 64"/>
                  <a:gd name="T9" fmla="*/ 5 h 64"/>
                  <a:gd name="T10" fmla="*/ 41 w 64"/>
                  <a:gd name="T11" fmla="*/ 2 h 64"/>
                  <a:gd name="T12" fmla="*/ 31 w 64"/>
                  <a:gd name="T13" fmla="*/ 0 h 64"/>
                  <a:gd name="T14" fmla="*/ 23 w 64"/>
                  <a:gd name="T15" fmla="*/ 2 h 64"/>
                  <a:gd name="T16" fmla="*/ 15 w 64"/>
                  <a:gd name="T17" fmla="*/ 5 h 64"/>
                  <a:gd name="T18" fmla="*/ 9 w 64"/>
                  <a:gd name="T19" fmla="*/ 10 h 64"/>
                  <a:gd name="T20" fmla="*/ 4 w 64"/>
                  <a:gd name="T21" fmla="*/ 17 h 64"/>
                  <a:gd name="T22" fmla="*/ 0 w 64"/>
                  <a:gd name="T23" fmla="*/ 23 h 64"/>
                  <a:gd name="T24" fmla="*/ 0 w 64"/>
                  <a:gd name="T25" fmla="*/ 33 h 64"/>
                  <a:gd name="T26" fmla="*/ 0 w 64"/>
                  <a:gd name="T27" fmla="*/ 41 h 64"/>
                  <a:gd name="T28" fmla="*/ 4 w 64"/>
                  <a:gd name="T29" fmla="*/ 49 h 64"/>
                  <a:gd name="T30" fmla="*/ 9 w 64"/>
                  <a:gd name="T31" fmla="*/ 56 h 64"/>
                  <a:gd name="T32" fmla="*/ 15 w 64"/>
                  <a:gd name="T33" fmla="*/ 61 h 64"/>
                  <a:gd name="T34" fmla="*/ 23 w 64"/>
                  <a:gd name="T35" fmla="*/ 64 h 64"/>
                  <a:gd name="T36" fmla="*/ 31 w 64"/>
                  <a:gd name="T37" fmla="*/ 64 h 64"/>
                  <a:gd name="T38" fmla="*/ 41 w 64"/>
                  <a:gd name="T39" fmla="*/ 64 h 64"/>
                  <a:gd name="T40" fmla="*/ 47 w 64"/>
                  <a:gd name="T41" fmla="*/ 61 h 64"/>
                  <a:gd name="T42" fmla="*/ 54 w 64"/>
                  <a:gd name="T43" fmla="*/ 56 h 64"/>
                  <a:gd name="T44" fmla="*/ 60 w 64"/>
                  <a:gd name="T45" fmla="*/ 49 h 64"/>
                  <a:gd name="T46" fmla="*/ 62 w 64"/>
                  <a:gd name="T47" fmla="*/ 41 h 64"/>
                  <a:gd name="T48" fmla="*/ 64 w 64"/>
                  <a:gd name="T49" fmla="*/ 33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4" h="64">
                    <a:moveTo>
                      <a:pt x="64" y="33"/>
                    </a:moveTo>
                    <a:lnTo>
                      <a:pt x="62" y="23"/>
                    </a:lnTo>
                    <a:lnTo>
                      <a:pt x="60" y="17"/>
                    </a:lnTo>
                    <a:lnTo>
                      <a:pt x="54" y="10"/>
                    </a:lnTo>
                    <a:lnTo>
                      <a:pt x="47" y="5"/>
                    </a:lnTo>
                    <a:lnTo>
                      <a:pt x="41" y="2"/>
                    </a:lnTo>
                    <a:lnTo>
                      <a:pt x="31" y="0"/>
                    </a:lnTo>
                    <a:lnTo>
                      <a:pt x="23" y="2"/>
                    </a:lnTo>
                    <a:lnTo>
                      <a:pt x="15" y="5"/>
                    </a:lnTo>
                    <a:lnTo>
                      <a:pt x="9" y="10"/>
                    </a:lnTo>
                    <a:lnTo>
                      <a:pt x="4" y="17"/>
                    </a:lnTo>
                    <a:lnTo>
                      <a:pt x="0" y="23"/>
                    </a:lnTo>
                    <a:lnTo>
                      <a:pt x="0" y="33"/>
                    </a:lnTo>
                    <a:lnTo>
                      <a:pt x="0" y="41"/>
                    </a:lnTo>
                    <a:lnTo>
                      <a:pt x="4" y="49"/>
                    </a:lnTo>
                    <a:lnTo>
                      <a:pt x="9" y="56"/>
                    </a:lnTo>
                    <a:lnTo>
                      <a:pt x="15" y="61"/>
                    </a:lnTo>
                    <a:lnTo>
                      <a:pt x="23" y="64"/>
                    </a:lnTo>
                    <a:lnTo>
                      <a:pt x="31" y="64"/>
                    </a:lnTo>
                    <a:lnTo>
                      <a:pt x="41" y="64"/>
                    </a:lnTo>
                    <a:lnTo>
                      <a:pt x="47" y="61"/>
                    </a:lnTo>
                    <a:lnTo>
                      <a:pt x="54" y="56"/>
                    </a:lnTo>
                    <a:lnTo>
                      <a:pt x="60" y="49"/>
                    </a:lnTo>
                    <a:lnTo>
                      <a:pt x="62" y="41"/>
                    </a:lnTo>
                    <a:lnTo>
                      <a:pt x="64" y="33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30" name="Freeform 153"/>
              <p:cNvSpPr>
                <a:spLocks/>
              </p:cNvSpPr>
              <p:nvPr/>
            </p:nvSpPr>
            <p:spPr bwMode="auto">
              <a:xfrm>
                <a:off x="6057900" y="3454400"/>
                <a:ext cx="101600" cy="101600"/>
              </a:xfrm>
              <a:custGeom>
                <a:avLst/>
                <a:gdLst>
                  <a:gd name="T0" fmla="*/ 64 w 64"/>
                  <a:gd name="T1" fmla="*/ 33 h 64"/>
                  <a:gd name="T2" fmla="*/ 64 w 64"/>
                  <a:gd name="T3" fmla="*/ 23 h 64"/>
                  <a:gd name="T4" fmla="*/ 60 w 64"/>
                  <a:gd name="T5" fmla="*/ 17 h 64"/>
                  <a:gd name="T6" fmla="*/ 55 w 64"/>
                  <a:gd name="T7" fmla="*/ 10 h 64"/>
                  <a:gd name="T8" fmla="*/ 49 w 64"/>
                  <a:gd name="T9" fmla="*/ 5 h 64"/>
                  <a:gd name="T10" fmla="*/ 41 w 64"/>
                  <a:gd name="T11" fmla="*/ 2 h 64"/>
                  <a:gd name="T12" fmla="*/ 33 w 64"/>
                  <a:gd name="T13" fmla="*/ 0 h 64"/>
                  <a:gd name="T14" fmla="*/ 23 w 64"/>
                  <a:gd name="T15" fmla="*/ 2 h 64"/>
                  <a:gd name="T16" fmla="*/ 17 w 64"/>
                  <a:gd name="T17" fmla="*/ 5 h 64"/>
                  <a:gd name="T18" fmla="*/ 10 w 64"/>
                  <a:gd name="T19" fmla="*/ 10 h 64"/>
                  <a:gd name="T20" fmla="*/ 4 w 64"/>
                  <a:gd name="T21" fmla="*/ 17 h 64"/>
                  <a:gd name="T22" fmla="*/ 2 w 64"/>
                  <a:gd name="T23" fmla="*/ 23 h 64"/>
                  <a:gd name="T24" fmla="*/ 0 w 64"/>
                  <a:gd name="T25" fmla="*/ 33 h 64"/>
                  <a:gd name="T26" fmla="*/ 2 w 64"/>
                  <a:gd name="T27" fmla="*/ 41 h 64"/>
                  <a:gd name="T28" fmla="*/ 4 w 64"/>
                  <a:gd name="T29" fmla="*/ 49 h 64"/>
                  <a:gd name="T30" fmla="*/ 10 w 64"/>
                  <a:gd name="T31" fmla="*/ 56 h 64"/>
                  <a:gd name="T32" fmla="*/ 17 w 64"/>
                  <a:gd name="T33" fmla="*/ 61 h 64"/>
                  <a:gd name="T34" fmla="*/ 23 w 64"/>
                  <a:gd name="T35" fmla="*/ 64 h 64"/>
                  <a:gd name="T36" fmla="*/ 33 w 64"/>
                  <a:gd name="T37" fmla="*/ 64 h 64"/>
                  <a:gd name="T38" fmla="*/ 41 w 64"/>
                  <a:gd name="T39" fmla="*/ 64 h 64"/>
                  <a:gd name="T40" fmla="*/ 49 w 64"/>
                  <a:gd name="T41" fmla="*/ 61 h 64"/>
                  <a:gd name="T42" fmla="*/ 55 w 64"/>
                  <a:gd name="T43" fmla="*/ 56 h 64"/>
                  <a:gd name="T44" fmla="*/ 60 w 64"/>
                  <a:gd name="T45" fmla="*/ 49 h 64"/>
                  <a:gd name="T46" fmla="*/ 64 w 64"/>
                  <a:gd name="T47" fmla="*/ 41 h 64"/>
                  <a:gd name="T48" fmla="*/ 64 w 64"/>
                  <a:gd name="T49" fmla="*/ 33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4" h="64">
                    <a:moveTo>
                      <a:pt x="64" y="33"/>
                    </a:moveTo>
                    <a:lnTo>
                      <a:pt x="64" y="23"/>
                    </a:lnTo>
                    <a:lnTo>
                      <a:pt x="60" y="17"/>
                    </a:lnTo>
                    <a:lnTo>
                      <a:pt x="55" y="10"/>
                    </a:lnTo>
                    <a:lnTo>
                      <a:pt x="49" y="5"/>
                    </a:lnTo>
                    <a:lnTo>
                      <a:pt x="41" y="2"/>
                    </a:lnTo>
                    <a:lnTo>
                      <a:pt x="33" y="0"/>
                    </a:lnTo>
                    <a:lnTo>
                      <a:pt x="23" y="2"/>
                    </a:lnTo>
                    <a:lnTo>
                      <a:pt x="17" y="5"/>
                    </a:lnTo>
                    <a:lnTo>
                      <a:pt x="10" y="10"/>
                    </a:lnTo>
                    <a:lnTo>
                      <a:pt x="4" y="17"/>
                    </a:lnTo>
                    <a:lnTo>
                      <a:pt x="2" y="23"/>
                    </a:lnTo>
                    <a:lnTo>
                      <a:pt x="0" y="33"/>
                    </a:lnTo>
                    <a:lnTo>
                      <a:pt x="2" y="41"/>
                    </a:lnTo>
                    <a:lnTo>
                      <a:pt x="4" y="49"/>
                    </a:lnTo>
                    <a:lnTo>
                      <a:pt x="10" y="56"/>
                    </a:lnTo>
                    <a:lnTo>
                      <a:pt x="17" y="61"/>
                    </a:lnTo>
                    <a:lnTo>
                      <a:pt x="23" y="64"/>
                    </a:lnTo>
                    <a:lnTo>
                      <a:pt x="33" y="64"/>
                    </a:lnTo>
                    <a:lnTo>
                      <a:pt x="41" y="64"/>
                    </a:lnTo>
                    <a:lnTo>
                      <a:pt x="49" y="61"/>
                    </a:lnTo>
                    <a:lnTo>
                      <a:pt x="55" y="56"/>
                    </a:lnTo>
                    <a:lnTo>
                      <a:pt x="60" y="49"/>
                    </a:lnTo>
                    <a:lnTo>
                      <a:pt x="64" y="41"/>
                    </a:lnTo>
                    <a:lnTo>
                      <a:pt x="64" y="33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31" name="Freeform 154"/>
              <p:cNvSpPr>
                <a:spLocks/>
              </p:cNvSpPr>
              <p:nvPr/>
            </p:nvSpPr>
            <p:spPr bwMode="auto">
              <a:xfrm>
                <a:off x="6629400" y="3503613"/>
                <a:ext cx="103188" cy="101600"/>
              </a:xfrm>
              <a:custGeom>
                <a:avLst/>
                <a:gdLst>
                  <a:gd name="T0" fmla="*/ 65 w 65"/>
                  <a:gd name="T1" fmla="*/ 31 h 64"/>
                  <a:gd name="T2" fmla="*/ 64 w 65"/>
                  <a:gd name="T3" fmla="*/ 23 h 64"/>
                  <a:gd name="T4" fmla="*/ 60 w 65"/>
                  <a:gd name="T5" fmla="*/ 15 h 64"/>
                  <a:gd name="T6" fmla="*/ 56 w 65"/>
                  <a:gd name="T7" fmla="*/ 8 h 64"/>
                  <a:gd name="T8" fmla="*/ 49 w 65"/>
                  <a:gd name="T9" fmla="*/ 4 h 64"/>
                  <a:gd name="T10" fmla="*/ 41 w 65"/>
                  <a:gd name="T11" fmla="*/ 0 h 64"/>
                  <a:gd name="T12" fmla="*/ 33 w 65"/>
                  <a:gd name="T13" fmla="*/ 0 h 64"/>
                  <a:gd name="T14" fmla="*/ 25 w 65"/>
                  <a:gd name="T15" fmla="*/ 0 h 64"/>
                  <a:gd name="T16" fmla="*/ 17 w 65"/>
                  <a:gd name="T17" fmla="*/ 4 h 64"/>
                  <a:gd name="T18" fmla="*/ 10 w 65"/>
                  <a:gd name="T19" fmla="*/ 8 h 64"/>
                  <a:gd name="T20" fmla="*/ 5 w 65"/>
                  <a:gd name="T21" fmla="*/ 15 h 64"/>
                  <a:gd name="T22" fmla="*/ 2 w 65"/>
                  <a:gd name="T23" fmla="*/ 23 h 64"/>
                  <a:gd name="T24" fmla="*/ 0 w 65"/>
                  <a:gd name="T25" fmla="*/ 31 h 64"/>
                  <a:gd name="T26" fmla="*/ 2 w 65"/>
                  <a:gd name="T27" fmla="*/ 41 h 64"/>
                  <a:gd name="T28" fmla="*/ 5 w 65"/>
                  <a:gd name="T29" fmla="*/ 47 h 64"/>
                  <a:gd name="T30" fmla="*/ 10 w 65"/>
                  <a:gd name="T31" fmla="*/ 54 h 64"/>
                  <a:gd name="T32" fmla="*/ 17 w 65"/>
                  <a:gd name="T33" fmla="*/ 59 h 64"/>
                  <a:gd name="T34" fmla="*/ 25 w 65"/>
                  <a:gd name="T35" fmla="*/ 62 h 64"/>
                  <a:gd name="T36" fmla="*/ 33 w 65"/>
                  <a:gd name="T37" fmla="*/ 64 h 64"/>
                  <a:gd name="T38" fmla="*/ 41 w 65"/>
                  <a:gd name="T39" fmla="*/ 62 h 64"/>
                  <a:gd name="T40" fmla="*/ 49 w 65"/>
                  <a:gd name="T41" fmla="*/ 59 h 64"/>
                  <a:gd name="T42" fmla="*/ 56 w 65"/>
                  <a:gd name="T43" fmla="*/ 54 h 64"/>
                  <a:gd name="T44" fmla="*/ 60 w 65"/>
                  <a:gd name="T45" fmla="*/ 47 h 64"/>
                  <a:gd name="T46" fmla="*/ 64 w 65"/>
                  <a:gd name="T47" fmla="*/ 41 h 64"/>
                  <a:gd name="T48" fmla="*/ 65 w 65"/>
                  <a:gd name="T49" fmla="*/ 31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5" h="64">
                    <a:moveTo>
                      <a:pt x="65" y="31"/>
                    </a:moveTo>
                    <a:lnTo>
                      <a:pt x="64" y="23"/>
                    </a:lnTo>
                    <a:lnTo>
                      <a:pt x="60" y="15"/>
                    </a:lnTo>
                    <a:lnTo>
                      <a:pt x="56" y="8"/>
                    </a:lnTo>
                    <a:lnTo>
                      <a:pt x="49" y="4"/>
                    </a:lnTo>
                    <a:lnTo>
                      <a:pt x="41" y="0"/>
                    </a:lnTo>
                    <a:lnTo>
                      <a:pt x="33" y="0"/>
                    </a:lnTo>
                    <a:lnTo>
                      <a:pt x="25" y="0"/>
                    </a:lnTo>
                    <a:lnTo>
                      <a:pt x="17" y="4"/>
                    </a:lnTo>
                    <a:lnTo>
                      <a:pt x="10" y="8"/>
                    </a:lnTo>
                    <a:lnTo>
                      <a:pt x="5" y="15"/>
                    </a:lnTo>
                    <a:lnTo>
                      <a:pt x="2" y="23"/>
                    </a:lnTo>
                    <a:lnTo>
                      <a:pt x="0" y="31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10" y="54"/>
                    </a:lnTo>
                    <a:lnTo>
                      <a:pt x="17" y="59"/>
                    </a:lnTo>
                    <a:lnTo>
                      <a:pt x="25" y="62"/>
                    </a:lnTo>
                    <a:lnTo>
                      <a:pt x="33" y="64"/>
                    </a:lnTo>
                    <a:lnTo>
                      <a:pt x="41" y="62"/>
                    </a:lnTo>
                    <a:lnTo>
                      <a:pt x="49" y="59"/>
                    </a:lnTo>
                    <a:lnTo>
                      <a:pt x="56" y="54"/>
                    </a:lnTo>
                    <a:lnTo>
                      <a:pt x="60" y="47"/>
                    </a:lnTo>
                    <a:lnTo>
                      <a:pt x="64" y="41"/>
                    </a:lnTo>
                    <a:lnTo>
                      <a:pt x="65" y="31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32" name="Freeform 155"/>
              <p:cNvSpPr>
                <a:spLocks/>
              </p:cNvSpPr>
              <p:nvPr/>
            </p:nvSpPr>
            <p:spPr bwMode="auto">
              <a:xfrm>
                <a:off x="7207250" y="3606800"/>
                <a:ext cx="100013" cy="103188"/>
              </a:xfrm>
              <a:custGeom>
                <a:avLst/>
                <a:gdLst>
                  <a:gd name="T0" fmla="*/ 63 w 63"/>
                  <a:gd name="T1" fmla="*/ 33 h 65"/>
                  <a:gd name="T2" fmla="*/ 61 w 63"/>
                  <a:gd name="T3" fmla="*/ 25 h 65"/>
                  <a:gd name="T4" fmla="*/ 58 w 63"/>
                  <a:gd name="T5" fmla="*/ 16 h 65"/>
                  <a:gd name="T6" fmla="*/ 53 w 63"/>
                  <a:gd name="T7" fmla="*/ 10 h 65"/>
                  <a:gd name="T8" fmla="*/ 47 w 63"/>
                  <a:gd name="T9" fmla="*/ 5 h 65"/>
                  <a:gd name="T10" fmla="*/ 40 w 63"/>
                  <a:gd name="T11" fmla="*/ 2 h 65"/>
                  <a:gd name="T12" fmla="*/ 30 w 63"/>
                  <a:gd name="T13" fmla="*/ 0 h 65"/>
                  <a:gd name="T14" fmla="*/ 22 w 63"/>
                  <a:gd name="T15" fmla="*/ 2 h 65"/>
                  <a:gd name="T16" fmla="*/ 14 w 63"/>
                  <a:gd name="T17" fmla="*/ 5 h 65"/>
                  <a:gd name="T18" fmla="*/ 8 w 63"/>
                  <a:gd name="T19" fmla="*/ 10 h 65"/>
                  <a:gd name="T20" fmla="*/ 3 w 63"/>
                  <a:gd name="T21" fmla="*/ 16 h 65"/>
                  <a:gd name="T22" fmla="*/ 0 w 63"/>
                  <a:gd name="T23" fmla="*/ 25 h 65"/>
                  <a:gd name="T24" fmla="*/ 0 w 63"/>
                  <a:gd name="T25" fmla="*/ 33 h 65"/>
                  <a:gd name="T26" fmla="*/ 0 w 63"/>
                  <a:gd name="T27" fmla="*/ 41 h 65"/>
                  <a:gd name="T28" fmla="*/ 3 w 63"/>
                  <a:gd name="T29" fmla="*/ 49 h 65"/>
                  <a:gd name="T30" fmla="*/ 8 w 63"/>
                  <a:gd name="T31" fmla="*/ 55 h 65"/>
                  <a:gd name="T32" fmla="*/ 14 w 63"/>
                  <a:gd name="T33" fmla="*/ 60 h 65"/>
                  <a:gd name="T34" fmla="*/ 22 w 63"/>
                  <a:gd name="T35" fmla="*/ 63 h 65"/>
                  <a:gd name="T36" fmla="*/ 30 w 63"/>
                  <a:gd name="T37" fmla="*/ 65 h 65"/>
                  <a:gd name="T38" fmla="*/ 40 w 63"/>
                  <a:gd name="T39" fmla="*/ 63 h 65"/>
                  <a:gd name="T40" fmla="*/ 47 w 63"/>
                  <a:gd name="T41" fmla="*/ 60 h 65"/>
                  <a:gd name="T42" fmla="*/ 53 w 63"/>
                  <a:gd name="T43" fmla="*/ 55 h 65"/>
                  <a:gd name="T44" fmla="*/ 58 w 63"/>
                  <a:gd name="T45" fmla="*/ 49 h 65"/>
                  <a:gd name="T46" fmla="*/ 61 w 63"/>
                  <a:gd name="T47" fmla="*/ 41 h 65"/>
                  <a:gd name="T48" fmla="*/ 63 w 63"/>
                  <a:gd name="T49" fmla="*/ 33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3" h="65">
                    <a:moveTo>
                      <a:pt x="63" y="33"/>
                    </a:moveTo>
                    <a:lnTo>
                      <a:pt x="61" y="25"/>
                    </a:lnTo>
                    <a:lnTo>
                      <a:pt x="58" y="16"/>
                    </a:lnTo>
                    <a:lnTo>
                      <a:pt x="53" y="10"/>
                    </a:lnTo>
                    <a:lnTo>
                      <a:pt x="47" y="5"/>
                    </a:lnTo>
                    <a:lnTo>
                      <a:pt x="40" y="2"/>
                    </a:lnTo>
                    <a:lnTo>
                      <a:pt x="30" y="0"/>
                    </a:lnTo>
                    <a:lnTo>
                      <a:pt x="22" y="2"/>
                    </a:lnTo>
                    <a:lnTo>
                      <a:pt x="14" y="5"/>
                    </a:lnTo>
                    <a:lnTo>
                      <a:pt x="8" y="10"/>
                    </a:lnTo>
                    <a:lnTo>
                      <a:pt x="3" y="16"/>
                    </a:lnTo>
                    <a:lnTo>
                      <a:pt x="0" y="25"/>
                    </a:lnTo>
                    <a:lnTo>
                      <a:pt x="0" y="33"/>
                    </a:lnTo>
                    <a:lnTo>
                      <a:pt x="0" y="41"/>
                    </a:lnTo>
                    <a:lnTo>
                      <a:pt x="3" y="49"/>
                    </a:lnTo>
                    <a:lnTo>
                      <a:pt x="8" y="55"/>
                    </a:lnTo>
                    <a:lnTo>
                      <a:pt x="14" y="60"/>
                    </a:lnTo>
                    <a:lnTo>
                      <a:pt x="22" y="63"/>
                    </a:lnTo>
                    <a:lnTo>
                      <a:pt x="30" y="65"/>
                    </a:lnTo>
                    <a:lnTo>
                      <a:pt x="40" y="63"/>
                    </a:lnTo>
                    <a:lnTo>
                      <a:pt x="47" y="60"/>
                    </a:lnTo>
                    <a:lnTo>
                      <a:pt x="53" y="55"/>
                    </a:lnTo>
                    <a:lnTo>
                      <a:pt x="58" y="49"/>
                    </a:lnTo>
                    <a:lnTo>
                      <a:pt x="61" y="41"/>
                    </a:lnTo>
                    <a:lnTo>
                      <a:pt x="63" y="33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  <p:sp>
            <p:nvSpPr>
              <p:cNvPr id="1033" name="Freeform 156"/>
              <p:cNvSpPr>
                <a:spLocks/>
              </p:cNvSpPr>
              <p:nvPr/>
            </p:nvSpPr>
            <p:spPr bwMode="auto">
              <a:xfrm>
                <a:off x="7780338" y="3609975"/>
                <a:ext cx="101600" cy="100013"/>
              </a:xfrm>
              <a:custGeom>
                <a:avLst/>
                <a:gdLst>
                  <a:gd name="T0" fmla="*/ 64 w 64"/>
                  <a:gd name="T1" fmla="*/ 31 h 63"/>
                  <a:gd name="T2" fmla="*/ 64 w 64"/>
                  <a:gd name="T3" fmla="*/ 23 h 63"/>
                  <a:gd name="T4" fmla="*/ 60 w 64"/>
                  <a:gd name="T5" fmla="*/ 14 h 63"/>
                  <a:gd name="T6" fmla="*/ 54 w 64"/>
                  <a:gd name="T7" fmla="*/ 8 h 63"/>
                  <a:gd name="T8" fmla="*/ 47 w 64"/>
                  <a:gd name="T9" fmla="*/ 3 h 63"/>
                  <a:gd name="T10" fmla="*/ 41 w 64"/>
                  <a:gd name="T11" fmla="*/ 0 h 63"/>
                  <a:gd name="T12" fmla="*/ 31 w 64"/>
                  <a:gd name="T13" fmla="*/ 0 h 63"/>
                  <a:gd name="T14" fmla="*/ 23 w 64"/>
                  <a:gd name="T15" fmla="*/ 0 h 63"/>
                  <a:gd name="T16" fmla="*/ 15 w 64"/>
                  <a:gd name="T17" fmla="*/ 3 h 63"/>
                  <a:gd name="T18" fmla="*/ 8 w 64"/>
                  <a:gd name="T19" fmla="*/ 8 h 63"/>
                  <a:gd name="T20" fmla="*/ 4 w 64"/>
                  <a:gd name="T21" fmla="*/ 14 h 63"/>
                  <a:gd name="T22" fmla="*/ 0 w 64"/>
                  <a:gd name="T23" fmla="*/ 23 h 63"/>
                  <a:gd name="T24" fmla="*/ 0 w 64"/>
                  <a:gd name="T25" fmla="*/ 31 h 63"/>
                  <a:gd name="T26" fmla="*/ 0 w 64"/>
                  <a:gd name="T27" fmla="*/ 40 h 63"/>
                  <a:gd name="T28" fmla="*/ 4 w 64"/>
                  <a:gd name="T29" fmla="*/ 47 h 63"/>
                  <a:gd name="T30" fmla="*/ 8 w 64"/>
                  <a:gd name="T31" fmla="*/ 53 h 63"/>
                  <a:gd name="T32" fmla="*/ 15 w 64"/>
                  <a:gd name="T33" fmla="*/ 60 h 63"/>
                  <a:gd name="T34" fmla="*/ 23 w 64"/>
                  <a:gd name="T35" fmla="*/ 61 h 63"/>
                  <a:gd name="T36" fmla="*/ 31 w 64"/>
                  <a:gd name="T37" fmla="*/ 63 h 63"/>
                  <a:gd name="T38" fmla="*/ 41 w 64"/>
                  <a:gd name="T39" fmla="*/ 61 h 63"/>
                  <a:gd name="T40" fmla="*/ 47 w 64"/>
                  <a:gd name="T41" fmla="*/ 60 h 63"/>
                  <a:gd name="T42" fmla="*/ 54 w 64"/>
                  <a:gd name="T43" fmla="*/ 53 h 63"/>
                  <a:gd name="T44" fmla="*/ 60 w 64"/>
                  <a:gd name="T45" fmla="*/ 47 h 63"/>
                  <a:gd name="T46" fmla="*/ 64 w 64"/>
                  <a:gd name="T47" fmla="*/ 40 h 63"/>
                  <a:gd name="T48" fmla="*/ 64 w 64"/>
                  <a:gd name="T49" fmla="*/ 3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4" h="63">
                    <a:moveTo>
                      <a:pt x="64" y="31"/>
                    </a:moveTo>
                    <a:lnTo>
                      <a:pt x="64" y="23"/>
                    </a:lnTo>
                    <a:lnTo>
                      <a:pt x="60" y="14"/>
                    </a:lnTo>
                    <a:lnTo>
                      <a:pt x="54" y="8"/>
                    </a:lnTo>
                    <a:lnTo>
                      <a:pt x="47" y="3"/>
                    </a:lnTo>
                    <a:lnTo>
                      <a:pt x="41" y="0"/>
                    </a:lnTo>
                    <a:lnTo>
                      <a:pt x="31" y="0"/>
                    </a:lnTo>
                    <a:lnTo>
                      <a:pt x="23" y="0"/>
                    </a:lnTo>
                    <a:lnTo>
                      <a:pt x="15" y="3"/>
                    </a:lnTo>
                    <a:lnTo>
                      <a:pt x="8" y="8"/>
                    </a:lnTo>
                    <a:lnTo>
                      <a:pt x="4" y="14"/>
                    </a:lnTo>
                    <a:lnTo>
                      <a:pt x="0" y="23"/>
                    </a:lnTo>
                    <a:lnTo>
                      <a:pt x="0" y="31"/>
                    </a:lnTo>
                    <a:lnTo>
                      <a:pt x="0" y="40"/>
                    </a:lnTo>
                    <a:lnTo>
                      <a:pt x="4" y="47"/>
                    </a:lnTo>
                    <a:lnTo>
                      <a:pt x="8" y="53"/>
                    </a:lnTo>
                    <a:lnTo>
                      <a:pt x="15" y="60"/>
                    </a:lnTo>
                    <a:lnTo>
                      <a:pt x="23" y="61"/>
                    </a:lnTo>
                    <a:lnTo>
                      <a:pt x="31" y="63"/>
                    </a:lnTo>
                    <a:lnTo>
                      <a:pt x="41" y="61"/>
                    </a:lnTo>
                    <a:lnTo>
                      <a:pt x="47" y="60"/>
                    </a:lnTo>
                    <a:lnTo>
                      <a:pt x="54" y="53"/>
                    </a:lnTo>
                    <a:lnTo>
                      <a:pt x="60" y="47"/>
                    </a:lnTo>
                    <a:lnTo>
                      <a:pt x="64" y="40"/>
                    </a:lnTo>
                    <a:lnTo>
                      <a:pt x="64" y="31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2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208" name="ZoneTexte 207"/>
            <p:cNvSpPr txBox="1"/>
            <p:nvPr/>
          </p:nvSpPr>
          <p:spPr>
            <a:xfrm>
              <a:off x="4960126" y="3890964"/>
              <a:ext cx="3072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</a:t>
              </a:r>
            </a:p>
          </p:txBody>
        </p:sp>
        <p:sp>
          <p:nvSpPr>
            <p:cNvPr id="209" name="ZoneTexte 208"/>
            <p:cNvSpPr txBox="1"/>
            <p:nvPr/>
          </p:nvSpPr>
          <p:spPr>
            <a:xfrm>
              <a:off x="5009229" y="3436237"/>
              <a:ext cx="2580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10" name="ZoneTexte 209"/>
            <p:cNvSpPr txBox="1"/>
            <p:nvPr/>
          </p:nvSpPr>
          <p:spPr>
            <a:xfrm>
              <a:off x="5009229" y="2981511"/>
              <a:ext cx="2580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211" name="ZoneTexte 210"/>
            <p:cNvSpPr txBox="1"/>
            <p:nvPr/>
          </p:nvSpPr>
          <p:spPr>
            <a:xfrm>
              <a:off x="5009229" y="2526785"/>
              <a:ext cx="2580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212" name="ZoneTexte 211"/>
            <p:cNvSpPr txBox="1"/>
            <p:nvPr/>
          </p:nvSpPr>
          <p:spPr>
            <a:xfrm>
              <a:off x="5009229" y="2072059"/>
              <a:ext cx="2580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13" name="ZoneTexte 212"/>
            <p:cNvSpPr txBox="1"/>
            <p:nvPr/>
          </p:nvSpPr>
          <p:spPr>
            <a:xfrm>
              <a:off x="5451857" y="4087813"/>
              <a:ext cx="2580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14" name="ZoneTexte 213"/>
            <p:cNvSpPr txBox="1"/>
            <p:nvPr/>
          </p:nvSpPr>
          <p:spPr>
            <a:xfrm>
              <a:off x="5983440" y="4087813"/>
              <a:ext cx="339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215" name="ZoneTexte 214"/>
            <p:cNvSpPr txBox="1"/>
            <p:nvPr/>
          </p:nvSpPr>
          <p:spPr>
            <a:xfrm>
              <a:off x="6562083" y="4087813"/>
              <a:ext cx="339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216" name="ZoneTexte 215"/>
            <p:cNvSpPr txBox="1"/>
            <p:nvPr/>
          </p:nvSpPr>
          <p:spPr>
            <a:xfrm>
              <a:off x="7146283" y="4087813"/>
              <a:ext cx="339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72</a:t>
              </a:r>
            </a:p>
          </p:txBody>
        </p:sp>
        <p:sp>
          <p:nvSpPr>
            <p:cNvPr id="217" name="ZoneTexte 216"/>
            <p:cNvSpPr txBox="1"/>
            <p:nvPr/>
          </p:nvSpPr>
          <p:spPr>
            <a:xfrm>
              <a:off x="7730483" y="4087813"/>
              <a:ext cx="339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218" name="TextBox 137"/>
            <p:cNvSpPr txBox="1">
              <a:spLocks noChangeArrowheads="1"/>
            </p:cNvSpPr>
            <p:nvPr/>
          </p:nvSpPr>
          <p:spPr bwMode="auto">
            <a:xfrm>
              <a:off x="6381750" y="4422198"/>
              <a:ext cx="731837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 b="1" dirty="0">
                  <a:solidFill>
                    <a:srgbClr val="000066"/>
                  </a:solidFill>
                </a:rPr>
                <a:t>Week</a:t>
              </a:r>
            </a:p>
          </p:txBody>
        </p:sp>
        <p:grpSp>
          <p:nvGrpSpPr>
            <p:cNvPr id="226" name="Group 7"/>
            <p:cNvGrpSpPr/>
            <p:nvPr/>
          </p:nvGrpSpPr>
          <p:grpSpPr>
            <a:xfrm>
              <a:off x="7481500" y="2609056"/>
              <a:ext cx="1121855" cy="1281908"/>
              <a:chOff x="7362070" y="2492774"/>
              <a:chExt cx="1121855" cy="1281908"/>
            </a:xfrm>
          </p:grpSpPr>
          <p:sp>
            <p:nvSpPr>
              <p:cNvPr id="227" name="TextBox 12"/>
              <p:cNvSpPr txBox="1">
                <a:spLocks noChangeArrowheads="1"/>
              </p:cNvSpPr>
              <p:nvPr/>
            </p:nvSpPr>
            <p:spPr bwMode="auto">
              <a:xfrm>
                <a:off x="7883525" y="2492774"/>
                <a:ext cx="366713" cy="215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spcBef>
                    <a:spcPts val="300"/>
                  </a:spcBef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auto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FontTx/>
                  <a:buNone/>
                  <a:defRPr/>
                </a:pPr>
                <a:r>
                  <a:rPr lang="en-US" altLang="en-US" sz="1400" b="1" kern="0" dirty="0">
                    <a:solidFill>
                      <a:srgbClr val="333399"/>
                    </a:solidFill>
                    <a:latin typeface="+mj-lt"/>
                  </a:rPr>
                  <a:t>1.9</a:t>
                </a:r>
              </a:p>
            </p:txBody>
          </p:sp>
          <p:sp>
            <p:nvSpPr>
              <p:cNvPr id="228" name="TextBox 13"/>
              <p:cNvSpPr txBox="1">
                <a:spLocks noChangeArrowheads="1"/>
              </p:cNvSpPr>
              <p:nvPr/>
            </p:nvSpPr>
            <p:spPr bwMode="auto">
              <a:xfrm>
                <a:off x="7883525" y="3536356"/>
                <a:ext cx="458788" cy="238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spcBef>
                    <a:spcPts val="300"/>
                  </a:spcBef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auto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FontTx/>
                  <a:buNone/>
                  <a:defRPr/>
                </a:pPr>
                <a:r>
                  <a:rPr lang="en-US" altLang="en-US" sz="1400" b="1" kern="0" dirty="0">
                    <a:solidFill>
                      <a:srgbClr val="333399"/>
                    </a:solidFill>
                    <a:latin typeface="+mj-lt"/>
                  </a:rPr>
                  <a:t>-0.3</a:t>
                </a:r>
              </a:p>
            </p:txBody>
          </p:sp>
          <p:sp>
            <p:nvSpPr>
              <p:cNvPr id="229" name="Right Bracket 135"/>
              <p:cNvSpPr>
                <a:spLocks/>
              </p:cNvSpPr>
              <p:nvPr/>
            </p:nvSpPr>
            <p:spPr bwMode="auto">
              <a:xfrm>
                <a:off x="8272463" y="2585770"/>
                <a:ext cx="69850" cy="1043382"/>
              </a:xfrm>
              <a:prstGeom prst="rightBracket">
                <a:avLst>
                  <a:gd name="adj" fmla="val 0"/>
                </a:avLst>
              </a:prstGeom>
              <a:noFill/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en-US" altLang="en-US" sz="12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230" name="Rectangle 16"/>
              <p:cNvSpPr>
                <a:spLocks noChangeArrowheads="1"/>
              </p:cNvSpPr>
              <p:nvPr/>
            </p:nvSpPr>
            <p:spPr bwMode="auto">
              <a:xfrm>
                <a:off x="7362070" y="2941243"/>
                <a:ext cx="1121855" cy="184666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ts val="300"/>
                  </a:spcBef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Aft>
                    <a:spcPts val="60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auto">
                  <a:spcBef>
                    <a:spcPct val="20000"/>
                  </a:spcBef>
                  <a:spcAft>
                    <a:spcPct val="0"/>
                  </a:spcAft>
                  <a:buClr>
                    <a:srgbClr val="990000"/>
                  </a:buClr>
                  <a:buFontTx/>
                  <a:buNone/>
                  <a:defRPr/>
                </a:pPr>
                <a:r>
                  <a:rPr lang="en-US" altLang="en-US" sz="1200" kern="0" dirty="0">
                    <a:solidFill>
                      <a:srgbClr val="000066"/>
                    </a:solidFill>
                  </a:rPr>
                  <a:t>p &lt; 0.001</a:t>
                </a:r>
              </a:p>
            </p:txBody>
          </p:sp>
        </p:grpSp>
        <p:sp>
          <p:nvSpPr>
            <p:cNvPr id="231" name="TextBox 12"/>
            <p:cNvSpPr txBox="1">
              <a:spLocks noChangeArrowheads="1"/>
            </p:cNvSpPr>
            <p:nvPr/>
          </p:nvSpPr>
          <p:spPr bwMode="auto">
            <a:xfrm>
              <a:off x="6539635" y="2596660"/>
              <a:ext cx="3651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400" b="1" kern="0" dirty="0">
                  <a:solidFill>
                    <a:srgbClr val="333399"/>
                  </a:solidFill>
                  <a:latin typeface="+mj-lt"/>
                </a:rPr>
                <a:t>1.2</a:t>
              </a:r>
            </a:p>
          </p:txBody>
        </p:sp>
        <p:sp>
          <p:nvSpPr>
            <p:cNvPr id="232" name="TextBox 12"/>
            <p:cNvSpPr txBox="1">
              <a:spLocks noChangeArrowheads="1"/>
            </p:cNvSpPr>
            <p:nvPr/>
          </p:nvSpPr>
          <p:spPr bwMode="auto">
            <a:xfrm>
              <a:off x="6432757" y="3679421"/>
              <a:ext cx="538956" cy="280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ts val="300"/>
                </a:spcBef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Aft>
                  <a:spcPts val="600"/>
                </a:spcAft>
                <a:buClr>
                  <a:srgbClr val="C00000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auto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r>
                <a:rPr lang="en-US" altLang="en-US" sz="1400" b="1" kern="0" dirty="0">
                  <a:solidFill>
                    <a:srgbClr val="333399"/>
                  </a:solidFill>
                  <a:latin typeface="+mj-lt"/>
                </a:rPr>
                <a:t>-0.1</a:t>
              </a:r>
            </a:p>
          </p:txBody>
        </p:sp>
      </p:grpSp>
      <p:sp>
        <p:nvSpPr>
          <p:cNvPr id="233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  <p:sp>
        <p:nvSpPr>
          <p:cNvPr id="23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sp>
        <p:nvSpPr>
          <p:cNvPr id="235" name="Text Box 2"/>
          <p:cNvSpPr txBox="1">
            <a:spLocks noChangeArrowheads="1"/>
          </p:cNvSpPr>
          <p:nvPr/>
        </p:nvSpPr>
        <p:spPr bwMode="auto">
          <a:xfrm>
            <a:off x="250825" y="1112183"/>
            <a:ext cx="8674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Mean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change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in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bone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mineral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density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through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W96 (%, 95% CI)</a:t>
            </a:r>
          </a:p>
        </p:txBody>
      </p:sp>
      <p:sp>
        <p:nvSpPr>
          <p:cNvPr id="200" name="Text Box 3"/>
          <p:cNvSpPr txBox="1">
            <a:spLocks noChangeArrowheads="1"/>
          </p:cNvSpPr>
          <p:nvPr/>
        </p:nvSpPr>
        <p:spPr bwMode="auto">
          <a:xfrm>
            <a:off x="752528" y="6409754"/>
            <a:ext cx="83936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</a:rPr>
              <a:t>Gallant J, CROI 2016, Abs. 29, </a:t>
            </a:r>
            <a:r>
              <a:rPr lang="fr-FR" sz="1200" i="1" dirty="0">
                <a:solidFill>
                  <a:srgbClr val="CC3300"/>
                </a:solidFill>
              </a:rPr>
              <a:t>Gallant J. Lancet HIV. </a:t>
            </a:r>
            <a:r>
              <a:rPr lang="fr-FR" sz="1200" i="1" dirty="0" smtClean="0">
                <a:solidFill>
                  <a:srgbClr val="CC3300"/>
                </a:solidFill>
              </a:rPr>
              <a:t>2016;3:e158-65,</a:t>
            </a:r>
            <a:br>
              <a:rPr lang="fr-FR" sz="1200" i="1" dirty="0" smtClean="0">
                <a:solidFill>
                  <a:srgbClr val="CC3300"/>
                </a:solidFill>
              </a:rPr>
            </a:br>
            <a:r>
              <a:rPr lang="fr-FR" sz="1200" i="1" dirty="0" err="1" smtClean="0">
                <a:solidFill>
                  <a:srgbClr val="CC3300"/>
                </a:solidFill>
              </a:rPr>
              <a:t>Raffi</a:t>
            </a:r>
            <a:r>
              <a:rPr lang="fr-FR" sz="1200" i="1" dirty="0" smtClean="0">
                <a:solidFill>
                  <a:srgbClr val="CC3300"/>
                </a:solidFill>
              </a:rPr>
              <a:t> </a:t>
            </a:r>
            <a:r>
              <a:rPr lang="fr-FR" sz="1200" i="1" dirty="0">
                <a:solidFill>
                  <a:srgbClr val="CC3300"/>
                </a:solidFill>
              </a:rPr>
              <a:t>F. J </a:t>
            </a:r>
            <a:r>
              <a:rPr lang="fr-FR" sz="1200" i="1" dirty="0" err="1">
                <a:solidFill>
                  <a:srgbClr val="CC3300"/>
                </a:solidFill>
              </a:rPr>
              <a:t>Acquir</a:t>
            </a:r>
            <a:r>
              <a:rPr lang="fr-FR" sz="1200" i="1" dirty="0">
                <a:solidFill>
                  <a:srgbClr val="CC3300"/>
                </a:solidFill>
              </a:rPr>
              <a:t> Immune </a:t>
            </a:r>
            <a:r>
              <a:rPr lang="fr-FR" sz="1200" i="1" dirty="0" err="1">
                <a:solidFill>
                  <a:srgbClr val="CC3300"/>
                </a:solidFill>
              </a:rPr>
              <a:t>Defic</a:t>
            </a:r>
            <a:r>
              <a:rPr lang="fr-FR" sz="1200" i="1" dirty="0">
                <a:solidFill>
                  <a:srgbClr val="CC3300"/>
                </a:solidFill>
              </a:rPr>
              <a:t> </a:t>
            </a:r>
            <a:r>
              <a:rPr lang="fr-FR" sz="1200" i="1" dirty="0" err="1">
                <a:solidFill>
                  <a:srgbClr val="CC3300"/>
                </a:solidFill>
              </a:rPr>
              <a:t>Syndr</a:t>
            </a:r>
            <a:r>
              <a:rPr lang="fr-FR" sz="1200" i="1" dirty="0">
                <a:solidFill>
                  <a:srgbClr val="CC3300"/>
                </a:solidFill>
              </a:rPr>
              <a:t>. 2017;75:226-31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7212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799" y="1598840"/>
            <a:ext cx="4475599" cy="513984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dirty="0">
                <a:solidFill>
                  <a:srgbClr val="000066"/>
                </a:solidFill>
              </a:rPr>
              <a:t>The distribution of the bone mineral density status (normal, osteopenia, osteoporosis) adjusted for baseline status was significantly different between treatment groups at W48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at the hip (p = 0.012)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and at the spine (p = 0.037)</a:t>
            </a:r>
          </a:p>
          <a:p>
            <a:pPr>
              <a:spcBef>
                <a:spcPts val="600"/>
              </a:spcBef>
            </a:pPr>
            <a:r>
              <a:rPr lang="en-US" sz="1800" dirty="0">
                <a:solidFill>
                  <a:srgbClr val="000066"/>
                </a:solidFill>
              </a:rPr>
              <a:t>Driven by a higher percentage of subjects in the F/TAF group with an improvement in BMD status (i.e. osteopenia to normal, osteoporosis to normal or osteopenia), and correspondingly, a lower percentage of subjects in the F/TAF with worsening BMD status (i.e. normal to osteopenia or osteoporosis, or osteopenia to osteoporosis)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GS-US-311-1089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50825" y="1112183"/>
            <a:ext cx="8674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Bone mineral density status changes through W48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897438" y="6570663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/>
              <a:t>Gallant J. Lancet HIV. 2016;3:e158-65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4436731" y="1948392"/>
            <a:ext cx="4506267" cy="3811891"/>
            <a:chOff x="4436731" y="1948392"/>
            <a:chExt cx="4506267" cy="3811891"/>
          </a:xfrm>
        </p:grpSpPr>
        <p:sp>
          <p:nvSpPr>
            <p:cNvPr id="155" name="AutoShape 165"/>
            <p:cNvSpPr>
              <a:spLocks noChangeArrowheads="1"/>
            </p:cNvSpPr>
            <p:nvPr/>
          </p:nvSpPr>
          <p:spPr bwMode="auto">
            <a:xfrm>
              <a:off x="5182217" y="1948392"/>
              <a:ext cx="2994284" cy="35491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5325076" y="2101405"/>
              <a:ext cx="68901" cy="68900"/>
            </a:xfrm>
            <a:custGeom>
              <a:avLst/>
              <a:gdLst>
                <a:gd name="T0" fmla="*/ 0 w 79"/>
                <a:gd name="T1" fmla="*/ 0 h 79"/>
                <a:gd name="T2" fmla="*/ 0 w 79"/>
                <a:gd name="T3" fmla="*/ 79 h 79"/>
                <a:gd name="T4" fmla="*/ 79 w 79"/>
                <a:gd name="T5" fmla="*/ 79 h 79"/>
                <a:gd name="T6" fmla="*/ 79 w 79"/>
                <a:gd name="T7" fmla="*/ 0 h 79"/>
                <a:gd name="T8" fmla="*/ 0 w 79"/>
                <a:gd name="T9" fmla="*/ 0 h 79"/>
                <a:gd name="T10" fmla="*/ 0 w 79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79">
                  <a:moveTo>
                    <a:pt x="0" y="0"/>
                  </a:moveTo>
                  <a:lnTo>
                    <a:pt x="0" y="79"/>
                  </a:lnTo>
                  <a:lnTo>
                    <a:pt x="79" y="79"/>
                  </a:lnTo>
                  <a:lnTo>
                    <a:pt x="79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6129389" y="2101405"/>
              <a:ext cx="70667" cy="68900"/>
            </a:xfrm>
            <a:custGeom>
              <a:avLst/>
              <a:gdLst>
                <a:gd name="T0" fmla="*/ 0 w 78"/>
                <a:gd name="T1" fmla="*/ 0 h 79"/>
                <a:gd name="T2" fmla="*/ 0 w 78"/>
                <a:gd name="T3" fmla="*/ 79 h 79"/>
                <a:gd name="T4" fmla="*/ 78 w 78"/>
                <a:gd name="T5" fmla="*/ 79 h 79"/>
                <a:gd name="T6" fmla="*/ 78 w 78"/>
                <a:gd name="T7" fmla="*/ 0 h 79"/>
                <a:gd name="T8" fmla="*/ 0 w 78"/>
                <a:gd name="T9" fmla="*/ 0 h 79"/>
                <a:gd name="T10" fmla="*/ 0 w 78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79">
                  <a:moveTo>
                    <a:pt x="0" y="0"/>
                  </a:moveTo>
                  <a:lnTo>
                    <a:pt x="0" y="79"/>
                  </a:lnTo>
                  <a:lnTo>
                    <a:pt x="78" y="79"/>
                  </a:lnTo>
                  <a:lnTo>
                    <a:pt x="78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7099796" y="2101405"/>
              <a:ext cx="67134" cy="68900"/>
            </a:xfrm>
            <a:custGeom>
              <a:avLst/>
              <a:gdLst>
                <a:gd name="T0" fmla="*/ 0 w 77"/>
                <a:gd name="T1" fmla="*/ 0 h 79"/>
                <a:gd name="T2" fmla="*/ 0 w 77"/>
                <a:gd name="T3" fmla="*/ 79 h 79"/>
                <a:gd name="T4" fmla="*/ 77 w 77"/>
                <a:gd name="T5" fmla="*/ 79 h 79"/>
                <a:gd name="T6" fmla="*/ 77 w 77"/>
                <a:gd name="T7" fmla="*/ 0 h 79"/>
                <a:gd name="T8" fmla="*/ 0 w 77"/>
                <a:gd name="T9" fmla="*/ 0 h 79"/>
                <a:gd name="T10" fmla="*/ 0 w 77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79">
                  <a:moveTo>
                    <a:pt x="0" y="0"/>
                  </a:moveTo>
                  <a:lnTo>
                    <a:pt x="0" y="79"/>
                  </a:lnTo>
                  <a:lnTo>
                    <a:pt x="77" y="79"/>
                  </a:lnTo>
                  <a:lnTo>
                    <a:pt x="7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5036660" y="2951613"/>
              <a:ext cx="1835586" cy="1855020"/>
            </a:xfrm>
            <a:custGeom>
              <a:avLst/>
              <a:gdLst>
                <a:gd name="T0" fmla="*/ 2077 w 2077"/>
                <a:gd name="T1" fmla="*/ 2098 h 2098"/>
                <a:gd name="T2" fmla="*/ 0 w 2077"/>
                <a:gd name="T3" fmla="*/ 2098 h 2098"/>
                <a:gd name="T4" fmla="*/ 0 w 2077"/>
                <a:gd name="T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77" h="2098">
                  <a:moveTo>
                    <a:pt x="2077" y="2098"/>
                  </a:moveTo>
                  <a:lnTo>
                    <a:pt x="0" y="2098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4981893" y="2963980"/>
              <a:ext cx="5476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4981893" y="3333217"/>
              <a:ext cx="5476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4981893" y="3700688"/>
              <a:ext cx="5476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4981893" y="4068158"/>
              <a:ext cx="5476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4981893" y="4437395"/>
              <a:ext cx="5476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4981893" y="4806633"/>
              <a:ext cx="5476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58" name="Freeform 37"/>
            <p:cNvSpPr>
              <a:spLocks/>
            </p:cNvSpPr>
            <p:nvPr/>
          </p:nvSpPr>
          <p:spPr bwMode="auto">
            <a:xfrm>
              <a:off x="6054270" y="2963980"/>
              <a:ext cx="272070" cy="98934"/>
            </a:xfrm>
            <a:custGeom>
              <a:avLst/>
              <a:gdLst>
                <a:gd name="T0" fmla="*/ 308 w 308"/>
                <a:gd name="T1" fmla="*/ 110 h 110"/>
                <a:gd name="T2" fmla="*/ 308 w 308"/>
                <a:gd name="T3" fmla="*/ 0 h 110"/>
                <a:gd name="T4" fmla="*/ 0 w 308"/>
                <a:gd name="T5" fmla="*/ 0 h 110"/>
                <a:gd name="T6" fmla="*/ 0 w 308"/>
                <a:gd name="T7" fmla="*/ 110 h 110"/>
                <a:gd name="T8" fmla="*/ 308 w 308"/>
                <a:gd name="T9" fmla="*/ 110 h 110"/>
                <a:gd name="T10" fmla="*/ 308 w 308"/>
                <a:gd name="T11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110">
                  <a:moveTo>
                    <a:pt x="308" y="110"/>
                  </a:moveTo>
                  <a:lnTo>
                    <a:pt x="308" y="0"/>
                  </a:lnTo>
                  <a:lnTo>
                    <a:pt x="0" y="0"/>
                  </a:lnTo>
                  <a:lnTo>
                    <a:pt x="0" y="110"/>
                  </a:lnTo>
                  <a:lnTo>
                    <a:pt x="308" y="110"/>
                  </a:lnTo>
                  <a:lnTo>
                    <a:pt x="308" y="110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59" name="Freeform 38"/>
            <p:cNvSpPr>
              <a:spLocks/>
            </p:cNvSpPr>
            <p:nvPr/>
          </p:nvSpPr>
          <p:spPr bwMode="auto">
            <a:xfrm>
              <a:off x="6054270" y="3062914"/>
              <a:ext cx="272070" cy="641306"/>
            </a:xfrm>
            <a:custGeom>
              <a:avLst/>
              <a:gdLst>
                <a:gd name="T0" fmla="*/ 308 w 308"/>
                <a:gd name="T1" fmla="*/ 726 h 726"/>
                <a:gd name="T2" fmla="*/ 308 w 308"/>
                <a:gd name="T3" fmla="*/ 0 h 726"/>
                <a:gd name="T4" fmla="*/ 0 w 308"/>
                <a:gd name="T5" fmla="*/ 0 h 726"/>
                <a:gd name="T6" fmla="*/ 0 w 308"/>
                <a:gd name="T7" fmla="*/ 726 h 726"/>
                <a:gd name="T8" fmla="*/ 308 w 308"/>
                <a:gd name="T9" fmla="*/ 726 h 726"/>
                <a:gd name="T10" fmla="*/ 308 w 308"/>
                <a:gd name="T11" fmla="*/ 726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726">
                  <a:moveTo>
                    <a:pt x="308" y="726"/>
                  </a:moveTo>
                  <a:lnTo>
                    <a:pt x="308" y="0"/>
                  </a:lnTo>
                  <a:lnTo>
                    <a:pt x="0" y="0"/>
                  </a:lnTo>
                  <a:lnTo>
                    <a:pt x="0" y="726"/>
                  </a:lnTo>
                  <a:lnTo>
                    <a:pt x="308" y="726"/>
                  </a:lnTo>
                  <a:lnTo>
                    <a:pt x="308" y="726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60" name="Freeform 39"/>
            <p:cNvSpPr>
              <a:spLocks/>
            </p:cNvSpPr>
            <p:nvPr/>
          </p:nvSpPr>
          <p:spPr bwMode="auto">
            <a:xfrm>
              <a:off x="6054270" y="3704221"/>
              <a:ext cx="272070" cy="1102412"/>
            </a:xfrm>
            <a:custGeom>
              <a:avLst/>
              <a:gdLst>
                <a:gd name="T0" fmla="*/ 308 w 308"/>
                <a:gd name="T1" fmla="*/ 0 h 1248"/>
                <a:gd name="T2" fmla="*/ 0 w 308"/>
                <a:gd name="T3" fmla="*/ 0 h 1248"/>
                <a:gd name="T4" fmla="*/ 0 w 308"/>
                <a:gd name="T5" fmla="*/ 1248 h 1248"/>
                <a:gd name="T6" fmla="*/ 308 w 308"/>
                <a:gd name="T7" fmla="*/ 1248 h 1248"/>
                <a:gd name="T8" fmla="*/ 308 w 308"/>
                <a:gd name="T9" fmla="*/ 0 h 1248"/>
                <a:gd name="T10" fmla="*/ 308 w 308"/>
                <a:gd name="T11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1248">
                  <a:moveTo>
                    <a:pt x="308" y="0"/>
                  </a:moveTo>
                  <a:lnTo>
                    <a:pt x="0" y="0"/>
                  </a:lnTo>
                  <a:lnTo>
                    <a:pt x="0" y="1248"/>
                  </a:lnTo>
                  <a:lnTo>
                    <a:pt x="308" y="1248"/>
                  </a:lnTo>
                  <a:lnTo>
                    <a:pt x="308" y="0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61" name="Freeform 40"/>
            <p:cNvSpPr>
              <a:spLocks/>
            </p:cNvSpPr>
            <p:nvPr/>
          </p:nvSpPr>
          <p:spPr bwMode="auto">
            <a:xfrm>
              <a:off x="6515376" y="2963980"/>
              <a:ext cx="272070" cy="90100"/>
            </a:xfrm>
            <a:custGeom>
              <a:avLst/>
              <a:gdLst>
                <a:gd name="T0" fmla="*/ 0 w 307"/>
                <a:gd name="T1" fmla="*/ 0 h 101"/>
                <a:gd name="T2" fmla="*/ 0 w 307"/>
                <a:gd name="T3" fmla="*/ 101 h 101"/>
                <a:gd name="T4" fmla="*/ 307 w 307"/>
                <a:gd name="T5" fmla="*/ 101 h 101"/>
                <a:gd name="T6" fmla="*/ 307 w 307"/>
                <a:gd name="T7" fmla="*/ 0 h 101"/>
                <a:gd name="T8" fmla="*/ 0 w 307"/>
                <a:gd name="T9" fmla="*/ 0 h 101"/>
                <a:gd name="T10" fmla="*/ 0 w 307"/>
                <a:gd name="T1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101">
                  <a:moveTo>
                    <a:pt x="0" y="0"/>
                  </a:moveTo>
                  <a:lnTo>
                    <a:pt x="0" y="101"/>
                  </a:lnTo>
                  <a:lnTo>
                    <a:pt x="307" y="101"/>
                  </a:lnTo>
                  <a:lnTo>
                    <a:pt x="30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62" name="Freeform 41"/>
            <p:cNvSpPr>
              <a:spLocks/>
            </p:cNvSpPr>
            <p:nvPr/>
          </p:nvSpPr>
          <p:spPr bwMode="auto">
            <a:xfrm>
              <a:off x="6515376" y="3054081"/>
              <a:ext cx="272070" cy="655440"/>
            </a:xfrm>
            <a:custGeom>
              <a:avLst/>
              <a:gdLst>
                <a:gd name="T0" fmla="*/ 307 w 307"/>
                <a:gd name="T1" fmla="*/ 0 h 743"/>
                <a:gd name="T2" fmla="*/ 0 w 307"/>
                <a:gd name="T3" fmla="*/ 0 h 743"/>
                <a:gd name="T4" fmla="*/ 0 w 307"/>
                <a:gd name="T5" fmla="*/ 743 h 743"/>
                <a:gd name="T6" fmla="*/ 307 w 307"/>
                <a:gd name="T7" fmla="*/ 743 h 743"/>
                <a:gd name="T8" fmla="*/ 307 w 307"/>
                <a:gd name="T9" fmla="*/ 0 h 743"/>
                <a:gd name="T10" fmla="*/ 307 w 307"/>
                <a:gd name="T11" fmla="*/ 0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743">
                  <a:moveTo>
                    <a:pt x="307" y="0"/>
                  </a:moveTo>
                  <a:lnTo>
                    <a:pt x="0" y="0"/>
                  </a:lnTo>
                  <a:lnTo>
                    <a:pt x="0" y="743"/>
                  </a:lnTo>
                  <a:lnTo>
                    <a:pt x="307" y="743"/>
                  </a:lnTo>
                  <a:lnTo>
                    <a:pt x="307" y="0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63" name="Freeform 42"/>
            <p:cNvSpPr>
              <a:spLocks/>
            </p:cNvSpPr>
            <p:nvPr/>
          </p:nvSpPr>
          <p:spPr bwMode="auto">
            <a:xfrm>
              <a:off x="6515376" y="3709521"/>
              <a:ext cx="272070" cy="1097111"/>
            </a:xfrm>
            <a:custGeom>
              <a:avLst/>
              <a:gdLst>
                <a:gd name="T0" fmla="*/ 307 w 307"/>
                <a:gd name="T1" fmla="*/ 0 h 1240"/>
                <a:gd name="T2" fmla="*/ 0 w 307"/>
                <a:gd name="T3" fmla="*/ 0 h 1240"/>
                <a:gd name="T4" fmla="*/ 0 w 307"/>
                <a:gd name="T5" fmla="*/ 1240 h 1240"/>
                <a:gd name="T6" fmla="*/ 307 w 307"/>
                <a:gd name="T7" fmla="*/ 1240 h 1240"/>
                <a:gd name="T8" fmla="*/ 307 w 307"/>
                <a:gd name="T9" fmla="*/ 0 h 1240"/>
                <a:gd name="T10" fmla="*/ 307 w 307"/>
                <a:gd name="T11" fmla="*/ 0 h 1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1240">
                  <a:moveTo>
                    <a:pt x="307" y="0"/>
                  </a:moveTo>
                  <a:lnTo>
                    <a:pt x="0" y="0"/>
                  </a:lnTo>
                  <a:lnTo>
                    <a:pt x="0" y="1240"/>
                  </a:lnTo>
                  <a:lnTo>
                    <a:pt x="307" y="1240"/>
                  </a:lnTo>
                  <a:lnTo>
                    <a:pt x="307" y="0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64" name="Freeform 43"/>
            <p:cNvSpPr>
              <a:spLocks/>
            </p:cNvSpPr>
            <p:nvPr/>
          </p:nvSpPr>
          <p:spPr bwMode="auto">
            <a:xfrm>
              <a:off x="5594932" y="2963980"/>
              <a:ext cx="272070" cy="70667"/>
            </a:xfrm>
            <a:custGeom>
              <a:avLst/>
              <a:gdLst>
                <a:gd name="T0" fmla="*/ 307 w 307"/>
                <a:gd name="T1" fmla="*/ 78 h 78"/>
                <a:gd name="T2" fmla="*/ 307 w 307"/>
                <a:gd name="T3" fmla="*/ 0 h 78"/>
                <a:gd name="T4" fmla="*/ 0 w 307"/>
                <a:gd name="T5" fmla="*/ 0 h 78"/>
                <a:gd name="T6" fmla="*/ 0 w 307"/>
                <a:gd name="T7" fmla="*/ 78 h 78"/>
                <a:gd name="T8" fmla="*/ 307 w 307"/>
                <a:gd name="T9" fmla="*/ 78 h 78"/>
                <a:gd name="T10" fmla="*/ 307 w 307"/>
                <a:gd name="T1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78">
                  <a:moveTo>
                    <a:pt x="307" y="78"/>
                  </a:moveTo>
                  <a:lnTo>
                    <a:pt x="307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307" y="78"/>
                  </a:lnTo>
                  <a:lnTo>
                    <a:pt x="307" y="78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65" name="Freeform 44"/>
            <p:cNvSpPr>
              <a:spLocks/>
            </p:cNvSpPr>
            <p:nvPr/>
          </p:nvSpPr>
          <p:spPr bwMode="auto">
            <a:xfrm>
              <a:off x="5594932" y="3034647"/>
              <a:ext cx="272070" cy="722574"/>
            </a:xfrm>
            <a:custGeom>
              <a:avLst/>
              <a:gdLst>
                <a:gd name="T0" fmla="*/ 307 w 307"/>
                <a:gd name="T1" fmla="*/ 0 h 818"/>
                <a:gd name="T2" fmla="*/ 0 w 307"/>
                <a:gd name="T3" fmla="*/ 0 h 818"/>
                <a:gd name="T4" fmla="*/ 0 w 307"/>
                <a:gd name="T5" fmla="*/ 818 h 818"/>
                <a:gd name="T6" fmla="*/ 307 w 307"/>
                <a:gd name="T7" fmla="*/ 818 h 818"/>
                <a:gd name="T8" fmla="*/ 307 w 307"/>
                <a:gd name="T9" fmla="*/ 0 h 818"/>
                <a:gd name="T10" fmla="*/ 307 w 307"/>
                <a:gd name="T11" fmla="*/ 0 h 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818">
                  <a:moveTo>
                    <a:pt x="307" y="0"/>
                  </a:moveTo>
                  <a:lnTo>
                    <a:pt x="0" y="0"/>
                  </a:lnTo>
                  <a:lnTo>
                    <a:pt x="0" y="818"/>
                  </a:lnTo>
                  <a:lnTo>
                    <a:pt x="307" y="818"/>
                  </a:lnTo>
                  <a:lnTo>
                    <a:pt x="307" y="0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66" name="Freeform 45"/>
            <p:cNvSpPr>
              <a:spLocks/>
            </p:cNvSpPr>
            <p:nvPr/>
          </p:nvSpPr>
          <p:spPr bwMode="auto">
            <a:xfrm>
              <a:off x="5594932" y="3757222"/>
              <a:ext cx="272070" cy="1049411"/>
            </a:xfrm>
            <a:custGeom>
              <a:avLst/>
              <a:gdLst>
                <a:gd name="T0" fmla="*/ 307 w 307"/>
                <a:gd name="T1" fmla="*/ 0 h 1188"/>
                <a:gd name="T2" fmla="*/ 0 w 307"/>
                <a:gd name="T3" fmla="*/ 0 h 1188"/>
                <a:gd name="T4" fmla="*/ 0 w 307"/>
                <a:gd name="T5" fmla="*/ 1188 h 1188"/>
                <a:gd name="T6" fmla="*/ 307 w 307"/>
                <a:gd name="T7" fmla="*/ 1188 h 1188"/>
                <a:gd name="T8" fmla="*/ 307 w 307"/>
                <a:gd name="T9" fmla="*/ 0 h 1188"/>
                <a:gd name="T10" fmla="*/ 307 w 307"/>
                <a:gd name="T11" fmla="*/ 0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1188">
                  <a:moveTo>
                    <a:pt x="307" y="0"/>
                  </a:moveTo>
                  <a:lnTo>
                    <a:pt x="0" y="0"/>
                  </a:lnTo>
                  <a:lnTo>
                    <a:pt x="0" y="1188"/>
                  </a:lnTo>
                  <a:lnTo>
                    <a:pt x="307" y="1188"/>
                  </a:lnTo>
                  <a:lnTo>
                    <a:pt x="307" y="0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67" name="Freeform 46"/>
            <p:cNvSpPr>
              <a:spLocks/>
            </p:cNvSpPr>
            <p:nvPr/>
          </p:nvSpPr>
          <p:spPr bwMode="auto">
            <a:xfrm>
              <a:off x="5135594" y="2963980"/>
              <a:ext cx="272070" cy="114834"/>
            </a:xfrm>
            <a:custGeom>
              <a:avLst/>
              <a:gdLst>
                <a:gd name="T0" fmla="*/ 307 w 307"/>
                <a:gd name="T1" fmla="*/ 129 h 129"/>
                <a:gd name="T2" fmla="*/ 307 w 307"/>
                <a:gd name="T3" fmla="*/ 0 h 129"/>
                <a:gd name="T4" fmla="*/ 0 w 307"/>
                <a:gd name="T5" fmla="*/ 0 h 129"/>
                <a:gd name="T6" fmla="*/ 0 w 307"/>
                <a:gd name="T7" fmla="*/ 129 h 129"/>
                <a:gd name="T8" fmla="*/ 307 w 307"/>
                <a:gd name="T9" fmla="*/ 129 h 129"/>
                <a:gd name="T10" fmla="*/ 307 w 307"/>
                <a:gd name="T11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129">
                  <a:moveTo>
                    <a:pt x="307" y="129"/>
                  </a:moveTo>
                  <a:lnTo>
                    <a:pt x="307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307" y="129"/>
                  </a:lnTo>
                  <a:lnTo>
                    <a:pt x="307" y="129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68" name="Freeform 47"/>
            <p:cNvSpPr>
              <a:spLocks/>
            </p:cNvSpPr>
            <p:nvPr/>
          </p:nvSpPr>
          <p:spPr bwMode="auto">
            <a:xfrm>
              <a:off x="5135594" y="3078815"/>
              <a:ext cx="272070" cy="733174"/>
            </a:xfrm>
            <a:custGeom>
              <a:avLst/>
              <a:gdLst>
                <a:gd name="T0" fmla="*/ 307 w 307"/>
                <a:gd name="T1" fmla="*/ 830 h 830"/>
                <a:gd name="T2" fmla="*/ 307 w 307"/>
                <a:gd name="T3" fmla="*/ 0 h 830"/>
                <a:gd name="T4" fmla="*/ 0 w 307"/>
                <a:gd name="T5" fmla="*/ 0 h 830"/>
                <a:gd name="T6" fmla="*/ 0 w 307"/>
                <a:gd name="T7" fmla="*/ 830 h 830"/>
                <a:gd name="T8" fmla="*/ 307 w 307"/>
                <a:gd name="T9" fmla="*/ 830 h 830"/>
                <a:gd name="T10" fmla="*/ 307 w 307"/>
                <a:gd name="T11" fmla="*/ 83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830">
                  <a:moveTo>
                    <a:pt x="307" y="830"/>
                  </a:moveTo>
                  <a:lnTo>
                    <a:pt x="307" y="0"/>
                  </a:lnTo>
                  <a:lnTo>
                    <a:pt x="0" y="0"/>
                  </a:lnTo>
                  <a:lnTo>
                    <a:pt x="0" y="830"/>
                  </a:lnTo>
                  <a:lnTo>
                    <a:pt x="307" y="830"/>
                  </a:lnTo>
                  <a:lnTo>
                    <a:pt x="307" y="83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69" name="Freeform 48"/>
            <p:cNvSpPr>
              <a:spLocks/>
            </p:cNvSpPr>
            <p:nvPr/>
          </p:nvSpPr>
          <p:spPr bwMode="auto">
            <a:xfrm>
              <a:off x="5135594" y="3811989"/>
              <a:ext cx="272070" cy="994643"/>
            </a:xfrm>
            <a:custGeom>
              <a:avLst/>
              <a:gdLst>
                <a:gd name="T0" fmla="*/ 307 w 307"/>
                <a:gd name="T1" fmla="*/ 1125 h 1125"/>
                <a:gd name="T2" fmla="*/ 307 w 307"/>
                <a:gd name="T3" fmla="*/ 0 h 1125"/>
                <a:gd name="T4" fmla="*/ 0 w 307"/>
                <a:gd name="T5" fmla="*/ 0 h 1125"/>
                <a:gd name="T6" fmla="*/ 0 w 307"/>
                <a:gd name="T7" fmla="*/ 1125 h 1125"/>
                <a:gd name="T8" fmla="*/ 307 w 307"/>
                <a:gd name="T9" fmla="*/ 1125 h 1125"/>
                <a:gd name="T10" fmla="*/ 307 w 307"/>
                <a:gd name="T11" fmla="*/ 1125 h 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1125">
                  <a:moveTo>
                    <a:pt x="307" y="1125"/>
                  </a:moveTo>
                  <a:lnTo>
                    <a:pt x="307" y="0"/>
                  </a:lnTo>
                  <a:lnTo>
                    <a:pt x="0" y="0"/>
                  </a:lnTo>
                  <a:lnTo>
                    <a:pt x="0" y="1125"/>
                  </a:lnTo>
                  <a:lnTo>
                    <a:pt x="307" y="1125"/>
                  </a:lnTo>
                  <a:lnTo>
                    <a:pt x="307" y="1125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8124825" y="2951613"/>
              <a:ext cx="270303" cy="24734"/>
            </a:xfrm>
            <a:custGeom>
              <a:avLst/>
              <a:gdLst>
                <a:gd name="T0" fmla="*/ 308 w 308"/>
                <a:gd name="T1" fmla="*/ 26 h 26"/>
                <a:gd name="T2" fmla="*/ 308 w 308"/>
                <a:gd name="T3" fmla="*/ 0 h 26"/>
                <a:gd name="T4" fmla="*/ 0 w 308"/>
                <a:gd name="T5" fmla="*/ 0 h 26"/>
                <a:gd name="T6" fmla="*/ 0 w 308"/>
                <a:gd name="T7" fmla="*/ 26 h 26"/>
                <a:gd name="T8" fmla="*/ 308 w 308"/>
                <a:gd name="T9" fmla="*/ 26 h 26"/>
                <a:gd name="T10" fmla="*/ 308 w 308"/>
                <a:gd name="T1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26">
                  <a:moveTo>
                    <a:pt x="308" y="26"/>
                  </a:moveTo>
                  <a:lnTo>
                    <a:pt x="308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308" y="26"/>
                  </a:lnTo>
                  <a:lnTo>
                    <a:pt x="308" y="26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8124825" y="2976347"/>
              <a:ext cx="270303" cy="628940"/>
            </a:xfrm>
            <a:custGeom>
              <a:avLst/>
              <a:gdLst>
                <a:gd name="T0" fmla="*/ 308 w 308"/>
                <a:gd name="T1" fmla="*/ 713 h 713"/>
                <a:gd name="T2" fmla="*/ 308 w 308"/>
                <a:gd name="T3" fmla="*/ 0 h 713"/>
                <a:gd name="T4" fmla="*/ 0 w 308"/>
                <a:gd name="T5" fmla="*/ 0 h 713"/>
                <a:gd name="T6" fmla="*/ 0 w 308"/>
                <a:gd name="T7" fmla="*/ 713 h 713"/>
                <a:gd name="T8" fmla="*/ 308 w 308"/>
                <a:gd name="T9" fmla="*/ 713 h 713"/>
                <a:gd name="T10" fmla="*/ 308 w 308"/>
                <a:gd name="T11" fmla="*/ 71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713">
                  <a:moveTo>
                    <a:pt x="308" y="713"/>
                  </a:moveTo>
                  <a:lnTo>
                    <a:pt x="308" y="0"/>
                  </a:lnTo>
                  <a:lnTo>
                    <a:pt x="0" y="0"/>
                  </a:lnTo>
                  <a:lnTo>
                    <a:pt x="0" y="713"/>
                  </a:lnTo>
                  <a:lnTo>
                    <a:pt x="308" y="713"/>
                  </a:lnTo>
                  <a:lnTo>
                    <a:pt x="308" y="713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8124825" y="3605287"/>
              <a:ext cx="270303" cy="1188979"/>
            </a:xfrm>
            <a:custGeom>
              <a:avLst/>
              <a:gdLst>
                <a:gd name="T0" fmla="*/ 308 w 308"/>
                <a:gd name="T1" fmla="*/ 0 h 1346"/>
                <a:gd name="T2" fmla="*/ 0 w 308"/>
                <a:gd name="T3" fmla="*/ 0 h 1346"/>
                <a:gd name="T4" fmla="*/ 0 w 308"/>
                <a:gd name="T5" fmla="*/ 1346 h 1346"/>
                <a:gd name="T6" fmla="*/ 308 w 308"/>
                <a:gd name="T7" fmla="*/ 1346 h 1346"/>
                <a:gd name="T8" fmla="*/ 308 w 308"/>
                <a:gd name="T9" fmla="*/ 0 h 1346"/>
                <a:gd name="T10" fmla="*/ 308 w 308"/>
                <a:gd name="T11" fmla="*/ 0 h 1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1346">
                  <a:moveTo>
                    <a:pt x="308" y="0"/>
                  </a:moveTo>
                  <a:lnTo>
                    <a:pt x="0" y="0"/>
                  </a:lnTo>
                  <a:lnTo>
                    <a:pt x="0" y="1346"/>
                  </a:lnTo>
                  <a:lnTo>
                    <a:pt x="308" y="1346"/>
                  </a:lnTo>
                  <a:lnTo>
                    <a:pt x="308" y="0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8584164" y="2951613"/>
              <a:ext cx="272070" cy="24734"/>
            </a:xfrm>
            <a:custGeom>
              <a:avLst/>
              <a:gdLst>
                <a:gd name="T0" fmla="*/ 0 w 309"/>
                <a:gd name="T1" fmla="*/ 0 h 26"/>
                <a:gd name="T2" fmla="*/ 0 w 309"/>
                <a:gd name="T3" fmla="*/ 26 h 26"/>
                <a:gd name="T4" fmla="*/ 309 w 309"/>
                <a:gd name="T5" fmla="*/ 26 h 26"/>
                <a:gd name="T6" fmla="*/ 309 w 309"/>
                <a:gd name="T7" fmla="*/ 0 h 26"/>
                <a:gd name="T8" fmla="*/ 0 w 309"/>
                <a:gd name="T9" fmla="*/ 0 h 26"/>
                <a:gd name="T10" fmla="*/ 0 w 309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9" h="26">
                  <a:moveTo>
                    <a:pt x="0" y="0"/>
                  </a:moveTo>
                  <a:lnTo>
                    <a:pt x="0" y="26"/>
                  </a:lnTo>
                  <a:lnTo>
                    <a:pt x="309" y="26"/>
                  </a:lnTo>
                  <a:lnTo>
                    <a:pt x="309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48" name="Freeform 29"/>
            <p:cNvSpPr>
              <a:spLocks/>
            </p:cNvSpPr>
            <p:nvPr/>
          </p:nvSpPr>
          <p:spPr bwMode="auto">
            <a:xfrm>
              <a:off x="8584164" y="2976347"/>
              <a:ext cx="272070" cy="662506"/>
            </a:xfrm>
            <a:custGeom>
              <a:avLst/>
              <a:gdLst>
                <a:gd name="T0" fmla="*/ 309 w 309"/>
                <a:gd name="T1" fmla="*/ 0 h 750"/>
                <a:gd name="T2" fmla="*/ 0 w 309"/>
                <a:gd name="T3" fmla="*/ 0 h 750"/>
                <a:gd name="T4" fmla="*/ 0 w 309"/>
                <a:gd name="T5" fmla="*/ 750 h 750"/>
                <a:gd name="T6" fmla="*/ 309 w 309"/>
                <a:gd name="T7" fmla="*/ 750 h 750"/>
                <a:gd name="T8" fmla="*/ 309 w 309"/>
                <a:gd name="T9" fmla="*/ 0 h 750"/>
                <a:gd name="T10" fmla="*/ 309 w 309"/>
                <a:gd name="T11" fmla="*/ 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9" h="750">
                  <a:moveTo>
                    <a:pt x="309" y="0"/>
                  </a:moveTo>
                  <a:lnTo>
                    <a:pt x="0" y="0"/>
                  </a:lnTo>
                  <a:lnTo>
                    <a:pt x="0" y="750"/>
                  </a:lnTo>
                  <a:lnTo>
                    <a:pt x="309" y="750"/>
                  </a:lnTo>
                  <a:lnTo>
                    <a:pt x="309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49" name="Freeform 30"/>
            <p:cNvSpPr>
              <a:spLocks/>
            </p:cNvSpPr>
            <p:nvPr/>
          </p:nvSpPr>
          <p:spPr bwMode="auto">
            <a:xfrm>
              <a:off x="8584164" y="3638853"/>
              <a:ext cx="272070" cy="1155412"/>
            </a:xfrm>
            <a:custGeom>
              <a:avLst/>
              <a:gdLst>
                <a:gd name="T0" fmla="*/ 309 w 309"/>
                <a:gd name="T1" fmla="*/ 0 h 1309"/>
                <a:gd name="T2" fmla="*/ 0 w 309"/>
                <a:gd name="T3" fmla="*/ 0 h 1309"/>
                <a:gd name="T4" fmla="*/ 0 w 309"/>
                <a:gd name="T5" fmla="*/ 1309 h 1309"/>
                <a:gd name="T6" fmla="*/ 309 w 309"/>
                <a:gd name="T7" fmla="*/ 1309 h 1309"/>
                <a:gd name="T8" fmla="*/ 309 w 309"/>
                <a:gd name="T9" fmla="*/ 0 h 1309"/>
                <a:gd name="T10" fmla="*/ 309 w 309"/>
                <a:gd name="T11" fmla="*/ 0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9" h="1309">
                  <a:moveTo>
                    <a:pt x="309" y="0"/>
                  </a:moveTo>
                  <a:lnTo>
                    <a:pt x="0" y="0"/>
                  </a:lnTo>
                  <a:lnTo>
                    <a:pt x="0" y="1309"/>
                  </a:lnTo>
                  <a:lnTo>
                    <a:pt x="309" y="1309"/>
                  </a:lnTo>
                  <a:lnTo>
                    <a:pt x="309" y="0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51" name="Freeform 31"/>
            <p:cNvSpPr>
              <a:spLocks/>
            </p:cNvSpPr>
            <p:nvPr/>
          </p:nvSpPr>
          <p:spPr bwMode="auto">
            <a:xfrm>
              <a:off x="7663721" y="2951613"/>
              <a:ext cx="272070" cy="15900"/>
            </a:xfrm>
            <a:custGeom>
              <a:avLst/>
              <a:gdLst>
                <a:gd name="T0" fmla="*/ 308 w 308"/>
                <a:gd name="T1" fmla="*/ 17 h 17"/>
                <a:gd name="T2" fmla="*/ 308 w 308"/>
                <a:gd name="T3" fmla="*/ 0 h 17"/>
                <a:gd name="T4" fmla="*/ 0 w 308"/>
                <a:gd name="T5" fmla="*/ 0 h 17"/>
                <a:gd name="T6" fmla="*/ 0 w 308"/>
                <a:gd name="T7" fmla="*/ 17 h 17"/>
                <a:gd name="T8" fmla="*/ 308 w 308"/>
                <a:gd name="T9" fmla="*/ 17 h 17"/>
                <a:gd name="T10" fmla="*/ 308 w 308"/>
                <a:gd name="T1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17">
                  <a:moveTo>
                    <a:pt x="308" y="17"/>
                  </a:moveTo>
                  <a:lnTo>
                    <a:pt x="30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08" y="17"/>
                  </a:lnTo>
                  <a:lnTo>
                    <a:pt x="308" y="17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52" name="Freeform 32"/>
            <p:cNvSpPr>
              <a:spLocks/>
            </p:cNvSpPr>
            <p:nvPr/>
          </p:nvSpPr>
          <p:spPr bwMode="auto">
            <a:xfrm>
              <a:off x="7663721" y="2967513"/>
              <a:ext cx="272070" cy="565339"/>
            </a:xfrm>
            <a:custGeom>
              <a:avLst/>
              <a:gdLst>
                <a:gd name="T0" fmla="*/ 308 w 308"/>
                <a:gd name="T1" fmla="*/ 0 h 639"/>
                <a:gd name="T2" fmla="*/ 0 w 308"/>
                <a:gd name="T3" fmla="*/ 0 h 639"/>
                <a:gd name="T4" fmla="*/ 0 w 308"/>
                <a:gd name="T5" fmla="*/ 639 h 639"/>
                <a:gd name="T6" fmla="*/ 308 w 308"/>
                <a:gd name="T7" fmla="*/ 639 h 639"/>
                <a:gd name="T8" fmla="*/ 308 w 308"/>
                <a:gd name="T9" fmla="*/ 0 h 639"/>
                <a:gd name="T10" fmla="*/ 308 w 308"/>
                <a:gd name="T11" fmla="*/ 0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639">
                  <a:moveTo>
                    <a:pt x="308" y="0"/>
                  </a:moveTo>
                  <a:lnTo>
                    <a:pt x="0" y="0"/>
                  </a:lnTo>
                  <a:lnTo>
                    <a:pt x="0" y="639"/>
                  </a:lnTo>
                  <a:lnTo>
                    <a:pt x="308" y="639"/>
                  </a:lnTo>
                  <a:lnTo>
                    <a:pt x="308" y="0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53" name="Freeform 33"/>
            <p:cNvSpPr>
              <a:spLocks/>
            </p:cNvSpPr>
            <p:nvPr/>
          </p:nvSpPr>
          <p:spPr bwMode="auto">
            <a:xfrm>
              <a:off x="7663721" y="3532852"/>
              <a:ext cx="272070" cy="1261413"/>
            </a:xfrm>
            <a:custGeom>
              <a:avLst/>
              <a:gdLst>
                <a:gd name="T0" fmla="*/ 308 w 308"/>
                <a:gd name="T1" fmla="*/ 0 h 1429"/>
                <a:gd name="T2" fmla="*/ 0 w 308"/>
                <a:gd name="T3" fmla="*/ 0 h 1429"/>
                <a:gd name="T4" fmla="*/ 0 w 308"/>
                <a:gd name="T5" fmla="*/ 1429 h 1429"/>
                <a:gd name="T6" fmla="*/ 308 w 308"/>
                <a:gd name="T7" fmla="*/ 1429 h 1429"/>
                <a:gd name="T8" fmla="*/ 308 w 308"/>
                <a:gd name="T9" fmla="*/ 0 h 1429"/>
                <a:gd name="T10" fmla="*/ 308 w 308"/>
                <a:gd name="T11" fmla="*/ 0 h 1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1429">
                  <a:moveTo>
                    <a:pt x="308" y="0"/>
                  </a:moveTo>
                  <a:lnTo>
                    <a:pt x="0" y="0"/>
                  </a:lnTo>
                  <a:lnTo>
                    <a:pt x="0" y="1429"/>
                  </a:lnTo>
                  <a:lnTo>
                    <a:pt x="308" y="1429"/>
                  </a:lnTo>
                  <a:lnTo>
                    <a:pt x="308" y="0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54" name="Freeform 34"/>
            <p:cNvSpPr>
              <a:spLocks/>
            </p:cNvSpPr>
            <p:nvPr/>
          </p:nvSpPr>
          <p:spPr bwMode="auto">
            <a:xfrm>
              <a:off x="7204383" y="2951613"/>
              <a:ext cx="272070" cy="24734"/>
            </a:xfrm>
            <a:custGeom>
              <a:avLst/>
              <a:gdLst>
                <a:gd name="T0" fmla="*/ 307 w 307"/>
                <a:gd name="T1" fmla="*/ 26 h 26"/>
                <a:gd name="T2" fmla="*/ 307 w 307"/>
                <a:gd name="T3" fmla="*/ 0 h 26"/>
                <a:gd name="T4" fmla="*/ 0 w 307"/>
                <a:gd name="T5" fmla="*/ 0 h 26"/>
                <a:gd name="T6" fmla="*/ 0 w 307"/>
                <a:gd name="T7" fmla="*/ 26 h 26"/>
                <a:gd name="T8" fmla="*/ 307 w 307"/>
                <a:gd name="T9" fmla="*/ 26 h 26"/>
                <a:gd name="T10" fmla="*/ 307 w 307"/>
                <a:gd name="T1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26">
                  <a:moveTo>
                    <a:pt x="307" y="26"/>
                  </a:moveTo>
                  <a:lnTo>
                    <a:pt x="307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307" y="26"/>
                  </a:lnTo>
                  <a:lnTo>
                    <a:pt x="307" y="26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56" name="Freeform 35"/>
            <p:cNvSpPr>
              <a:spLocks/>
            </p:cNvSpPr>
            <p:nvPr/>
          </p:nvSpPr>
          <p:spPr bwMode="auto">
            <a:xfrm>
              <a:off x="7204383" y="2976347"/>
              <a:ext cx="272070" cy="621873"/>
            </a:xfrm>
            <a:custGeom>
              <a:avLst/>
              <a:gdLst>
                <a:gd name="T0" fmla="*/ 307 w 307"/>
                <a:gd name="T1" fmla="*/ 704 h 704"/>
                <a:gd name="T2" fmla="*/ 307 w 307"/>
                <a:gd name="T3" fmla="*/ 0 h 704"/>
                <a:gd name="T4" fmla="*/ 0 w 307"/>
                <a:gd name="T5" fmla="*/ 0 h 704"/>
                <a:gd name="T6" fmla="*/ 0 w 307"/>
                <a:gd name="T7" fmla="*/ 704 h 704"/>
                <a:gd name="T8" fmla="*/ 307 w 307"/>
                <a:gd name="T9" fmla="*/ 704 h 704"/>
                <a:gd name="T10" fmla="*/ 307 w 307"/>
                <a:gd name="T11" fmla="*/ 704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704">
                  <a:moveTo>
                    <a:pt x="307" y="704"/>
                  </a:moveTo>
                  <a:lnTo>
                    <a:pt x="307" y="0"/>
                  </a:lnTo>
                  <a:lnTo>
                    <a:pt x="0" y="0"/>
                  </a:lnTo>
                  <a:lnTo>
                    <a:pt x="0" y="704"/>
                  </a:lnTo>
                  <a:lnTo>
                    <a:pt x="307" y="704"/>
                  </a:lnTo>
                  <a:lnTo>
                    <a:pt x="307" y="704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057" name="Freeform 36"/>
            <p:cNvSpPr>
              <a:spLocks/>
            </p:cNvSpPr>
            <p:nvPr/>
          </p:nvSpPr>
          <p:spPr bwMode="auto">
            <a:xfrm>
              <a:off x="7204383" y="3598220"/>
              <a:ext cx="272070" cy="1196045"/>
            </a:xfrm>
            <a:custGeom>
              <a:avLst/>
              <a:gdLst>
                <a:gd name="T0" fmla="*/ 307 w 307"/>
                <a:gd name="T1" fmla="*/ 1355 h 1355"/>
                <a:gd name="T2" fmla="*/ 307 w 307"/>
                <a:gd name="T3" fmla="*/ 0 h 1355"/>
                <a:gd name="T4" fmla="*/ 0 w 307"/>
                <a:gd name="T5" fmla="*/ 0 h 1355"/>
                <a:gd name="T6" fmla="*/ 0 w 307"/>
                <a:gd name="T7" fmla="*/ 1355 h 1355"/>
                <a:gd name="T8" fmla="*/ 307 w 307"/>
                <a:gd name="T9" fmla="*/ 1355 h 1355"/>
                <a:gd name="T10" fmla="*/ 307 w 307"/>
                <a:gd name="T11" fmla="*/ 1355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1355">
                  <a:moveTo>
                    <a:pt x="307" y="1355"/>
                  </a:moveTo>
                  <a:lnTo>
                    <a:pt x="307" y="0"/>
                  </a:lnTo>
                  <a:lnTo>
                    <a:pt x="0" y="0"/>
                  </a:lnTo>
                  <a:lnTo>
                    <a:pt x="0" y="1355"/>
                  </a:lnTo>
                  <a:lnTo>
                    <a:pt x="307" y="1355"/>
                  </a:lnTo>
                  <a:lnTo>
                    <a:pt x="307" y="1355"/>
                  </a:lnTo>
                  <a:close/>
                </a:path>
              </a:pathLst>
            </a:custGeom>
            <a:solidFill>
              <a:srgbClr val="92D050"/>
            </a:solidFill>
            <a:ln w="0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900">
                <a:solidFill>
                  <a:srgbClr val="000066"/>
                </a:solidFill>
                <a:latin typeface="+mn-lt"/>
              </a:endParaRPr>
            </a:p>
          </p:txBody>
        </p:sp>
        <p:cxnSp>
          <p:nvCxnSpPr>
            <p:cNvPr id="2120" name="Connecteur droit 2119"/>
            <p:cNvCxnSpPr/>
            <p:nvPr/>
          </p:nvCxnSpPr>
          <p:spPr bwMode="auto">
            <a:xfrm>
              <a:off x="7132320" y="4796473"/>
              <a:ext cx="179260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23" name="ZoneTexte 2122"/>
            <p:cNvSpPr txBox="1"/>
            <p:nvPr/>
          </p:nvSpPr>
          <p:spPr>
            <a:xfrm>
              <a:off x="4754079" y="4703247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4683547" y="4332270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4683547" y="3961291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4683547" y="359031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4683547" y="3219333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4613015" y="2848354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5358352" y="2000869"/>
              <a:ext cx="6623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Normal</a:t>
              </a:r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6164431" y="2000869"/>
              <a:ext cx="9168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Osteopenia</a:t>
              </a:r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7154105" y="2000869"/>
              <a:ext cx="10223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Osteoporosis</a:t>
              </a:r>
            </a:p>
          </p:txBody>
        </p:sp>
        <p:sp>
          <p:nvSpPr>
            <p:cNvPr id="116" name="ZoneTexte 115"/>
            <p:cNvSpPr txBox="1"/>
            <p:nvPr/>
          </p:nvSpPr>
          <p:spPr>
            <a:xfrm>
              <a:off x="5099146" y="2705392"/>
              <a:ext cx="3449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6.2</a:t>
              </a:r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5556341" y="2705392"/>
              <a:ext cx="3449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4.0</a:t>
              </a:r>
            </a:p>
          </p:txBody>
        </p:sp>
        <p:sp>
          <p:nvSpPr>
            <p:cNvPr id="118" name="ZoneTexte 117"/>
            <p:cNvSpPr txBox="1"/>
            <p:nvPr/>
          </p:nvSpPr>
          <p:spPr>
            <a:xfrm>
              <a:off x="6017822" y="2705392"/>
              <a:ext cx="3449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5.6</a:t>
              </a:r>
            </a:p>
          </p:txBody>
        </p:sp>
        <p:sp>
          <p:nvSpPr>
            <p:cNvPr id="119" name="ZoneTexte 118"/>
            <p:cNvSpPr txBox="1"/>
            <p:nvPr/>
          </p:nvSpPr>
          <p:spPr>
            <a:xfrm>
              <a:off x="6478928" y="2705392"/>
              <a:ext cx="3449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5.6</a:t>
              </a: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7177834" y="2737281"/>
              <a:ext cx="3449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0.9</a:t>
              </a:r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7627273" y="2719278"/>
              <a:ext cx="3449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0.7</a:t>
              </a:r>
            </a:p>
          </p:txBody>
        </p:sp>
        <p:sp>
          <p:nvSpPr>
            <p:cNvPr id="122" name="ZoneTexte 121"/>
            <p:cNvSpPr txBox="1"/>
            <p:nvPr/>
          </p:nvSpPr>
          <p:spPr>
            <a:xfrm>
              <a:off x="8087493" y="2716022"/>
              <a:ext cx="3449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0.9</a:t>
              </a:r>
            </a:p>
          </p:txBody>
        </p:sp>
        <p:sp>
          <p:nvSpPr>
            <p:cNvPr id="123" name="ZoneTexte 122"/>
            <p:cNvSpPr txBox="1"/>
            <p:nvPr/>
          </p:nvSpPr>
          <p:spPr>
            <a:xfrm>
              <a:off x="8547716" y="2752892"/>
              <a:ext cx="3449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1.3</a:t>
              </a:r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5067088" y="3280518"/>
              <a:ext cx="4090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39.5</a:t>
              </a:r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5524281" y="3243675"/>
              <a:ext cx="4090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38.7</a:t>
              </a: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5985763" y="3243675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34.0</a:t>
              </a:r>
            </a:p>
          </p:txBody>
        </p:sp>
        <p:sp>
          <p:nvSpPr>
            <p:cNvPr id="127" name="ZoneTexte 126"/>
            <p:cNvSpPr txBox="1"/>
            <p:nvPr/>
          </p:nvSpPr>
          <p:spPr>
            <a:xfrm>
              <a:off x="6446869" y="3243675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35.0</a:t>
              </a:r>
            </a:p>
          </p:txBody>
        </p:sp>
        <p:sp>
          <p:nvSpPr>
            <p:cNvPr id="128" name="ZoneTexte 127"/>
            <p:cNvSpPr txBox="1"/>
            <p:nvPr/>
          </p:nvSpPr>
          <p:spPr>
            <a:xfrm>
              <a:off x="7145775" y="3243675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33.0</a:t>
              </a:r>
            </a:p>
          </p:txBody>
        </p:sp>
        <p:sp>
          <p:nvSpPr>
            <p:cNvPr id="129" name="ZoneTexte 128"/>
            <p:cNvSpPr txBox="1"/>
            <p:nvPr/>
          </p:nvSpPr>
          <p:spPr>
            <a:xfrm>
              <a:off x="7595214" y="3243675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30.3</a:t>
              </a:r>
            </a:p>
          </p:txBody>
        </p:sp>
        <p:sp>
          <p:nvSpPr>
            <p:cNvPr id="130" name="ZoneTexte 129"/>
            <p:cNvSpPr txBox="1"/>
            <p:nvPr/>
          </p:nvSpPr>
          <p:spPr>
            <a:xfrm>
              <a:off x="8055434" y="3243675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33.8</a:t>
              </a:r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8533911" y="3326442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35.3</a:t>
              </a:r>
            </a:p>
          </p:txBody>
        </p:sp>
        <p:sp>
          <p:nvSpPr>
            <p:cNvPr id="132" name="ZoneTexte 131"/>
            <p:cNvSpPr txBox="1"/>
            <p:nvPr/>
          </p:nvSpPr>
          <p:spPr>
            <a:xfrm>
              <a:off x="5067087" y="4163558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54.2</a:t>
              </a:r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5524281" y="4163558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57.3</a:t>
              </a: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5985763" y="4163558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60.3</a:t>
              </a: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6446869" y="4163558"/>
              <a:ext cx="40908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59.5</a:t>
              </a: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7145775" y="4163558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66.0</a:t>
              </a: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7595214" y="4163558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69.0</a:t>
              </a: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8055434" y="4163558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65.3</a:t>
              </a:r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8515657" y="4163558"/>
              <a:ext cx="4090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rgbClr val="000066"/>
                  </a:solidFill>
                  <a:latin typeface="+mn-lt"/>
                </a:rPr>
                <a:t>63.4</a:t>
              </a:r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5112772" y="4826357"/>
              <a:ext cx="31771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b="1" dirty="0">
                  <a:solidFill>
                    <a:srgbClr val="000066"/>
                  </a:solidFill>
                  <a:latin typeface="+mj-lt"/>
                </a:rPr>
                <a:t>BL</a:t>
              </a:r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5506648" y="4826357"/>
              <a:ext cx="44435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b="1" dirty="0">
                  <a:solidFill>
                    <a:srgbClr val="000066"/>
                  </a:solidFill>
                  <a:latin typeface="+mj-lt"/>
                </a:rPr>
                <a:t>W48</a:t>
              </a:r>
            </a:p>
          </p:txBody>
        </p:sp>
        <p:sp>
          <p:nvSpPr>
            <p:cNvPr id="142" name="ZoneTexte 141"/>
            <p:cNvSpPr txBox="1"/>
            <p:nvPr/>
          </p:nvSpPr>
          <p:spPr>
            <a:xfrm>
              <a:off x="6031448" y="4826357"/>
              <a:ext cx="31771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b="1" dirty="0">
                  <a:solidFill>
                    <a:srgbClr val="000066"/>
                  </a:solidFill>
                  <a:latin typeface="+mj-lt"/>
                </a:rPr>
                <a:t>BL</a:t>
              </a:r>
            </a:p>
          </p:txBody>
        </p:sp>
        <p:sp>
          <p:nvSpPr>
            <p:cNvPr id="143" name="ZoneTexte 142"/>
            <p:cNvSpPr txBox="1"/>
            <p:nvPr/>
          </p:nvSpPr>
          <p:spPr>
            <a:xfrm>
              <a:off x="6429236" y="4826357"/>
              <a:ext cx="44435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b="1" dirty="0">
                  <a:solidFill>
                    <a:srgbClr val="000066"/>
                  </a:solidFill>
                  <a:latin typeface="+mj-lt"/>
                </a:rPr>
                <a:t>W48</a:t>
              </a: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7191460" y="4826357"/>
              <a:ext cx="31771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b="1" dirty="0">
                  <a:solidFill>
                    <a:srgbClr val="000066"/>
                  </a:solidFill>
                  <a:latin typeface="+mj-lt"/>
                </a:rPr>
                <a:t>BL</a:t>
              </a:r>
            </a:p>
          </p:txBody>
        </p:sp>
        <p:sp>
          <p:nvSpPr>
            <p:cNvPr id="145" name="ZoneTexte 144"/>
            <p:cNvSpPr txBox="1"/>
            <p:nvPr/>
          </p:nvSpPr>
          <p:spPr>
            <a:xfrm>
              <a:off x="7577581" y="4826357"/>
              <a:ext cx="44435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b="1" dirty="0">
                  <a:solidFill>
                    <a:srgbClr val="000066"/>
                  </a:solidFill>
                  <a:latin typeface="+mj-lt"/>
                </a:rPr>
                <a:t>W48</a:t>
              </a:r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8101119" y="4826357"/>
              <a:ext cx="31771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b="1" dirty="0">
                  <a:solidFill>
                    <a:srgbClr val="000066"/>
                  </a:solidFill>
                  <a:latin typeface="+mj-lt"/>
                </a:rPr>
                <a:t>BL</a:t>
              </a:r>
            </a:p>
          </p:txBody>
        </p:sp>
        <p:sp>
          <p:nvSpPr>
            <p:cNvPr id="147" name="ZoneTexte 146"/>
            <p:cNvSpPr txBox="1"/>
            <p:nvPr/>
          </p:nvSpPr>
          <p:spPr>
            <a:xfrm>
              <a:off x="8498024" y="4826357"/>
              <a:ext cx="44435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50" b="1" dirty="0">
                  <a:solidFill>
                    <a:srgbClr val="000066"/>
                  </a:solidFill>
                  <a:latin typeface="+mj-lt"/>
                </a:rPr>
                <a:t>W48</a:t>
              </a:r>
            </a:p>
          </p:txBody>
        </p:sp>
        <p:sp>
          <p:nvSpPr>
            <p:cNvPr id="148" name="ZoneTexte 147"/>
            <p:cNvSpPr txBox="1"/>
            <p:nvPr/>
          </p:nvSpPr>
          <p:spPr>
            <a:xfrm>
              <a:off x="5135594" y="5283557"/>
              <a:ext cx="723870" cy="476726"/>
            </a:xfrm>
            <a:prstGeom prst="roundRect">
              <a:avLst/>
            </a:prstGeom>
            <a:solidFill>
              <a:srgbClr val="6338A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>
                  <a:solidFill>
                    <a:schemeClr val="bg1"/>
                  </a:solidFill>
                  <a:latin typeface="+mj-lt"/>
                </a:rPr>
                <a:t>F/TAF</a:t>
              </a:r>
              <a:br>
                <a:rPr lang="fr-FR" sz="1100" b="1" dirty="0">
                  <a:solidFill>
                    <a:schemeClr val="bg1"/>
                  </a:solidFill>
                  <a:latin typeface="+mj-lt"/>
                </a:rPr>
              </a:br>
              <a:r>
                <a:rPr lang="fr-FR" sz="1100" b="1" dirty="0">
                  <a:solidFill>
                    <a:schemeClr val="bg1"/>
                  </a:solidFill>
                  <a:latin typeface="+mj-lt"/>
                </a:rPr>
                <a:t>N = 321</a:t>
              </a:r>
            </a:p>
          </p:txBody>
        </p:sp>
        <p:sp>
          <p:nvSpPr>
            <p:cNvPr id="149" name="ZoneTexte 148"/>
            <p:cNvSpPr txBox="1"/>
            <p:nvPr/>
          </p:nvSpPr>
          <p:spPr>
            <a:xfrm>
              <a:off x="6054270" y="5283557"/>
              <a:ext cx="733176" cy="476726"/>
            </a:xfrm>
            <a:prstGeom prst="roundRect">
              <a:avLst/>
            </a:prstGeom>
            <a:solidFill>
              <a:srgbClr val="F66900"/>
            </a:solidFill>
            <a:ln>
              <a:solidFill>
                <a:srgbClr val="F669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>
                  <a:solidFill>
                    <a:schemeClr val="bg1"/>
                  </a:solidFill>
                  <a:latin typeface="+mj-lt"/>
                </a:rPr>
                <a:t>F/TDF</a:t>
              </a:r>
              <a:br>
                <a:rPr lang="fr-FR" sz="1100" b="1" dirty="0">
                  <a:solidFill>
                    <a:schemeClr val="bg1"/>
                  </a:solidFill>
                  <a:latin typeface="+mj-lt"/>
                </a:rPr>
              </a:br>
              <a:r>
                <a:rPr lang="fr-FR" sz="1100" b="1" dirty="0">
                  <a:solidFill>
                    <a:schemeClr val="bg1"/>
                  </a:solidFill>
                  <a:latin typeface="+mj-lt"/>
                </a:rPr>
                <a:t>N = 320</a:t>
              </a:r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7177834" y="5283557"/>
              <a:ext cx="723870" cy="476726"/>
            </a:xfrm>
            <a:prstGeom prst="roundRect">
              <a:avLst/>
            </a:prstGeom>
            <a:solidFill>
              <a:srgbClr val="6338A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>
                  <a:solidFill>
                    <a:schemeClr val="bg1"/>
                  </a:solidFill>
                  <a:latin typeface="+mj-lt"/>
                </a:rPr>
                <a:t>F/TAF</a:t>
              </a:r>
              <a:br>
                <a:rPr lang="fr-FR" sz="1100" b="1" dirty="0">
                  <a:solidFill>
                    <a:schemeClr val="bg1"/>
                  </a:solidFill>
                  <a:latin typeface="+mj-lt"/>
                </a:rPr>
              </a:br>
              <a:r>
                <a:rPr lang="fr-FR" sz="1100" b="1" dirty="0">
                  <a:solidFill>
                    <a:schemeClr val="bg1"/>
                  </a:solidFill>
                  <a:latin typeface="+mj-lt"/>
                </a:rPr>
                <a:t>N = 321</a:t>
              </a:r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8096510" y="5283557"/>
              <a:ext cx="733176" cy="476726"/>
            </a:xfrm>
            <a:prstGeom prst="roundRect">
              <a:avLst/>
            </a:prstGeom>
            <a:solidFill>
              <a:srgbClr val="F66900"/>
            </a:solidFill>
            <a:ln>
              <a:solidFill>
                <a:srgbClr val="F669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>
                  <a:solidFill>
                    <a:schemeClr val="bg1"/>
                  </a:solidFill>
                  <a:latin typeface="+mj-lt"/>
                </a:rPr>
                <a:t>F/TDF</a:t>
              </a:r>
              <a:br>
                <a:rPr lang="fr-FR" sz="1100" b="1" dirty="0">
                  <a:solidFill>
                    <a:schemeClr val="bg1"/>
                  </a:solidFill>
                  <a:latin typeface="+mj-lt"/>
                </a:rPr>
              </a:br>
              <a:r>
                <a:rPr lang="fr-FR" sz="1100" b="1" dirty="0">
                  <a:solidFill>
                    <a:schemeClr val="bg1"/>
                  </a:solidFill>
                  <a:latin typeface="+mj-lt"/>
                </a:rPr>
                <a:t>N = 317</a:t>
              </a:r>
            </a:p>
          </p:txBody>
        </p:sp>
        <p:sp>
          <p:nvSpPr>
            <p:cNvPr id="152" name="ZoneTexte 151"/>
            <p:cNvSpPr txBox="1"/>
            <p:nvPr/>
          </p:nvSpPr>
          <p:spPr>
            <a:xfrm rot="16200000">
              <a:off x="4101222" y="3741744"/>
              <a:ext cx="91723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000066"/>
                  </a:solidFill>
                  <a:latin typeface="+mn-lt"/>
                </a:rPr>
                <a:t>Patients (%)</a:t>
              </a:r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5135594" y="2367731"/>
              <a:ext cx="1634212" cy="374571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 err="1">
                  <a:solidFill>
                    <a:srgbClr val="CC3300"/>
                  </a:solidFill>
                  <a:latin typeface="+mj-lt"/>
                </a:rPr>
                <a:t>Spine</a:t>
              </a:r>
              <a:endParaRPr lang="fr-FR" sz="1600" b="1" dirty="0">
                <a:solidFill>
                  <a:srgbClr val="CC3300"/>
                </a:solidFill>
                <a:latin typeface="+mj-lt"/>
              </a:endParaRPr>
            </a:p>
          </p:txBody>
        </p:sp>
        <p:sp>
          <p:nvSpPr>
            <p:cNvPr id="154" name="ZoneTexte 153"/>
            <p:cNvSpPr txBox="1"/>
            <p:nvPr/>
          </p:nvSpPr>
          <p:spPr>
            <a:xfrm>
              <a:off x="7677742" y="2367731"/>
              <a:ext cx="679732" cy="374571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CC3300"/>
                  </a:solidFill>
                  <a:latin typeface="+mj-lt"/>
                </a:rPr>
                <a:t>Hip</a:t>
              </a:r>
            </a:p>
          </p:txBody>
        </p:sp>
      </p:grpSp>
      <p:sp>
        <p:nvSpPr>
          <p:cNvPr id="96" name="Rectangle 2"/>
          <p:cNvSpPr txBox="1">
            <a:spLocks noChangeArrowheads="1"/>
          </p:cNvSpPr>
          <p:nvPr/>
        </p:nvSpPr>
        <p:spPr bwMode="auto">
          <a:xfrm>
            <a:off x="203200" y="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GS-US-311-1089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29581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4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1567</Words>
  <Application>Microsoft Office PowerPoint</Application>
  <PresentationFormat>Affichage à l'écran (4:3)</PresentationFormat>
  <Paragraphs>566</Paragraphs>
  <Slides>13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15" baseType="lpstr">
      <vt:lpstr>ARV_trials_2016</vt:lpstr>
      <vt:lpstr>1_ARV_trials_2016</vt:lpstr>
      <vt:lpstr>Switch from TDF to TAF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Median fasting lipids W48 versus baseline (mg/dL)</vt:lpstr>
      <vt:lpstr>Présentation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Utilisateur</cp:lastModifiedBy>
  <cp:revision>259</cp:revision>
  <dcterms:created xsi:type="dcterms:W3CDTF">2014-10-03T08:50:57Z</dcterms:created>
  <dcterms:modified xsi:type="dcterms:W3CDTF">2017-06-01T17:50:28Z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