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ppt/tags/tag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65" r:id="rId2"/>
    <p:sldId id="298" r:id="rId3"/>
    <p:sldId id="299" r:id="rId4"/>
    <p:sldId id="300" r:id="rId5"/>
    <p:sldId id="307" r:id="rId6"/>
    <p:sldId id="301" r:id="rId7"/>
    <p:sldId id="317" r:id="rId8"/>
    <p:sldId id="318" r:id="rId9"/>
    <p:sldId id="316" r:id="rId10"/>
    <p:sldId id="302" r:id="rId11"/>
  </p:sldIdLst>
  <p:sldSz cx="9144000" cy="6858000" type="screen4x3"/>
  <p:notesSz cx="6759575" cy="9867900"/>
  <p:custDataLst>
    <p:tags r:id="rId13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13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>
          <p15:clr>
            <a:srgbClr val="A4A3A4"/>
          </p15:clr>
        </p15:guide>
        <p15:guide id="4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 de Microsoft Office" initials="Office" lastIdx="18" clrIdx="0"/>
  <p:cmAuthor id="2" name="anton" initials="a" lastIdx="7" clrIdx="1"/>
  <p:cmAuthor id="3" name="anton Pozniak" initials="aP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333399"/>
    <a:srgbClr val="DDDDDD"/>
    <a:srgbClr val="FFFFFF"/>
    <a:srgbClr val="000066"/>
    <a:srgbClr val="F66900"/>
    <a:srgbClr val="008000"/>
    <a:srgbClr val="6338A2"/>
    <a:srgbClr val="000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99784" autoAdjust="0"/>
  </p:normalViewPr>
  <p:slideViewPr>
    <p:cSldViewPr snapToGrid="0" snapToObjects="1" showGuides="1">
      <p:cViewPr varScale="1">
        <p:scale>
          <a:sx n="113" d="100"/>
          <a:sy n="113" d="100"/>
        </p:scale>
        <p:origin x="-1488" y="-102"/>
      </p:cViewPr>
      <p:guideLst>
        <p:guide orient="horz" pos="1913"/>
        <p:guide orient="horz"/>
        <p:guide pos="2880"/>
        <p:guide pos="57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3206" y="-67"/>
      </p:cViewPr>
      <p:guideLst>
        <p:guide orient="horz" pos="3108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7C90613-0EB8-4EFE-B778-600831C36E62}" type="datetimeFigureOut">
              <a:rPr lang="fr-FR"/>
              <a:pPr>
                <a:defRPr/>
              </a:pPr>
              <a:t>01/06/2017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7888"/>
            <a:ext cx="5407025" cy="44402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2600"/>
            <a:ext cx="2928938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2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Espace réservé des commentaire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8A40831-68B0-47D5-A56A-DDAD014F303C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55675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fld id="{8FA5BA65-8993-425A-9928-196FA6BC2CF8}" type="slidenum">
              <a:rPr lang="fr-FR" altLang="fr-FR" smtClean="0"/>
              <a:pPr/>
              <a:t>2</a:t>
            </a:fld>
            <a:endParaRPr lang="fr-FR" alt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890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850900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850900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869915-1BE4-46CA-AE24-84BEF052E067}" type="slidenum">
              <a:rPr lang="fr-FR" altLang="fr-FR" sz="1200">
                <a:solidFill>
                  <a:srgbClr val="000000"/>
                </a:solidFill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fr-FR" altLang="fr-FR" sz="1200">
              <a:solidFill>
                <a:srgbClr val="000000"/>
              </a:solidFill>
            </a:endParaRPr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Espace réservé des commentaires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847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8A40831-68B0-47D5-A56A-DDAD014F303C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459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 defTabSz="922338">
              <a:spcBef>
                <a:spcPct val="30000"/>
              </a:spcBef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fr-FR" altLang="fr-FR" sz="1300" dirty="0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ARV-</a:t>
            </a:r>
            <a:r>
              <a:rPr lang="fr-FR" altLang="fr-FR" sz="1300" dirty="0" err="1">
                <a:solidFill>
                  <a:srgbClr val="000000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trial.com</a:t>
            </a:r>
            <a:endParaRPr lang="fr-FR" altLang="fr-FR" sz="1300" dirty="0">
              <a:solidFill>
                <a:srgbClr val="000000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8A40831-68B0-47D5-A56A-DDAD014F303C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" name="Espace réservé de l'image des diapositives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es commentaires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002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669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67598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72600"/>
            <a:ext cx="2928938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8A40831-68B0-47D5-A56A-DDAD014F303C}" type="slidenum">
              <a:rPr lang="fr-FR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0284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40831-68B0-47D5-A56A-DDAD014F303C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162300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 dirty="0">
                <a:latin typeface="Trebuchet MS" pitchFamily="34" charset="0"/>
              </a:rPr>
              <a:t>ARV-</a:t>
            </a:r>
            <a:r>
              <a:rPr lang="fr-FR" sz="1300" dirty="0" err="1">
                <a:latin typeface="Trebuchet MS" pitchFamily="34" charset="0"/>
              </a:rPr>
              <a:t>trial.com</a:t>
            </a:r>
            <a:endParaRPr lang="fr-FR" sz="13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991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r-FR" altLang="fr-FR" sz="3200" dirty="0">
                <a:latin typeface="Calibri" panose="020F0502020204030204" pitchFamily="34" charset="0"/>
              </a:rPr>
              <a:t>Switch </a:t>
            </a:r>
            <a:r>
              <a:rPr lang="fr-FR" altLang="fr-FR" sz="3200" dirty="0" err="1">
                <a:latin typeface="Calibri" panose="020F0502020204030204" pitchFamily="34" charset="0"/>
              </a:rPr>
              <a:t>from</a:t>
            </a:r>
            <a:r>
              <a:rPr lang="fr-FR" altLang="fr-FR" sz="3200" dirty="0">
                <a:latin typeface="Calibri" panose="020F0502020204030204" pitchFamily="34" charset="0"/>
              </a:rPr>
              <a:t> TDF to TAF</a:t>
            </a:r>
          </a:p>
        </p:txBody>
      </p:sp>
      <p:sp>
        <p:nvSpPr>
          <p:cNvPr id="2051" name="Espace réservé du contenu 4"/>
          <p:cNvSpPr>
            <a:spLocks/>
          </p:cNvSpPr>
          <p:nvPr/>
        </p:nvSpPr>
        <p:spPr bwMode="auto">
          <a:xfrm>
            <a:off x="50800" y="1219200"/>
            <a:ext cx="819308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BFBFBF"/>
                </a:solidFill>
                <a:latin typeface="Calibri" pitchFamily="34" charset="0"/>
              </a:rPr>
              <a:t>GS-US-292-0109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BFBFBF"/>
                </a:solidFill>
                <a:latin typeface="Calibri" pitchFamily="34" charset="0"/>
              </a:rPr>
              <a:t>GS-US-311-1089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CC3300"/>
                </a:solidFill>
                <a:latin typeface="Calibri" pitchFamily="34" charset="0"/>
              </a:rPr>
              <a:t>GS-US-366-1216 Study</a:t>
            </a:r>
          </a:p>
          <a:p>
            <a:pPr marL="342900" lvl="1" indent="-342900" eaLnBrk="0" hangingPunct="0">
              <a:lnSpc>
                <a:spcPct val="90000"/>
              </a:lnSpc>
              <a:spcBef>
                <a:spcPts val="1200"/>
              </a:spcBef>
              <a:buClr>
                <a:srgbClr val="CC3300"/>
              </a:buClr>
              <a:buFont typeface="Wingdings" pitchFamily="2" charset="2"/>
              <a:buChar char="§"/>
              <a:tabLst>
                <a:tab pos="3683000" algn="l"/>
              </a:tabLst>
            </a:pPr>
            <a:r>
              <a:rPr lang="cs-CZ" sz="2800" b="1" dirty="0">
                <a:solidFill>
                  <a:srgbClr val="BFBFBF"/>
                </a:solidFill>
                <a:latin typeface="Calibri" pitchFamily="34" charset="0"/>
              </a:rPr>
              <a:t>GS-US-366-1160 Study</a:t>
            </a:r>
            <a:r>
              <a:rPr lang="en-US" sz="2800" b="1" dirty="0">
                <a:solidFill>
                  <a:srgbClr val="BFBFBF"/>
                </a:solidFill>
                <a:latin typeface="Calibri" pitchFamily="34" charset="0"/>
              </a:rPr>
              <a:t>	</a:t>
            </a:r>
            <a:r>
              <a:rPr lang="en-US" sz="2800" b="1" dirty="0">
                <a:solidFill>
                  <a:srgbClr val="C0C0C0"/>
                </a:solidFill>
                <a:latin typeface="Calibri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spcAft>
                <a:spcPts val="600"/>
              </a:spcAft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Conclusion</a:t>
            </a:r>
            <a:b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</a:br>
            <a:endParaRPr lang="en-US" altLang="fr-FR" sz="2800" b="1" dirty="0">
              <a:latin typeface="Calibri" panose="020F0502020204030204" pitchFamily="34" charset="0"/>
              <a:ea typeface="ＭＳ Ｐゴシック" charset="-128"/>
            </a:endParaRP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2000" dirty="0"/>
              <a:t>Overall, virally suppressed, HIV-1 infected participants who switched to </a:t>
            </a:r>
            <a:r>
              <a:rPr lang="en-US" sz="2000" dirty="0" err="1"/>
              <a:t>rilpivirine</a:t>
            </a:r>
            <a:r>
              <a:rPr lang="en-US" sz="2000" dirty="0"/>
              <a:t>, emtricitabine, and tenofovir </a:t>
            </a:r>
            <a:r>
              <a:rPr lang="en-US" sz="2000" dirty="0" err="1"/>
              <a:t>alafenamide</a:t>
            </a:r>
            <a:r>
              <a:rPr lang="en-US" sz="2000" dirty="0"/>
              <a:t> maintained viral suppression at 48 weeks with low rates of </a:t>
            </a:r>
            <a:r>
              <a:rPr lang="en-US" sz="2000" dirty="0" err="1"/>
              <a:t>virological</a:t>
            </a:r>
            <a:r>
              <a:rPr lang="en-US" sz="2000" dirty="0"/>
              <a:t> failure, good tolerability, and improvements in measures of bone and renal safety compared with </a:t>
            </a:r>
            <a:r>
              <a:rPr lang="en-US" sz="2000" dirty="0" err="1"/>
              <a:t>rilpivirine</a:t>
            </a:r>
            <a:r>
              <a:rPr lang="en-US" sz="2000" dirty="0"/>
              <a:t>, emtricitabine, and tenofovir disoproxil fumarate</a:t>
            </a:r>
            <a:endParaRPr lang="en-US" altLang="fr-FR" sz="2000" dirty="0">
              <a:ea typeface="ＭＳ Ｐゴシック" charset="-128"/>
            </a:endParaRPr>
          </a:p>
          <a:p>
            <a:pPr lvl="2">
              <a:spcBef>
                <a:spcPts val="300"/>
              </a:spcBef>
              <a:spcAft>
                <a:spcPts val="600"/>
              </a:spcAft>
            </a:pPr>
            <a:endParaRPr lang="en-US" altLang="fr-FR" sz="2000" dirty="0">
              <a:ea typeface="ＭＳ Ｐゴシック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126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148324" y="1125538"/>
            <a:ext cx="2695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 eaLnBrk="1" hangingPunct="1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22531" name="Espace réservé du contenu 2"/>
          <p:cNvSpPr>
            <a:spLocks/>
          </p:cNvSpPr>
          <p:nvPr/>
        </p:nvSpPr>
        <p:spPr bwMode="auto">
          <a:xfrm>
            <a:off x="148324" y="4276920"/>
            <a:ext cx="8548688" cy="2183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800100" indent="-34290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ts val="75"/>
              </a:spcBef>
            </a:pPr>
            <a:r>
              <a:rPr lang="en-GB" altLang="fr-FR" sz="2800" b="1" dirty="0">
                <a:latin typeface="Calibri" panose="020F0502020204030204" pitchFamily="34" charset="0"/>
              </a:rPr>
              <a:t>Endpoints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Primary: proportion of patients maintaining HIV RNA &lt; 50 c/mL at W48 (ITT, snapshot) ; non-inferiority if lower margin of a two-sided 95.001% CI for the difference = - 8%, 85% power</a:t>
            </a:r>
          </a:p>
          <a:p>
            <a:pPr lvl="1" defTabSz="914400" eaLnBrk="1" hangingPunct="1">
              <a:spcBef>
                <a:spcPts val="75"/>
              </a:spcBef>
            </a:pPr>
            <a:r>
              <a:rPr lang="en-GB" altLang="fr-FR" sz="1800" dirty="0"/>
              <a:t>Secondary: percentage change for hip and spine bone mineral density between treatment groups ; 90% power to detect a 1.38% difference (non-inferiority margin) ; multiple adjustments to test for superiority</a:t>
            </a:r>
            <a:endParaRPr lang="en-GB" altLang="fr-FR" sz="1800" b="1" dirty="0"/>
          </a:p>
        </p:txBody>
      </p:sp>
      <p:graphicFrame>
        <p:nvGraphicFramePr>
          <p:cNvPr id="5150" name="Group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4914696"/>
              </p:ext>
            </p:extLst>
          </p:nvPr>
        </p:nvGraphicFramePr>
        <p:xfrm>
          <a:off x="4447799" y="2403475"/>
          <a:ext cx="3444344" cy="590653"/>
        </p:xfrm>
        <a:graphic>
          <a:graphicData uri="http://schemas.openxmlformats.org/drawingml/2006/table">
            <a:tbl>
              <a:tblPr/>
              <a:tblGrid>
                <a:gridCol w="3444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RPV/FTC/TAF 25/200/25 mg QD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RPV/FTC/TDF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6055" name="Group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386728"/>
              </p:ext>
            </p:extLst>
          </p:nvPr>
        </p:nvGraphicFramePr>
        <p:xfrm>
          <a:off x="4447799" y="3214726"/>
          <a:ext cx="3444344" cy="590653"/>
        </p:xfrm>
        <a:graphic>
          <a:graphicData uri="http://schemas.openxmlformats.org/drawingml/2006/table">
            <a:tbl>
              <a:tblPr/>
              <a:tblGrid>
                <a:gridCol w="34443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25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RPV/FTC/TDF 25/200/300 mg QD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+ RPV/FTC/TAF placebo</a:t>
                      </a:r>
                    </a:p>
                  </a:txBody>
                  <a:tcPr marL="91457" marR="91457" marT="45708" marB="4570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2545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cxnSp>
        <p:nvCxnSpPr>
          <p:cNvPr id="22546" name="Connecteur droit 66"/>
          <p:cNvCxnSpPr>
            <a:cxnSpLocks noChangeShapeType="1"/>
          </p:cNvCxnSpPr>
          <p:nvPr/>
        </p:nvCxnSpPr>
        <p:spPr bwMode="auto">
          <a:xfrm rot="5400000">
            <a:off x="3491707" y="2331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7" name="Oval 170"/>
          <p:cNvSpPr>
            <a:spLocks noChangeArrowheads="1"/>
          </p:cNvSpPr>
          <p:nvPr/>
        </p:nvSpPr>
        <p:spPr bwMode="auto">
          <a:xfrm>
            <a:off x="2971800" y="1219200"/>
            <a:ext cx="1475999" cy="899999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4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Double blind</a:t>
            </a:r>
          </a:p>
        </p:txBody>
      </p:sp>
      <p:sp>
        <p:nvSpPr>
          <p:cNvPr id="22548" name="AutoShape 162"/>
          <p:cNvSpPr>
            <a:spLocks noChangeArrowheads="1"/>
          </p:cNvSpPr>
          <p:nvPr/>
        </p:nvSpPr>
        <p:spPr bwMode="auto">
          <a:xfrm>
            <a:off x="203827" y="2382861"/>
            <a:ext cx="3287072" cy="146423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18 years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RPV/FTC/TDF &gt;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6 months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eGFR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GB" altLang="fr-FR" sz="1600" b="1" dirty="0" err="1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Cockroft-Gault</a:t>
            </a: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) &gt; 50 mL/min</a:t>
            </a:r>
          </a:p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resistance to RPV, FTC or TDF</a:t>
            </a:r>
          </a:p>
        </p:txBody>
      </p:sp>
      <p:cxnSp>
        <p:nvCxnSpPr>
          <p:cNvPr id="22549" name="AutoShape 60"/>
          <p:cNvCxnSpPr>
            <a:cxnSpLocks noChangeShapeType="1"/>
            <a:stCxn id="5150" idx="1"/>
            <a:endCxn id="86055" idx="1"/>
          </p:cNvCxnSpPr>
          <p:nvPr/>
        </p:nvCxnSpPr>
        <p:spPr bwMode="auto">
          <a:xfrm rot="10800000" flipV="1">
            <a:off x="4447799" y="2698800"/>
            <a:ext cx="12700" cy="811251"/>
          </a:xfrm>
          <a:prstGeom prst="bentConnector3">
            <a:avLst>
              <a:gd name="adj1" fmla="val 1800000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Line 63"/>
          <p:cNvSpPr>
            <a:spLocks noChangeShapeType="1"/>
          </p:cNvSpPr>
          <p:nvPr/>
        </p:nvSpPr>
        <p:spPr bwMode="auto">
          <a:xfrm>
            <a:off x="3491880" y="3114976"/>
            <a:ext cx="734679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1" name="Rectangle 9"/>
          <p:cNvSpPr>
            <a:spLocks noChangeArrowheads="1"/>
          </p:cNvSpPr>
          <p:nvPr/>
        </p:nvSpPr>
        <p:spPr bwMode="auto">
          <a:xfrm>
            <a:off x="3654539" y="357268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316</a:t>
            </a:r>
          </a:p>
        </p:txBody>
      </p:sp>
      <p:sp>
        <p:nvSpPr>
          <p:cNvPr id="22552" name="Rectangle 8"/>
          <p:cNvSpPr>
            <a:spLocks noChangeArrowheads="1"/>
          </p:cNvSpPr>
          <p:nvPr/>
        </p:nvSpPr>
        <p:spPr bwMode="auto">
          <a:xfrm>
            <a:off x="3670217" y="2375903"/>
            <a:ext cx="82676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600" b="1" dirty="0">
                <a:solidFill>
                  <a:srgbClr val="C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316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589160" y="142398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4" name="Line 172"/>
          <p:cNvSpPr>
            <a:spLocks noChangeShapeType="1"/>
          </p:cNvSpPr>
          <p:nvPr/>
        </p:nvSpPr>
        <p:spPr bwMode="auto">
          <a:xfrm>
            <a:off x="7871735" y="1963738"/>
            <a:ext cx="0" cy="178677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556" name="Line 172"/>
          <p:cNvSpPr>
            <a:spLocks noChangeShapeType="1"/>
          </p:cNvSpPr>
          <p:nvPr/>
        </p:nvSpPr>
        <p:spPr bwMode="auto">
          <a:xfrm>
            <a:off x="8770938" y="1892300"/>
            <a:ext cx="0" cy="185821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8491538" y="142398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 eaLnBrk="1" hangingPunct="1">
              <a:defRPr/>
            </a:pPr>
            <a:r>
              <a:rPr lang="en-GB" sz="1600" b="1" dirty="0">
                <a:solidFill>
                  <a:srgbClr val="0066FF"/>
                </a:solidFill>
                <a:latin typeface="Calibri" charset="0"/>
                <a:ea typeface="ＭＳ Ｐゴシック" charset="0"/>
                <a:cs typeface="ＭＳ Ｐゴシック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2558" name="Line 31"/>
          <p:cNvSpPr>
            <a:spLocks noChangeShapeType="1"/>
          </p:cNvSpPr>
          <p:nvPr/>
        </p:nvSpPr>
        <p:spPr bwMode="auto">
          <a:xfrm flipV="1">
            <a:off x="7892142" y="3507322"/>
            <a:ext cx="87879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2559" name="Line 31"/>
          <p:cNvSpPr>
            <a:spLocks noChangeShapeType="1"/>
          </p:cNvSpPr>
          <p:nvPr/>
        </p:nvSpPr>
        <p:spPr bwMode="auto">
          <a:xfrm flipV="1">
            <a:off x="7892141" y="2647950"/>
            <a:ext cx="869271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24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53132319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graphicFrame>
        <p:nvGraphicFramePr>
          <p:cNvPr id="5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1310133"/>
              </p:ext>
            </p:extLst>
          </p:nvPr>
        </p:nvGraphicFramePr>
        <p:xfrm>
          <a:off x="375888" y="1716088"/>
          <a:ext cx="8353425" cy="4528027"/>
        </p:xfrm>
        <a:graphic>
          <a:graphicData uri="http://schemas.openxmlformats.org/drawingml/2006/table">
            <a:tbl>
              <a:tblPr/>
              <a:tblGrid>
                <a:gridCol w="40243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863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65" charset="0"/>
                        <a:ea typeface="ＭＳ Ｐゴシック" pitchFamily="-65" charset="-128"/>
                        <a:cs typeface="ＭＳ Ｐゴシック" pitchFamily="-65" charset="-128"/>
                      </a:endParaRP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RPV/FTC/TAF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RPV/FTC/TDF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N = 314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4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Median age, years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46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4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Female,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4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Race: white / black / other,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 / 21 / 4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75 / 17 / 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4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673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668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42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84" charset="-128"/>
                        </a:rPr>
                        <a:t>HIV RNA &lt; 50 c/mL,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99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2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eGR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Cockroft-Gault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), mL/min, median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103.5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99.7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773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Proteinuria: grade 1 / grade 2, %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10 / 0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9 / &lt; 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514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Discontinuation by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Pregnancy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Investigator decision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Consent withdrawal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Protocol violation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 (5.7%)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18 (5.8%)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65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65" charset="0"/>
                          <a:ea typeface="ＭＳ Ｐゴシック" pitchFamily="-65" charset="-128"/>
                          <a:cs typeface="ＭＳ Ｐゴシック" pitchFamily="-65" charset="-128"/>
                        </a:rPr>
                        <a:t>1</a:t>
                      </a:r>
                    </a:p>
                  </a:txBody>
                  <a:tcPr marL="90000" marR="90000" marT="47207" marB="4720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112223" y="1151863"/>
            <a:ext cx="4906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2400" b="1" dirty="0">
                <a:solidFill>
                  <a:srgbClr val="CC3300"/>
                </a:solidFill>
                <a:latin typeface="Calibri" pitchFamily="34" charset="0"/>
              </a:rPr>
              <a:t>Baseline characteristics and outcome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8185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 Box 2"/>
          <p:cNvSpPr txBox="1">
            <a:spLocks noChangeArrowheads="1"/>
          </p:cNvSpPr>
          <p:nvPr/>
        </p:nvSpPr>
        <p:spPr bwMode="auto">
          <a:xfrm>
            <a:off x="5593496" y="1822438"/>
            <a:ext cx="34393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Other efficacy results at W48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1867954" y="1137051"/>
            <a:ext cx="54249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 err="1">
                <a:latin typeface="Calibri" panose="020F0502020204030204" pitchFamily="34" charset="0"/>
              </a:rPr>
              <a:t>Virologic</a:t>
            </a:r>
            <a:r>
              <a:rPr lang="en-US" altLang="fr-FR" sz="2400" b="1" dirty="0">
                <a:latin typeface="Calibri" panose="020F0502020204030204" pitchFamily="34" charset="0"/>
              </a:rPr>
              <a:t> outcome at W48 (ITT, snapshot)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61566" y="6128371"/>
            <a:ext cx="5752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rgbClr val="000066"/>
                </a:solidFill>
              </a:rPr>
              <a:t>* 1 patient </a:t>
            </a:r>
            <a:r>
              <a:rPr lang="fr-FR" sz="1400" dirty="0" err="1">
                <a:solidFill>
                  <a:srgbClr val="000066"/>
                </a:solidFill>
              </a:rPr>
              <a:t>excluded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from</a:t>
            </a:r>
            <a:r>
              <a:rPr lang="fr-FR" sz="1400" dirty="0">
                <a:solidFill>
                  <a:srgbClr val="000066"/>
                </a:solidFill>
              </a:rPr>
              <a:t> full-</a:t>
            </a:r>
            <a:r>
              <a:rPr lang="fr-FR" sz="1400" dirty="0" err="1">
                <a:solidFill>
                  <a:srgbClr val="000066"/>
                </a:solidFill>
              </a:rPr>
              <a:t>analysis</a:t>
            </a:r>
            <a:r>
              <a:rPr lang="fr-FR" sz="1400" dirty="0">
                <a:solidFill>
                  <a:srgbClr val="000066"/>
                </a:solidFill>
              </a:rPr>
              <a:t> set (</a:t>
            </a:r>
            <a:r>
              <a:rPr lang="fr-FR" sz="1400" dirty="0" err="1">
                <a:solidFill>
                  <a:srgbClr val="000066"/>
                </a:solidFill>
              </a:rPr>
              <a:t>was</a:t>
            </a:r>
            <a:r>
              <a:rPr lang="fr-FR" sz="1400" dirty="0">
                <a:solidFill>
                  <a:srgbClr val="000066"/>
                </a:solidFill>
              </a:rPr>
              <a:t> </a:t>
            </a:r>
            <a:r>
              <a:rPr lang="fr-FR" sz="1400" dirty="0" err="1">
                <a:solidFill>
                  <a:srgbClr val="000066"/>
                </a:solidFill>
              </a:rPr>
              <a:t>taking</a:t>
            </a:r>
            <a:r>
              <a:rPr lang="fr-FR" sz="1400" dirty="0">
                <a:solidFill>
                  <a:srgbClr val="000066"/>
                </a:solidFill>
              </a:rPr>
              <a:t> EFV/FTC/TDF)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905250" y="2312493"/>
            <a:ext cx="31359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Per protocol analysis </a:t>
            </a:r>
            <a:br>
              <a:rPr lang="en-US" sz="1600" dirty="0">
                <a:solidFill>
                  <a:srgbClr val="000066"/>
                </a:solidFill>
              </a:rPr>
            </a:br>
            <a:r>
              <a:rPr lang="en-US" sz="1600" dirty="0">
                <a:solidFill>
                  <a:srgbClr val="000066"/>
                </a:solidFill>
              </a:rPr>
              <a:t>(HIV RNA &lt; 50 c/mL)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99.3% RPV/FTC/TAF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100% RPV/FTC/TDF</a:t>
            </a:r>
            <a:br>
              <a:rPr lang="en-US" sz="1600" dirty="0">
                <a:solidFill>
                  <a:srgbClr val="000066"/>
                </a:solidFill>
              </a:rPr>
            </a:br>
            <a:endParaRPr lang="en-US" sz="16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srgbClr val="000066"/>
                </a:solidFill>
              </a:rPr>
              <a:t>Virologic</a:t>
            </a:r>
            <a:r>
              <a:rPr lang="en-US" sz="1600" dirty="0">
                <a:solidFill>
                  <a:srgbClr val="000066"/>
                </a:solidFill>
              </a:rPr>
              <a:t> success was similar between treatment groups for the subgroups of age, sex, race, geographic region, and study drug adherence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endParaRPr lang="en-US" sz="1600" dirty="0">
              <a:solidFill>
                <a:srgbClr val="000066"/>
              </a:solidFill>
            </a:endParaRP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rgbClr val="000066"/>
                </a:solidFill>
              </a:rPr>
              <a:t>Mean changes in CD4/mm</a:t>
            </a:r>
            <a:r>
              <a:rPr lang="en-US" sz="1600" baseline="30000" dirty="0">
                <a:solidFill>
                  <a:srgbClr val="000066"/>
                </a:solidFill>
              </a:rPr>
              <a:t>3</a:t>
            </a:r>
            <a:r>
              <a:rPr lang="en-US" sz="1600" dirty="0">
                <a:solidFill>
                  <a:srgbClr val="000066"/>
                </a:solidFill>
              </a:rPr>
              <a:t> 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+ 9 RPV/FTC/TAF</a:t>
            </a:r>
          </a:p>
          <a:p>
            <a:pPr marL="742950" lvl="1" indent="-285750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sz="1600" dirty="0">
                <a:solidFill>
                  <a:srgbClr val="000066"/>
                </a:solidFill>
              </a:rPr>
              <a:t>- 1 RPV/FTC/TDF</a:t>
            </a:r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4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49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  <p:grpSp>
        <p:nvGrpSpPr>
          <p:cNvPr id="3" name="Groupe 2"/>
          <p:cNvGrpSpPr/>
          <p:nvPr/>
        </p:nvGrpSpPr>
        <p:grpSpPr>
          <a:xfrm>
            <a:off x="240508" y="1748197"/>
            <a:ext cx="5616490" cy="4736457"/>
            <a:chOff x="240508" y="1791741"/>
            <a:chExt cx="5616490" cy="4736457"/>
          </a:xfrm>
        </p:grpSpPr>
        <p:sp>
          <p:nvSpPr>
            <p:cNvPr id="26654" name="ZoneTexte 86"/>
            <p:cNvSpPr txBox="1">
              <a:spLocks noChangeArrowheads="1"/>
            </p:cNvSpPr>
            <p:nvPr/>
          </p:nvSpPr>
          <p:spPr bwMode="auto">
            <a:xfrm>
              <a:off x="363137" y="6004978"/>
              <a:ext cx="208152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r-FR" sz="1400" b="1" dirty="0">
                  <a:solidFill>
                    <a:srgbClr val="000066"/>
                  </a:solidFill>
                </a:rPr>
                <a:t>Difference (95% CI)</a:t>
              </a:r>
              <a:r>
                <a:rPr lang="en-US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  <a:t/>
              </a:r>
              <a:br>
                <a:rPr lang="en-US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</a:br>
              <a:r>
                <a:rPr lang="en-US" altLang="fr-FR" sz="1400" b="1" dirty="0">
                  <a:solidFill>
                    <a:srgbClr val="000066"/>
                  </a:solidFill>
                  <a:cs typeface="Arial" panose="020B0604020202020204" pitchFamily="34" charset="0"/>
                </a:rPr>
                <a:t>= - 0.3% (- 4.2 to 3.7)</a:t>
              </a:r>
            </a:p>
          </p:txBody>
        </p:sp>
        <p:sp>
          <p:nvSpPr>
            <p:cNvPr id="88" name="Rectangle 40"/>
            <p:cNvSpPr>
              <a:spLocks noChangeArrowheads="1"/>
            </p:cNvSpPr>
            <p:nvPr/>
          </p:nvSpPr>
          <p:spPr bwMode="auto">
            <a:xfrm>
              <a:off x="1066682" y="2553959"/>
              <a:ext cx="496886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93.7</a:t>
              </a:r>
            </a:p>
          </p:txBody>
        </p:sp>
        <p:sp>
          <p:nvSpPr>
            <p:cNvPr id="89" name="Rectangle 41"/>
            <p:cNvSpPr>
              <a:spLocks noChangeArrowheads="1"/>
            </p:cNvSpPr>
            <p:nvPr/>
          </p:nvSpPr>
          <p:spPr bwMode="auto">
            <a:xfrm>
              <a:off x="2796952" y="515829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0.6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0" name="Rectangle 42"/>
            <p:cNvSpPr>
              <a:spLocks noChangeArrowheads="1"/>
            </p:cNvSpPr>
            <p:nvPr/>
          </p:nvSpPr>
          <p:spPr bwMode="auto">
            <a:xfrm>
              <a:off x="4413864" y="501734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5.7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1" name="Rectangle 43"/>
            <p:cNvSpPr>
              <a:spLocks noChangeArrowheads="1"/>
            </p:cNvSpPr>
            <p:nvPr/>
          </p:nvSpPr>
          <p:spPr bwMode="auto">
            <a:xfrm>
              <a:off x="1792665" y="2533273"/>
              <a:ext cx="39014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93.9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2" name="Rectangle 44"/>
            <p:cNvSpPr>
              <a:spLocks noChangeArrowheads="1"/>
            </p:cNvSpPr>
            <p:nvPr/>
          </p:nvSpPr>
          <p:spPr bwMode="auto">
            <a:xfrm>
              <a:off x="3412715" y="518948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0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3" name="Rectangle 45"/>
            <p:cNvSpPr>
              <a:spLocks noChangeArrowheads="1"/>
            </p:cNvSpPr>
            <p:nvPr/>
          </p:nvSpPr>
          <p:spPr bwMode="auto">
            <a:xfrm>
              <a:off x="5101341" y="5010667"/>
              <a:ext cx="35490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6.1</a:t>
              </a:r>
              <a:endParaRPr lang="fr-FR" sz="20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94" name="Rectangle 46"/>
            <p:cNvSpPr>
              <a:spLocks noChangeArrowheads="1"/>
            </p:cNvSpPr>
            <p:nvPr/>
          </p:nvSpPr>
          <p:spPr bwMode="auto">
            <a:xfrm>
              <a:off x="522683" y="5314524"/>
              <a:ext cx="14221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5" name="Rectangle 47"/>
            <p:cNvSpPr>
              <a:spLocks noChangeArrowheads="1"/>
            </p:cNvSpPr>
            <p:nvPr/>
          </p:nvSpPr>
          <p:spPr bwMode="auto">
            <a:xfrm>
              <a:off x="380467" y="475254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20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6" name="Rectangle 48"/>
            <p:cNvSpPr>
              <a:spLocks noChangeArrowheads="1"/>
            </p:cNvSpPr>
            <p:nvPr/>
          </p:nvSpPr>
          <p:spPr bwMode="auto">
            <a:xfrm>
              <a:off x="380467" y="4192162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40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7" name="Rectangle 49"/>
            <p:cNvSpPr>
              <a:spLocks noChangeArrowheads="1"/>
            </p:cNvSpPr>
            <p:nvPr/>
          </p:nvSpPr>
          <p:spPr bwMode="auto">
            <a:xfrm>
              <a:off x="380467" y="3630187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60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8" name="Rectangle 50"/>
            <p:cNvSpPr>
              <a:spLocks noChangeArrowheads="1"/>
            </p:cNvSpPr>
            <p:nvPr/>
          </p:nvSpPr>
          <p:spPr bwMode="auto">
            <a:xfrm>
              <a:off x="380467" y="3069799"/>
              <a:ext cx="284434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>
                  <a:solidFill>
                    <a:srgbClr val="000066"/>
                  </a:solidFill>
                </a:rPr>
                <a:t>80</a:t>
              </a:r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9" name="Rectangle 51"/>
            <p:cNvSpPr>
              <a:spLocks noChangeArrowheads="1"/>
            </p:cNvSpPr>
            <p:nvPr/>
          </p:nvSpPr>
          <p:spPr bwMode="auto">
            <a:xfrm>
              <a:off x="240508" y="2495792"/>
              <a:ext cx="42439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r"/>
              <a:r>
                <a:rPr lang="fr-FR" sz="1400" dirty="0">
                  <a:solidFill>
                    <a:srgbClr val="000066"/>
                  </a:solidFill>
                </a:rPr>
                <a:t>100</a:t>
              </a:r>
              <a:endParaRPr lang="fr-FR" dirty="0">
                <a:solidFill>
                  <a:srgbClr val="000066"/>
                </a:solidFill>
              </a:endParaRPr>
            </a:p>
          </p:txBody>
        </p:sp>
        <p:sp>
          <p:nvSpPr>
            <p:cNvPr id="100" name="Rectangle 52"/>
            <p:cNvSpPr>
              <a:spLocks noChangeArrowheads="1"/>
            </p:cNvSpPr>
            <p:nvPr/>
          </p:nvSpPr>
          <p:spPr bwMode="auto">
            <a:xfrm>
              <a:off x="696693" y="5474797"/>
              <a:ext cx="1883091" cy="430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Success</a:t>
              </a:r>
            </a:p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HIV RNA&lt; 50 c/mL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1" name="Rectangle 53"/>
            <p:cNvSpPr>
              <a:spLocks noChangeArrowheads="1"/>
            </p:cNvSpPr>
            <p:nvPr/>
          </p:nvSpPr>
          <p:spPr bwMode="auto">
            <a:xfrm>
              <a:off x="2571221" y="5474797"/>
              <a:ext cx="138590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b="1" dirty="0">
                  <a:solidFill>
                    <a:srgbClr val="000066"/>
                  </a:solidFill>
                </a:rPr>
                <a:t> failure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2" name="Rectangle 54"/>
            <p:cNvSpPr>
              <a:spLocks noChangeArrowheads="1"/>
            </p:cNvSpPr>
            <p:nvPr/>
          </p:nvSpPr>
          <p:spPr bwMode="auto">
            <a:xfrm>
              <a:off x="4064614" y="5474797"/>
              <a:ext cx="179238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000066"/>
                  </a:solidFill>
                </a:rPr>
                <a:t>No </a:t>
              </a:r>
              <a:r>
                <a:rPr lang="en-US" sz="1400" b="1" dirty="0" err="1">
                  <a:solidFill>
                    <a:srgbClr val="000066"/>
                  </a:solidFill>
                </a:rPr>
                <a:t>virologic</a:t>
              </a:r>
              <a:r>
                <a:rPr lang="en-US" sz="1400" b="1" dirty="0">
                  <a:solidFill>
                    <a:srgbClr val="000066"/>
                  </a:solidFill>
                </a:rPr>
                <a:t> data</a:t>
              </a:r>
              <a:endParaRPr lang="en-US" b="1" dirty="0">
                <a:solidFill>
                  <a:srgbClr val="000066"/>
                </a:solidFill>
              </a:endParaRPr>
            </a:p>
          </p:txBody>
        </p:sp>
        <p:sp>
          <p:nvSpPr>
            <p:cNvPr id="105" name="ZoneTexte 104"/>
            <p:cNvSpPr txBox="1"/>
            <p:nvPr/>
          </p:nvSpPr>
          <p:spPr>
            <a:xfrm>
              <a:off x="587586" y="2056038"/>
              <a:ext cx="4073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07" name="Freeform 8"/>
            <p:cNvSpPr>
              <a:spLocks/>
            </p:cNvSpPr>
            <p:nvPr/>
          </p:nvSpPr>
          <p:spPr bwMode="auto">
            <a:xfrm>
              <a:off x="830572" y="2584850"/>
              <a:ext cx="4906842" cy="2845564"/>
            </a:xfrm>
            <a:custGeom>
              <a:avLst/>
              <a:gdLst>
                <a:gd name="T0" fmla="*/ 3239 w 3239"/>
                <a:gd name="T1" fmla="*/ 2671 h 2671"/>
                <a:gd name="T2" fmla="*/ 0 w 3239"/>
                <a:gd name="T3" fmla="*/ 2671 h 2671"/>
                <a:gd name="T4" fmla="*/ 0 w 3239"/>
                <a:gd name="T5" fmla="*/ 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39" h="2671">
                  <a:moveTo>
                    <a:pt x="3239" y="2671"/>
                  </a:moveTo>
                  <a:lnTo>
                    <a:pt x="0" y="2671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8" name="Line 9"/>
            <p:cNvSpPr>
              <a:spLocks noChangeShapeType="1"/>
            </p:cNvSpPr>
            <p:nvPr/>
          </p:nvSpPr>
          <p:spPr bwMode="auto">
            <a:xfrm>
              <a:off x="723012" y="3167599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9" name="Line 10"/>
            <p:cNvSpPr>
              <a:spLocks noChangeShapeType="1"/>
            </p:cNvSpPr>
            <p:nvPr/>
          </p:nvSpPr>
          <p:spPr bwMode="auto">
            <a:xfrm>
              <a:off x="723012" y="3732237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0" name="Line 11"/>
            <p:cNvSpPr>
              <a:spLocks noChangeShapeType="1"/>
            </p:cNvSpPr>
            <p:nvPr/>
          </p:nvSpPr>
          <p:spPr bwMode="auto">
            <a:xfrm>
              <a:off x="723012" y="4297941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1" name="Line 12"/>
            <p:cNvSpPr>
              <a:spLocks noChangeShapeType="1"/>
            </p:cNvSpPr>
            <p:nvPr/>
          </p:nvSpPr>
          <p:spPr bwMode="auto">
            <a:xfrm>
              <a:off x="723012" y="4863644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2" name="Line 13"/>
            <p:cNvSpPr>
              <a:spLocks noChangeShapeType="1"/>
            </p:cNvSpPr>
            <p:nvPr/>
          </p:nvSpPr>
          <p:spPr bwMode="auto">
            <a:xfrm>
              <a:off x="723012" y="5430413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3" name="Line 14"/>
            <p:cNvSpPr>
              <a:spLocks noChangeShapeType="1"/>
            </p:cNvSpPr>
            <p:nvPr/>
          </p:nvSpPr>
          <p:spPr bwMode="auto">
            <a:xfrm>
              <a:off x="723012" y="2601896"/>
              <a:ext cx="107560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4" name="Freeform 15"/>
            <p:cNvSpPr>
              <a:spLocks/>
            </p:cNvSpPr>
            <p:nvPr/>
          </p:nvSpPr>
          <p:spPr bwMode="auto">
            <a:xfrm>
              <a:off x="1001758" y="2805112"/>
              <a:ext cx="628694" cy="2625301"/>
            </a:xfrm>
            <a:custGeom>
              <a:avLst/>
              <a:gdLst>
                <a:gd name="T0" fmla="*/ 415 w 415"/>
                <a:gd name="T1" fmla="*/ 0 h 2575"/>
                <a:gd name="T2" fmla="*/ 0 w 415"/>
                <a:gd name="T3" fmla="*/ 0 h 2575"/>
                <a:gd name="T4" fmla="*/ 0 w 415"/>
                <a:gd name="T5" fmla="*/ 2575 h 2575"/>
                <a:gd name="T6" fmla="*/ 415 w 415"/>
                <a:gd name="T7" fmla="*/ 2575 h 2575"/>
                <a:gd name="T8" fmla="*/ 415 w 415"/>
                <a:gd name="T9" fmla="*/ 0 h 2575"/>
                <a:gd name="T10" fmla="*/ 415 w 415"/>
                <a:gd name="T11" fmla="*/ 0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5" h="2575">
                  <a:moveTo>
                    <a:pt x="415" y="0"/>
                  </a:moveTo>
                  <a:lnTo>
                    <a:pt x="0" y="0"/>
                  </a:lnTo>
                  <a:lnTo>
                    <a:pt x="0" y="2575"/>
                  </a:lnTo>
                  <a:lnTo>
                    <a:pt x="415" y="2575"/>
                  </a:lnTo>
                  <a:lnTo>
                    <a:pt x="415" y="0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5" name="Freeform 16"/>
            <p:cNvSpPr>
              <a:spLocks/>
            </p:cNvSpPr>
            <p:nvPr/>
          </p:nvSpPr>
          <p:spPr bwMode="auto">
            <a:xfrm>
              <a:off x="1666810" y="2787650"/>
              <a:ext cx="630210" cy="2642764"/>
            </a:xfrm>
            <a:custGeom>
              <a:avLst/>
              <a:gdLst>
                <a:gd name="T0" fmla="*/ 416 w 416"/>
                <a:gd name="T1" fmla="*/ 2463 h 2463"/>
                <a:gd name="T2" fmla="*/ 416 w 416"/>
                <a:gd name="T3" fmla="*/ 0 h 2463"/>
                <a:gd name="T4" fmla="*/ 0 w 416"/>
                <a:gd name="T5" fmla="*/ 0 h 2463"/>
                <a:gd name="T6" fmla="*/ 0 w 416"/>
                <a:gd name="T7" fmla="*/ 2463 h 2463"/>
                <a:gd name="T8" fmla="*/ 416 w 416"/>
                <a:gd name="T9" fmla="*/ 2463 h 2463"/>
                <a:gd name="T10" fmla="*/ 416 w 416"/>
                <a:gd name="T11" fmla="*/ 2463 h 2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6" h="2463">
                  <a:moveTo>
                    <a:pt x="416" y="2463"/>
                  </a:moveTo>
                  <a:lnTo>
                    <a:pt x="416" y="0"/>
                  </a:lnTo>
                  <a:lnTo>
                    <a:pt x="0" y="0"/>
                  </a:lnTo>
                  <a:lnTo>
                    <a:pt x="0" y="2463"/>
                  </a:lnTo>
                  <a:lnTo>
                    <a:pt x="416" y="2463"/>
                  </a:lnTo>
                  <a:lnTo>
                    <a:pt x="416" y="2463"/>
                  </a:lnTo>
                  <a:close/>
                </a:path>
              </a:pathLst>
            </a:cu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6" name="Rectangle 17"/>
            <p:cNvSpPr>
              <a:spLocks noChangeArrowheads="1"/>
            </p:cNvSpPr>
            <p:nvPr/>
          </p:nvSpPr>
          <p:spPr bwMode="auto">
            <a:xfrm>
              <a:off x="4961772" y="5260975"/>
              <a:ext cx="631724" cy="169438"/>
            </a:xfrm>
            <a:prstGeom prst="rect">
              <a:avLst/>
            </a:prstGeom>
            <a:solidFill>
              <a:srgbClr val="CC3300"/>
            </a:solidFill>
            <a:ln w="0">
              <a:solidFill>
                <a:srgbClr val="CC33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7" name="Rectangle 18"/>
            <p:cNvSpPr>
              <a:spLocks noChangeArrowheads="1"/>
            </p:cNvSpPr>
            <p:nvPr/>
          </p:nvSpPr>
          <p:spPr bwMode="auto">
            <a:xfrm>
              <a:off x="4295205" y="5277002"/>
              <a:ext cx="631724" cy="153411"/>
            </a:xfrm>
            <a:prstGeom prst="rect">
              <a:avLst/>
            </a:prstGeom>
            <a:solidFill>
              <a:srgbClr val="333399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9" name="Rectangle 20"/>
            <p:cNvSpPr>
              <a:spLocks noChangeArrowheads="1"/>
            </p:cNvSpPr>
            <p:nvPr/>
          </p:nvSpPr>
          <p:spPr bwMode="auto">
            <a:xfrm>
              <a:off x="2637877" y="5413368"/>
              <a:ext cx="628694" cy="17046"/>
            </a:xfrm>
            <a:prstGeom prst="rect">
              <a:avLst/>
            </a:prstGeom>
            <a:solidFill>
              <a:schemeClr val="accent2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2" name="ZoneTexte 1"/>
            <p:cNvSpPr txBox="1"/>
            <p:nvPr/>
          </p:nvSpPr>
          <p:spPr>
            <a:xfrm>
              <a:off x="1758576" y="5095424"/>
              <a:ext cx="603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313 *</a:t>
              </a:r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1053055" y="5095424"/>
              <a:ext cx="4842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316</a:t>
              </a:r>
            </a:p>
          </p:txBody>
        </p:sp>
        <p:grpSp>
          <p:nvGrpSpPr>
            <p:cNvPr id="51" name="Groupe 50"/>
            <p:cNvGrpSpPr/>
            <p:nvPr/>
          </p:nvGrpSpPr>
          <p:grpSpPr>
            <a:xfrm>
              <a:off x="1220809" y="1791741"/>
              <a:ext cx="3618678" cy="369332"/>
              <a:chOff x="1220809" y="1791741"/>
              <a:chExt cx="3618678" cy="369332"/>
            </a:xfrm>
          </p:grpSpPr>
          <p:sp>
            <p:nvSpPr>
              <p:cNvPr id="52" name="AutoShape 165"/>
              <p:cNvSpPr>
                <a:spLocks noChangeArrowheads="1"/>
              </p:cNvSpPr>
              <p:nvPr/>
            </p:nvSpPr>
            <p:spPr bwMode="auto">
              <a:xfrm>
                <a:off x="1220809" y="1801782"/>
                <a:ext cx="3547955" cy="349250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800">
                  <a:solidFill>
                    <a:srgbClr val="000066"/>
                  </a:solidFill>
                </a:endParaRPr>
              </a:p>
            </p:txBody>
          </p:sp>
          <p:sp>
            <p:nvSpPr>
              <p:cNvPr id="53" name="Rectangle 3"/>
              <p:cNvSpPr>
                <a:spLocks noChangeArrowheads="1"/>
              </p:cNvSpPr>
              <p:nvPr/>
            </p:nvSpPr>
            <p:spPr bwMode="auto">
              <a:xfrm>
                <a:off x="1412196" y="1904176"/>
                <a:ext cx="161823" cy="144463"/>
              </a:xfrm>
              <a:prstGeom prst="rect">
                <a:avLst/>
              </a:prstGeom>
              <a:solidFill>
                <a:srgbClr val="333399"/>
              </a:solidFill>
              <a:ln w="9525">
                <a:solidFill>
                  <a:srgbClr val="333399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54" name="Rectangle 4"/>
              <p:cNvSpPr>
                <a:spLocks noChangeArrowheads="1"/>
              </p:cNvSpPr>
              <p:nvPr/>
            </p:nvSpPr>
            <p:spPr bwMode="auto">
              <a:xfrm>
                <a:off x="3189932" y="1904176"/>
                <a:ext cx="161823" cy="144462"/>
              </a:xfrm>
              <a:prstGeom prst="rect">
                <a:avLst/>
              </a:prstGeom>
              <a:solidFill>
                <a:srgbClr val="CC3300"/>
              </a:solidFill>
              <a:ln w="9525">
                <a:solidFill>
                  <a:srgbClr val="CC33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r-FR" altLang="fr-FR" sz="2400">
                  <a:solidFill>
                    <a:srgbClr val="000066"/>
                  </a:solidFill>
                </a:endParaRPr>
              </a:p>
            </p:txBody>
          </p:sp>
          <p:sp>
            <p:nvSpPr>
              <p:cNvPr id="61" name="ZoneTexte 84"/>
              <p:cNvSpPr txBox="1">
                <a:spLocks noChangeArrowheads="1"/>
              </p:cNvSpPr>
              <p:nvPr/>
            </p:nvSpPr>
            <p:spPr bwMode="auto">
              <a:xfrm>
                <a:off x="1561571" y="1791741"/>
                <a:ext cx="143827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fr-FR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RPV/FTC/TAF</a:t>
                </a:r>
              </a:p>
            </p:txBody>
          </p:sp>
          <p:sp>
            <p:nvSpPr>
              <p:cNvPr id="62" name="ZoneTexte 85"/>
              <p:cNvSpPr txBox="1">
                <a:spLocks noChangeArrowheads="1"/>
              </p:cNvSpPr>
              <p:nvPr/>
            </p:nvSpPr>
            <p:spPr bwMode="auto">
              <a:xfrm>
                <a:off x="3376651" y="1791741"/>
                <a:ext cx="14628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rgbClr val="CC3300"/>
                  </a:buClr>
                  <a:buFont typeface="Wingdings" panose="05000000000000000000" pitchFamily="2" charset="2"/>
                  <a:buChar char="§"/>
                  <a:defRPr sz="2000">
                    <a:solidFill>
                      <a:srgbClr val="CC3300"/>
                    </a:solidFill>
                    <a:latin typeface="Arial" panose="020B0604020202020204" pitchFamily="34" charset="0"/>
                    <a:ea typeface="ＭＳ Ｐゴシック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28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rgbClr val="CC3300"/>
                  </a:buClr>
                  <a:buChar char="•"/>
                  <a:defRPr sz="16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rgbClr val="CC3300"/>
                  </a:buClr>
                  <a:buChar char="–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CC3300"/>
                  </a:buClr>
                  <a:buChar char="»"/>
                  <a:defRPr sz="1400">
                    <a:solidFill>
                      <a:srgbClr val="000066"/>
                    </a:solidFill>
                    <a:latin typeface="Arial" panose="020B0604020202020204" pitchFamily="34" charset="0"/>
                    <a:ea typeface="ＭＳ Ｐゴシック" charset="-128"/>
                  </a:defRPr>
                </a:lvl9pPr>
              </a:lstStyle>
              <a:p>
                <a:pPr defTabSz="914400"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fr-FR" sz="1800" b="1" dirty="0">
                    <a:solidFill>
                      <a:srgbClr val="333399"/>
                    </a:solidFill>
                    <a:latin typeface="Calibri" panose="020F0502020204030204" pitchFamily="34" charset="0"/>
                  </a:rPr>
                  <a:t>RPV/FTC/TDF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7603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</a:pPr>
            <a:r>
              <a:rPr lang="en-US" altLang="fr-FR" sz="2800" b="1" dirty="0">
                <a:latin typeface="Calibri" panose="020F0502020204030204" pitchFamily="34" charset="0"/>
                <a:ea typeface="ＭＳ Ｐゴシック" charset="-128"/>
              </a:rPr>
              <a:t>Resistance analysis</a:t>
            </a: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charset="-128"/>
              </a:rPr>
              <a:t>Genotype and Phenotype testing if confirmed HIV RNA ≥ 50 c/mL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and confirmatory sample ≥ 400 c/mL, or HIV RNA ≥ 400 c/mL at W48 </a:t>
            </a:r>
            <a:br>
              <a:rPr lang="en-US" altLang="fr-FR" sz="2000" dirty="0">
                <a:ea typeface="ＭＳ Ｐゴシック" charset="-128"/>
              </a:rPr>
            </a:br>
            <a:r>
              <a:rPr lang="en-US" altLang="fr-FR" sz="2000" dirty="0">
                <a:ea typeface="ＭＳ Ｐゴシック" charset="-128"/>
              </a:rPr>
              <a:t>or at the last visit on study drug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1 patient in the RPV/FTC/TAF group: re-emergence of archived mutations M41K, E44D, D67N, V118I, L210W, T215Y; no new mutations (did not re-suppress)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1 patient in the RPV/FTC/TDF group: no resistance detected, was re-suppressed on continued therapy</a:t>
            </a:r>
          </a:p>
          <a:p>
            <a:pPr lvl="1">
              <a:spcBef>
                <a:spcPts val="300"/>
              </a:spcBef>
            </a:pPr>
            <a:r>
              <a:rPr lang="en-US" altLang="fr-FR" sz="2000" dirty="0">
                <a:ea typeface="ＭＳ Ｐゴシック" charset="-128"/>
              </a:rPr>
              <a:t>Historical genotypes: resistance mutations to study drug in 3 participants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3 patients in the TAF group: M184V (N = 2), E138A, K101E + E138K</a:t>
            </a:r>
          </a:p>
          <a:p>
            <a:pPr lvl="3">
              <a:spcBef>
                <a:spcPts val="300"/>
              </a:spcBef>
            </a:pPr>
            <a:r>
              <a:rPr lang="en-US" altLang="fr-FR" sz="1600" dirty="0">
                <a:ea typeface="ＭＳ Ｐゴシック" charset="-128"/>
              </a:rPr>
              <a:t>1 discontinued at W4 with HIV RNA &lt; 50 c/mL, 3 with HIV RNA &lt; 50 c/mL at W48</a:t>
            </a:r>
          </a:p>
          <a:p>
            <a:pPr lvl="2">
              <a:spcBef>
                <a:spcPts val="300"/>
              </a:spcBef>
            </a:pPr>
            <a:r>
              <a:rPr lang="en-US" altLang="fr-FR" sz="1800" dirty="0">
                <a:ea typeface="ＭＳ Ｐゴシック" charset="-128"/>
              </a:rPr>
              <a:t>3 patients in the TDF group: M184V, E138A (N = 2)</a:t>
            </a:r>
          </a:p>
          <a:p>
            <a:pPr lvl="3">
              <a:spcBef>
                <a:spcPts val="300"/>
              </a:spcBef>
            </a:pPr>
            <a:r>
              <a:rPr lang="en-US" altLang="fr-FR" sz="1600" dirty="0">
                <a:ea typeface="ＭＳ Ｐゴシック" charset="-128"/>
              </a:rPr>
              <a:t>All 3 with HIV RNA &lt; 50 c/mL at W48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0234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20" name="Text Box 2"/>
          <p:cNvSpPr txBox="1">
            <a:spLocks noChangeArrowheads="1"/>
          </p:cNvSpPr>
          <p:nvPr/>
        </p:nvSpPr>
        <p:spPr bwMode="auto">
          <a:xfrm>
            <a:off x="3311700" y="1153928"/>
            <a:ext cx="25063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r-FR" sz="2400" b="1" dirty="0">
                <a:latin typeface="Calibri" panose="020F0502020204030204" pitchFamily="34" charset="0"/>
              </a:rPr>
              <a:t>Adverse events, %</a:t>
            </a:r>
          </a:p>
        </p:txBody>
      </p:sp>
      <p:graphicFrame>
        <p:nvGraphicFramePr>
          <p:cNvPr id="8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7559145"/>
              </p:ext>
            </p:extLst>
          </p:nvPr>
        </p:nvGraphicFramePr>
        <p:xfrm>
          <a:off x="323096" y="1698343"/>
          <a:ext cx="8478004" cy="3562632"/>
        </p:xfrm>
        <a:graphic>
          <a:graphicData uri="http://schemas.openxmlformats.org/drawingml/2006/table">
            <a:tbl>
              <a:tblPr/>
              <a:tblGrid>
                <a:gridCol w="46680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66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833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0563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RPV/FTC/TAF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316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RPV/FTC/TDF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charset="0"/>
                          <a:cs typeface="ＭＳ Ｐゴシック" charset="0"/>
                        </a:rPr>
                        <a:t>N = 314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events related to study drug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12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182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Serious adverse event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related to study drug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2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Adverse event leading to discontinuation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 *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 **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44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Most common adverse events (≥ 5% of patients)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Upper respiratory tract infection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Diarrhea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Nasopharyngitis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Headache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Bronchitis</a:t>
                      </a:r>
                    </a:p>
                    <a:p>
                      <a:pPr marL="457200" marR="0" lvl="1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Sinusitis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9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4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6</a:t>
                      </a:r>
                    </a:p>
                  </a:txBody>
                  <a:tcPr marL="91443" marR="91443" marT="45714" marB="45714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31215" y="5403803"/>
            <a:ext cx="86286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>
                <a:solidFill>
                  <a:srgbClr val="000066"/>
                </a:solidFill>
              </a:rPr>
              <a:t>* Gastroesophageal reflux disease (N = 1), hiatus hernia and ulcerative oesophagitis (N = 1), fatigue </a:t>
            </a:r>
            <a:br>
              <a:rPr lang="en-GB" sz="1400">
                <a:solidFill>
                  <a:srgbClr val="000066"/>
                </a:solidFill>
              </a:rPr>
            </a:br>
            <a:r>
              <a:rPr lang="en-GB" sz="1400">
                <a:solidFill>
                  <a:srgbClr val="000066"/>
                </a:solidFill>
              </a:rPr>
              <a:t>(N = 1), leading to discontinuation), suicidal depression (N = 1)</a:t>
            </a:r>
          </a:p>
          <a:p>
            <a:r>
              <a:rPr lang="en-GB" sz="1400">
                <a:solidFill>
                  <a:srgbClr val="000066"/>
                </a:solidFill>
              </a:rPr>
              <a:t>** Drug hypersensitivity (N = 1), leading to discontinuation), increased ALT and AST (N = 1), chronic myeloid leukaemia (N = 1)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61201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oneTexte 4"/>
          <p:cNvSpPr txBox="1">
            <a:spLocks noChangeArrowheads="1"/>
          </p:cNvSpPr>
          <p:nvPr/>
        </p:nvSpPr>
        <p:spPr bwMode="auto">
          <a:xfrm>
            <a:off x="2251526" y="1153694"/>
            <a:ext cx="4678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>
                <a:solidFill>
                  <a:srgbClr val="CC3300"/>
                </a:solidFill>
                <a:latin typeface="Calibri" pitchFamily="34" charset="0"/>
              </a:rPr>
              <a:t>Change in renal biomarkers at W48</a:t>
            </a:r>
          </a:p>
        </p:txBody>
      </p:sp>
      <p:sp>
        <p:nvSpPr>
          <p:cNvPr id="61444" name="ZoneTexte 6"/>
          <p:cNvSpPr txBox="1">
            <a:spLocks noChangeArrowheads="1"/>
          </p:cNvSpPr>
          <p:nvPr/>
        </p:nvSpPr>
        <p:spPr bwMode="auto">
          <a:xfrm>
            <a:off x="520596" y="5491459"/>
            <a:ext cx="832949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500" b="1" dirty="0">
                <a:solidFill>
                  <a:srgbClr val="000066"/>
                </a:solidFill>
              </a:rPr>
              <a:t>Median change in </a:t>
            </a:r>
            <a:r>
              <a:rPr lang="en-US" sz="1500" b="1" dirty="0" err="1">
                <a:solidFill>
                  <a:srgbClr val="000066"/>
                </a:solidFill>
              </a:rPr>
              <a:t>eGFR</a:t>
            </a:r>
            <a:r>
              <a:rPr lang="en-US" sz="1500" dirty="0">
                <a:solidFill>
                  <a:srgbClr val="000066"/>
                </a:solidFill>
              </a:rPr>
              <a:t>: + 4.5 mg/</a:t>
            </a:r>
            <a:r>
              <a:rPr lang="en-US" sz="1500" dirty="0" err="1">
                <a:solidFill>
                  <a:srgbClr val="000066"/>
                </a:solidFill>
              </a:rPr>
              <a:t>dL</a:t>
            </a:r>
            <a:r>
              <a:rPr lang="en-US" sz="1500" dirty="0">
                <a:solidFill>
                  <a:srgbClr val="000066"/>
                </a:solidFill>
              </a:rPr>
              <a:t> on RPV/FTC/TAF vs + 0.7 mg/</a:t>
            </a:r>
            <a:r>
              <a:rPr lang="en-US" sz="1500" dirty="0" err="1">
                <a:solidFill>
                  <a:srgbClr val="000066"/>
                </a:solidFill>
              </a:rPr>
              <a:t>dL</a:t>
            </a:r>
            <a:r>
              <a:rPr lang="en-US" sz="1500" dirty="0">
                <a:solidFill>
                  <a:srgbClr val="000066"/>
                </a:solidFill>
              </a:rPr>
              <a:t> on RPV/FTC/TDF (p = 0.0024)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rgbClr val="000066"/>
                </a:solidFill>
              </a:rPr>
              <a:t>No discontinuation for study-drug renal adverse event in either group</a:t>
            </a:r>
          </a:p>
          <a:p>
            <a:pPr marL="285750" indent="-285750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sz="1500" dirty="0">
                <a:solidFill>
                  <a:srgbClr val="000066"/>
                </a:solidFill>
              </a:rPr>
              <a:t>No reported cases of proximal renal </a:t>
            </a:r>
            <a:r>
              <a:rPr lang="en-US" sz="1500" dirty="0" err="1">
                <a:solidFill>
                  <a:srgbClr val="000066"/>
                </a:solidFill>
              </a:rPr>
              <a:t>tubulopathy</a:t>
            </a:r>
            <a:r>
              <a:rPr lang="en-US" sz="1500" dirty="0">
                <a:solidFill>
                  <a:srgbClr val="000066"/>
                </a:solidFill>
              </a:rPr>
              <a:t> or </a:t>
            </a:r>
            <a:r>
              <a:rPr lang="en-US" sz="1500" dirty="0" err="1">
                <a:solidFill>
                  <a:srgbClr val="000066"/>
                </a:solidFill>
              </a:rPr>
              <a:t>Fanconi</a:t>
            </a:r>
            <a:r>
              <a:rPr lang="en-US" sz="1500" dirty="0">
                <a:solidFill>
                  <a:srgbClr val="000066"/>
                </a:solidFill>
              </a:rPr>
              <a:t> syndrome in either group 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947962" y="1590018"/>
            <a:ext cx="7694508" cy="3812759"/>
            <a:chOff x="1035050" y="1568246"/>
            <a:chExt cx="7694508" cy="3812759"/>
          </a:xfrm>
        </p:grpSpPr>
        <p:grpSp>
          <p:nvGrpSpPr>
            <p:cNvPr id="28" name="Groupe 27"/>
            <p:cNvGrpSpPr/>
            <p:nvPr/>
          </p:nvGrpSpPr>
          <p:grpSpPr>
            <a:xfrm>
              <a:off x="1346368" y="2260876"/>
              <a:ext cx="6289675" cy="3046412"/>
              <a:chOff x="-6851650" y="2586038"/>
              <a:chExt cx="6289675" cy="304641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 flipV="1">
                <a:off x="-6762750" y="3721100"/>
                <a:ext cx="0" cy="191135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-6762750" y="3721100"/>
                <a:ext cx="6200775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8" name="Line 10"/>
              <p:cNvSpPr>
                <a:spLocks noChangeShapeType="1"/>
              </p:cNvSpPr>
              <p:nvPr/>
            </p:nvSpPr>
            <p:spPr bwMode="auto">
              <a:xfrm flipV="1">
                <a:off x="-6762750" y="2586038"/>
                <a:ext cx="0" cy="1135063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9" name="Line 11"/>
              <p:cNvSpPr>
                <a:spLocks noChangeShapeType="1"/>
              </p:cNvSpPr>
              <p:nvPr/>
            </p:nvSpPr>
            <p:spPr bwMode="auto">
              <a:xfrm>
                <a:off x="-6851650" y="259715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-6851650" y="372110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3" name="Line 13"/>
              <p:cNvSpPr>
                <a:spLocks noChangeShapeType="1"/>
              </p:cNvSpPr>
              <p:nvPr/>
            </p:nvSpPr>
            <p:spPr bwMode="auto">
              <a:xfrm>
                <a:off x="-6851650" y="297180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4" name="Line 14"/>
              <p:cNvSpPr>
                <a:spLocks noChangeShapeType="1"/>
              </p:cNvSpPr>
              <p:nvPr/>
            </p:nvSpPr>
            <p:spPr bwMode="auto">
              <a:xfrm>
                <a:off x="-6851650" y="3344863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5" name="Line 15"/>
              <p:cNvSpPr>
                <a:spLocks noChangeShapeType="1"/>
              </p:cNvSpPr>
              <p:nvPr/>
            </p:nvSpPr>
            <p:spPr bwMode="auto">
              <a:xfrm>
                <a:off x="-6851650" y="5224463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6" name="Line 16"/>
              <p:cNvSpPr>
                <a:spLocks noChangeShapeType="1"/>
              </p:cNvSpPr>
              <p:nvPr/>
            </p:nvSpPr>
            <p:spPr bwMode="auto">
              <a:xfrm>
                <a:off x="-6851650" y="4848225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7" name="Line 17"/>
              <p:cNvSpPr>
                <a:spLocks noChangeShapeType="1"/>
              </p:cNvSpPr>
              <p:nvPr/>
            </p:nvSpPr>
            <p:spPr bwMode="auto">
              <a:xfrm>
                <a:off x="-6851650" y="4473575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8" name="Line 18"/>
              <p:cNvSpPr>
                <a:spLocks noChangeShapeType="1"/>
              </p:cNvSpPr>
              <p:nvPr/>
            </p:nvSpPr>
            <p:spPr bwMode="auto">
              <a:xfrm>
                <a:off x="-6851650" y="4095750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>
                <a:off x="-6851650" y="5602288"/>
                <a:ext cx="88900" cy="0"/>
              </a:xfrm>
              <a:prstGeom prst="line">
                <a:avLst/>
              </a:prstGeom>
              <a:noFill/>
              <a:ln w="12700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-5959475" y="3455092"/>
                <a:ext cx="381000" cy="266009"/>
              </a:xfrm>
              <a:custGeom>
                <a:avLst/>
                <a:gdLst>
                  <a:gd name="T0" fmla="*/ 240 w 240"/>
                  <a:gd name="T1" fmla="*/ 0 h 179"/>
                  <a:gd name="T2" fmla="*/ 0 w 240"/>
                  <a:gd name="T3" fmla="*/ 0 h 179"/>
                  <a:gd name="T4" fmla="*/ 0 w 240"/>
                  <a:gd name="T5" fmla="*/ 179 h 179"/>
                  <a:gd name="T6" fmla="*/ 240 w 240"/>
                  <a:gd name="T7" fmla="*/ 179 h 179"/>
                  <a:gd name="T8" fmla="*/ 240 w 240"/>
                  <a:gd name="T9" fmla="*/ 0 h 179"/>
                  <a:gd name="T10" fmla="*/ 240 w 240"/>
                  <a:gd name="T11" fmla="*/ 0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179">
                    <a:moveTo>
                      <a:pt x="240" y="0"/>
                    </a:moveTo>
                    <a:lnTo>
                      <a:pt x="0" y="0"/>
                    </a:lnTo>
                    <a:lnTo>
                      <a:pt x="0" y="179"/>
                    </a:lnTo>
                    <a:lnTo>
                      <a:pt x="240" y="179"/>
                    </a:lnTo>
                    <a:lnTo>
                      <a:pt x="240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33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1" name="Freeform 21"/>
              <p:cNvSpPr>
                <a:spLocks/>
              </p:cNvSpPr>
              <p:nvPr/>
            </p:nvSpPr>
            <p:spPr bwMode="auto">
              <a:xfrm>
                <a:off x="-4402138" y="3134539"/>
                <a:ext cx="382588" cy="586561"/>
              </a:xfrm>
              <a:custGeom>
                <a:avLst/>
                <a:gdLst>
                  <a:gd name="T0" fmla="*/ 0 w 241"/>
                  <a:gd name="T1" fmla="*/ 0 h 282"/>
                  <a:gd name="T2" fmla="*/ 0 w 241"/>
                  <a:gd name="T3" fmla="*/ 282 h 282"/>
                  <a:gd name="T4" fmla="*/ 241 w 241"/>
                  <a:gd name="T5" fmla="*/ 282 h 282"/>
                  <a:gd name="T6" fmla="*/ 241 w 241"/>
                  <a:gd name="T7" fmla="*/ 0 h 282"/>
                  <a:gd name="T8" fmla="*/ 0 w 241"/>
                  <a:gd name="T9" fmla="*/ 0 h 282"/>
                  <a:gd name="T10" fmla="*/ 0 w 241"/>
                  <a:gd name="T11" fmla="*/ 0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1" h="282">
                    <a:moveTo>
                      <a:pt x="0" y="0"/>
                    </a:moveTo>
                    <a:lnTo>
                      <a:pt x="0" y="282"/>
                    </a:lnTo>
                    <a:lnTo>
                      <a:pt x="241" y="282"/>
                    </a:lnTo>
                    <a:lnTo>
                      <a:pt x="24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33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2" name="Freeform 22"/>
              <p:cNvSpPr>
                <a:spLocks/>
              </p:cNvSpPr>
              <p:nvPr/>
            </p:nvSpPr>
            <p:spPr bwMode="auto">
              <a:xfrm>
                <a:off x="-2855913" y="2915963"/>
                <a:ext cx="381000" cy="805138"/>
              </a:xfrm>
              <a:custGeom>
                <a:avLst/>
                <a:gdLst>
                  <a:gd name="T0" fmla="*/ 240 w 240"/>
                  <a:gd name="T1" fmla="*/ 0 h 422"/>
                  <a:gd name="T2" fmla="*/ 0 w 240"/>
                  <a:gd name="T3" fmla="*/ 0 h 422"/>
                  <a:gd name="T4" fmla="*/ 0 w 240"/>
                  <a:gd name="T5" fmla="*/ 422 h 422"/>
                  <a:gd name="T6" fmla="*/ 240 w 240"/>
                  <a:gd name="T7" fmla="*/ 422 h 422"/>
                  <a:gd name="T8" fmla="*/ 240 w 240"/>
                  <a:gd name="T9" fmla="*/ 0 h 422"/>
                  <a:gd name="T10" fmla="*/ 240 w 240"/>
                  <a:gd name="T11" fmla="*/ 0 h 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422">
                    <a:moveTo>
                      <a:pt x="240" y="0"/>
                    </a:moveTo>
                    <a:lnTo>
                      <a:pt x="0" y="0"/>
                    </a:lnTo>
                    <a:lnTo>
                      <a:pt x="0" y="422"/>
                    </a:lnTo>
                    <a:lnTo>
                      <a:pt x="240" y="422"/>
                    </a:lnTo>
                    <a:lnTo>
                      <a:pt x="240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33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3" name="Freeform 23"/>
              <p:cNvSpPr>
                <a:spLocks/>
              </p:cNvSpPr>
              <p:nvPr/>
            </p:nvSpPr>
            <p:spPr bwMode="auto">
              <a:xfrm>
                <a:off x="-1304925" y="3239648"/>
                <a:ext cx="381000" cy="481452"/>
              </a:xfrm>
              <a:custGeom>
                <a:avLst/>
                <a:gdLst>
                  <a:gd name="T0" fmla="*/ 240 w 240"/>
                  <a:gd name="T1" fmla="*/ 512 h 512"/>
                  <a:gd name="T2" fmla="*/ 240 w 240"/>
                  <a:gd name="T3" fmla="*/ 0 h 512"/>
                  <a:gd name="T4" fmla="*/ 0 w 240"/>
                  <a:gd name="T5" fmla="*/ 0 h 512"/>
                  <a:gd name="T6" fmla="*/ 0 w 240"/>
                  <a:gd name="T7" fmla="*/ 512 h 512"/>
                  <a:gd name="T8" fmla="*/ 240 w 240"/>
                  <a:gd name="T9" fmla="*/ 512 h 512"/>
                  <a:gd name="T10" fmla="*/ 240 w 240"/>
                  <a:gd name="T11" fmla="*/ 512 h 5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512">
                    <a:moveTo>
                      <a:pt x="240" y="512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512"/>
                    </a:lnTo>
                    <a:lnTo>
                      <a:pt x="240" y="512"/>
                    </a:lnTo>
                    <a:lnTo>
                      <a:pt x="240" y="512"/>
                    </a:lnTo>
                    <a:close/>
                  </a:path>
                </a:pathLst>
              </a:custGeom>
              <a:solidFill>
                <a:srgbClr val="CC3300"/>
              </a:solidFill>
              <a:ln w="0">
                <a:solidFill>
                  <a:srgbClr val="CC33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4" name="Freeform 24"/>
              <p:cNvSpPr>
                <a:spLocks/>
              </p:cNvSpPr>
              <p:nvPr/>
            </p:nvSpPr>
            <p:spPr bwMode="auto">
              <a:xfrm>
                <a:off x="-1752600" y="3721100"/>
                <a:ext cx="381000" cy="1104625"/>
              </a:xfrm>
              <a:custGeom>
                <a:avLst/>
                <a:gdLst>
                  <a:gd name="T0" fmla="*/ 240 w 240"/>
                  <a:gd name="T1" fmla="*/ 0 h 938"/>
                  <a:gd name="T2" fmla="*/ 0 w 240"/>
                  <a:gd name="T3" fmla="*/ 0 h 938"/>
                  <a:gd name="T4" fmla="*/ 0 w 240"/>
                  <a:gd name="T5" fmla="*/ 938 h 938"/>
                  <a:gd name="T6" fmla="*/ 240 w 240"/>
                  <a:gd name="T7" fmla="*/ 938 h 938"/>
                  <a:gd name="T8" fmla="*/ 240 w 240"/>
                  <a:gd name="T9" fmla="*/ 0 h 938"/>
                  <a:gd name="T10" fmla="*/ 240 w 240"/>
                  <a:gd name="T11" fmla="*/ 0 h 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938">
                    <a:moveTo>
                      <a:pt x="240" y="0"/>
                    </a:moveTo>
                    <a:lnTo>
                      <a:pt x="0" y="0"/>
                    </a:lnTo>
                    <a:lnTo>
                      <a:pt x="0" y="938"/>
                    </a:lnTo>
                    <a:lnTo>
                      <a:pt x="240" y="938"/>
                    </a:lnTo>
                    <a:lnTo>
                      <a:pt x="240" y="0"/>
                    </a:lnTo>
                    <a:lnTo>
                      <a:pt x="240" y="0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5" name="Freeform 25"/>
              <p:cNvSpPr>
                <a:spLocks/>
              </p:cNvSpPr>
              <p:nvPr/>
            </p:nvSpPr>
            <p:spPr bwMode="auto">
              <a:xfrm>
                <a:off x="-3303588" y="3721100"/>
                <a:ext cx="381000" cy="644085"/>
              </a:xfrm>
              <a:custGeom>
                <a:avLst/>
                <a:gdLst>
                  <a:gd name="T0" fmla="*/ 240 w 240"/>
                  <a:gd name="T1" fmla="*/ 386 h 386"/>
                  <a:gd name="T2" fmla="*/ 240 w 240"/>
                  <a:gd name="T3" fmla="*/ 0 h 386"/>
                  <a:gd name="T4" fmla="*/ 0 w 240"/>
                  <a:gd name="T5" fmla="*/ 0 h 386"/>
                  <a:gd name="T6" fmla="*/ 0 w 240"/>
                  <a:gd name="T7" fmla="*/ 386 h 386"/>
                  <a:gd name="T8" fmla="*/ 240 w 240"/>
                  <a:gd name="T9" fmla="*/ 386 h 386"/>
                  <a:gd name="T10" fmla="*/ 240 w 240"/>
                  <a:gd name="T11" fmla="*/ 386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0" h="386">
                    <a:moveTo>
                      <a:pt x="240" y="386"/>
                    </a:moveTo>
                    <a:lnTo>
                      <a:pt x="240" y="0"/>
                    </a:lnTo>
                    <a:lnTo>
                      <a:pt x="0" y="0"/>
                    </a:lnTo>
                    <a:lnTo>
                      <a:pt x="0" y="386"/>
                    </a:lnTo>
                    <a:lnTo>
                      <a:pt x="240" y="386"/>
                    </a:lnTo>
                    <a:lnTo>
                      <a:pt x="240" y="386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6" name="Freeform 26"/>
              <p:cNvSpPr>
                <a:spLocks/>
              </p:cNvSpPr>
              <p:nvPr/>
            </p:nvSpPr>
            <p:spPr bwMode="auto">
              <a:xfrm>
                <a:off x="-4848225" y="3721100"/>
                <a:ext cx="379413" cy="290513"/>
              </a:xfrm>
              <a:custGeom>
                <a:avLst/>
                <a:gdLst>
                  <a:gd name="T0" fmla="*/ 0 w 239"/>
                  <a:gd name="T1" fmla="*/ 0 h 183"/>
                  <a:gd name="T2" fmla="*/ 0 w 239"/>
                  <a:gd name="T3" fmla="*/ 183 h 183"/>
                  <a:gd name="T4" fmla="*/ 239 w 239"/>
                  <a:gd name="T5" fmla="*/ 183 h 183"/>
                  <a:gd name="T6" fmla="*/ 239 w 239"/>
                  <a:gd name="T7" fmla="*/ 0 h 183"/>
                  <a:gd name="T8" fmla="*/ 0 w 239"/>
                  <a:gd name="T9" fmla="*/ 0 h 183"/>
                  <a:gd name="T10" fmla="*/ 0 w 239"/>
                  <a:gd name="T11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9" h="183">
                    <a:moveTo>
                      <a:pt x="0" y="0"/>
                    </a:moveTo>
                    <a:lnTo>
                      <a:pt x="0" y="183"/>
                    </a:lnTo>
                    <a:lnTo>
                      <a:pt x="239" y="183"/>
                    </a:lnTo>
                    <a:lnTo>
                      <a:pt x="23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  <p:sp>
            <p:nvSpPr>
              <p:cNvPr id="27" name="Freeform 27"/>
              <p:cNvSpPr>
                <a:spLocks/>
              </p:cNvSpPr>
              <p:nvPr/>
            </p:nvSpPr>
            <p:spPr bwMode="auto">
              <a:xfrm>
                <a:off x="-6399213" y="3721100"/>
                <a:ext cx="379413" cy="674412"/>
              </a:xfrm>
              <a:custGeom>
                <a:avLst/>
                <a:gdLst>
                  <a:gd name="T0" fmla="*/ 239 w 239"/>
                  <a:gd name="T1" fmla="*/ 0 h 350"/>
                  <a:gd name="T2" fmla="*/ 0 w 239"/>
                  <a:gd name="T3" fmla="*/ 0 h 350"/>
                  <a:gd name="T4" fmla="*/ 0 w 239"/>
                  <a:gd name="T5" fmla="*/ 350 h 350"/>
                  <a:gd name="T6" fmla="*/ 239 w 239"/>
                  <a:gd name="T7" fmla="*/ 350 h 350"/>
                  <a:gd name="T8" fmla="*/ 239 w 239"/>
                  <a:gd name="T9" fmla="*/ 0 h 350"/>
                  <a:gd name="T10" fmla="*/ 239 w 239"/>
                  <a:gd name="T1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9" h="350">
                    <a:moveTo>
                      <a:pt x="239" y="0"/>
                    </a:moveTo>
                    <a:lnTo>
                      <a:pt x="0" y="0"/>
                    </a:lnTo>
                    <a:lnTo>
                      <a:pt x="0" y="350"/>
                    </a:lnTo>
                    <a:lnTo>
                      <a:pt x="239" y="350"/>
                    </a:lnTo>
                    <a:lnTo>
                      <a:pt x="239" y="0"/>
                    </a:lnTo>
                    <a:lnTo>
                      <a:pt x="239" y="0"/>
                    </a:lnTo>
                    <a:close/>
                  </a:path>
                </a:pathLst>
              </a:custGeom>
              <a:solidFill>
                <a:srgbClr val="333399"/>
              </a:solidFill>
              <a:ln w="0">
                <a:solidFill>
                  <a:srgbClr val="333399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>
                  <a:solidFill>
                    <a:srgbClr val="000066"/>
                  </a:solidFill>
                </a:endParaRPr>
              </a:p>
            </p:txBody>
          </p:sp>
        </p:grpSp>
        <p:sp>
          <p:nvSpPr>
            <p:cNvPr id="61468" name="Rectangle 35"/>
            <p:cNvSpPr>
              <a:spLocks noChangeArrowheads="1"/>
            </p:cNvSpPr>
            <p:nvPr/>
          </p:nvSpPr>
          <p:spPr bwMode="auto">
            <a:xfrm>
              <a:off x="1780252" y="4073085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- 18.8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0" name="Rectangle 37"/>
            <p:cNvSpPr>
              <a:spLocks noChangeArrowheads="1"/>
            </p:cNvSpPr>
            <p:nvPr/>
          </p:nvSpPr>
          <p:spPr bwMode="auto">
            <a:xfrm>
              <a:off x="3354971" y="3723191"/>
              <a:ext cx="325497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- 7.8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2" name="Rectangle 39"/>
            <p:cNvSpPr>
              <a:spLocks noChangeArrowheads="1"/>
            </p:cNvSpPr>
            <p:nvPr/>
          </p:nvSpPr>
          <p:spPr bwMode="auto">
            <a:xfrm>
              <a:off x="4866352" y="4026239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- 18.0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4" name="Rectangle 41"/>
            <p:cNvSpPr>
              <a:spLocks noChangeArrowheads="1"/>
            </p:cNvSpPr>
            <p:nvPr/>
          </p:nvSpPr>
          <p:spPr bwMode="auto">
            <a:xfrm>
              <a:off x="6409402" y="4523983"/>
              <a:ext cx="416493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- 29.0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5" name="Rectangle 42"/>
            <p:cNvSpPr>
              <a:spLocks noChangeArrowheads="1"/>
            </p:cNvSpPr>
            <p:nvPr/>
          </p:nvSpPr>
          <p:spPr bwMode="auto">
            <a:xfrm>
              <a:off x="2314503" y="2916065"/>
              <a:ext cx="23083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7.3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6" name="Rectangle 43"/>
            <p:cNvSpPr>
              <a:spLocks noChangeArrowheads="1"/>
            </p:cNvSpPr>
            <p:nvPr/>
          </p:nvSpPr>
          <p:spPr bwMode="auto">
            <a:xfrm>
              <a:off x="3828954" y="2593933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16.8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7" name="Rectangle 44"/>
            <p:cNvSpPr>
              <a:spLocks noChangeArrowheads="1"/>
            </p:cNvSpPr>
            <p:nvPr/>
          </p:nvSpPr>
          <p:spPr bwMode="auto">
            <a:xfrm>
              <a:off x="5381913" y="2368581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21.5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8" name="Rectangle 45"/>
            <p:cNvSpPr>
              <a:spLocks noChangeArrowheads="1"/>
            </p:cNvSpPr>
            <p:nvPr/>
          </p:nvSpPr>
          <p:spPr bwMode="auto">
            <a:xfrm>
              <a:off x="6928423" y="2688422"/>
              <a:ext cx="32093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12.0</a:t>
              </a:r>
              <a:endParaRPr lang="fr-FR" sz="1400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61479" name="Rectangle 46"/>
            <p:cNvSpPr>
              <a:spLocks noChangeArrowheads="1"/>
            </p:cNvSpPr>
            <p:nvPr/>
          </p:nvSpPr>
          <p:spPr bwMode="auto">
            <a:xfrm>
              <a:off x="1035050" y="5165561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0" name="Rectangle 47"/>
            <p:cNvSpPr>
              <a:spLocks noChangeArrowheads="1"/>
            </p:cNvSpPr>
            <p:nvPr/>
          </p:nvSpPr>
          <p:spPr bwMode="auto">
            <a:xfrm>
              <a:off x="1092200" y="5165561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50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1" name="Rectangle 48"/>
            <p:cNvSpPr>
              <a:spLocks noChangeArrowheads="1"/>
            </p:cNvSpPr>
            <p:nvPr/>
          </p:nvSpPr>
          <p:spPr bwMode="auto">
            <a:xfrm>
              <a:off x="1035050" y="4790911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2" name="Rectangle 49"/>
            <p:cNvSpPr>
              <a:spLocks noChangeArrowheads="1"/>
            </p:cNvSpPr>
            <p:nvPr/>
          </p:nvSpPr>
          <p:spPr bwMode="auto">
            <a:xfrm>
              <a:off x="1092200" y="4790911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40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3" name="Rectangle 50"/>
            <p:cNvSpPr>
              <a:spLocks noChangeArrowheads="1"/>
            </p:cNvSpPr>
            <p:nvPr/>
          </p:nvSpPr>
          <p:spPr bwMode="auto">
            <a:xfrm>
              <a:off x="1035050" y="4416261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4" name="Rectangle 51"/>
            <p:cNvSpPr>
              <a:spLocks noChangeArrowheads="1"/>
            </p:cNvSpPr>
            <p:nvPr/>
          </p:nvSpPr>
          <p:spPr bwMode="auto">
            <a:xfrm>
              <a:off x="1092200" y="4416261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30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5" name="Rectangle 52"/>
            <p:cNvSpPr>
              <a:spLocks noChangeArrowheads="1"/>
            </p:cNvSpPr>
            <p:nvPr/>
          </p:nvSpPr>
          <p:spPr bwMode="auto">
            <a:xfrm>
              <a:off x="1035050" y="4040023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6" name="Rectangle 53"/>
            <p:cNvSpPr>
              <a:spLocks noChangeArrowheads="1"/>
            </p:cNvSpPr>
            <p:nvPr/>
          </p:nvSpPr>
          <p:spPr bwMode="auto">
            <a:xfrm>
              <a:off x="1092200" y="4040023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20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7" name="Rectangle 54"/>
            <p:cNvSpPr>
              <a:spLocks noChangeArrowheads="1"/>
            </p:cNvSpPr>
            <p:nvPr/>
          </p:nvSpPr>
          <p:spPr bwMode="auto">
            <a:xfrm>
              <a:off x="1035050" y="3665373"/>
              <a:ext cx="5496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-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8" name="Rectangle 55"/>
            <p:cNvSpPr>
              <a:spLocks noChangeArrowheads="1"/>
            </p:cNvSpPr>
            <p:nvPr/>
          </p:nvSpPr>
          <p:spPr bwMode="auto">
            <a:xfrm>
              <a:off x="1092200" y="3665373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10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89" name="Rectangle 56"/>
            <p:cNvSpPr>
              <a:spLocks noChangeArrowheads="1"/>
            </p:cNvSpPr>
            <p:nvPr/>
          </p:nvSpPr>
          <p:spPr bwMode="auto">
            <a:xfrm>
              <a:off x="1184275" y="3290723"/>
              <a:ext cx="90995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0" name="Rectangle 57"/>
            <p:cNvSpPr>
              <a:spLocks noChangeArrowheads="1"/>
            </p:cNvSpPr>
            <p:nvPr/>
          </p:nvSpPr>
          <p:spPr bwMode="auto">
            <a:xfrm>
              <a:off x="1092200" y="2914486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10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1" name="Rectangle 58"/>
            <p:cNvSpPr>
              <a:spLocks noChangeArrowheads="1"/>
            </p:cNvSpPr>
            <p:nvPr/>
          </p:nvSpPr>
          <p:spPr bwMode="auto">
            <a:xfrm>
              <a:off x="1092200" y="2539836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solidFill>
                    <a:srgbClr val="000066"/>
                  </a:solidFill>
                  <a:latin typeface="+mj-lt"/>
                </a:rPr>
                <a:t>20</a:t>
              </a:r>
              <a:endParaRPr lang="fr-FR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2" name="Rectangle 59"/>
            <p:cNvSpPr>
              <a:spLocks noChangeArrowheads="1"/>
            </p:cNvSpPr>
            <p:nvPr/>
          </p:nvSpPr>
          <p:spPr bwMode="auto">
            <a:xfrm>
              <a:off x="1092200" y="2165186"/>
              <a:ext cx="181991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  <a:latin typeface="+mj-lt"/>
                </a:rPr>
                <a:t>30</a:t>
              </a:r>
              <a:endParaRPr lang="fr-FR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61493" name="Rectangle 60"/>
            <p:cNvSpPr>
              <a:spLocks noChangeArrowheads="1"/>
            </p:cNvSpPr>
            <p:nvPr/>
          </p:nvSpPr>
          <p:spPr bwMode="auto">
            <a:xfrm>
              <a:off x="2020888" y="1933411"/>
              <a:ext cx="37891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P/Cr 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4" name="Rectangle 61"/>
            <p:cNvSpPr>
              <a:spLocks noChangeArrowheads="1"/>
            </p:cNvSpPr>
            <p:nvPr/>
          </p:nvSpPr>
          <p:spPr bwMode="auto">
            <a:xfrm>
              <a:off x="3554413" y="1933411"/>
              <a:ext cx="56736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 err="1">
                  <a:solidFill>
                    <a:srgbClr val="000066"/>
                  </a:solidFill>
                  <a:latin typeface="Calibri" pitchFamily="34" charset="0"/>
                </a:rPr>
                <a:t>Alb</a:t>
              </a:r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/Cr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5" name="Rectangle 62"/>
            <p:cNvSpPr>
              <a:spLocks noChangeArrowheads="1"/>
            </p:cNvSpPr>
            <p:nvPr/>
          </p:nvSpPr>
          <p:spPr bwMode="auto">
            <a:xfrm>
              <a:off x="4840288" y="1933411"/>
              <a:ext cx="60944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RBP/Cr 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6" name="Rectangle 63"/>
            <p:cNvSpPr>
              <a:spLocks noChangeArrowheads="1"/>
            </p:cNvSpPr>
            <p:nvPr/>
          </p:nvSpPr>
          <p:spPr bwMode="auto">
            <a:xfrm>
              <a:off x="6376988" y="1933411"/>
              <a:ext cx="79639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000066"/>
                  </a:solidFill>
                  <a:latin typeface="Symbol" pitchFamily="18" charset="2"/>
                </a:rPr>
                <a:t>b</a:t>
              </a:r>
              <a:r>
                <a:rPr lang="fr-FR" sz="1600" b="1" dirty="0">
                  <a:solidFill>
                    <a:srgbClr val="000066"/>
                  </a:solidFill>
                  <a:latin typeface="Calibri" pitchFamily="34" charset="0"/>
                </a:rPr>
                <a:t>2MG/Cr</a:t>
              </a:r>
              <a:endParaRPr lang="fr-FR" sz="2000" b="1" dirty="0">
                <a:solidFill>
                  <a:srgbClr val="000066"/>
                </a:solidFill>
              </a:endParaRPr>
            </a:p>
          </p:txBody>
        </p:sp>
        <p:sp>
          <p:nvSpPr>
            <p:cNvPr id="61498" name="ZoneTexte 1"/>
            <p:cNvSpPr txBox="1">
              <a:spLocks noChangeArrowheads="1"/>
            </p:cNvSpPr>
            <p:nvPr/>
          </p:nvSpPr>
          <p:spPr bwMode="auto">
            <a:xfrm>
              <a:off x="1509713" y="4833863"/>
              <a:ext cx="7096639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rgbClr val="000066"/>
                  </a:solidFill>
                  <a:latin typeface="+mj-lt"/>
                </a:rPr>
                <a:t>Cr: </a:t>
              </a:r>
              <a:r>
                <a:rPr lang="en-US" sz="1400" dirty="0" err="1">
                  <a:solidFill>
                    <a:srgbClr val="000066"/>
                  </a:solidFill>
                  <a:latin typeface="+mj-lt"/>
                </a:rPr>
                <a:t>creatininuria</a:t>
              </a:r>
              <a:r>
                <a:rPr lang="en-US" sz="1400" dirty="0">
                  <a:solidFill>
                    <a:srgbClr val="000066"/>
                  </a:solidFill>
                  <a:latin typeface="+mj-lt"/>
                </a:rPr>
                <a:t> ; </a:t>
              </a:r>
            </a:p>
            <a:p>
              <a:r>
                <a:rPr lang="en-US" sz="1400" dirty="0">
                  <a:solidFill>
                    <a:srgbClr val="000066"/>
                  </a:solidFill>
                  <a:latin typeface="+mj-lt"/>
                </a:rPr>
                <a:t>P: proteinuria ; </a:t>
              </a:r>
              <a:r>
                <a:rPr lang="en-US" sz="1400" dirty="0" err="1">
                  <a:solidFill>
                    <a:srgbClr val="000066"/>
                  </a:solidFill>
                  <a:latin typeface="+mj-lt"/>
                </a:rPr>
                <a:t>Alb</a:t>
              </a:r>
              <a:r>
                <a:rPr lang="en-US" sz="1400" dirty="0">
                  <a:solidFill>
                    <a:srgbClr val="000066"/>
                  </a:solidFill>
                  <a:latin typeface="+mj-lt"/>
                </a:rPr>
                <a:t>: albuminuria ; RBP : retinol binding protein ; </a:t>
              </a:r>
              <a:r>
                <a:rPr lang="fr-FR" sz="1400" dirty="0">
                  <a:solidFill>
                    <a:srgbClr val="000066"/>
                  </a:solidFill>
                  <a:latin typeface="Symbol" pitchFamily="18" charset="2"/>
                </a:rPr>
                <a:t>b</a:t>
              </a:r>
              <a:r>
                <a:rPr lang="fr-FR" sz="1400" dirty="0">
                  <a:solidFill>
                    <a:srgbClr val="000066"/>
                  </a:solidFill>
                  <a:latin typeface="Calibri" pitchFamily="34" charset="0"/>
                </a:rPr>
                <a:t>2MG : béta-2 </a:t>
              </a:r>
              <a:r>
                <a:rPr lang="fr-FR" sz="1400" dirty="0" err="1">
                  <a:solidFill>
                    <a:srgbClr val="000066"/>
                  </a:solidFill>
                  <a:latin typeface="Calibri" pitchFamily="34" charset="0"/>
                </a:rPr>
                <a:t>microglobinuria</a:t>
              </a:r>
              <a:endParaRPr lang="en-US" sz="1400" dirty="0">
                <a:solidFill>
                  <a:srgbClr val="000066"/>
                </a:solidFill>
                <a:latin typeface="+mj-lt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1996834" y="1568246"/>
              <a:ext cx="512862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solidFill>
                    <a:srgbClr val="CC3300"/>
                  </a:solidFill>
                  <a:latin typeface="Calibri" pitchFamily="34" charset="0"/>
                </a:rPr>
                <a:t>Urine protein to creatinine ratio (% median change)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7636043" y="4577236"/>
              <a:ext cx="10581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400" dirty="0">
                  <a:solidFill>
                    <a:srgbClr val="000066"/>
                  </a:solidFill>
                </a:rPr>
                <a:t>* p &lt; 0.001</a:t>
              </a:r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2043295" y="2219537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6747496" y="2219537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5150705" y="2219537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3521383" y="2219537"/>
              <a:ext cx="2744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>
                  <a:solidFill>
                    <a:srgbClr val="333399"/>
                  </a:solidFill>
                </a:rPr>
                <a:t>*</a:t>
              </a:r>
            </a:p>
          </p:txBody>
        </p:sp>
        <p:sp>
          <p:nvSpPr>
            <p:cNvPr id="67" name="AutoShape 165"/>
            <p:cNvSpPr>
              <a:spLocks noChangeArrowheads="1"/>
            </p:cNvSpPr>
            <p:nvPr/>
          </p:nvSpPr>
          <p:spPr bwMode="auto">
            <a:xfrm>
              <a:off x="7636344" y="2196302"/>
              <a:ext cx="1093214" cy="55590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3300"/>
                </a:buClr>
                <a:buFont typeface="Wingdings" panose="05000000000000000000" pitchFamily="2" charset="2"/>
                <a:buChar char="§"/>
                <a:defRPr sz="2000">
                  <a:solidFill>
                    <a:srgbClr val="CC3300"/>
                  </a:solidFill>
                  <a:latin typeface="Arial" panose="020B0604020202020204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Clr>
                  <a:srgbClr val="CC3300"/>
                </a:buClr>
                <a:buChar char="–"/>
                <a:defRPr sz="28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Clr>
                  <a:srgbClr val="CC3300"/>
                </a:buClr>
                <a:buChar char="•"/>
                <a:defRPr sz="16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Clr>
                  <a:srgbClr val="CC3300"/>
                </a:buClr>
                <a:buChar char="–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CC3300"/>
                </a:buClr>
                <a:buChar char="»"/>
                <a:defRPr sz="1400">
                  <a:solidFill>
                    <a:srgbClr val="000066"/>
                  </a:solidFill>
                  <a:latin typeface="Arial" panose="020B0604020202020204" pitchFamily="34" charset="0"/>
                  <a:ea typeface="ＭＳ Ｐゴシック" charset="-128"/>
                </a:defRPr>
              </a:lvl9pPr>
            </a:lstStyle>
            <a:p>
              <a:pPr defTabSz="914400" eaLnBrk="1" hangingPunct="1">
                <a:spcBef>
                  <a:spcPct val="0"/>
                </a:spcBef>
                <a:buClrTx/>
                <a:buFontTx/>
                <a:buNone/>
              </a:pPr>
              <a:endParaRPr lang="fr-FR" altLang="fr-FR" sz="2800">
                <a:solidFill>
                  <a:srgbClr val="000066"/>
                </a:solidFill>
              </a:endParaRPr>
            </a:p>
          </p:txBody>
        </p:sp>
        <p:sp>
          <p:nvSpPr>
            <p:cNvPr id="69" name="Rectangle 56"/>
            <p:cNvSpPr>
              <a:spLocks noChangeArrowheads="1"/>
            </p:cNvSpPr>
            <p:nvPr/>
          </p:nvSpPr>
          <p:spPr bwMode="auto">
            <a:xfrm>
              <a:off x="7798899" y="2287586"/>
              <a:ext cx="154817" cy="140743"/>
            </a:xfrm>
            <a:prstGeom prst="rect">
              <a:avLst/>
            </a:prstGeom>
            <a:solidFill>
              <a:srgbClr val="333399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2" name="Rectangle 57"/>
            <p:cNvSpPr>
              <a:spLocks noChangeArrowheads="1"/>
            </p:cNvSpPr>
            <p:nvPr/>
          </p:nvSpPr>
          <p:spPr bwMode="auto">
            <a:xfrm>
              <a:off x="8033091" y="2241550"/>
              <a:ext cx="52815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F/TAF </a:t>
              </a:r>
              <a:endParaRPr lang="fr-FR" sz="2000" b="1" dirty="0">
                <a:solidFill>
                  <a:srgbClr val="333399"/>
                </a:solidFill>
                <a:latin typeface="+mj-lt"/>
              </a:endParaRPr>
            </a:p>
          </p:txBody>
        </p:sp>
        <p:sp>
          <p:nvSpPr>
            <p:cNvPr id="73" name="Rectangle 59"/>
            <p:cNvSpPr>
              <a:spLocks noChangeArrowheads="1"/>
            </p:cNvSpPr>
            <p:nvPr/>
          </p:nvSpPr>
          <p:spPr bwMode="auto">
            <a:xfrm>
              <a:off x="7798899" y="2514805"/>
              <a:ext cx="154817" cy="154817"/>
            </a:xfrm>
            <a:prstGeom prst="rect">
              <a:avLst/>
            </a:prstGeom>
            <a:solidFill>
              <a:srgbClr val="CC3300"/>
            </a:solidFill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74" name="Rectangle 60"/>
            <p:cNvSpPr>
              <a:spLocks noChangeArrowheads="1"/>
            </p:cNvSpPr>
            <p:nvPr/>
          </p:nvSpPr>
          <p:spPr bwMode="auto">
            <a:xfrm>
              <a:off x="8033091" y="2471943"/>
              <a:ext cx="50263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600" b="1" dirty="0">
                  <a:solidFill>
                    <a:srgbClr val="333399"/>
                  </a:solidFill>
                  <a:latin typeface="+mj-lt"/>
                </a:rPr>
                <a:t>F/TDF</a:t>
              </a:r>
              <a:endParaRPr lang="fr-FR" sz="2000" b="1" dirty="0">
                <a:solidFill>
                  <a:srgbClr val="333399"/>
                </a:solidFill>
                <a:latin typeface="+mj-lt"/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-705590" y="47807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68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70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454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Text Box 2"/>
          <p:cNvSpPr txBox="1">
            <a:spLocks noChangeArrowheads="1"/>
          </p:cNvSpPr>
          <p:nvPr/>
        </p:nvSpPr>
        <p:spPr bwMode="auto">
          <a:xfrm>
            <a:off x="250825" y="1159618"/>
            <a:ext cx="8674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Mean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% </a:t>
            </a: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change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in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bone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mineral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density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sz="2400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through</a:t>
            </a:r>
            <a:r>
              <a:rPr lang="fr-FR" sz="2400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W48 (%, 95% CI)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4329855" y="5792856"/>
            <a:ext cx="998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solidFill>
                  <a:srgbClr val="000066"/>
                </a:solidFill>
              </a:rPr>
              <a:t>p &lt; 0.001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655785"/>
              </p:ext>
            </p:extLst>
          </p:nvPr>
        </p:nvGraphicFramePr>
        <p:xfrm>
          <a:off x="422531" y="5543650"/>
          <a:ext cx="348290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0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5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RPV/FTC/TAF</a:t>
                      </a:r>
                    </a:p>
                  </a:txBody>
                  <a:tcPr anchor="ctr"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16%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1" dirty="0">
                          <a:solidFill>
                            <a:schemeClr val="bg1"/>
                          </a:solidFill>
                          <a:latin typeface="+mj-lt"/>
                        </a:rPr>
                        <a:t>EFV/FTC/TDF</a:t>
                      </a:r>
                    </a:p>
                  </a:txBody>
                  <a:tcPr anchor="ctr"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4%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105" name="Tableau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44745"/>
              </p:ext>
            </p:extLst>
          </p:nvPr>
        </p:nvGraphicFramePr>
        <p:xfrm>
          <a:off x="5849633" y="5554536"/>
          <a:ext cx="2349744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27%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b="0" dirty="0">
                          <a:solidFill>
                            <a:srgbClr val="000066"/>
                          </a:solidFill>
                        </a:rPr>
                        <a:t>11%</a:t>
                      </a:r>
                    </a:p>
                  </a:txBody>
                  <a:tcPr anchor="ctr"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190729"/>
              </p:ext>
            </p:extLst>
          </p:nvPr>
        </p:nvGraphicFramePr>
        <p:xfrm>
          <a:off x="1524000" y="5135851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noProof="0" dirty="0">
                          <a:solidFill>
                            <a:srgbClr val="CC3300"/>
                          </a:solidFill>
                          <a:latin typeface="+mj-lt"/>
                        </a:rPr>
                        <a:t>≥ 3</a:t>
                      </a:r>
                      <a:r>
                        <a:rPr lang="en-US" sz="2000" b="1" baseline="0" noProof="0" dirty="0">
                          <a:solidFill>
                            <a:srgbClr val="CC3300"/>
                          </a:solidFill>
                          <a:latin typeface="+mj-lt"/>
                        </a:rPr>
                        <a:t> % BMD increase at W48 </a:t>
                      </a:r>
                      <a:endParaRPr lang="en-US" sz="2000" b="1" noProof="0" dirty="0">
                        <a:solidFill>
                          <a:srgbClr val="CC3300"/>
                        </a:solidFill>
                        <a:latin typeface="+mj-lt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12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13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  <p:sp>
        <p:nvSpPr>
          <p:cNvPr id="14" name="Rectangle 13"/>
          <p:cNvSpPr/>
          <p:nvPr/>
        </p:nvSpPr>
        <p:spPr>
          <a:xfrm>
            <a:off x="2799971" y="1636469"/>
            <a:ext cx="5100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Hip</a:t>
            </a:r>
            <a:endParaRPr lang="fr-FR" dirty="0">
              <a:solidFill>
                <a:srgbClr val="CC33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09617" y="1636469"/>
            <a:ext cx="14750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Lumbar</a:t>
            </a:r>
            <a:r>
              <a:rPr lang="fr-FR" b="1" dirty="0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 </a:t>
            </a:r>
            <a:r>
              <a:rPr lang="fr-FR" b="1" dirty="0" err="1">
                <a:solidFill>
                  <a:srgbClr val="CC3300"/>
                </a:solidFill>
                <a:latin typeface="Calibri" pitchFamily="34" charset="0"/>
                <a:ea typeface="MS PGothic" pitchFamily="34" charset="-128"/>
              </a:rPr>
              <a:t>spine</a:t>
            </a:r>
            <a:endParaRPr lang="fr-FR" dirty="0">
              <a:solidFill>
                <a:srgbClr val="CC3300"/>
              </a:solidFill>
            </a:endParaRPr>
          </a:p>
        </p:txBody>
      </p:sp>
      <p:sp>
        <p:nvSpPr>
          <p:cNvPr id="16" name="Line 9"/>
          <p:cNvSpPr>
            <a:spLocks noChangeShapeType="1"/>
          </p:cNvSpPr>
          <p:nvPr/>
        </p:nvSpPr>
        <p:spPr bwMode="auto">
          <a:xfrm>
            <a:off x="2136515" y="4083050"/>
            <a:ext cx="1947041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V="1">
            <a:off x="2136515" y="1988839"/>
            <a:ext cx="0" cy="209421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18" name="Line 11"/>
          <p:cNvSpPr>
            <a:spLocks noChangeShapeType="1"/>
          </p:cNvSpPr>
          <p:nvPr/>
        </p:nvSpPr>
        <p:spPr bwMode="auto">
          <a:xfrm>
            <a:off x="2047615" y="324866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19" name="Line 12"/>
          <p:cNvSpPr>
            <a:spLocks noChangeShapeType="1"/>
          </p:cNvSpPr>
          <p:nvPr/>
        </p:nvSpPr>
        <p:spPr bwMode="auto">
          <a:xfrm>
            <a:off x="2047615" y="408305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0" name="Rectangle 56"/>
          <p:cNvSpPr>
            <a:spLocks noChangeArrowheads="1"/>
          </p:cNvSpPr>
          <p:nvPr/>
        </p:nvSpPr>
        <p:spPr bwMode="auto">
          <a:xfrm>
            <a:off x="1809705" y="3946855"/>
            <a:ext cx="1668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-2</a:t>
            </a:r>
          </a:p>
        </p:txBody>
      </p:sp>
      <p:sp>
        <p:nvSpPr>
          <p:cNvPr id="21" name="Rectangle 59"/>
          <p:cNvSpPr>
            <a:spLocks noChangeArrowheads="1"/>
          </p:cNvSpPr>
          <p:nvPr/>
        </p:nvSpPr>
        <p:spPr bwMode="auto">
          <a:xfrm>
            <a:off x="1871443" y="3141858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0</a:t>
            </a:r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2047615" y="2827536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3" name="Rectangle 59"/>
          <p:cNvSpPr>
            <a:spLocks noChangeArrowheads="1"/>
          </p:cNvSpPr>
          <p:nvPr/>
        </p:nvSpPr>
        <p:spPr bwMode="auto">
          <a:xfrm>
            <a:off x="1871443" y="2720734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1</a:t>
            </a: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>
            <a:off x="2047615" y="241761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5" name="Rectangle 59"/>
          <p:cNvSpPr>
            <a:spLocks noChangeArrowheads="1"/>
          </p:cNvSpPr>
          <p:nvPr/>
        </p:nvSpPr>
        <p:spPr bwMode="auto">
          <a:xfrm>
            <a:off x="1871443" y="2310809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2</a:t>
            </a:r>
          </a:p>
        </p:txBody>
      </p:sp>
      <p:sp>
        <p:nvSpPr>
          <p:cNvPr id="26" name="Line 11"/>
          <p:cNvSpPr>
            <a:spLocks noChangeShapeType="1"/>
          </p:cNvSpPr>
          <p:nvPr/>
        </p:nvSpPr>
        <p:spPr bwMode="auto">
          <a:xfrm>
            <a:off x="2047615" y="366522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27" name="Rectangle 59"/>
          <p:cNvSpPr>
            <a:spLocks noChangeArrowheads="1"/>
          </p:cNvSpPr>
          <p:nvPr/>
        </p:nvSpPr>
        <p:spPr bwMode="auto">
          <a:xfrm>
            <a:off x="1808626" y="3558418"/>
            <a:ext cx="1668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-1</a:t>
            </a:r>
          </a:p>
        </p:txBody>
      </p:sp>
      <p:sp>
        <p:nvSpPr>
          <p:cNvPr id="29" name="Rectangle 56"/>
          <p:cNvSpPr>
            <a:spLocks noChangeArrowheads="1"/>
          </p:cNvSpPr>
          <p:nvPr/>
        </p:nvSpPr>
        <p:spPr bwMode="auto">
          <a:xfrm>
            <a:off x="1778949" y="4150555"/>
            <a:ext cx="6963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Baseline</a:t>
            </a:r>
          </a:p>
        </p:txBody>
      </p:sp>
      <p:sp>
        <p:nvSpPr>
          <p:cNvPr id="30" name="Rectangle 56"/>
          <p:cNvSpPr>
            <a:spLocks noChangeArrowheads="1"/>
          </p:cNvSpPr>
          <p:nvPr/>
        </p:nvSpPr>
        <p:spPr bwMode="auto">
          <a:xfrm>
            <a:off x="2697536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W24</a:t>
            </a:r>
          </a:p>
        </p:txBody>
      </p:sp>
      <p:sp>
        <p:nvSpPr>
          <p:cNvPr id="31" name="Rectangle 56"/>
          <p:cNvSpPr>
            <a:spLocks noChangeArrowheads="1"/>
          </p:cNvSpPr>
          <p:nvPr/>
        </p:nvSpPr>
        <p:spPr bwMode="auto">
          <a:xfrm>
            <a:off x="3425262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W48</a:t>
            </a: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 rot="16200000">
            <a:off x="2083175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rot="16200000">
            <a:off x="2845450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 rot="16200000">
            <a:off x="3581658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35" name="Rectangle 59"/>
          <p:cNvSpPr>
            <a:spLocks noChangeArrowheads="1"/>
          </p:cNvSpPr>
          <p:nvPr/>
        </p:nvSpPr>
        <p:spPr bwMode="auto">
          <a:xfrm>
            <a:off x="3966942" y="2993835"/>
            <a:ext cx="8745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  <a:latin typeface="+mj-lt"/>
              </a:rPr>
              <a:t>p &lt; 0.0001</a:t>
            </a:r>
          </a:p>
        </p:txBody>
      </p:sp>
      <p:sp>
        <p:nvSpPr>
          <p:cNvPr id="36" name="Rectangle 59"/>
          <p:cNvSpPr>
            <a:spLocks noChangeArrowheads="1"/>
          </p:cNvSpPr>
          <p:nvPr/>
        </p:nvSpPr>
        <p:spPr bwMode="auto">
          <a:xfrm>
            <a:off x="3401188" y="3514108"/>
            <a:ext cx="47599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- 0.25</a:t>
            </a:r>
          </a:p>
        </p:txBody>
      </p:sp>
      <p:sp>
        <p:nvSpPr>
          <p:cNvPr id="37" name="Rectangle 59"/>
          <p:cNvSpPr>
            <a:spLocks noChangeArrowheads="1"/>
          </p:cNvSpPr>
          <p:nvPr/>
        </p:nvSpPr>
        <p:spPr bwMode="auto">
          <a:xfrm>
            <a:off x="3447652" y="2422304"/>
            <a:ext cx="3667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1.04</a:t>
            </a:r>
          </a:p>
        </p:txBody>
      </p:sp>
      <p:sp>
        <p:nvSpPr>
          <p:cNvPr id="38" name="Rectangle 59"/>
          <p:cNvSpPr>
            <a:spLocks noChangeArrowheads="1"/>
          </p:cNvSpPr>
          <p:nvPr/>
        </p:nvSpPr>
        <p:spPr bwMode="auto">
          <a:xfrm>
            <a:off x="6684000" y="3431558"/>
            <a:ext cx="3667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0.08</a:t>
            </a:r>
          </a:p>
        </p:txBody>
      </p:sp>
      <p:sp>
        <p:nvSpPr>
          <p:cNvPr id="39" name="Rectangle 59"/>
          <p:cNvSpPr>
            <a:spLocks noChangeArrowheads="1"/>
          </p:cNvSpPr>
          <p:nvPr/>
        </p:nvSpPr>
        <p:spPr bwMode="auto">
          <a:xfrm>
            <a:off x="6714976" y="2127414"/>
            <a:ext cx="36678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1.61</a:t>
            </a:r>
          </a:p>
        </p:txBody>
      </p:sp>
      <p:sp>
        <p:nvSpPr>
          <p:cNvPr id="40" name="Rectangle 59"/>
          <p:cNvSpPr>
            <a:spLocks noChangeArrowheads="1"/>
          </p:cNvSpPr>
          <p:nvPr/>
        </p:nvSpPr>
        <p:spPr bwMode="auto">
          <a:xfrm>
            <a:off x="7205052" y="2755778"/>
            <a:ext cx="87453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dirty="0">
                <a:solidFill>
                  <a:srgbClr val="000066"/>
                </a:solidFill>
                <a:latin typeface="+mj-lt"/>
              </a:rPr>
              <a:t>p &lt; 0.0001</a:t>
            </a:r>
          </a:p>
        </p:txBody>
      </p:sp>
      <p:sp>
        <p:nvSpPr>
          <p:cNvPr id="41" name="Line 9"/>
          <p:cNvSpPr>
            <a:spLocks noChangeShapeType="1"/>
          </p:cNvSpPr>
          <p:nvPr/>
        </p:nvSpPr>
        <p:spPr bwMode="auto">
          <a:xfrm>
            <a:off x="5372720" y="4083050"/>
            <a:ext cx="1947041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2" name="Line 10"/>
          <p:cNvSpPr>
            <a:spLocks noChangeShapeType="1"/>
          </p:cNvSpPr>
          <p:nvPr/>
        </p:nvSpPr>
        <p:spPr bwMode="auto">
          <a:xfrm flipV="1">
            <a:off x="5372720" y="1988839"/>
            <a:ext cx="0" cy="2094211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3" name="Line 11"/>
          <p:cNvSpPr>
            <a:spLocks noChangeShapeType="1"/>
          </p:cNvSpPr>
          <p:nvPr/>
        </p:nvSpPr>
        <p:spPr bwMode="auto">
          <a:xfrm>
            <a:off x="5283820" y="325501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4" name="Line 12"/>
          <p:cNvSpPr>
            <a:spLocks noChangeShapeType="1"/>
          </p:cNvSpPr>
          <p:nvPr/>
        </p:nvSpPr>
        <p:spPr bwMode="auto">
          <a:xfrm>
            <a:off x="5283820" y="408305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5" name="Line 11"/>
          <p:cNvSpPr>
            <a:spLocks noChangeShapeType="1"/>
          </p:cNvSpPr>
          <p:nvPr/>
        </p:nvSpPr>
        <p:spPr bwMode="auto">
          <a:xfrm>
            <a:off x="5283820" y="200105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6" name="Line 11"/>
          <p:cNvSpPr>
            <a:spLocks noChangeShapeType="1"/>
          </p:cNvSpPr>
          <p:nvPr/>
        </p:nvSpPr>
        <p:spPr bwMode="auto">
          <a:xfrm>
            <a:off x="5283820" y="241888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7" name="Line 11"/>
          <p:cNvSpPr>
            <a:spLocks noChangeShapeType="1"/>
          </p:cNvSpPr>
          <p:nvPr/>
        </p:nvSpPr>
        <p:spPr bwMode="auto">
          <a:xfrm>
            <a:off x="5283820" y="366649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48" name="Rectangle 56"/>
          <p:cNvSpPr>
            <a:spLocks noChangeArrowheads="1"/>
          </p:cNvSpPr>
          <p:nvPr/>
        </p:nvSpPr>
        <p:spPr bwMode="auto">
          <a:xfrm>
            <a:off x="5015154" y="4150555"/>
            <a:ext cx="69630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Baseline</a:t>
            </a:r>
          </a:p>
        </p:txBody>
      </p:sp>
      <p:sp>
        <p:nvSpPr>
          <p:cNvPr id="49" name="Rectangle 56"/>
          <p:cNvSpPr>
            <a:spLocks noChangeArrowheads="1"/>
          </p:cNvSpPr>
          <p:nvPr/>
        </p:nvSpPr>
        <p:spPr bwMode="auto">
          <a:xfrm>
            <a:off x="5969301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W24</a:t>
            </a:r>
          </a:p>
        </p:txBody>
      </p:sp>
      <p:sp>
        <p:nvSpPr>
          <p:cNvPr id="50" name="Rectangle 56"/>
          <p:cNvSpPr>
            <a:spLocks noChangeArrowheads="1"/>
          </p:cNvSpPr>
          <p:nvPr/>
        </p:nvSpPr>
        <p:spPr bwMode="auto">
          <a:xfrm>
            <a:off x="6707187" y="4150555"/>
            <a:ext cx="3905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W48</a:t>
            </a:r>
          </a:p>
        </p:txBody>
      </p:sp>
      <p:sp>
        <p:nvSpPr>
          <p:cNvPr id="51" name="Line 12"/>
          <p:cNvSpPr>
            <a:spLocks noChangeShapeType="1"/>
          </p:cNvSpPr>
          <p:nvPr/>
        </p:nvSpPr>
        <p:spPr bwMode="auto">
          <a:xfrm rot="16200000">
            <a:off x="5319380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52" name="Line 12"/>
          <p:cNvSpPr>
            <a:spLocks noChangeShapeType="1"/>
          </p:cNvSpPr>
          <p:nvPr/>
        </p:nvSpPr>
        <p:spPr bwMode="auto">
          <a:xfrm rot="16200000">
            <a:off x="6117215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53" name="Line 12"/>
          <p:cNvSpPr>
            <a:spLocks noChangeShapeType="1"/>
          </p:cNvSpPr>
          <p:nvPr/>
        </p:nvSpPr>
        <p:spPr bwMode="auto">
          <a:xfrm rot="16200000">
            <a:off x="6863583" y="4128770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54" name="Rectangle 56"/>
          <p:cNvSpPr>
            <a:spLocks noChangeArrowheads="1"/>
          </p:cNvSpPr>
          <p:nvPr/>
        </p:nvSpPr>
        <p:spPr bwMode="auto">
          <a:xfrm>
            <a:off x="1966864" y="4685144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184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173</a:t>
            </a:r>
          </a:p>
        </p:txBody>
      </p:sp>
      <p:sp>
        <p:nvSpPr>
          <p:cNvPr id="55" name="Rectangle 56"/>
          <p:cNvSpPr>
            <a:spLocks noChangeArrowheads="1"/>
          </p:cNvSpPr>
          <p:nvPr/>
        </p:nvSpPr>
        <p:spPr bwMode="auto">
          <a:xfrm>
            <a:off x="2732247" y="4685144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175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171</a:t>
            </a:r>
          </a:p>
        </p:txBody>
      </p:sp>
      <p:sp>
        <p:nvSpPr>
          <p:cNvPr id="56" name="Rectangle 56"/>
          <p:cNvSpPr>
            <a:spLocks noChangeArrowheads="1"/>
          </p:cNvSpPr>
          <p:nvPr/>
        </p:nvSpPr>
        <p:spPr bwMode="auto">
          <a:xfrm>
            <a:off x="3459973" y="4685144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168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165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203069" y="4685144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187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176</a:t>
            </a:r>
          </a:p>
        </p:txBody>
      </p:sp>
      <p:sp>
        <p:nvSpPr>
          <p:cNvPr id="58" name="Rectangle 56"/>
          <p:cNvSpPr>
            <a:spLocks noChangeArrowheads="1"/>
          </p:cNvSpPr>
          <p:nvPr/>
        </p:nvSpPr>
        <p:spPr bwMode="auto">
          <a:xfrm>
            <a:off x="5968452" y="4685144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178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174</a:t>
            </a:r>
          </a:p>
        </p:txBody>
      </p:sp>
      <p:sp>
        <p:nvSpPr>
          <p:cNvPr id="59" name="Rectangle 56"/>
          <p:cNvSpPr>
            <a:spLocks noChangeArrowheads="1"/>
          </p:cNvSpPr>
          <p:nvPr/>
        </p:nvSpPr>
        <p:spPr bwMode="auto">
          <a:xfrm>
            <a:off x="6696178" y="4685144"/>
            <a:ext cx="311984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172</a:t>
            </a:r>
          </a:p>
          <a:p>
            <a:pPr algn="ctr"/>
            <a:r>
              <a:rPr lang="fr-FR" sz="1600" dirty="0">
                <a:solidFill>
                  <a:srgbClr val="000066"/>
                </a:solidFill>
                <a:latin typeface="+mj-lt"/>
              </a:rPr>
              <a:t>168</a:t>
            </a:r>
          </a:p>
        </p:txBody>
      </p:sp>
      <p:sp>
        <p:nvSpPr>
          <p:cNvPr id="60" name="Rectangle 56"/>
          <p:cNvSpPr>
            <a:spLocks noChangeArrowheads="1"/>
          </p:cNvSpPr>
          <p:nvPr/>
        </p:nvSpPr>
        <p:spPr bwMode="auto">
          <a:xfrm>
            <a:off x="333769" y="4455222"/>
            <a:ext cx="149029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Number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> </a:t>
            </a:r>
            <a:r>
              <a:rPr lang="fr-FR" sz="1600" b="1" dirty="0" err="1">
                <a:solidFill>
                  <a:srgbClr val="000066"/>
                </a:solidFill>
                <a:latin typeface="+mj-lt"/>
              </a:rPr>
              <a:t>assessed</a:t>
            </a:r>
            <a:r>
              <a:rPr lang="fr-FR" sz="1600" b="1" dirty="0">
                <a:solidFill>
                  <a:srgbClr val="000066"/>
                </a:solidFill>
                <a:latin typeface="+mj-lt"/>
              </a:rPr>
              <a:t/>
            </a:r>
            <a:br>
              <a:rPr lang="fr-FR" sz="1600" b="1" dirty="0">
                <a:solidFill>
                  <a:srgbClr val="000066"/>
                </a:solidFill>
                <a:latin typeface="+mj-lt"/>
              </a:rPr>
            </a:br>
            <a:r>
              <a:rPr lang="fr-FR" sz="1600" dirty="0">
                <a:solidFill>
                  <a:srgbClr val="000066"/>
                </a:solidFill>
                <a:latin typeface="+mj-lt"/>
              </a:rPr>
              <a:t>RPV/FTC/TAF </a:t>
            </a:r>
          </a:p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RPV/FTC/TDF</a:t>
            </a:r>
          </a:p>
        </p:txBody>
      </p:sp>
      <p:sp>
        <p:nvSpPr>
          <p:cNvPr id="61" name="Ellipse 60"/>
          <p:cNvSpPr/>
          <p:nvPr/>
        </p:nvSpPr>
        <p:spPr bwMode="auto">
          <a:xfrm>
            <a:off x="2850694" y="3218198"/>
            <a:ext cx="84217" cy="84217"/>
          </a:xfrm>
          <a:prstGeom prst="ellipse">
            <a:avLst/>
          </a:prstGeom>
          <a:solidFill>
            <a:srgbClr val="CC3300"/>
          </a:solidFill>
          <a:ln w="952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2" name="Ellipse 61"/>
          <p:cNvSpPr/>
          <p:nvPr/>
        </p:nvSpPr>
        <p:spPr bwMode="auto">
          <a:xfrm>
            <a:off x="3600933" y="3314787"/>
            <a:ext cx="84217" cy="84217"/>
          </a:xfrm>
          <a:prstGeom prst="ellipse">
            <a:avLst/>
          </a:prstGeom>
          <a:solidFill>
            <a:srgbClr val="CC3300"/>
          </a:solidFill>
          <a:ln w="952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3" name="Ellipse 62"/>
          <p:cNvSpPr/>
          <p:nvPr/>
        </p:nvSpPr>
        <p:spPr bwMode="auto">
          <a:xfrm>
            <a:off x="2847791" y="2903894"/>
            <a:ext cx="84217" cy="84217"/>
          </a:xfrm>
          <a:prstGeom prst="ellipse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4" name="Ellipse 63"/>
          <p:cNvSpPr/>
          <p:nvPr/>
        </p:nvSpPr>
        <p:spPr bwMode="auto">
          <a:xfrm>
            <a:off x="3600293" y="2793047"/>
            <a:ext cx="84217" cy="84217"/>
          </a:xfrm>
          <a:prstGeom prst="ellipse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5" name="Ellipse 64"/>
          <p:cNvSpPr/>
          <p:nvPr/>
        </p:nvSpPr>
        <p:spPr bwMode="auto">
          <a:xfrm>
            <a:off x="6856734" y="2543208"/>
            <a:ext cx="84217" cy="84217"/>
          </a:xfrm>
          <a:prstGeom prst="ellipse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6" name="Ellipse 65"/>
          <p:cNvSpPr/>
          <p:nvPr/>
        </p:nvSpPr>
        <p:spPr bwMode="auto">
          <a:xfrm>
            <a:off x="6085264" y="2491541"/>
            <a:ext cx="84217" cy="84217"/>
          </a:xfrm>
          <a:prstGeom prst="ellipse">
            <a:avLst/>
          </a:prstGeom>
          <a:solidFill>
            <a:srgbClr val="333399"/>
          </a:solidFill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7" name="Ellipse 66"/>
          <p:cNvSpPr/>
          <p:nvPr/>
        </p:nvSpPr>
        <p:spPr bwMode="auto">
          <a:xfrm>
            <a:off x="6129008" y="3273861"/>
            <a:ext cx="84217" cy="84217"/>
          </a:xfrm>
          <a:prstGeom prst="ellipse">
            <a:avLst/>
          </a:prstGeom>
          <a:solidFill>
            <a:srgbClr val="CC3300"/>
          </a:solidFill>
          <a:ln w="952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8" name="Ellipse 67"/>
          <p:cNvSpPr/>
          <p:nvPr/>
        </p:nvSpPr>
        <p:spPr bwMode="auto">
          <a:xfrm>
            <a:off x="6852121" y="3172445"/>
            <a:ext cx="84217" cy="84217"/>
          </a:xfrm>
          <a:prstGeom prst="ellipse">
            <a:avLst/>
          </a:prstGeom>
          <a:solidFill>
            <a:srgbClr val="CC3300"/>
          </a:solidFill>
          <a:ln w="952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9" name="Forme libre 68"/>
          <p:cNvSpPr/>
          <p:nvPr/>
        </p:nvSpPr>
        <p:spPr bwMode="auto">
          <a:xfrm>
            <a:off x="2142490" y="2827655"/>
            <a:ext cx="1513840" cy="431165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479550"/>
              <a:gd name="connsiteY0" fmla="*/ 551180 h 551180"/>
              <a:gd name="connsiteX1" fmla="*/ 773430 w 1479550"/>
              <a:gd name="connsiteY1" fmla="*/ 104140 h 551180"/>
              <a:gd name="connsiteX2" fmla="*/ 1479550 w 1479550"/>
              <a:gd name="connsiteY2" fmla="*/ 0 h 551180"/>
              <a:gd name="connsiteX0" fmla="*/ 0 w 1479550"/>
              <a:gd name="connsiteY0" fmla="*/ 551180 h 551180"/>
              <a:gd name="connsiteX1" fmla="*/ 744855 w 1479550"/>
              <a:gd name="connsiteY1" fmla="*/ 239395 h 551180"/>
              <a:gd name="connsiteX2" fmla="*/ 1479550 w 1479550"/>
              <a:gd name="connsiteY2" fmla="*/ 0 h 551180"/>
              <a:gd name="connsiteX0" fmla="*/ 0 w 1513840"/>
              <a:gd name="connsiteY0" fmla="*/ 431165 h 431165"/>
              <a:gd name="connsiteX1" fmla="*/ 744855 w 1513840"/>
              <a:gd name="connsiteY1" fmla="*/ 119380 h 431165"/>
              <a:gd name="connsiteX2" fmla="*/ 1513840 w 1513840"/>
              <a:gd name="connsiteY2" fmla="*/ 0 h 4311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3840" h="431165">
                <a:moveTo>
                  <a:pt x="0" y="431165"/>
                </a:moveTo>
                <a:lnTo>
                  <a:pt x="744855" y="119380"/>
                </a:lnTo>
                <a:lnTo>
                  <a:pt x="1513840" y="0"/>
                </a:lnTo>
              </a:path>
            </a:pathLst>
          </a:cu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0" name="Forme libre 69"/>
          <p:cNvSpPr/>
          <p:nvPr/>
        </p:nvSpPr>
        <p:spPr bwMode="auto">
          <a:xfrm>
            <a:off x="2137410" y="3256915"/>
            <a:ext cx="1510030" cy="103505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633220"/>
              <a:gd name="connsiteY0" fmla="*/ 175260 h 175260"/>
              <a:gd name="connsiteX1" fmla="*/ 927100 w 1633220"/>
              <a:gd name="connsiteY1" fmla="*/ 104140 h 175260"/>
              <a:gd name="connsiteX2" fmla="*/ 1633220 w 1633220"/>
              <a:gd name="connsiteY2" fmla="*/ 0 h 175260"/>
              <a:gd name="connsiteX0" fmla="*/ 0 w 1633220"/>
              <a:gd name="connsiteY0" fmla="*/ 175260 h 200660"/>
              <a:gd name="connsiteX1" fmla="*/ 777240 w 1633220"/>
              <a:gd name="connsiteY1" fmla="*/ 200660 h 200660"/>
              <a:gd name="connsiteX2" fmla="*/ 1633220 w 1633220"/>
              <a:gd name="connsiteY2" fmla="*/ 0 h 200660"/>
              <a:gd name="connsiteX0" fmla="*/ 0 w 1490980"/>
              <a:gd name="connsiteY0" fmla="*/ 0 h 35560"/>
              <a:gd name="connsiteX1" fmla="*/ 777240 w 1490980"/>
              <a:gd name="connsiteY1" fmla="*/ 25400 h 35560"/>
              <a:gd name="connsiteX2" fmla="*/ 1490980 w 1490980"/>
              <a:gd name="connsiteY2" fmla="*/ 35560 h 35560"/>
              <a:gd name="connsiteX0" fmla="*/ 0 w 1494790"/>
              <a:gd name="connsiteY0" fmla="*/ 199390 h 199390"/>
              <a:gd name="connsiteX1" fmla="*/ 781050 w 1494790"/>
              <a:gd name="connsiteY1" fmla="*/ 0 h 199390"/>
              <a:gd name="connsiteX2" fmla="*/ 1494790 w 1494790"/>
              <a:gd name="connsiteY2" fmla="*/ 10160 h 199390"/>
              <a:gd name="connsiteX0" fmla="*/ 0 w 1494790"/>
              <a:gd name="connsiteY0" fmla="*/ 189230 h 189230"/>
              <a:gd name="connsiteX1" fmla="*/ 752475 w 1494790"/>
              <a:gd name="connsiteY1" fmla="*/ 186055 h 189230"/>
              <a:gd name="connsiteX2" fmla="*/ 1494790 w 1494790"/>
              <a:gd name="connsiteY2" fmla="*/ 0 h 189230"/>
              <a:gd name="connsiteX0" fmla="*/ 0 w 1510030"/>
              <a:gd name="connsiteY0" fmla="*/ 3175 h 103505"/>
              <a:gd name="connsiteX1" fmla="*/ 752475 w 1510030"/>
              <a:gd name="connsiteY1" fmla="*/ 0 h 103505"/>
              <a:gd name="connsiteX2" fmla="*/ 1510030 w 1510030"/>
              <a:gd name="connsiteY2" fmla="*/ 103505 h 103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0030" h="103505">
                <a:moveTo>
                  <a:pt x="0" y="3175"/>
                </a:moveTo>
                <a:lnTo>
                  <a:pt x="752475" y="0"/>
                </a:lnTo>
                <a:lnTo>
                  <a:pt x="1510030" y="103505"/>
                </a:lnTo>
              </a:path>
            </a:pathLst>
          </a:custGeom>
          <a:noFill/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2" name="Ellipse 71"/>
          <p:cNvSpPr/>
          <p:nvPr/>
        </p:nvSpPr>
        <p:spPr bwMode="auto">
          <a:xfrm>
            <a:off x="2094406" y="3214634"/>
            <a:ext cx="84217" cy="84217"/>
          </a:xfrm>
          <a:prstGeom prst="ellipse">
            <a:avLst/>
          </a:prstGeom>
          <a:solidFill>
            <a:srgbClr val="CC3300"/>
          </a:solidFill>
          <a:ln w="952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3" name="Parenthèse fermante 72"/>
          <p:cNvSpPr/>
          <p:nvPr/>
        </p:nvSpPr>
        <p:spPr bwMode="auto">
          <a:xfrm>
            <a:off x="3884392" y="2587870"/>
            <a:ext cx="57150" cy="990376"/>
          </a:xfrm>
          <a:prstGeom prst="rightBracket">
            <a:avLst/>
          </a:prstGeom>
          <a:noFill/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4" name="Forme libre 73"/>
          <p:cNvSpPr/>
          <p:nvPr/>
        </p:nvSpPr>
        <p:spPr bwMode="auto">
          <a:xfrm>
            <a:off x="5380975" y="2533650"/>
            <a:ext cx="1523365" cy="713740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483360"/>
              <a:gd name="connsiteY0" fmla="*/ 330200 h 330200"/>
              <a:gd name="connsiteX1" fmla="*/ 811530 w 1483360"/>
              <a:gd name="connsiteY1" fmla="*/ 16510 h 330200"/>
              <a:gd name="connsiteX2" fmla="*/ 1483360 w 1483360"/>
              <a:gd name="connsiteY2" fmla="*/ 0 h 330200"/>
              <a:gd name="connsiteX0" fmla="*/ 0 w 1529080"/>
              <a:gd name="connsiteY0" fmla="*/ 429260 h 429260"/>
              <a:gd name="connsiteX1" fmla="*/ 811530 w 1529080"/>
              <a:gd name="connsiteY1" fmla="*/ 115570 h 429260"/>
              <a:gd name="connsiteX2" fmla="*/ 1529080 w 1529080"/>
              <a:gd name="connsiteY2" fmla="*/ 0 h 429260"/>
              <a:gd name="connsiteX0" fmla="*/ 0 w 1529080"/>
              <a:gd name="connsiteY0" fmla="*/ 419735 h 419735"/>
              <a:gd name="connsiteX1" fmla="*/ 811530 w 1529080"/>
              <a:gd name="connsiteY1" fmla="*/ 115570 h 419735"/>
              <a:gd name="connsiteX2" fmla="*/ 1529080 w 1529080"/>
              <a:gd name="connsiteY2" fmla="*/ 0 h 419735"/>
              <a:gd name="connsiteX0" fmla="*/ 0 w 1523365"/>
              <a:gd name="connsiteY0" fmla="*/ 638810 h 638810"/>
              <a:gd name="connsiteX1" fmla="*/ 805815 w 1523365"/>
              <a:gd name="connsiteY1" fmla="*/ 115570 h 638810"/>
              <a:gd name="connsiteX2" fmla="*/ 1523365 w 1523365"/>
              <a:gd name="connsiteY2" fmla="*/ 0 h 638810"/>
              <a:gd name="connsiteX0" fmla="*/ 0 w 1523365"/>
              <a:gd name="connsiteY0" fmla="*/ 713740 h 713740"/>
              <a:gd name="connsiteX1" fmla="*/ 744855 w 1523365"/>
              <a:gd name="connsiteY1" fmla="*/ 0 h 713740"/>
              <a:gd name="connsiteX2" fmla="*/ 1523365 w 1523365"/>
              <a:gd name="connsiteY2" fmla="*/ 74930 h 713740"/>
              <a:gd name="connsiteX0" fmla="*/ 0 w 1523365"/>
              <a:gd name="connsiteY0" fmla="*/ 713740 h 713740"/>
              <a:gd name="connsiteX1" fmla="*/ 744855 w 1523365"/>
              <a:gd name="connsiteY1" fmla="*/ 0 h 713740"/>
              <a:gd name="connsiteX2" fmla="*/ 1523365 w 1523365"/>
              <a:gd name="connsiteY2" fmla="*/ 59690 h 713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3365" h="713740">
                <a:moveTo>
                  <a:pt x="0" y="713740"/>
                </a:moveTo>
                <a:lnTo>
                  <a:pt x="744855" y="0"/>
                </a:lnTo>
                <a:lnTo>
                  <a:pt x="1523365" y="59690"/>
                </a:lnTo>
              </a:path>
            </a:pathLst>
          </a:custGeom>
          <a:noFill/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5" name="Forme libre 74"/>
          <p:cNvSpPr/>
          <p:nvPr/>
        </p:nvSpPr>
        <p:spPr bwMode="auto">
          <a:xfrm>
            <a:off x="5375894" y="3225164"/>
            <a:ext cx="1523365" cy="96520"/>
          </a:xfrm>
          <a:custGeom>
            <a:avLst/>
            <a:gdLst>
              <a:gd name="connsiteX0" fmla="*/ 0 w 1483360"/>
              <a:gd name="connsiteY0" fmla="*/ 330200 h 330200"/>
              <a:gd name="connsiteX1" fmla="*/ 777240 w 1483360"/>
              <a:gd name="connsiteY1" fmla="*/ 104140 h 330200"/>
              <a:gd name="connsiteX2" fmla="*/ 1483360 w 1483360"/>
              <a:gd name="connsiteY2" fmla="*/ 0 h 330200"/>
              <a:gd name="connsiteX0" fmla="*/ 0 w 1633220"/>
              <a:gd name="connsiteY0" fmla="*/ 175260 h 175260"/>
              <a:gd name="connsiteX1" fmla="*/ 927100 w 1633220"/>
              <a:gd name="connsiteY1" fmla="*/ 104140 h 175260"/>
              <a:gd name="connsiteX2" fmla="*/ 1633220 w 1633220"/>
              <a:gd name="connsiteY2" fmla="*/ 0 h 175260"/>
              <a:gd name="connsiteX0" fmla="*/ 0 w 1633220"/>
              <a:gd name="connsiteY0" fmla="*/ 175260 h 200660"/>
              <a:gd name="connsiteX1" fmla="*/ 777240 w 1633220"/>
              <a:gd name="connsiteY1" fmla="*/ 200660 h 200660"/>
              <a:gd name="connsiteX2" fmla="*/ 1633220 w 1633220"/>
              <a:gd name="connsiteY2" fmla="*/ 0 h 200660"/>
              <a:gd name="connsiteX0" fmla="*/ 0 w 1490980"/>
              <a:gd name="connsiteY0" fmla="*/ 0 h 35560"/>
              <a:gd name="connsiteX1" fmla="*/ 777240 w 1490980"/>
              <a:gd name="connsiteY1" fmla="*/ 25400 h 35560"/>
              <a:gd name="connsiteX2" fmla="*/ 1490980 w 1490980"/>
              <a:gd name="connsiteY2" fmla="*/ 35560 h 35560"/>
              <a:gd name="connsiteX0" fmla="*/ 0 w 1523365"/>
              <a:gd name="connsiteY0" fmla="*/ 0 h 26035"/>
              <a:gd name="connsiteX1" fmla="*/ 777240 w 1523365"/>
              <a:gd name="connsiteY1" fmla="*/ 25400 h 26035"/>
              <a:gd name="connsiteX2" fmla="*/ 1523365 w 1523365"/>
              <a:gd name="connsiteY2" fmla="*/ 26035 h 26035"/>
              <a:gd name="connsiteX0" fmla="*/ 0 w 1523365"/>
              <a:gd name="connsiteY0" fmla="*/ 6985 h 33020"/>
              <a:gd name="connsiteX1" fmla="*/ 790575 w 1523365"/>
              <a:gd name="connsiteY1" fmla="*/ 0 h 33020"/>
              <a:gd name="connsiteX2" fmla="*/ 1523365 w 1523365"/>
              <a:gd name="connsiteY2" fmla="*/ 33020 h 33020"/>
              <a:gd name="connsiteX0" fmla="*/ 0 w 1523365"/>
              <a:gd name="connsiteY0" fmla="*/ 0 h 35560"/>
              <a:gd name="connsiteX1" fmla="*/ 790575 w 1523365"/>
              <a:gd name="connsiteY1" fmla="*/ 2540 h 35560"/>
              <a:gd name="connsiteX2" fmla="*/ 1523365 w 1523365"/>
              <a:gd name="connsiteY2" fmla="*/ 35560 h 35560"/>
              <a:gd name="connsiteX0" fmla="*/ 0 w 1525270"/>
              <a:gd name="connsiteY0" fmla="*/ 229870 h 229870"/>
              <a:gd name="connsiteX1" fmla="*/ 792480 w 1525270"/>
              <a:gd name="connsiteY1" fmla="*/ 0 h 229870"/>
              <a:gd name="connsiteX2" fmla="*/ 1525270 w 1525270"/>
              <a:gd name="connsiteY2" fmla="*/ 33020 h 229870"/>
              <a:gd name="connsiteX0" fmla="*/ 0 w 1525270"/>
              <a:gd name="connsiteY0" fmla="*/ 196850 h 260350"/>
              <a:gd name="connsiteX1" fmla="*/ 792480 w 1525270"/>
              <a:gd name="connsiteY1" fmla="*/ 260350 h 260350"/>
              <a:gd name="connsiteX2" fmla="*/ 1525270 w 1525270"/>
              <a:gd name="connsiteY2" fmla="*/ 0 h 260350"/>
              <a:gd name="connsiteX0" fmla="*/ 0 w 1523365"/>
              <a:gd name="connsiteY0" fmla="*/ 33020 h 96520"/>
              <a:gd name="connsiteX1" fmla="*/ 792480 w 1523365"/>
              <a:gd name="connsiteY1" fmla="*/ 96520 h 96520"/>
              <a:gd name="connsiteX2" fmla="*/ 1523365 w 1523365"/>
              <a:gd name="connsiteY2" fmla="*/ 0 h 96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3365" h="96520">
                <a:moveTo>
                  <a:pt x="0" y="33020"/>
                </a:moveTo>
                <a:lnTo>
                  <a:pt x="792480" y="96520"/>
                </a:lnTo>
                <a:lnTo>
                  <a:pt x="1523365" y="0"/>
                </a:lnTo>
              </a:path>
            </a:pathLst>
          </a:custGeom>
          <a:noFill/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7" name="Ellipse 76"/>
          <p:cNvSpPr/>
          <p:nvPr/>
        </p:nvSpPr>
        <p:spPr bwMode="auto">
          <a:xfrm>
            <a:off x="5331479" y="3210011"/>
            <a:ext cx="84217" cy="84217"/>
          </a:xfrm>
          <a:prstGeom prst="ellipse">
            <a:avLst/>
          </a:prstGeom>
          <a:solidFill>
            <a:srgbClr val="CC3300"/>
          </a:solidFill>
          <a:ln w="9525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8" name="Connecteur droit 77"/>
          <p:cNvCxnSpPr/>
          <p:nvPr/>
        </p:nvCxnSpPr>
        <p:spPr bwMode="auto">
          <a:xfrm>
            <a:off x="6899910" y="2381761"/>
            <a:ext cx="0" cy="44021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Connecteur droit 78"/>
          <p:cNvCxnSpPr/>
          <p:nvPr/>
        </p:nvCxnSpPr>
        <p:spPr bwMode="auto">
          <a:xfrm>
            <a:off x="6127103" y="2350937"/>
            <a:ext cx="0" cy="35798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Connecteur droit 79"/>
          <p:cNvCxnSpPr/>
          <p:nvPr/>
        </p:nvCxnSpPr>
        <p:spPr bwMode="auto">
          <a:xfrm>
            <a:off x="6169481" y="3134341"/>
            <a:ext cx="0" cy="3666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Connecteur droit 80"/>
          <p:cNvCxnSpPr/>
          <p:nvPr/>
        </p:nvCxnSpPr>
        <p:spPr bwMode="auto">
          <a:xfrm>
            <a:off x="6893778" y="3039744"/>
            <a:ext cx="0" cy="37592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Connecteur droit 81"/>
          <p:cNvCxnSpPr/>
          <p:nvPr/>
        </p:nvCxnSpPr>
        <p:spPr bwMode="auto">
          <a:xfrm>
            <a:off x="3641983" y="3218198"/>
            <a:ext cx="0" cy="28496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Connecteur droit 82"/>
          <p:cNvCxnSpPr/>
          <p:nvPr/>
        </p:nvCxnSpPr>
        <p:spPr bwMode="auto">
          <a:xfrm>
            <a:off x="2893318" y="3126105"/>
            <a:ext cx="0" cy="26020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CC33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Connecteur droit 83"/>
          <p:cNvCxnSpPr/>
          <p:nvPr/>
        </p:nvCxnSpPr>
        <p:spPr bwMode="auto">
          <a:xfrm>
            <a:off x="2891036" y="2816931"/>
            <a:ext cx="0" cy="25539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Connecteur droit 84"/>
          <p:cNvCxnSpPr/>
          <p:nvPr/>
        </p:nvCxnSpPr>
        <p:spPr bwMode="auto">
          <a:xfrm>
            <a:off x="3639701" y="2695646"/>
            <a:ext cx="0" cy="26281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Parenthèse fermante 85"/>
          <p:cNvSpPr/>
          <p:nvPr/>
        </p:nvSpPr>
        <p:spPr bwMode="auto">
          <a:xfrm>
            <a:off x="7064464" y="2440755"/>
            <a:ext cx="57150" cy="815988"/>
          </a:xfrm>
          <a:prstGeom prst="rightBracket">
            <a:avLst/>
          </a:prstGeom>
          <a:noFill/>
          <a:ln w="9525" cap="flat" cmpd="sng" algn="ctr">
            <a:solidFill>
              <a:srgbClr val="33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7" name="AutoShape 165"/>
          <p:cNvSpPr>
            <a:spLocks noChangeArrowheads="1"/>
          </p:cNvSpPr>
          <p:nvPr/>
        </p:nvSpPr>
        <p:spPr bwMode="auto">
          <a:xfrm>
            <a:off x="7289867" y="3342675"/>
            <a:ext cx="1635058" cy="6041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defTabSz="914400" eaLnBrk="1" hangingPunct="1">
              <a:spcBef>
                <a:spcPct val="0"/>
              </a:spcBef>
              <a:buClrTx/>
              <a:buFontTx/>
              <a:buNone/>
            </a:pPr>
            <a:endParaRPr lang="fr-FR" altLang="fr-FR" sz="1600">
              <a:solidFill>
                <a:srgbClr val="000066"/>
              </a:solidFill>
            </a:endParaRPr>
          </a:p>
        </p:txBody>
      </p:sp>
      <p:sp>
        <p:nvSpPr>
          <p:cNvPr id="88" name="Rectangle 56"/>
          <p:cNvSpPr>
            <a:spLocks noChangeArrowheads="1"/>
          </p:cNvSpPr>
          <p:nvPr/>
        </p:nvSpPr>
        <p:spPr bwMode="auto">
          <a:xfrm>
            <a:off x="7370773" y="3434246"/>
            <a:ext cx="144000" cy="144000"/>
          </a:xfrm>
          <a:prstGeom prst="rect">
            <a:avLst/>
          </a:prstGeom>
          <a:solidFill>
            <a:srgbClr val="333399"/>
          </a:solidFill>
          <a:ln w="9525">
            <a:solidFill>
              <a:srgbClr val="333399"/>
            </a:solidFill>
            <a:miter lim="800000"/>
            <a:headEnd/>
            <a:tailEnd/>
          </a:ln>
        </p:spPr>
        <p:txBody>
          <a:bodyPr/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89" name="Rectangle 57"/>
          <p:cNvSpPr>
            <a:spLocks noChangeArrowheads="1"/>
          </p:cNvSpPr>
          <p:nvPr/>
        </p:nvSpPr>
        <p:spPr bwMode="auto">
          <a:xfrm>
            <a:off x="7604965" y="3388210"/>
            <a:ext cx="114684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RPV/FTC/TAF </a:t>
            </a:r>
          </a:p>
        </p:txBody>
      </p:sp>
      <p:sp>
        <p:nvSpPr>
          <p:cNvPr id="90" name="Rectangle 59"/>
          <p:cNvSpPr>
            <a:spLocks noChangeArrowheads="1"/>
          </p:cNvSpPr>
          <p:nvPr/>
        </p:nvSpPr>
        <p:spPr bwMode="auto">
          <a:xfrm>
            <a:off x="7370773" y="3682092"/>
            <a:ext cx="144000" cy="144000"/>
          </a:xfrm>
          <a:prstGeom prst="rect">
            <a:avLst/>
          </a:prstGeom>
          <a:solidFill>
            <a:srgbClr val="CC3300"/>
          </a:solidFill>
          <a:ln w="9525">
            <a:solidFill>
              <a:srgbClr val="CC3300"/>
            </a:solidFill>
            <a:miter lim="800000"/>
            <a:headEnd/>
            <a:tailEnd/>
          </a:ln>
        </p:spPr>
        <p:txBody>
          <a:bodyPr/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91" name="Rectangle 60"/>
          <p:cNvSpPr>
            <a:spLocks noChangeArrowheads="1"/>
          </p:cNvSpPr>
          <p:nvPr/>
        </p:nvSpPr>
        <p:spPr bwMode="auto">
          <a:xfrm>
            <a:off x="7604965" y="3639230"/>
            <a:ext cx="115185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1600" b="1" dirty="0">
                <a:solidFill>
                  <a:srgbClr val="333399"/>
                </a:solidFill>
                <a:latin typeface="+mj-lt"/>
              </a:rPr>
              <a:t>RPV/FTC/TDF</a:t>
            </a:r>
          </a:p>
        </p:txBody>
      </p:sp>
      <p:sp>
        <p:nvSpPr>
          <p:cNvPr id="92" name="Line 11"/>
          <p:cNvSpPr>
            <a:spLocks noChangeShapeType="1"/>
          </p:cNvSpPr>
          <p:nvPr/>
        </p:nvSpPr>
        <p:spPr bwMode="auto">
          <a:xfrm>
            <a:off x="2047615" y="2001051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  <p:sp>
        <p:nvSpPr>
          <p:cNvPr id="93" name="Rectangle 59"/>
          <p:cNvSpPr>
            <a:spLocks noChangeArrowheads="1"/>
          </p:cNvSpPr>
          <p:nvPr/>
        </p:nvSpPr>
        <p:spPr bwMode="auto">
          <a:xfrm>
            <a:off x="1871443" y="1894249"/>
            <a:ext cx="10399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fr-FR" sz="1600" dirty="0">
                <a:solidFill>
                  <a:srgbClr val="000066"/>
                </a:solidFill>
                <a:latin typeface="+mj-lt"/>
              </a:rPr>
              <a:t>3</a:t>
            </a:r>
          </a:p>
        </p:txBody>
      </p:sp>
      <p:sp>
        <p:nvSpPr>
          <p:cNvPr id="100" name="Line 11"/>
          <p:cNvSpPr>
            <a:spLocks noChangeShapeType="1"/>
          </p:cNvSpPr>
          <p:nvPr/>
        </p:nvSpPr>
        <p:spPr bwMode="auto">
          <a:xfrm>
            <a:off x="5283820" y="2833886"/>
            <a:ext cx="88900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600">
              <a:solidFill>
                <a:srgbClr val="000066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7172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GS-US-366-1216 </a:t>
            </a:r>
            <a:r>
              <a:rPr lang="fr-FR" sz="3200" dirty="0" err="1">
                <a:ea typeface="ＭＳ Ｐゴシック" pitchFamily="-65" charset="-128"/>
                <a:cs typeface="ＭＳ Ｐゴシック" pitchFamily="-65" charset="-128"/>
              </a:rPr>
              <a:t>Study</a:t>
            </a: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: Switch RPV/FTC/TDF </a:t>
            </a:r>
            <a:br>
              <a:rPr lang="fr-FR" sz="3200" dirty="0">
                <a:ea typeface="ＭＳ Ｐゴシック" pitchFamily="-65" charset="-128"/>
                <a:cs typeface="ＭＳ Ｐゴシック" pitchFamily="-65" charset="-128"/>
              </a:rPr>
            </a:br>
            <a:r>
              <a:rPr lang="fr-FR" sz="3200" dirty="0">
                <a:ea typeface="ＭＳ Ｐゴシック" pitchFamily="-65" charset="-128"/>
                <a:cs typeface="ＭＳ Ｐゴシック" pitchFamily="-65" charset="-128"/>
              </a:rPr>
              <a:t>to RPV/FTC/TAF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409700"/>
            <a:ext cx="9024938" cy="3434443"/>
          </a:xfrm>
        </p:spPr>
        <p:txBody>
          <a:bodyPr/>
          <a:lstStyle/>
          <a:p>
            <a:r>
              <a:rPr lang="en-US" sz="2800" b="1" dirty="0">
                <a:latin typeface="+mj-lt"/>
              </a:rPr>
              <a:t>Fasting lipids changes at W48</a:t>
            </a:r>
            <a:br>
              <a:rPr lang="en-US" sz="2800" b="1" dirty="0">
                <a:latin typeface="+mj-lt"/>
              </a:rPr>
            </a:br>
            <a:endParaRPr lang="en-US" sz="2800" b="1" dirty="0">
              <a:latin typeface="+mj-lt"/>
            </a:endParaRPr>
          </a:p>
          <a:p>
            <a:pPr lvl="1"/>
            <a:r>
              <a:rPr lang="en-US" sz="2000" dirty="0"/>
              <a:t>Increases in total cholesterol, direct LDL, HDL and triglycerides in the RPV/FTC/TAF group</a:t>
            </a:r>
          </a:p>
          <a:p>
            <a:pPr lvl="1"/>
            <a:r>
              <a:rPr lang="en-US" sz="2000" dirty="0"/>
              <a:t>Stable in the RPV/FTC/TDF group</a:t>
            </a:r>
          </a:p>
          <a:p>
            <a:pPr lvl="1"/>
            <a:r>
              <a:rPr lang="en-US" sz="2000" dirty="0"/>
              <a:t>Change in total </a:t>
            </a:r>
            <a:r>
              <a:rPr lang="en-US" sz="2000" dirty="0" err="1"/>
              <a:t>cholesterol:HDL-cholesterol</a:t>
            </a:r>
            <a:r>
              <a:rPr lang="en-US" sz="2000" dirty="0"/>
              <a:t> ratio: similar in both groups</a:t>
            </a:r>
          </a:p>
          <a:p>
            <a:pPr lvl="1"/>
            <a:r>
              <a:rPr lang="en-US" sz="2000" dirty="0"/>
              <a:t>Introduction of lipid-lowering agent between baseline and W48: 4% in the RPV/FTC/TAF group vs 1% in the RPV/FTC/TDF group (p = 0.067)</a:t>
            </a: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0" y="6570663"/>
            <a:ext cx="125888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b="1" i="1" dirty="0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GS-US-366-1216</a:t>
            </a:r>
          </a:p>
        </p:txBody>
      </p:sp>
      <p:sp>
        <p:nvSpPr>
          <p:cNvPr id="5" name="ZoneTexte 69"/>
          <p:cNvSpPr txBox="1">
            <a:spLocks noChangeArrowheads="1"/>
          </p:cNvSpPr>
          <p:nvPr/>
        </p:nvSpPr>
        <p:spPr bwMode="auto">
          <a:xfrm>
            <a:off x="4859338" y="6542088"/>
            <a:ext cx="4241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Arial" panose="020B0604020202020204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panose="020B0604020202020204" pitchFamily="34" charset="0"/>
                <a:ea typeface="ＭＳ Ｐゴシック" charset="-128"/>
              </a:defRPr>
            </a:lvl9pPr>
          </a:lstStyle>
          <a:p>
            <a:pPr algn="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fr-FR" sz="1200" i="1" dirty="0" err="1"/>
              <a:t>Orkin</a:t>
            </a:r>
            <a:r>
              <a:rPr lang="en-GB" altLang="fr-FR" sz="1200" i="1" dirty="0"/>
              <a:t> C. Lancet HIV 2017 ; 4:e195-204</a:t>
            </a:r>
            <a:endParaRPr lang="en-GB" altLang="fr-FR" sz="1200" i="1" dirty="0"/>
          </a:p>
        </p:txBody>
      </p:sp>
    </p:spTree>
    <p:extLst>
      <p:ext uri="{BB962C8B-B14F-4D97-AF65-F5344CB8AC3E}">
        <p14:creationId xmlns:p14="http://schemas.microsoft.com/office/powerpoint/2010/main" val="2470491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794</Words>
  <Application>Microsoft Office PowerPoint</Application>
  <PresentationFormat>Affichage à l'écran (4:3)</PresentationFormat>
  <Paragraphs>297</Paragraphs>
  <Slides>10</Slides>
  <Notes>10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ARV_trials_2017</vt:lpstr>
      <vt:lpstr>Switch from TDF to TAF</vt:lpstr>
      <vt:lpstr>GS-US-366-1216 Study: Switch RPV/FTC/TDF  to RPV/FTC/TAF</vt:lpstr>
      <vt:lpstr>GS-US-366-1216 Study: Switch RPV/FTC/TDF  to RPV/FTC/TAF</vt:lpstr>
      <vt:lpstr>GS-US-366-1216 Study: Switch RPV/FTC/TDF  to RPV/FTC/TAF</vt:lpstr>
      <vt:lpstr>GS-US-366-1216 Study: Switch RPV/FTC/TDF  to RPV/FTC/TAF</vt:lpstr>
      <vt:lpstr>GS-US-366-1216 Study: Switch RPV/FTC/TDF  to RPV/FTC/TAF</vt:lpstr>
      <vt:lpstr>GS-US-366-1216 Study: Switch RPV/FTC/TDF  to RPV/FTC/TAF</vt:lpstr>
      <vt:lpstr>GS-US-366-1216 Study: Switch RPV/FTC/TDF  to RPV/FTC/TAF</vt:lpstr>
      <vt:lpstr>GS-US-366-1216 Study: Switch RPV/FTC/TDF  to RPV/FTC/TAF</vt:lpstr>
      <vt:lpstr>GS-US-366-1216 Study: Switch RPV/FTC/TDF  to RPV/FTC/TAF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Utilisateur</cp:lastModifiedBy>
  <cp:revision>266</cp:revision>
  <dcterms:created xsi:type="dcterms:W3CDTF">2014-10-03T08:50:57Z</dcterms:created>
  <dcterms:modified xsi:type="dcterms:W3CDTF">2017-06-01T17:41:40Z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38326D3B-8798-4E15-A20E-D48E3A4928C2</vt:lpwstr>
  </property>
  <property fmtid="{D5CDD505-2E9C-101B-9397-08002B2CF9AE}" pid="3" name="ArticulatePath">
    <vt:lpwstr>ARV Trials naive MAJ 2014-GS-0114-v01</vt:lpwstr>
  </property>
</Properties>
</file>