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73" r:id="rId4"/>
    <p:sldId id="289" r:id="rId5"/>
    <p:sldId id="290" r:id="rId6"/>
    <p:sldId id="291" r:id="rId7"/>
    <p:sldId id="292" r:id="rId8"/>
    <p:sldId id="285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5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CC3300"/>
    <a:srgbClr val="DDDDDD"/>
    <a:srgbClr val="FFFFFF"/>
    <a:srgbClr val="1BCF5D"/>
    <a:srgbClr val="FFCC99"/>
    <a:srgbClr val="CC0000"/>
    <a:srgbClr val="FF7D7D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5" autoAdjust="0"/>
    <p:restoredTop sz="92419" autoAdjust="0"/>
  </p:normalViewPr>
  <p:slideViewPr>
    <p:cSldViewPr snapToObjects="1" showGuides="1">
      <p:cViewPr varScale="1">
        <p:scale>
          <a:sx n="100" d="100"/>
          <a:sy n="100" d="100"/>
        </p:scale>
        <p:origin x="1674" y="72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-2.1</c:v>
                </c:pt>
                <c:pt idx="1">
                  <c:v>-17.7</c:v>
                </c:pt>
                <c:pt idx="2">
                  <c:v>-40.300000000000011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9.9</c:v>
                </c:pt>
                <c:pt idx="1">
                  <c:v>34.9</c:v>
                </c:pt>
                <c:pt idx="2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166699112"/>
        <c:axId val="-1298940824"/>
      </c:barChart>
      <c:catAx>
        <c:axId val="-116669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-1298940824"/>
        <c:crosses val="autoZero"/>
        <c:auto val="1"/>
        <c:lblAlgn val="ctr"/>
        <c:lblOffset val="100"/>
        <c:noMultiLvlLbl val="0"/>
      </c:catAx>
      <c:valAx>
        <c:axId val="-1298940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-1166699112"/>
        <c:crosses val="autoZero"/>
        <c:crossBetween val="between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2084161806199"/>
          <c:y val="5.3979448397270202E-2"/>
          <c:w val="0.83124857322596502"/>
          <c:h val="0.89204110320546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4.2</c:v>
                </c:pt>
                <c:pt idx="1">
                  <c:v>5.4</c:v>
                </c:pt>
                <c:pt idx="2">
                  <c:v>-19.5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25.8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010459080"/>
        <c:axId val="-1341210776"/>
      </c:barChart>
      <c:catAx>
        <c:axId val="-2010459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-1341210776"/>
        <c:crosses val="autoZero"/>
        <c:auto val="1"/>
        <c:lblAlgn val="ctr"/>
        <c:lblOffset val="100"/>
        <c:noMultiLvlLbl val="0"/>
      </c:catAx>
      <c:valAx>
        <c:axId val="-1341210776"/>
        <c:scaling>
          <c:orientation val="minMax"/>
          <c:max val="40"/>
          <c:min val="-50"/>
        </c:scaling>
        <c:delete val="0"/>
        <c:axPos val="l"/>
        <c:numFmt formatCode="General" sourceLinked="1"/>
        <c:majorTickMark val="out"/>
        <c:minorTickMark val="none"/>
        <c:tickLblPos val="none"/>
        <c:spPr>
          <a:solidFill>
            <a:srgbClr val="333399"/>
          </a:solidFill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-2010459080"/>
        <c:crosses val="autoZero"/>
        <c:crossBetween val="between"/>
        <c:majorUnit val="10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277758168"/>
        <c:axId val="1645447464"/>
      </c:barChart>
      <c:catAx>
        <c:axId val="-127775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0066"/>
          </a:solidFill>
          <a:ln>
            <a:solidFill>
              <a:srgbClr val="333399"/>
            </a:solidFill>
          </a:ln>
        </c:spPr>
        <c:crossAx val="1645447464"/>
        <c:crosses val="autoZero"/>
        <c:auto val="1"/>
        <c:lblAlgn val="ctr"/>
        <c:lblOffset val="100"/>
        <c:noMultiLvlLbl val="0"/>
      </c:catAx>
      <c:valAx>
        <c:axId val="1645447464"/>
        <c:scaling>
          <c:orientation val="minMax"/>
          <c:max val="30"/>
          <c:min val="-30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rgbClr val="333399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-1277758168"/>
        <c:crosses val="autoZero"/>
        <c:crossBetween val="between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-0.2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24330648"/>
        <c:axId val="-1975314760"/>
      </c:barChart>
      <c:catAx>
        <c:axId val="192433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333399"/>
            </a:solidFill>
          </a:ln>
        </c:spPr>
        <c:crossAx val="-1975314760"/>
        <c:crosses val="autoZero"/>
        <c:auto val="1"/>
        <c:lblAlgn val="ctr"/>
        <c:lblOffset val="100"/>
        <c:noMultiLvlLbl val="0"/>
      </c:catAx>
      <c:valAx>
        <c:axId val="-1975314760"/>
        <c:scaling>
          <c:orientation val="minMax"/>
          <c:max val="1.5"/>
          <c:min val="-1.5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rgbClr val="333399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1924330648"/>
        <c:crosses val="autoZero"/>
        <c:crossBetween val="between"/>
        <c:majorUnit val="0.5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739775"/>
            <a:ext cx="493395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7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5358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86800" y="6537328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94BD5F9E-BC76-487B-A2BC-019AD28A14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320" y="6172200"/>
            <a:ext cx="8229362" cy="533400"/>
          </a:xfrm>
        </p:spPr>
        <p:txBody>
          <a:bodyPr anchor="b"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8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GS-US-380-1878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GS-US-380-1844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GS-US-380-1961</a:t>
            </a:r>
            <a:endParaRPr lang="en-US" sz="2800" b="1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BIC/FTC/TAF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10278319" y="11377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599977" y="3718139"/>
            <a:ext cx="539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996010"/>
            <a:ext cx="8736013" cy="145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with HIV RNA ≥ 50 c/mL at W48 </a:t>
            </a:r>
            <a:br>
              <a:rPr lang="en-GB" altLang="fr-FR" sz="1800" dirty="0"/>
            </a:br>
            <a:r>
              <a:rPr lang="en-GB" altLang="fr-FR" sz="1800" dirty="0"/>
              <a:t>(ITT, snapshot) ; non-inferiority if upper margin of a two-sided 95.002% CI </a:t>
            </a:r>
            <a:br>
              <a:rPr lang="en-GB" altLang="fr-FR" sz="1800" dirty="0"/>
            </a:br>
            <a:r>
              <a:rPr lang="en-GB" altLang="fr-FR" sz="1800" dirty="0"/>
              <a:t>for the difference = 4%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945939"/>
              </p:ext>
            </p:extLst>
          </p:nvPr>
        </p:nvGraphicFramePr>
        <p:xfrm>
          <a:off x="4787939" y="2855900"/>
          <a:ext cx="3128962" cy="814490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 50/200/25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25725"/>
              </p:ext>
            </p:extLst>
          </p:nvPr>
        </p:nvGraphicFramePr>
        <p:xfrm>
          <a:off x="4787939" y="3822230"/>
          <a:ext cx="3128962" cy="784264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of baseline ART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702547" y="2965515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131840" y="1751871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415387" y="2972530"/>
            <a:ext cx="3287072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boosted ATV or DRV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+ 2 NRTI (ABC/3TC or FTC/TDF)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787939" y="3249377"/>
            <a:ext cx="1587" cy="972000"/>
          </a:xfrm>
          <a:prstGeom prst="bentConnector3">
            <a:avLst>
              <a:gd name="adj1" fmla="val -4133093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995936" y="4246777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995935" y="2900577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290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668145" y="188140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950720" y="2421152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77206077"/>
              </p:ext>
            </p:extLst>
          </p:nvPr>
        </p:nvGraphicFramePr>
        <p:xfrm>
          <a:off x="395039" y="1656380"/>
          <a:ext cx="8353425" cy="4724948"/>
        </p:xfrm>
        <a:graphic>
          <a:graphicData uri="http://schemas.openxmlformats.org/drawingml/2006/table">
            <a:tbl>
              <a:tblPr/>
              <a:tblGrid>
                <a:gridCol w="387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ART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Ethnicity: white / black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hispanic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52 / 27 / 21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 / 25 / 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HBV / HCV co-infection,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4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discretion,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Loss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Non-compliance,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violation,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 (5.5%)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 (9.1%)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275660" y="1124744"/>
            <a:ext cx="4672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sz="24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 outcome at W48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796640"/>
            <a:ext cx="8737770" cy="656696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Patients </a:t>
            </a:r>
            <a:r>
              <a:rPr lang="en-US" altLang="fr-FR" sz="1800" dirty="0" err="1">
                <a:solidFill>
                  <a:srgbClr val="000066"/>
                </a:solidFill>
              </a:rPr>
              <a:t>analysed</a:t>
            </a:r>
            <a:r>
              <a:rPr lang="en-US" altLang="fr-FR" sz="1800" dirty="0">
                <a:solidFill>
                  <a:srgbClr val="000066"/>
                </a:solidFill>
              </a:rPr>
              <a:t> for resistance: 1 BIC/FTC/TAF vs 3 Continuation ART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Emergence of resistance : 0/1 vs 1/3 (L74V in a patient on ABC/3TC + DRV/r)</a:t>
            </a:r>
          </a:p>
        </p:txBody>
      </p:sp>
      <p:grpSp>
        <p:nvGrpSpPr>
          <p:cNvPr id="7" name="Grouper 6"/>
          <p:cNvGrpSpPr/>
          <p:nvPr/>
        </p:nvGrpSpPr>
        <p:grpSpPr>
          <a:xfrm>
            <a:off x="1716457" y="1663092"/>
            <a:ext cx="5735863" cy="431999"/>
            <a:chOff x="-36713" y="1772865"/>
            <a:chExt cx="5735863" cy="431999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713" y="1772865"/>
              <a:ext cx="5735863" cy="4319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11448" y="1880431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799968" y="1880431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472292" y="1834543"/>
              <a:ext cx="206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(N = 290)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060812" y="1834543"/>
              <a:ext cx="2498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 (N = 287)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B7C11FD-2392-43CE-AAEC-ACE963091536}"/>
              </a:ext>
            </a:extLst>
          </p:cNvPr>
          <p:cNvGrpSpPr/>
          <p:nvPr/>
        </p:nvGrpSpPr>
        <p:grpSpPr>
          <a:xfrm>
            <a:off x="878125" y="2082886"/>
            <a:ext cx="6142147" cy="3650370"/>
            <a:chOff x="878125" y="2082886"/>
            <a:chExt cx="6142147" cy="3650370"/>
          </a:xfrm>
        </p:grpSpPr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1837893" y="4517549"/>
              <a:ext cx="1133712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247736" y="3977510"/>
              <a:ext cx="22429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(95.002% CI: - 2.5 to 2.5)</a:t>
              </a:r>
              <a:endParaRPr lang="en-GB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605772" y="50419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595668" y="4971494"/>
              <a:ext cx="744964" cy="4066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527948" y="4963362"/>
              <a:ext cx="744964" cy="4879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1787499" y="4764642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758643" y="4764642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3484420" y="2601117"/>
              <a:ext cx="742966" cy="24110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4354411" y="2780155"/>
              <a:ext cx="742966" cy="223200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3701076" y="2349460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92.1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5476832" y="4581128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6.2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4616318" y="2500650"/>
              <a:ext cx="24371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88.9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6319925" y="4437112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9.4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3475318" y="5066369"/>
              <a:ext cx="16030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5619401" y="5066369"/>
              <a:ext cx="787793" cy="416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No virologic</a:t>
              </a:r>
            </a:p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1111800" y="4873030"/>
              <a:ext cx="7582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995962" y="4359345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995962" y="3845661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995962" y="3326769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995962" y="2819644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878125" y="2311164"/>
              <a:ext cx="227471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1307198" y="2442372"/>
              <a:ext cx="0" cy="2632527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1218844" y="2446483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1218844" y="295393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1218844" y="346138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1218844" y="3977510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1218844" y="4489297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1218844" y="5009759"/>
              <a:ext cx="580142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3316761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5112663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6092043" y="4724156"/>
              <a:ext cx="732981" cy="287999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6985257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5237632" y="4832155"/>
              <a:ext cx="732981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054142" y="5210036"/>
              <a:ext cx="24985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3.3%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(95.002% CI : - 1.6 to 8.2)</a:t>
              </a:r>
              <a:endParaRPr lang="en-US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878125" y="2082886"/>
              <a:ext cx="261455" cy="297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1673841" y="5066369"/>
              <a:ext cx="15951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</p:grpSp>
      <p:sp>
        <p:nvSpPr>
          <p:cNvPr id="78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79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8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1928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17384"/>
              </p:ext>
            </p:extLst>
          </p:nvPr>
        </p:nvGraphicFramePr>
        <p:xfrm>
          <a:off x="322263" y="1623392"/>
          <a:ext cx="8638293" cy="4775641"/>
        </p:xfrm>
        <a:graphic>
          <a:graphicData uri="http://schemas.openxmlformats.org/drawingml/2006/table">
            <a:tbl>
              <a:tblPr/>
              <a:tblGrid>
                <a:gridCol w="3601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0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290 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Continuation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287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Rash ; Schizophrenia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Fracture/acute kidney injury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8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arm,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Arthralgia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7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Glycosuria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bilirubin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Hematuria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3.9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0.7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0.7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4.0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15.4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654736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3"/>
          <p:cNvSpPr txBox="1">
            <a:spLocks/>
          </p:cNvSpPr>
          <p:nvPr/>
        </p:nvSpPr>
        <p:spPr bwMode="auto">
          <a:xfrm>
            <a:off x="481250" y="5479260"/>
            <a:ext cx="8414242" cy="37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UACR: urine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albumin:creatinine</a:t>
            </a:r>
            <a:r>
              <a:rPr lang="en-US" altLang="fr-FR" sz="1400" kern="0" dirty="0">
                <a:solidFill>
                  <a:srgbClr val="000066"/>
                </a:solidFill>
              </a:rPr>
              <a:t> ratio ; RBP: retinol-binding protein ;  </a:t>
            </a:r>
            <a:r>
              <a:rPr lang="el-GR" altLang="fr-FR" sz="1400" kern="0" dirty="0">
                <a:solidFill>
                  <a:srgbClr val="000066"/>
                </a:solidFill>
              </a:rPr>
              <a:t>β-2-</a:t>
            </a:r>
            <a:r>
              <a:rPr lang="en-US" altLang="fr-FR" sz="1400" kern="0" dirty="0">
                <a:solidFill>
                  <a:srgbClr val="000066"/>
                </a:solidFill>
              </a:rPr>
              <a:t>m: beta-2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microglobulin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  <p:sp>
        <p:nvSpPr>
          <p:cNvPr id="87" name="Title 5"/>
          <p:cNvSpPr txBox="1">
            <a:spLocks/>
          </p:cNvSpPr>
          <p:nvPr/>
        </p:nvSpPr>
        <p:spPr bwMode="auto">
          <a:xfrm>
            <a:off x="83962" y="1124744"/>
            <a:ext cx="8619369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400" kern="0" dirty="0">
                <a:solidFill>
                  <a:srgbClr val="CC3300"/>
                </a:solidFill>
              </a:rPr>
              <a:t>Median percent change in quantitative proteinuria at W48</a:t>
            </a:r>
          </a:p>
        </p:txBody>
      </p:sp>
      <p:sp>
        <p:nvSpPr>
          <p:cNvPr id="133" name="Espace réservé du contenu 2"/>
          <p:cNvSpPr>
            <a:spLocks noGrp="1"/>
          </p:cNvSpPr>
          <p:nvPr>
            <p:ph idx="1"/>
          </p:nvPr>
        </p:nvSpPr>
        <p:spPr>
          <a:xfrm>
            <a:off x="315510" y="5850583"/>
            <a:ext cx="8676000" cy="674761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Median change in </a:t>
            </a:r>
            <a:r>
              <a:rPr lang="en-US" altLang="fr-FR" sz="1800" dirty="0" err="1">
                <a:solidFill>
                  <a:srgbClr val="000066"/>
                </a:solidFill>
              </a:rPr>
              <a:t>eGFR</a:t>
            </a:r>
            <a:r>
              <a:rPr lang="en-US" altLang="fr-FR" sz="1800" baseline="-25000" dirty="0" err="1">
                <a:solidFill>
                  <a:srgbClr val="000066"/>
                </a:solidFill>
              </a:rPr>
              <a:t>CG</a:t>
            </a:r>
            <a:r>
              <a:rPr lang="en-US" altLang="fr-FR" sz="1800" dirty="0">
                <a:solidFill>
                  <a:srgbClr val="000066"/>
                </a:solidFill>
              </a:rPr>
              <a:t> at W48: - 4.3 mL/min BIC/FTC/TAF vs + 0.2 mL/min continuation ART (p &lt; 0.001)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2809824" y="2132432"/>
            <a:ext cx="3869924" cy="400232"/>
            <a:chOff x="344835" y="1808866"/>
            <a:chExt cx="3869924" cy="400232"/>
          </a:xfrm>
        </p:grpSpPr>
        <p:sp>
          <p:nvSpPr>
            <p:cNvPr id="135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35" y="1808866"/>
              <a:ext cx="3869924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592988" y="191643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268838" y="1916432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853832" y="187054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2529682" y="1870544"/>
              <a:ext cx="1685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</p:grpSp>
      <p:sp>
        <p:nvSpPr>
          <p:cNvPr id="140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4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4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59" name="Title 5"/>
          <p:cNvSpPr txBox="1">
            <a:spLocks/>
          </p:cNvSpPr>
          <p:nvPr/>
        </p:nvSpPr>
        <p:spPr bwMode="auto">
          <a:xfrm>
            <a:off x="4569291" y="157417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Baseline ABC/3TC-containing regimen</a:t>
            </a:r>
          </a:p>
        </p:txBody>
      </p:sp>
      <p:sp>
        <p:nvSpPr>
          <p:cNvPr id="63" name="Title 5"/>
          <p:cNvSpPr txBox="1">
            <a:spLocks/>
          </p:cNvSpPr>
          <p:nvPr/>
        </p:nvSpPr>
        <p:spPr bwMode="auto">
          <a:xfrm>
            <a:off x="210105" y="157417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Baseline FTC/TDF-containing regimen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40EB8F6-7164-4AF0-BDE2-DF7D7912DDDA}"/>
              </a:ext>
            </a:extLst>
          </p:cNvPr>
          <p:cNvGrpSpPr/>
          <p:nvPr/>
        </p:nvGrpSpPr>
        <p:grpSpPr>
          <a:xfrm>
            <a:off x="207836" y="2614285"/>
            <a:ext cx="4319527" cy="2931123"/>
            <a:chOff x="207836" y="2614285"/>
            <a:chExt cx="4319527" cy="2931123"/>
          </a:xfrm>
        </p:grpSpPr>
        <p:graphicFrame>
          <p:nvGraphicFramePr>
            <p:cNvPr id="54" name="Chart 23"/>
            <p:cNvGraphicFramePr/>
            <p:nvPr>
              <p:extLst>
                <p:ext uri="{D42A27DB-BD31-4B8C-83A1-F6EECF244321}">
                  <p14:modId xmlns:p14="http://schemas.microsoft.com/office/powerpoint/2010/main" val="3986468848"/>
                </p:ext>
              </p:extLst>
            </p:nvPr>
          </p:nvGraphicFramePr>
          <p:xfrm>
            <a:off x="467544" y="2929210"/>
            <a:ext cx="4059819" cy="258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2007081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3264843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807984" y="2614285"/>
              <a:ext cx="899999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UACR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291539" y="2637782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8B4C4B8A-D9CD-4F3E-B506-B7AA080DBA91}"/>
                </a:ext>
              </a:extLst>
            </p:cNvPr>
            <p:cNvSpPr txBox="1"/>
            <p:nvPr/>
          </p:nvSpPr>
          <p:spPr>
            <a:xfrm>
              <a:off x="259132" y="293242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215F6A7-BD9C-4F96-9A89-3B81A1F8FAB7}"/>
                </a:ext>
              </a:extLst>
            </p:cNvPr>
            <p:cNvSpPr txBox="1"/>
            <p:nvPr/>
          </p:nvSpPr>
          <p:spPr>
            <a:xfrm>
              <a:off x="259132" y="320025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63D51D1A-3846-4CA1-87F0-2E6F133143EE}"/>
                </a:ext>
              </a:extLst>
            </p:cNvPr>
            <p:cNvSpPr txBox="1"/>
            <p:nvPr/>
          </p:nvSpPr>
          <p:spPr>
            <a:xfrm>
              <a:off x="259132" y="344003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7D74C64-E827-4220-8482-7293B8F481B7}"/>
                </a:ext>
              </a:extLst>
            </p:cNvPr>
            <p:cNvSpPr txBox="1"/>
            <p:nvPr/>
          </p:nvSpPr>
          <p:spPr>
            <a:xfrm>
              <a:off x="259132" y="372806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683CE7B-8736-41E6-A4BB-05865BDBCC64}"/>
                </a:ext>
              </a:extLst>
            </p:cNvPr>
            <p:cNvSpPr txBox="1"/>
            <p:nvPr/>
          </p:nvSpPr>
          <p:spPr>
            <a:xfrm>
              <a:off x="344091" y="394985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EB2E365B-9E4D-40F0-A2EA-F332FB9B3CBD}"/>
                </a:ext>
              </a:extLst>
            </p:cNvPr>
            <p:cNvSpPr txBox="1"/>
            <p:nvPr/>
          </p:nvSpPr>
          <p:spPr>
            <a:xfrm>
              <a:off x="207836" y="4225354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7B3250C6-10EC-46C9-B977-11B8A455FD96}"/>
                </a:ext>
              </a:extLst>
            </p:cNvPr>
            <p:cNvSpPr txBox="1"/>
            <p:nvPr/>
          </p:nvSpPr>
          <p:spPr>
            <a:xfrm>
              <a:off x="207836" y="448547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CE736AFF-9F4F-463B-BD2C-2BDF8BF1AF67}"/>
                </a:ext>
              </a:extLst>
            </p:cNvPr>
            <p:cNvSpPr txBox="1"/>
            <p:nvPr/>
          </p:nvSpPr>
          <p:spPr>
            <a:xfrm>
              <a:off x="207836" y="473575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628B1A86-648A-45F3-858B-EF8139BC468F}"/>
                </a:ext>
              </a:extLst>
            </p:cNvPr>
            <p:cNvSpPr txBox="1"/>
            <p:nvPr/>
          </p:nvSpPr>
          <p:spPr>
            <a:xfrm>
              <a:off x="207836" y="498416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9A76117-5CA3-4D1E-9487-B7B3B1B7A4E2}"/>
                </a:ext>
              </a:extLst>
            </p:cNvPr>
            <p:cNvSpPr txBox="1"/>
            <p:nvPr/>
          </p:nvSpPr>
          <p:spPr>
            <a:xfrm>
              <a:off x="207836" y="526840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1D3AE759-DC0D-4E61-8C6E-06139B3A0476}"/>
                </a:ext>
              </a:extLst>
            </p:cNvPr>
            <p:cNvSpPr txBox="1"/>
            <p:nvPr/>
          </p:nvSpPr>
          <p:spPr>
            <a:xfrm>
              <a:off x="790179" y="4093213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-2.1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A385855A-05B2-4795-821E-E94D6B955EF5}"/>
                </a:ext>
              </a:extLst>
            </p:cNvPr>
            <p:cNvSpPr txBox="1"/>
            <p:nvPr/>
          </p:nvSpPr>
          <p:spPr>
            <a:xfrm>
              <a:off x="1258888" y="355878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9.9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26607D2F-9ADD-47D4-AEFB-08F639DDB500}"/>
                </a:ext>
              </a:extLst>
            </p:cNvPr>
            <p:cNvSpPr txBox="1"/>
            <p:nvPr/>
          </p:nvSpPr>
          <p:spPr>
            <a:xfrm>
              <a:off x="2012403" y="4514377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-17.7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285F93A1-FE9E-4FB3-A9B3-F8D48FE1B52F}"/>
                </a:ext>
              </a:extLst>
            </p:cNvPr>
            <p:cNvSpPr txBox="1"/>
            <p:nvPr/>
          </p:nvSpPr>
          <p:spPr>
            <a:xfrm>
              <a:off x="3266684" y="5078695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-40.3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FCF60CCC-7879-4515-93C2-6A8408FC0F41}"/>
                </a:ext>
              </a:extLst>
            </p:cNvPr>
            <p:cNvSpPr txBox="1"/>
            <p:nvPr/>
          </p:nvSpPr>
          <p:spPr>
            <a:xfrm>
              <a:off x="2466903" y="293407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34.9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64EE924B-AF3F-49B3-A91E-0D581550B981}"/>
                </a:ext>
              </a:extLst>
            </p:cNvPr>
            <p:cNvSpPr txBox="1"/>
            <p:nvPr/>
          </p:nvSpPr>
          <p:spPr>
            <a:xfrm>
              <a:off x="3753348" y="2969426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31.6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709C5D17-BE1D-4E78-8776-BA09262D0B51}"/>
              </a:ext>
            </a:extLst>
          </p:cNvPr>
          <p:cNvGrpSpPr/>
          <p:nvPr/>
        </p:nvGrpSpPr>
        <p:grpSpPr>
          <a:xfrm>
            <a:off x="4572000" y="2564904"/>
            <a:ext cx="4464496" cy="2907626"/>
            <a:chOff x="4572000" y="2564904"/>
            <a:chExt cx="4464496" cy="2907626"/>
          </a:xfrm>
        </p:grpSpPr>
        <p:graphicFrame>
          <p:nvGraphicFramePr>
            <p:cNvPr id="55" name="Chart 24"/>
            <p:cNvGraphicFramePr/>
            <p:nvPr>
              <p:extLst>
                <p:ext uri="{D42A27DB-BD31-4B8C-83A1-F6EECF244321}">
                  <p14:modId xmlns:p14="http://schemas.microsoft.com/office/powerpoint/2010/main" val="2934909720"/>
                </p:ext>
              </p:extLst>
            </p:nvPr>
          </p:nvGraphicFramePr>
          <p:xfrm>
            <a:off x="4572000" y="2873047"/>
            <a:ext cx="4464496" cy="258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6516320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7668448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5400193" y="2614285"/>
              <a:ext cx="899999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UACR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547E3FBE-55B3-4B3C-BBE0-A5B342A7BA74}"/>
                </a:ext>
              </a:extLst>
            </p:cNvPr>
            <p:cNvSpPr txBox="1"/>
            <p:nvPr/>
          </p:nvSpPr>
          <p:spPr>
            <a:xfrm>
              <a:off x="4799719" y="2564904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1EB445F-2626-458C-8EA4-7DA8A49D71F1}"/>
                </a:ext>
              </a:extLst>
            </p:cNvPr>
            <p:cNvSpPr txBox="1"/>
            <p:nvPr/>
          </p:nvSpPr>
          <p:spPr>
            <a:xfrm>
              <a:off x="4850437" y="28595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27A7A4AF-E210-42C7-A022-3FDACD067C39}"/>
                </a:ext>
              </a:extLst>
            </p:cNvPr>
            <p:cNvSpPr txBox="1"/>
            <p:nvPr/>
          </p:nvSpPr>
          <p:spPr>
            <a:xfrm>
              <a:off x="4850437" y="31273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6F3A99FD-6020-4A13-954A-3118106F6F95}"/>
                </a:ext>
              </a:extLst>
            </p:cNvPr>
            <p:cNvSpPr txBox="1"/>
            <p:nvPr/>
          </p:nvSpPr>
          <p:spPr>
            <a:xfrm>
              <a:off x="4850437" y="336715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CED2A64-EE1D-415B-BFD5-2C6B9285C9C6}"/>
                </a:ext>
              </a:extLst>
            </p:cNvPr>
            <p:cNvSpPr txBox="1"/>
            <p:nvPr/>
          </p:nvSpPr>
          <p:spPr>
            <a:xfrm>
              <a:off x="4850437" y="365518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B97061B-36B1-4819-A7E3-A4FDAC8B7C22}"/>
                </a:ext>
              </a:extLst>
            </p:cNvPr>
            <p:cNvSpPr txBox="1"/>
            <p:nvPr/>
          </p:nvSpPr>
          <p:spPr>
            <a:xfrm>
              <a:off x="4935396" y="387697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9616165-9108-4A10-8722-6135AFDE2EDF}"/>
                </a:ext>
              </a:extLst>
            </p:cNvPr>
            <p:cNvSpPr txBox="1"/>
            <p:nvPr/>
          </p:nvSpPr>
          <p:spPr>
            <a:xfrm>
              <a:off x="4799141" y="4152476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8C74B5F-3400-407D-8AC3-14AB792FC695}"/>
                </a:ext>
              </a:extLst>
            </p:cNvPr>
            <p:cNvSpPr txBox="1"/>
            <p:nvPr/>
          </p:nvSpPr>
          <p:spPr>
            <a:xfrm>
              <a:off x="4799141" y="4412592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109EFA4A-2C86-4EDA-910C-EC8CFDD07FCF}"/>
                </a:ext>
              </a:extLst>
            </p:cNvPr>
            <p:cNvSpPr txBox="1"/>
            <p:nvPr/>
          </p:nvSpPr>
          <p:spPr>
            <a:xfrm>
              <a:off x="4799141" y="466287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CDC5C981-8162-40B9-AC05-D11185D4FFAE}"/>
                </a:ext>
              </a:extLst>
            </p:cNvPr>
            <p:cNvSpPr txBox="1"/>
            <p:nvPr/>
          </p:nvSpPr>
          <p:spPr>
            <a:xfrm>
              <a:off x="4799141" y="491128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D79625FB-794D-4BBC-B68B-7227CE480A66}"/>
                </a:ext>
              </a:extLst>
            </p:cNvPr>
            <p:cNvSpPr txBox="1"/>
            <p:nvPr/>
          </p:nvSpPr>
          <p:spPr>
            <a:xfrm>
              <a:off x="4799141" y="519553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25749303-BC0D-4080-B546-C82D73FA65A5}"/>
                </a:ext>
              </a:extLst>
            </p:cNvPr>
            <p:cNvSpPr txBox="1"/>
            <p:nvPr/>
          </p:nvSpPr>
          <p:spPr>
            <a:xfrm>
              <a:off x="5402796" y="365518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4.2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6F458E6D-5F88-48EA-8DF7-7E1DB6356F7B}"/>
                </a:ext>
              </a:extLst>
            </p:cNvPr>
            <p:cNvSpPr txBox="1"/>
            <p:nvPr/>
          </p:nvSpPr>
          <p:spPr>
            <a:xfrm>
              <a:off x="5817908" y="37560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FB7000C0-2B42-466B-9221-FB58813DB147}"/>
                </a:ext>
              </a:extLst>
            </p:cNvPr>
            <p:cNvSpPr txBox="1"/>
            <p:nvPr/>
          </p:nvSpPr>
          <p:spPr>
            <a:xfrm>
              <a:off x="6638154" y="362440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5.4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37CD9E2F-46E4-40FF-933F-1003BE29274D}"/>
                </a:ext>
              </a:extLst>
            </p:cNvPr>
            <p:cNvSpPr txBox="1"/>
            <p:nvPr/>
          </p:nvSpPr>
          <p:spPr>
            <a:xfrm>
              <a:off x="7782483" y="4531746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-19.5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35744473-37CE-433A-AA7F-B3038A302983}"/>
                </a:ext>
              </a:extLst>
            </p:cNvPr>
            <p:cNvSpPr txBox="1"/>
            <p:nvPr/>
          </p:nvSpPr>
          <p:spPr>
            <a:xfrm>
              <a:off x="8246301" y="357589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7.3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AFF11EEA-4094-4FE8-8A5E-941109CE82F3}"/>
                </a:ext>
              </a:extLst>
            </p:cNvPr>
            <p:cNvSpPr txBox="1"/>
            <p:nvPr/>
          </p:nvSpPr>
          <p:spPr>
            <a:xfrm>
              <a:off x="6993680" y="3094253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25.8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9131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951" y="5229200"/>
            <a:ext cx="8229601" cy="794695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000066"/>
                </a:solidFill>
              </a:rPr>
              <a:t>Taking lipid lowering agents at baseline: </a:t>
            </a:r>
            <a:br>
              <a:rPr lang="en-US" sz="1800" dirty="0">
                <a:solidFill>
                  <a:srgbClr val="000066"/>
                </a:solidFill>
              </a:rPr>
            </a:br>
            <a:r>
              <a:rPr lang="en-US" sz="1800" dirty="0">
                <a:solidFill>
                  <a:srgbClr val="000066"/>
                </a:solidFill>
              </a:rPr>
              <a:t>B/F/TAF : 16.2%, Continuation ART : 15.7%, p = 0.91</a:t>
            </a:r>
          </a:p>
          <a:p>
            <a:pPr>
              <a:defRPr/>
            </a:pPr>
            <a:r>
              <a:rPr lang="en-US" sz="1800" dirty="0">
                <a:solidFill>
                  <a:srgbClr val="000066"/>
                </a:solidFill>
              </a:rPr>
              <a:t>Initiated lipid lowering agents during the study:  B/F/TAF : 2.8%, Continuation ART: 3.5%, p = 0.64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8152" y="1224366"/>
            <a:ext cx="6546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CC3300"/>
                </a:solidFill>
                <a:latin typeface="+mj-lt"/>
              </a:rPr>
              <a:t>Median Fasting Lipid Changes at Week 48 (mg/</a:t>
            </a:r>
            <a:r>
              <a:rPr lang="en-US" altLang="en-US" sz="2400" b="1" dirty="0" err="1">
                <a:solidFill>
                  <a:srgbClr val="CC3300"/>
                </a:solidFill>
                <a:latin typeface="+mj-lt"/>
              </a:rPr>
              <a:t>dL</a:t>
            </a:r>
            <a:r>
              <a:rPr lang="en-US" altLang="en-US" sz="2400" b="1" dirty="0">
                <a:solidFill>
                  <a:srgbClr val="CC3300"/>
                </a:solidFill>
                <a:latin typeface="+mj-lt"/>
              </a:rPr>
              <a:t>)</a:t>
            </a:r>
            <a:endParaRPr lang="fr-FR" sz="24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pSp>
        <p:nvGrpSpPr>
          <p:cNvPr id="19" name="Grouper 7">
            <a:extLst>
              <a:ext uri="{FF2B5EF4-FFF2-40B4-BE49-F238E27FC236}">
                <a16:creationId xmlns:a16="http://schemas.microsoft.com/office/drawing/2014/main" id="{B04D84B6-8304-441F-871F-6EDF5632EA91}"/>
              </a:ext>
            </a:extLst>
          </p:cNvPr>
          <p:cNvGrpSpPr/>
          <p:nvPr/>
        </p:nvGrpSpPr>
        <p:grpSpPr>
          <a:xfrm>
            <a:off x="2747506" y="1772816"/>
            <a:ext cx="3869925" cy="400232"/>
            <a:chOff x="344834" y="1808866"/>
            <a:chExt cx="3869925" cy="400232"/>
          </a:xfrm>
        </p:grpSpPr>
        <p:sp>
          <p:nvSpPr>
            <p:cNvPr id="20" name="AutoShape 165">
              <a:extLst>
                <a:ext uri="{FF2B5EF4-FFF2-40B4-BE49-F238E27FC236}">
                  <a16:creationId xmlns:a16="http://schemas.microsoft.com/office/drawing/2014/main" id="{1110DEF2-D9B3-410F-A4CA-978CFCE90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34" y="1808866"/>
              <a:ext cx="3864389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9BEB087-B7A3-419B-9440-58E2B70F4113}"/>
                </a:ext>
              </a:extLst>
            </p:cNvPr>
            <p:cNvSpPr/>
            <p:nvPr/>
          </p:nvSpPr>
          <p:spPr bwMode="auto">
            <a:xfrm>
              <a:off x="592988" y="191643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99D8B49-BB05-4CD5-93A8-F226A4D7B5E5}"/>
                </a:ext>
              </a:extLst>
            </p:cNvPr>
            <p:cNvSpPr/>
            <p:nvPr/>
          </p:nvSpPr>
          <p:spPr bwMode="auto">
            <a:xfrm>
              <a:off x="2268838" y="1916432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8B666B8-646D-45D7-BD9C-D9BE89C62200}"/>
                </a:ext>
              </a:extLst>
            </p:cNvPr>
            <p:cNvSpPr txBox="1"/>
            <p:nvPr/>
          </p:nvSpPr>
          <p:spPr>
            <a:xfrm>
              <a:off x="853832" y="187054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68394B5-31A0-4185-AEF1-595CAC42FF68}"/>
                </a:ext>
              </a:extLst>
            </p:cNvPr>
            <p:cNvSpPr txBox="1"/>
            <p:nvPr/>
          </p:nvSpPr>
          <p:spPr>
            <a:xfrm>
              <a:off x="2529682" y="1870544"/>
              <a:ext cx="1685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4BFC35C-EADE-400D-B286-67215C8D6E94}"/>
              </a:ext>
            </a:extLst>
          </p:cNvPr>
          <p:cNvGrpSpPr/>
          <p:nvPr/>
        </p:nvGrpSpPr>
        <p:grpSpPr>
          <a:xfrm>
            <a:off x="179512" y="2420888"/>
            <a:ext cx="6490246" cy="2735171"/>
            <a:chOff x="179512" y="2420888"/>
            <a:chExt cx="6490246" cy="2735171"/>
          </a:xfrm>
        </p:grpSpPr>
        <p:graphicFrame>
          <p:nvGraphicFramePr>
            <p:cNvPr id="44" name="Chart 43"/>
            <p:cNvGraphicFramePr/>
            <p:nvPr>
              <p:extLst>
                <p:ext uri="{D42A27DB-BD31-4B8C-83A1-F6EECF244321}">
                  <p14:modId xmlns:p14="http://schemas.microsoft.com/office/powerpoint/2010/main" val="2269205742"/>
                </p:ext>
              </p:extLst>
            </p:nvPr>
          </p:nvGraphicFramePr>
          <p:xfrm>
            <a:off x="434462" y="2783572"/>
            <a:ext cx="6235296" cy="23724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32139" name="Rectangle 6"/>
            <p:cNvSpPr>
              <a:spLocks noChangeArrowheads="1"/>
            </p:cNvSpPr>
            <p:nvPr/>
          </p:nvSpPr>
          <p:spPr bwMode="auto">
            <a:xfrm>
              <a:off x="861774" y="2420888"/>
              <a:ext cx="1148776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Total</a:t>
              </a:r>
              <a:b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Cholesterol</a:t>
              </a:r>
            </a:p>
          </p:txBody>
        </p:sp>
        <p:sp>
          <p:nvSpPr>
            <p:cNvPr id="432140" name="Rectangle 6"/>
            <p:cNvSpPr>
              <a:spLocks noChangeArrowheads="1"/>
            </p:cNvSpPr>
            <p:nvPr/>
          </p:nvSpPr>
          <p:spPr bwMode="auto">
            <a:xfrm>
              <a:off x="2320131" y="2420888"/>
              <a:ext cx="1148776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LDL</a:t>
              </a:r>
              <a:b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Cholesterol</a:t>
              </a:r>
            </a:p>
          </p:txBody>
        </p:sp>
        <p:sp>
          <p:nvSpPr>
            <p:cNvPr id="432141" name="Rectangle 6"/>
            <p:cNvSpPr>
              <a:spLocks noChangeArrowheads="1"/>
            </p:cNvSpPr>
            <p:nvPr/>
          </p:nvSpPr>
          <p:spPr bwMode="auto">
            <a:xfrm>
              <a:off x="5188340" y="2420888"/>
              <a:ext cx="124874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  <a:sym typeface="Symbol" pitchFamily="18" charset="2"/>
                </a:rPr>
                <a:t>Triglycerides</a:t>
              </a:r>
              <a:endParaRPr lang="en-GB" altLang="en-US" sz="1600" b="1" dirty="0">
                <a:solidFill>
                  <a:srgbClr val="333399"/>
                </a:solidFill>
                <a:latin typeface="+mj-lt"/>
                <a:ea typeface="MS PGothic" pitchFamily="34" charset="-128"/>
              </a:endParaRPr>
            </a:p>
          </p:txBody>
        </p:sp>
        <p:sp>
          <p:nvSpPr>
            <p:cNvPr id="432142" name="Rectangle 12"/>
            <p:cNvSpPr>
              <a:spLocks noChangeArrowheads="1"/>
            </p:cNvSpPr>
            <p:nvPr/>
          </p:nvSpPr>
          <p:spPr bwMode="auto">
            <a:xfrm>
              <a:off x="3779477" y="2420888"/>
              <a:ext cx="1148776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HDL</a:t>
              </a:r>
              <a:b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Cholesterol</a:t>
              </a:r>
            </a:p>
          </p:txBody>
        </p:sp>
        <p:sp>
          <p:nvSpPr>
            <p:cNvPr id="432162" name="TextBox 1"/>
            <p:cNvSpPr txBox="1">
              <a:spLocks noChangeArrowheads="1"/>
            </p:cNvSpPr>
            <p:nvPr/>
          </p:nvSpPr>
          <p:spPr bwMode="auto">
            <a:xfrm>
              <a:off x="1145218" y="3015486"/>
              <a:ext cx="58189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0.32</a:t>
              </a:r>
              <a:endParaRPr lang="en-GB" altLang="en-US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2163" name="TextBox 5"/>
            <p:cNvSpPr txBox="1">
              <a:spLocks noChangeArrowheads="1"/>
            </p:cNvSpPr>
            <p:nvPr/>
          </p:nvSpPr>
          <p:spPr bwMode="auto">
            <a:xfrm>
              <a:off x="2602773" y="3015486"/>
              <a:ext cx="583494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0.47</a:t>
              </a:r>
            </a:p>
          </p:txBody>
        </p:sp>
        <p:sp>
          <p:nvSpPr>
            <p:cNvPr id="432164" name="TextBox 6"/>
            <p:cNvSpPr txBox="1">
              <a:spLocks noChangeArrowheads="1"/>
            </p:cNvSpPr>
            <p:nvPr/>
          </p:nvSpPr>
          <p:spPr bwMode="auto">
            <a:xfrm>
              <a:off x="4062921" y="3015486"/>
              <a:ext cx="58189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0.13</a:t>
              </a:r>
            </a:p>
          </p:txBody>
        </p:sp>
        <p:sp>
          <p:nvSpPr>
            <p:cNvPr id="432165" name="TextBox 7"/>
            <p:cNvSpPr txBox="1">
              <a:spLocks noChangeArrowheads="1"/>
            </p:cNvSpPr>
            <p:nvPr/>
          </p:nvSpPr>
          <p:spPr bwMode="auto">
            <a:xfrm>
              <a:off x="5476082" y="3015486"/>
              <a:ext cx="67326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0.002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D6EECD8-D6E3-4831-B132-81F1B878C756}"/>
                </a:ext>
              </a:extLst>
            </p:cNvPr>
            <p:cNvSpPr txBox="1"/>
            <p:nvPr/>
          </p:nvSpPr>
          <p:spPr>
            <a:xfrm>
              <a:off x="230808" y="280467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98A6641-EFE7-4092-AC2D-357F442C4CF3}"/>
                </a:ext>
              </a:extLst>
            </p:cNvPr>
            <p:cNvSpPr txBox="1"/>
            <p:nvPr/>
          </p:nvSpPr>
          <p:spPr>
            <a:xfrm>
              <a:off x="230808" y="314676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A365A53-00D1-48A7-996B-216AD8A557FE}"/>
                </a:ext>
              </a:extLst>
            </p:cNvPr>
            <p:cNvSpPr txBox="1"/>
            <p:nvPr/>
          </p:nvSpPr>
          <p:spPr>
            <a:xfrm>
              <a:off x="230808" y="34888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67B254F7-800F-417A-99DE-A5E1EE52EA10}"/>
                </a:ext>
              </a:extLst>
            </p:cNvPr>
            <p:cNvSpPr txBox="1"/>
            <p:nvPr/>
          </p:nvSpPr>
          <p:spPr>
            <a:xfrm>
              <a:off x="315767" y="3830939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15F6EACE-C1C0-407B-BC16-B14A912A8E63}"/>
                </a:ext>
              </a:extLst>
            </p:cNvPr>
            <p:cNvSpPr txBox="1"/>
            <p:nvPr/>
          </p:nvSpPr>
          <p:spPr>
            <a:xfrm>
              <a:off x="179512" y="4173026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9F6A2CB-FC41-4D37-9A1D-E411C11F7771}"/>
                </a:ext>
              </a:extLst>
            </p:cNvPr>
            <p:cNvSpPr txBox="1"/>
            <p:nvPr/>
          </p:nvSpPr>
          <p:spPr>
            <a:xfrm>
              <a:off x="179512" y="4515113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EAF4C9D-3D75-4FF6-85F9-AF6E3555C38E}"/>
                </a:ext>
              </a:extLst>
            </p:cNvPr>
            <p:cNvSpPr txBox="1"/>
            <p:nvPr/>
          </p:nvSpPr>
          <p:spPr>
            <a:xfrm>
              <a:off x="179512" y="485720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FA452536-8C8C-4562-8336-7E04C3C997AD}"/>
                </a:ext>
              </a:extLst>
            </p:cNvPr>
            <p:cNvSpPr txBox="1"/>
            <p:nvPr/>
          </p:nvSpPr>
          <p:spPr>
            <a:xfrm>
              <a:off x="933130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C1CE3EB-F2F2-4068-B251-893B93C9E5DD}"/>
                </a:ext>
              </a:extLst>
            </p:cNvPr>
            <p:cNvSpPr txBox="1"/>
            <p:nvPr/>
          </p:nvSpPr>
          <p:spPr>
            <a:xfrm>
              <a:off x="1418887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9BB271CC-224B-46BA-9831-1D23FD58D3FA}"/>
                </a:ext>
              </a:extLst>
            </p:cNvPr>
            <p:cNvSpPr txBox="1"/>
            <p:nvPr/>
          </p:nvSpPr>
          <p:spPr>
            <a:xfrm>
              <a:off x="2433307" y="3660904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9DD692B-863E-4221-AD55-D984F5212E96}"/>
                </a:ext>
              </a:extLst>
            </p:cNvPr>
            <p:cNvSpPr txBox="1"/>
            <p:nvPr/>
          </p:nvSpPr>
          <p:spPr>
            <a:xfrm>
              <a:off x="2892718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2D21AAB9-3DDC-426F-A8F0-6E31315B46F3}"/>
                </a:ext>
              </a:extLst>
            </p:cNvPr>
            <p:cNvSpPr txBox="1"/>
            <p:nvPr/>
          </p:nvSpPr>
          <p:spPr>
            <a:xfrm>
              <a:off x="3907138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EAB65A88-D4B1-4D9E-8B95-3ABC1F93C202}"/>
                </a:ext>
              </a:extLst>
            </p:cNvPr>
            <p:cNvSpPr txBox="1"/>
            <p:nvPr/>
          </p:nvSpPr>
          <p:spPr>
            <a:xfrm>
              <a:off x="4386830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F28E4B9B-7AF3-43C3-B8E0-DA336D2E8283}"/>
                </a:ext>
              </a:extLst>
            </p:cNvPr>
            <p:cNvSpPr txBox="1"/>
            <p:nvPr/>
          </p:nvSpPr>
          <p:spPr>
            <a:xfrm>
              <a:off x="5363055" y="4197338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-6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9A31693-46C7-4E3D-A8CE-C369DDD608E2}"/>
                </a:ext>
              </a:extLst>
            </p:cNvPr>
            <p:cNvSpPr txBox="1"/>
            <p:nvPr/>
          </p:nvSpPr>
          <p:spPr>
            <a:xfrm>
              <a:off x="5891591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3AC1EC30-5608-4923-9963-EF34F3D34798}"/>
              </a:ext>
            </a:extLst>
          </p:cNvPr>
          <p:cNvGrpSpPr/>
          <p:nvPr/>
        </p:nvGrpSpPr>
        <p:grpSpPr>
          <a:xfrm>
            <a:off x="6560600" y="2444157"/>
            <a:ext cx="2308669" cy="2737301"/>
            <a:chOff x="6560600" y="2444157"/>
            <a:chExt cx="2308669" cy="2737301"/>
          </a:xfrm>
        </p:grpSpPr>
        <p:graphicFrame>
          <p:nvGraphicFramePr>
            <p:cNvPr id="38" name="Chart 37"/>
            <p:cNvGraphicFramePr/>
            <p:nvPr>
              <p:extLst>
                <p:ext uri="{D42A27DB-BD31-4B8C-83A1-F6EECF244321}">
                  <p14:modId xmlns:p14="http://schemas.microsoft.com/office/powerpoint/2010/main" val="166557632"/>
                </p:ext>
              </p:extLst>
            </p:nvPr>
          </p:nvGraphicFramePr>
          <p:xfrm>
            <a:off x="6872738" y="2444157"/>
            <a:ext cx="1958831" cy="27373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7204839" y="2455544"/>
              <a:ext cx="166443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457200">
                <a:defRPr/>
              </a:pPr>
              <a:r>
                <a:rPr lang="en-GB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Total Cholesterol:</a:t>
              </a:r>
              <a:br>
                <a:rPr lang="en-GB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HDL</a:t>
              </a:r>
            </a:p>
          </p:txBody>
        </p:sp>
        <p:sp>
          <p:nvSpPr>
            <p:cNvPr id="42" name="TextBox 7"/>
            <p:cNvSpPr txBox="1">
              <a:spLocks noChangeArrowheads="1"/>
            </p:cNvSpPr>
            <p:nvPr/>
          </p:nvSpPr>
          <p:spPr bwMode="auto">
            <a:xfrm>
              <a:off x="7736022" y="3015486"/>
              <a:ext cx="67326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0.033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4E26F5F7-B34B-490F-8E17-CFA1C299D90F}"/>
                </a:ext>
              </a:extLst>
            </p:cNvPr>
            <p:cNvSpPr txBox="1"/>
            <p:nvPr/>
          </p:nvSpPr>
          <p:spPr>
            <a:xfrm>
              <a:off x="8087487" y="3493138"/>
              <a:ext cx="276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E75B2FD0-7ABA-4FE7-8ACA-7EA8B65EA5F1}"/>
                </a:ext>
              </a:extLst>
            </p:cNvPr>
            <p:cNvSpPr txBox="1"/>
            <p:nvPr/>
          </p:nvSpPr>
          <p:spPr>
            <a:xfrm>
              <a:off x="7271271" y="3975080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-0,2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763F17C-7995-4E03-ABBC-5475E04B404A}"/>
                </a:ext>
              </a:extLst>
            </p:cNvPr>
            <p:cNvSpPr txBox="1"/>
            <p:nvPr/>
          </p:nvSpPr>
          <p:spPr>
            <a:xfrm>
              <a:off x="6611897" y="2483827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1,5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0D33475-96F6-4F9E-B4D1-9A4777106C05}"/>
                </a:ext>
              </a:extLst>
            </p:cNvPr>
            <p:cNvSpPr txBox="1"/>
            <p:nvPr/>
          </p:nvSpPr>
          <p:spPr>
            <a:xfrm>
              <a:off x="6611896" y="28853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6ADAA92B-4D6B-4760-BF9C-9DEFB3930FEB}"/>
                </a:ext>
              </a:extLst>
            </p:cNvPr>
            <p:cNvSpPr txBox="1"/>
            <p:nvPr/>
          </p:nvSpPr>
          <p:spPr>
            <a:xfrm>
              <a:off x="6611896" y="32868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0,5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DAE8CB07-8CFE-4232-84E1-213CE7A4F012}"/>
                </a:ext>
              </a:extLst>
            </p:cNvPr>
            <p:cNvSpPr txBox="1"/>
            <p:nvPr/>
          </p:nvSpPr>
          <p:spPr>
            <a:xfrm>
              <a:off x="6611896" y="36883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8E326F82-9923-4136-87F4-52227371041F}"/>
                </a:ext>
              </a:extLst>
            </p:cNvPr>
            <p:cNvSpPr txBox="1"/>
            <p:nvPr/>
          </p:nvSpPr>
          <p:spPr>
            <a:xfrm>
              <a:off x="6560600" y="408982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-0,5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A1311C6-65E5-47AB-9B83-D19B963A723D}"/>
                </a:ext>
              </a:extLst>
            </p:cNvPr>
            <p:cNvSpPr txBox="1"/>
            <p:nvPr/>
          </p:nvSpPr>
          <p:spPr>
            <a:xfrm>
              <a:off x="6560600" y="449132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-1,0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7104997A-AA61-4D3A-AB95-452DC32535D6}"/>
                </a:ext>
              </a:extLst>
            </p:cNvPr>
            <p:cNvSpPr txBox="1"/>
            <p:nvPr/>
          </p:nvSpPr>
          <p:spPr>
            <a:xfrm>
              <a:off x="6560600" y="4892826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-1,5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1854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697664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Conclusions</a:t>
            </a:r>
          </a:p>
          <a:p>
            <a:pPr lvl="1">
              <a:spcBef>
                <a:spcPct val="0"/>
              </a:spcBef>
            </a:pPr>
            <a:r>
              <a:rPr lang="en-US" altLang="fr-FR" sz="1800" dirty="0">
                <a:solidFill>
                  <a:srgbClr val="000066"/>
                </a:solidFill>
                <a:ea typeface="ＭＳ Ｐゴシック" charset="-128"/>
              </a:rPr>
              <a:t>Switching to BIC/FTC/TAF was non-inferior to remaining on a boosted protease inhibitor + 2 NRTI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1.7% of subjects in each arm had HIV-1 RNA ≥ 50 c/mL through 48 weeks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92.1% of subjects treated with BIC/FTC/TAF maintained virologic suppression </a:t>
            </a:r>
            <a:br>
              <a:rPr lang="en-US" altLang="fr-FR" dirty="0">
                <a:ea typeface="ＭＳ Ｐゴシック" charset="-128"/>
              </a:rPr>
            </a:br>
            <a:r>
              <a:rPr lang="en-US" altLang="fr-FR" dirty="0">
                <a:ea typeface="ＭＳ Ｐゴシック" charset="-128"/>
              </a:rPr>
              <a:t>vs 88.9% in the continuation arm</a:t>
            </a:r>
          </a:p>
          <a:p>
            <a:pPr lvl="1">
              <a:spcBef>
                <a:spcPct val="0"/>
              </a:spcBef>
            </a:pPr>
            <a:r>
              <a:rPr lang="en-US" altLang="fr-FR" sz="1800" dirty="0">
                <a:solidFill>
                  <a:srgbClr val="000066"/>
                </a:solidFill>
                <a:ea typeface="ＭＳ Ｐゴシック" charset="-128"/>
              </a:rPr>
              <a:t>No treatment emergent resistance in patients who switched to BIC/FTC/TAF 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1 subject who continued DRV/r + ABC/3TC developed resistance mutation to ABC</a:t>
            </a:r>
          </a:p>
          <a:p>
            <a:pPr lvl="1" eaLnBrk="1" hangingPunct="1">
              <a:spcAft>
                <a:spcPts val="0"/>
              </a:spcAft>
            </a:pPr>
            <a:r>
              <a:rPr lang="en-US" altLang="en-US" sz="1800" dirty="0">
                <a:solidFill>
                  <a:srgbClr val="000066"/>
                </a:solidFill>
              </a:rPr>
              <a:t>BIC/FTC/TAF was well tolerated</a:t>
            </a:r>
          </a:p>
          <a:p>
            <a:pPr lvl="2"/>
            <a:r>
              <a:rPr lang="en-US" altLang="en-US" dirty="0"/>
              <a:t>Adverse events were comparable between arms at week 48</a:t>
            </a:r>
          </a:p>
          <a:p>
            <a:pPr lvl="3"/>
            <a:r>
              <a:rPr lang="en-US" altLang="en-US" sz="1600" dirty="0"/>
              <a:t>mild headache was reported more with BIC/FTC/TAF but was mostly transient and low grade</a:t>
            </a:r>
          </a:p>
          <a:p>
            <a:pPr lvl="2" eaLnBrk="1" hangingPunct="1">
              <a:spcAft>
                <a:spcPts val="0"/>
              </a:spcAft>
            </a:pPr>
            <a:r>
              <a:rPr lang="en-US" altLang="en-US" dirty="0"/>
              <a:t>Less than 1% of patients discontinued due to an adverse event in both arms</a:t>
            </a:r>
          </a:p>
          <a:p>
            <a:pPr lvl="2"/>
            <a:r>
              <a:rPr lang="en-US" altLang="en-US" dirty="0"/>
              <a:t>No difference in grade 3 or 4 laboratory abnormalities between arms, except for more total bilirubin abnormalities in continuation arm due to ATV use</a:t>
            </a:r>
          </a:p>
          <a:p>
            <a:pPr lvl="2" eaLnBrk="1" hangingPunct="1">
              <a:spcAft>
                <a:spcPts val="0"/>
              </a:spcAft>
            </a:pPr>
            <a:r>
              <a:rPr lang="en-US" altLang="en-US" dirty="0"/>
              <a:t>Statistically significant improvements in triglycerides and total </a:t>
            </a:r>
            <a:r>
              <a:rPr lang="en-US" altLang="en-US" dirty="0" err="1"/>
              <a:t>cholesterol:HDL</a:t>
            </a:r>
            <a:r>
              <a:rPr lang="en-US" altLang="en-US" dirty="0"/>
              <a:t> ratio in subjects who switched to BIC/FTC/TAF</a:t>
            </a:r>
          </a:p>
          <a:p>
            <a:pPr marL="0" indent="0" eaLnBrk="1" hangingPunct="1">
              <a:spcAft>
                <a:spcPts val="800"/>
              </a:spcAft>
              <a:buNone/>
            </a:pPr>
            <a:endParaRPr lang="en-US" altLang="en-US" sz="1800" dirty="0">
              <a:solidFill>
                <a:srgbClr val="000066"/>
              </a:solidFill>
            </a:endParaRPr>
          </a:p>
          <a:p>
            <a:pPr lvl="1">
              <a:spcBef>
                <a:spcPct val="0"/>
              </a:spcBef>
            </a:pPr>
            <a:endParaRPr lang="en-US" altLang="fr-FR" sz="1800" dirty="0">
              <a:ea typeface="ＭＳ Ｐゴシック" charset="-128"/>
            </a:endParaRP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839</Words>
  <Application>Microsoft Office PowerPoint</Application>
  <PresentationFormat>Affichage à l'écran (4:3)</PresentationFormat>
  <Paragraphs>251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Cambria</vt:lpstr>
      <vt:lpstr>Symbol</vt:lpstr>
      <vt:lpstr>Trebuchet MS</vt:lpstr>
      <vt:lpstr>Verdana</vt:lpstr>
      <vt:lpstr>Wingdings</vt:lpstr>
      <vt:lpstr>ARV_trials_2018</vt:lpstr>
      <vt:lpstr>Switch to BIC/FTC/TAF</vt:lpstr>
      <vt:lpstr>GS-US-380-1878 Study: Switch to BIC/FTC/TAF</vt:lpstr>
      <vt:lpstr>GS-US-380-1878 Study: Switch to BIC/FTC/TAF</vt:lpstr>
      <vt:lpstr>GS-US-380-1878 Study: Switch to BIC/FTC/TAF</vt:lpstr>
      <vt:lpstr>Présentation PowerPoint</vt:lpstr>
      <vt:lpstr>GS-US-380-1878 Study: Switch to BIC/FTC/TAF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231</cp:revision>
  <dcterms:created xsi:type="dcterms:W3CDTF">2014-10-03T08:50:57Z</dcterms:created>
  <dcterms:modified xsi:type="dcterms:W3CDTF">2018-05-07T14:55:29Z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