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4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5" r:id="rId2"/>
    <p:sldId id="272" r:id="rId3"/>
    <p:sldId id="273" r:id="rId4"/>
    <p:sldId id="289" r:id="rId5"/>
    <p:sldId id="290" r:id="rId6"/>
    <p:sldId id="293" r:id="rId7"/>
    <p:sldId id="294" r:id="rId8"/>
    <p:sldId id="285" r:id="rId9"/>
  </p:sldIdLst>
  <p:sldSz cx="9144000" cy="6858000" type="screen4x3"/>
  <p:notesSz cx="6759575" cy="9867900"/>
  <p:custDataLst>
    <p:tags r:id="rId11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2880">
          <p15:clr>
            <a:srgbClr val="A4A3A4"/>
          </p15:clr>
        </p15:guide>
        <p15:guide id="4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26" clrIdx="0"/>
  <p:cmAuthor id="2" name="Pozniak, Anton" initials="P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66"/>
    <a:srgbClr val="DDDDDD"/>
    <a:srgbClr val="1BCF5D"/>
    <a:srgbClr val="CC3300"/>
    <a:srgbClr val="FFCC99"/>
    <a:srgbClr val="CC0000"/>
    <a:srgbClr val="FF7D7D"/>
    <a:srgbClr val="FFFFFF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60" autoAdjust="0"/>
    <p:restoredTop sz="92419" autoAdjust="0"/>
  </p:normalViewPr>
  <p:slideViewPr>
    <p:cSldViewPr snapToObjects="1" showGuides="1">
      <p:cViewPr varScale="1">
        <p:scale>
          <a:sx n="100" d="100"/>
          <a:sy n="100" d="100"/>
        </p:scale>
        <p:origin x="1488" y="72"/>
      </p:cViewPr>
      <p:guideLst>
        <p:guide orient="horz"/>
        <p:guide pos="288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62" d="100"/>
          <a:sy n="62" d="100"/>
        </p:scale>
        <p:origin x="2880" y="84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07/05/2018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Notes Placeholder 2"/>
          <p:cNvSpPr>
            <a:spLocks noGrp="1"/>
          </p:cNvSpPr>
          <p:nvPr>
            <p:ph type="body" idx="3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fr-FR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21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  <a:p>
            <a:pPr marL="164455" indent="-164455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3373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860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25460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36A25B0-ACF8-41B3-8305-6BF4D6EF8273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2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 smtClean="0"/>
            </a:lvl1pPr>
          </a:lstStyle>
          <a:p>
            <a:pPr>
              <a:defRPr/>
            </a:pPr>
            <a:fld id="{81BDC13F-3D19-4AB9-A48D-0CEE81AD1B1D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47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800" b="1">
                <a:solidFill>
                  <a:srgbClr val="0070C0"/>
                </a:solidFill>
                <a:latin typeface="Trebuchet MS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8753586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GS-US-380-1878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GS-US-380-1844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</a:rPr>
              <a:t>GS-US-380-1961</a:t>
            </a:r>
          </a:p>
          <a:p>
            <a:pPr marL="0" lvl="1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tabLst>
                <a:tab pos="3683000" algn="l"/>
              </a:tabLst>
            </a:pP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		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3200" dirty="0">
                <a:latin typeface="Calibri" panose="020F0502020204030204" pitchFamily="34" charset="0"/>
              </a:rPr>
              <a:t>Switch to BIC/FTC/TAF</a:t>
            </a:r>
            <a:endParaRPr lang="fr-FR" sz="3200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239937" y="3502115"/>
            <a:ext cx="53999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34925" y="4559300"/>
            <a:ext cx="8736013" cy="196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ts val="75"/>
              </a:spcBef>
            </a:pPr>
            <a:r>
              <a:rPr lang="en-GB" altLang="fr-FR" sz="2800" b="1" dirty="0">
                <a:latin typeface="Calibri" panose="020F0502020204030204" pitchFamily="34" charset="0"/>
              </a:rPr>
              <a:t>Endpoints</a:t>
            </a:r>
          </a:p>
          <a:p>
            <a:pPr lvl="1" defTabSz="914400" eaLnBrk="1" hangingPunct="1">
              <a:spcBef>
                <a:spcPts val="75"/>
              </a:spcBef>
            </a:pPr>
            <a:r>
              <a:rPr lang="en-GB" altLang="fr-FR" sz="1800" dirty="0"/>
              <a:t>Primary: proportion of patients with HIV RNA ≥ 50 c/mL at W48 </a:t>
            </a:r>
            <a:br>
              <a:rPr lang="en-GB" altLang="fr-FR" sz="1800" dirty="0"/>
            </a:br>
            <a:r>
              <a:rPr lang="en-GB" altLang="fr-FR" sz="1800" dirty="0"/>
              <a:t>(ITT, snapshot) ; non-inferiority if upper margin of a two-sided 95.001% CI </a:t>
            </a:r>
            <a:br>
              <a:rPr lang="en-GB" altLang="fr-FR" sz="1800" dirty="0"/>
            </a:br>
            <a:r>
              <a:rPr lang="en-GB" altLang="fr-FR" sz="1800" dirty="0"/>
              <a:t>for the difference = 4%</a:t>
            </a:r>
          </a:p>
          <a:p>
            <a:pPr lvl="1" defTabSz="914400" eaLnBrk="1" hangingPunct="1">
              <a:spcBef>
                <a:spcPts val="75"/>
              </a:spcBef>
            </a:pPr>
            <a:r>
              <a:rPr lang="en-GB" altLang="fr-FR" sz="1800" dirty="0"/>
              <a:t>Secondary: proportion of patients with HIV RNA &lt; 50 c/mL at W48 </a:t>
            </a:r>
            <a:br>
              <a:rPr lang="en-GB" altLang="fr-FR" sz="1800" dirty="0"/>
            </a:br>
            <a:r>
              <a:rPr lang="en-GB" altLang="fr-FR" sz="1800" dirty="0"/>
              <a:t>(ITT, snapshot)</a:t>
            </a:r>
            <a:endParaRPr lang="en-GB" altLang="fr-FR" sz="1800" b="1" dirty="0"/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634655"/>
              </p:ext>
            </p:extLst>
          </p:nvPr>
        </p:nvGraphicFramePr>
        <p:xfrm>
          <a:off x="4427899" y="2639876"/>
          <a:ext cx="3128962" cy="814490"/>
        </p:xfrm>
        <a:graphic>
          <a:graphicData uri="http://schemas.openxmlformats.org/drawingml/2006/table">
            <a:tbl>
              <a:tblPr/>
              <a:tblGrid>
                <a:gridCol w="312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4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BIC/FTC/TAF 50/200/25 mg QD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808418"/>
              </p:ext>
            </p:extLst>
          </p:nvPr>
        </p:nvGraphicFramePr>
        <p:xfrm>
          <a:off x="4427899" y="3606206"/>
          <a:ext cx="3128962" cy="784264"/>
        </p:xfrm>
        <a:graphic>
          <a:graphicData uri="http://schemas.openxmlformats.org/drawingml/2006/table">
            <a:tbl>
              <a:tblPr/>
              <a:tblGrid>
                <a:gridCol w="312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4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Continuation of baseline ART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545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GS-US-380-1961</a:t>
            </a:r>
          </a:p>
        </p:txBody>
      </p:sp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3342507" y="2749491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2771800" y="1535847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Open-label</a:t>
            </a: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138143" y="2620299"/>
            <a:ext cx="3323459" cy="173664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Women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 E/C/F/TAF or TDF </a:t>
            </a:r>
            <a:b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or ATV/r + FTC/TDF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HIV RNA &lt; 50 c/mL ≥ 6 months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eGFR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Cockroft-Gault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 &gt; 50 mL/min</a:t>
            </a:r>
          </a:p>
        </p:txBody>
      </p:sp>
      <p:cxnSp>
        <p:nvCxnSpPr>
          <p:cNvPr id="22549" name="AutoShape 60"/>
          <p:cNvCxnSpPr>
            <a:cxnSpLocks noChangeShapeType="1"/>
          </p:cNvCxnSpPr>
          <p:nvPr/>
        </p:nvCxnSpPr>
        <p:spPr bwMode="auto">
          <a:xfrm rot="10800000" flipH="1" flipV="1">
            <a:off x="4427899" y="3033353"/>
            <a:ext cx="1587" cy="972000"/>
          </a:xfrm>
          <a:prstGeom prst="bentConnector3">
            <a:avLst>
              <a:gd name="adj1" fmla="val -41330939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3635895" y="4030753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236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3635895" y="2684553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234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289055" y="166537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W48</a:t>
            </a:r>
            <a:endParaRPr lang="en-GB" sz="160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7584330" y="2205128"/>
            <a:ext cx="0" cy="2376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GS-US-380-1961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graphicFrame>
        <p:nvGraphicFramePr>
          <p:cNvPr id="23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055955"/>
              </p:ext>
            </p:extLst>
          </p:nvPr>
        </p:nvGraphicFramePr>
        <p:xfrm>
          <a:off x="7608675" y="2639876"/>
          <a:ext cx="1427821" cy="814490"/>
        </p:xfrm>
        <a:graphic>
          <a:graphicData uri="http://schemas.openxmlformats.org/drawingml/2006/table">
            <a:tbl>
              <a:tblPr/>
              <a:tblGrid>
                <a:gridCol w="1427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4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BIC/FTC/TAF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ZoneTexte 69">
            <a:extLst>
              <a:ext uri="{FF2B5EF4-FFF2-40B4-BE49-F238E27FC236}">
                <a16:creationId xmlns:a16="http://schemas.microsoft.com/office/drawing/2014/main" id="{C2982EA9-6BD1-453E-BC53-FC8520E27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 err="1">
                <a:solidFill>
                  <a:srgbClr val="CC0000"/>
                </a:solidFill>
              </a:rPr>
              <a:t>Kityo</a:t>
            </a:r>
            <a:r>
              <a:rPr lang="en-GB" sz="1200" i="1" dirty="0">
                <a:solidFill>
                  <a:srgbClr val="CC0000"/>
                </a:solidFill>
              </a:rPr>
              <a:t> C. CROI 2018, Abs. 500</a:t>
            </a:r>
          </a:p>
        </p:txBody>
      </p:sp>
    </p:spTree>
    <p:extLst>
      <p:ext uri="{BB962C8B-B14F-4D97-AF65-F5344CB8AC3E}">
        <p14:creationId xmlns:p14="http://schemas.microsoft.com/office/powerpoint/2010/main" val="351922860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72">
            <a:extLst>
              <a:ext uri="{FF2B5EF4-FFF2-40B4-BE49-F238E27FC236}">
                <a16:creationId xmlns:a16="http://schemas.microsoft.com/office/drawing/2014/main" id="{FE2A7183-B6A4-4852-9663-512075DD5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6362"/>
              </p:ext>
            </p:extLst>
          </p:nvPr>
        </p:nvGraphicFramePr>
        <p:xfrm>
          <a:off x="731837" y="1914740"/>
          <a:ext cx="7642226" cy="4264252"/>
        </p:xfrm>
        <a:graphic>
          <a:graphicData uri="http://schemas.openxmlformats.org/drawingml/2006/table">
            <a:tbl>
              <a:tblPr/>
              <a:tblGrid>
                <a:gridCol w="3590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BIC/FTC/TAF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234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236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39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40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Ethnicity: white / black /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hispanic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, %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25 / 39 / 15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480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667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704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eGFR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Cockroft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-Gault), mL/min, 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99.6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102.0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ARV regimen at randomisation,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E/C/F/TAF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E/C/F/TDF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ATV/r + FTC/TDF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53</a:t>
                      </a:r>
                      <a:b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42</a:t>
                      </a:r>
                      <a:b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Discontinuation by 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For adverse event,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Lost to follow-up,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Investigator discretion,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Pregnancy,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Death, N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 (1.3%)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  <a:endParaRPr lang="fr-FR" b="0" dirty="0"/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 (2.1%)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226116"/>
                  </a:ext>
                </a:extLst>
              </a:tr>
            </a:tbl>
          </a:graphicData>
        </a:graphic>
      </p:graphicFrame>
      <p:sp>
        <p:nvSpPr>
          <p:cNvPr id="6" name="ZoneTexte 69">
            <a:extLst>
              <a:ext uri="{FF2B5EF4-FFF2-40B4-BE49-F238E27FC236}">
                <a16:creationId xmlns:a16="http://schemas.microsoft.com/office/drawing/2014/main" id="{E87765F3-6A8E-4E92-A814-CD937DAA1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 err="1">
                <a:solidFill>
                  <a:srgbClr val="CC0000"/>
                </a:solidFill>
              </a:rPr>
              <a:t>Kityo</a:t>
            </a:r>
            <a:r>
              <a:rPr lang="en-GB" sz="1200" i="1" dirty="0">
                <a:solidFill>
                  <a:srgbClr val="CC0000"/>
                </a:solidFill>
              </a:rPr>
              <a:t> C. CROI 2018, Abs. 500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EFB0BF-40CC-4A60-8352-E9E1200E5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1441450"/>
            <a:ext cx="7516812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800" b="1" dirty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1EA3D831-0BBE-4FCA-B938-116FFE95E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GS-US-380-1961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sp>
        <p:nvSpPr>
          <p:cNvPr id="7" name="AutoShape 162">
            <a:extLst>
              <a:ext uri="{FF2B5EF4-FFF2-40B4-BE49-F238E27FC236}">
                <a16:creationId xmlns:a16="http://schemas.microsoft.com/office/drawing/2014/main" id="{4DF6CB0B-707F-457B-B2F4-FFD61A7B8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GS-US-380-1961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680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1727" y="5517232"/>
            <a:ext cx="8737770" cy="656696"/>
          </a:xfrm>
          <a:noFill/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800" dirty="0">
                <a:solidFill>
                  <a:srgbClr val="000066"/>
                </a:solidFill>
              </a:rPr>
              <a:t>Emergence of resistance in BIC/FTC/TAF: 0/1 patient </a:t>
            </a:r>
            <a:r>
              <a:rPr lang="en-US" altLang="fr-FR" sz="1800" dirty="0" err="1">
                <a:solidFill>
                  <a:srgbClr val="000066"/>
                </a:solidFill>
              </a:rPr>
              <a:t>analysed</a:t>
            </a:r>
            <a:r>
              <a:rPr lang="en-US" altLang="fr-FR" sz="1800" dirty="0">
                <a:solidFill>
                  <a:srgbClr val="000066"/>
                </a:solidFill>
              </a:rPr>
              <a:t> for resistance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800" dirty="0">
                <a:solidFill>
                  <a:srgbClr val="000066"/>
                </a:solidFill>
              </a:rPr>
              <a:t>Emergence of resistance in Continuation ART:1/2 patients </a:t>
            </a:r>
            <a:r>
              <a:rPr lang="en-US" altLang="fr-FR" sz="1800" dirty="0" err="1">
                <a:solidFill>
                  <a:srgbClr val="000066"/>
                </a:solidFill>
              </a:rPr>
              <a:t>analysed</a:t>
            </a:r>
            <a:r>
              <a:rPr lang="en-US" altLang="fr-FR" sz="1800" dirty="0">
                <a:solidFill>
                  <a:srgbClr val="000066"/>
                </a:solidFill>
              </a:rPr>
              <a:t> for resistance (M184I/V)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endParaRPr lang="en-US" altLang="fr-FR" sz="1800" dirty="0">
              <a:solidFill>
                <a:srgbClr val="000066"/>
              </a:solidFill>
            </a:endParaRPr>
          </a:p>
        </p:txBody>
      </p:sp>
      <p:sp>
        <p:nvSpPr>
          <p:cNvPr id="48" name="ZoneTexte 69">
            <a:extLst>
              <a:ext uri="{FF2B5EF4-FFF2-40B4-BE49-F238E27FC236}">
                <a16:creationId xmlns:a16="http://schemas.microsoft.com/office/drawing/2014/main" id="{CA6E7470-F629-4DF1-9AD9-07BEB3BEA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 err="1">
                <a:solidFill>
                  <a:srgbClr val="CC0000"/>
                </a:solidFill>
              </a:rPr>
              <a:t>Kityo</a:t>
            </a:r>
            <a:r>
              <a:rPr lang="en-GB" sz="1200" i="1" dirty="0">
                <a:solidFill>
                  <a:srgbClr val="CC0000"/>
                </a:solidFill>
              </a:rPr>
              <a:t> C. CROI 2018, Abs. 500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C965449D-7D59-4FE4-AB75-27B4C120F106}"/>
              </a:ext>
            </a:extLst>
          </p:cNvPr>
          <p:cNvGrpSpPr/>
          <p:nvPr/>
        </p:nvGrpSpPr>
        <p:grpSpPr>
          <a:xfrm>
            <a:off x="1518826" y="1772816"/>
            <a:ext cx="6149518" cy="3528392"/>
            <a:chOff x="1158786" y="1831078"/>
            <a:chExt cx="6149518" cy="3528392"/>
          </a:xfrm>
        </p:grpSpPr>
        <p:grpSp>
          <p:nvGrpSpPr>
            <p:cNvPr id="7" name="Grouper 6"/>
            <p:cNvGrpSpPr/>
            <p:nvPr/>
          </p:nvGrpSpPr>
          <p:grpSpPr>
            <a:xfrm>
              <a:off x="1783894" y="1831078"/>
              <a:ext cx="5308386" cy="431999"/>
              <a:chOff x="179312" y="1863194"/>
              <a:chExt cx="5308386" cy="431999"/>
            </a:xfrm>
          </p:grpSpPr>
          <p:sp>
            <p:nvSpPr>
              <p:cNvPr id="69" name="AutoShape 165">
                <a:extLst>
                  <a:ext uri="{FF2B5EF4-FFF2-40B4-BE49-F238E27FC236}">
                    <a16:creationId xmlns:a16="http://schemas.microsoft.com/office/drawing/2014/main" id="{B233B566-4B10-4AA8-8AAD-1D56535431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312" y="1863194"/>
                <a:ext cx="5308386" cy="431999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447678" y="1970760"/>
                <a:ext cx="252000" cy="216000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+mn-lt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 bwMode="auto">
              <a:xfrm>
                <a:off x="2843608" y="1970760"/>
                <a:ext cx="252000" cy="216000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+mn-lt"/>
                </a:endParaRPr>
              </a:p>
            </p:txBody>
          </p:sp>
          <p:sp>
            <p:nvSpPr>
              <p:cNvPr id="85" name="ZoneTexte 84"/>
              <p:cNvSpPr txBox="1"/>
              <p:nvPr/>
            </p:nvSpPr>
            <p:spPr>
              <a:xfrm>
                <a:off x="708522" y="1924872"/>
                <a:ext cx="18431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BIC/FTC/TAF (N = 234)</a:t>
                </a:r>
              </a:p>
            </p:txBody>
          </p:sp>
          <p:sp>
            <p:nvSpPr>
              <p:cNvPr id="86" name="ZoneTexte 85"/>
              <p:cNvSpPr txBox="1"/>
              <p:nvPr/>
            </p:nvSpPr>
            <p:spPr>
              <a:xfrm>
                <a:off x="3104452" y="1924872"/>
                <a:ext cx="22108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Continuation ART (N = 236)</a:t>
                </a:r>
              </a:p>
            </p:txBody>
          </p:sp>
        </p:grpSp>
        <p:grpSp>
          <p:nvGrpSpPr>
            <p:cNvPr id="27667" name="Group 42"/>
            <p:cNvGrpSpPr>
              <a:grpSpLocks/>
            </p:cNvGrpSpPr>
            <p:nvPr/>
          </p:nvGrpSpPr>
          <p:grpSpPr bwMode="auto">
            <a:xfrm>
              <a:off x="2125925" y="4595206"/>
              <a:ext cx="1133712" cy="63579"/>
              <a:chOff x="2766" y="1690"/>
              <a:chExt cx="448" cy="66"/>
            </a:xfrm>
          </p:grpSpPr>
          <p:sp>
            <p:nvSpPr>
              <p:cNvPr id="27669" name="Line 43"/>
              <p:cNvSpPr>
                <a:spLocks noChangeShapeType="1"/>
              </p:cNvSpPr>
              <p:nvPr/>
            </p:nvSpPr>
            <p:spPr bwMode="auto">
              <a:xfrm>
                <a:off x="2768" y="1690"/>
                <a:ext cx="0" cy="6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670" name="Line 44"/>
              <p:cNvSpPr>
                <a:spLocks noChangeShapeType="1"/>
              </p:cNvSpPr>
              <p:nvPr/>
            </p:nvSpPr>
            <p:spPr bwMode="auto">
              <a:xfrm>
                <a:off x="2766" y="1693"/>
                <a:ext cx="448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671" name="Line 45"/>
              <p:cNvSpPr>
                <a:spLocks noChangeShapeType="1"/>
              </p:cNvSpPr>
              <p:nvPr/>
            </p:nvSpPr>
            <p:spPr bwMode="auto">
              <a:xfrm>
                <a:off x="3212" y="1690"/>
                <a:ext cx="0" cy="6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24" name="Rectangle 23"/>
            <p:cNvSpPr/>
            <p:nvPr/>
          </p:nvSpPr>
          <p:spPr bwMode="auto">
            <a:xfrm>
              <a:off x="1507098" y="4055167"/>
              <a:ext cx="23002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Difference : 0.0%</a:t>
              </a:r>
            </a:p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 (95.001% CI : - 2.9 to 2.9)</a:t>
              </a:r>
              <a:endParaRPr lang="en-GB" sz="1400" b="1" baseline="300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100" name="Line 7"/>
            <p:cNvSpPr>
              <a:spLocks noChangeShapeType="1"/>
            </p:cNvSpPr>
            <p:nvPr/>
          </p:nvSpPr>
          <p:spPr bwMode="auto">
            <a:xfrm rot="16200000">
              <a:off x="3893804" y="5119589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76" name="Rectangle 28"/>
            <p:cNvSpPr>
              <a:spLocks noChangeArrowheads="1"/>
            </p:cNvSpPr>
            <p:nvPr/>
          </p:nvSpPr>
          <p:spPr bwMode="auto">
            <a:xfrm>
              <a:off x="1883700" y="5017812"/>
              <a:ext cx="744964" cy="72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/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77" name="Rectangle 29"/>
            <p:cNvSpPr>
              <a:spLocks noChangeArrowheads="1"/>
            </p:cNvSpPr>
            <p:nvPr/>
          </p:nvSpPr>
          <p:spPr bwMode="auto">
            <a:xfrm>
              <a:off x="2815980" y="5017812"/>
              <a:ext cx="744964" cy="72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82" name="Rectangle 34"/>
            <p:cNvSpPr>
              <a:spLocks noChangeArrowheads="1"/>
            </p:cNvSpPr>
            <p:nvPr/>
          </p:nvSpPr>
          <p:spPr bwMode="auto">
            <a:xfrm>
              <a:off x="2248757" y="4802801"/>
              <a:ext cx="9099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2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684" name="Rectangle 36"/>
            <p:cNvSpPr>
              <a:spLocks noChangeArrowheads="1"/>
            </p:cNvSpPr>
            <p:nvPr/>
          </p:nvSpPr>
          <p:spPr bwMode="auto">
            <a:xfrm>
              <a:off x="3131840" y="4802801"/>
              <a:ext cx="9099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2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87" name="Rectangle 54"/>
            <p:cNvSpPr>
              <a:spLocks noChangeArrowheads="1"/>
            </p:cNvSpPr>
            <p:nvPr/>
          </p:nvSpPr>
          <p:spPr bwMode="auto">
            <a:xfrm>
              <a:off x="3772452" y="2569973"/>
              <a:ext cx="742966" cy="251983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8" name="Rectangle 54"/>
            <p:cNvSpPr>
              <a:spLocks noChangeArrowheads="1"/>
            </p:cNvSpPr>
            <p:nvPr/>
          </p:nvSpPr>
          <p:spPr bwMode="auto">
            <a:xfrm>
              <a:off x="4642443" y="2605973"/>
              <a:ext cx="742966" cy="248383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713" name="Rectangle 65"/>
            <p:cNvSpPr>
              <a:spLocks noChangeArrowheads="1"/>
            </p:cNvSpPr>
            <p:nvPr/>
          </p:nvSpPr>
          <p:spPr bwMode="auto">
            <a:xfrm>
              <a:off x="4058581" y="2282521"/>
              <a:ext cx="18199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96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18" name="Rectangle 70"/>
            <p:cNvSpPr>
              <a:spLocks noChangeArrowheads="1"/>
            </p:cNvSpPr>
            <p:nvPr/>
          </p:nvSpPr>
          <p:spPr bwMode="auto">
            <a:xfrm>
              <a:off x="5870160" y="4731373"/>
              <a:ext cx="9099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3 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21" name="Rectangle 73"/>
            <p:cNvSpPr>
              <a:spLocks noChangeArrowheads="1"/>
            </p:cNvSpPr>
            <p:nvPr/>
          </p:nvSpPr>
          <p:spPr bwMode="auto">
            <a:xfrm>
              <a:off x="4904350" y="2354529"/>
              <a:ext cx="18199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95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26" name="Rectangle 78"/>
            <p:cNvSpPr>
              <a:spLocks noChangeArrowheads="1"/>
            </p:cNvSpPr>
            <p:nvPr/>
          </p:nvSpPr>
          <p:spPr bwMode="auto">
            <a:xfrm>
              <a:off x="6713253" y="4731373"/>
              <a:ext cx="9099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3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34" name="Rectangle 86"/>
            <p:cNvSpPr>
              <a:spLocks noChangeArrowheads="1"/>
            </p:cNvSpPr>
            <p:nvPr/>
          </p:nvSpPr>
          <p:spPr bwMode="auto">
            <a:xfrm>
              <a:off x="3763350" y="5144026"/>
              <a:ext cx="160300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400" b="1" dirty="0">
                  <a:solidFill>
                    <a:srgbClr val="000066"/>
                  </a:solidFill>
                  <a:latin typeface="+mn-lt"/>
                </a:rPr>
                <a:t>HIV RNA &lt; 50 c/mL</a:t>
              </a:r>
            </a:p>
          </p:txBody>
        </p:sp>
        <p:sp>
          <p:nvSpPr>
            <p:cNvPr id="27738" name="Rectangle 90"/>
            <p:cNvSpPr>
              <a:spLocks noChangeArrowheads="1"/>
            </p:cNvSpPr>
            <p:nvPr/>
          </p:nvSpPr>
          <p:spPr bwMode="auto">
            <a:xfrm>
              <a:off x="5553563" y="5144026"/>
              <a:ext cx="155949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400" b="1" dirty="0">
                  <a:solidFill>
                    <a:srgbClr val="000066"/>
                  </a:solidFill>
                  <a:latin typeface="+mn-lt"/>
                </a:rPr>
                <a:t>No virologic data</a:t>
              </a:r>
            </a:p>
          </p:txBody>
        </p:sp>
        <p:sp>
          <p:nvSpPr>
            <p:cNvPr id="103" name="Rectangle 38"/>
            <p:cNvSpPr>
              <a:spLocks noChangeArrowheads="1"/>
            </p:cNvSpPr>
            <p:nvPr/>
          </p:nvSpPr>
          <p:spPr bwMode="auto">
            <a:xfrm>
              <a:off x="1399832" y="4950687"/>
              <a:ext cx="75824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04" name="Rectangle 39"/>
            <p:cNvSpPr>
              <a:spLocks noChangeArrowheads="1"/>
            </p:cNvSpPr>
            <p:nvPr/>
          </p:nvSpPr>
          <p:spPr bwMode="auto">
            <a:xfrm>
              <a:off x="1283994" y="4437002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105" name="Rectangle 40"/>
            <p:cNvSpPr>
              <a:spLocks noChangeArrowheads="1"/>
            </p:cNvSpPr>
            <p:nvPr/>
          </p:nvSpPr>
          <p:spPr bwMode="auto">
            <a:xfrm>
              <a:off x="1283994" y="3923318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40</a:t>
              </a:r>
            </a:p>
          </p:txBody>
        </p:sp>
        <p:sp>
          <p:nvSpPr>
            <p:cNvPr id="106" name="Rectangle 41"/>
            <p:cNvSpPr>
              <a:spLocks noChangeArrowheads="1"/>
            </p:cNvSpPr>
            <p:nvPr/>
          </p:nvSpPr>
          <p:spPr bwMode="auto">
            <a:xfrm>
              <a:off x="1283994" y="3404426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60</a:t>
              </a:r>
            </a:p>
          </p:txBody>
        </p:sp>
        <p:sp>
          <p:nvSpPr>
            <p:cNvPr id="107" name="Rectangle 42"/>
            <p:cNvSpPr>
              <a:spLocks noChangeArrowheads="1"/>
            </p:cNvSpPr>
            <p:nvPr/>
          </p:nvSpPr>
          <p:spPr bwMode="auto">
            <a:xfrm>
              <a:off x="1283994" y="2897301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80</a:t>
              </a:r>
            </a:p>
          </p:txBody>
        </p:sp>
        <p:sp>
          <p:nvSpPr>
            <p:cNvPr id="108" name="Rectangle 43"/>
            <p:cNvSpPr>
              <a:spLocks noChangeArrowheads="1"/>
            </p:cNvSpPr>
            <p:nvPr/>
          </p:nvSpPr>
          <p:spPr bwMode="auto">
            <a:xfrm>
              <a:off x="1166157" y="2388821"/>
              <a:ext cx="227471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100</a:t>
              </a:r>
            </a:p>
          </p:txBody>
        </p:sp>
        <p:sp>
          <p:nvSpPr>
            <p:cNvPr id="109" name="Line 6"/>
            <p:cNvSpPr>
              <a:spLocks noChangeShapeType="1"/>
            </p:cNvSpPr>
            <p:nvPr/>
          </p:nvSpPr>
          <p:spPr bwMode="auto">
            <a:xfrm flipV="1">
              <a:off x="1595230" y="2520029"/>
              <a:ext cx="0" cy="2632527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0" name="Line 7"/>
            <p:cNvSpPr>
              <a:spLocks noChangeShapeType="1"/>
            </p:cNvSpPr>
            <p:nvPr/>
          </p:nvSpPr>
          <p:spPr bwMode="auto">
            <a:xfrm>
              <a:off x="1506876" y="2524140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1" name="Line 7"/>
            <p:cNvSpPr>
              <a:spLocks noChangeShapeType="1"/>
            </p:cNvSpPr>
            <p:nvPr/>
          </p:nvSpPr>
          <p:spPr bwMode="auto">
            <a:xfrm>
              <a:off x="1506876" y="3031591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2" name="Line 7"/>
            <p:cNvSpPr>
              <a:spLocks noChangeShapeType="1"/>
            </p:cNvSpPr>
            <p:nvPr/>
          </p:nvSpPr>
          <p:spPr bwMode="auto">
            <a:xfrm>
              <a:off x="1506876" y="3539041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3" name="Line 7"/>
            <p:cNvSpPr>
              <a:spLocks noChangeShapeType="1"/>
            </p:cNvSpPr>
            <p:nvPr/>
          </p:nvSpPr>
          <p:spPr bwMode="auto">
            <a:xfrm>
              <a:off x="1506876" y="4055167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4" name="Line 7"/>
            <p:cNvSpPr>
              <a:spLocks noChangeShapeType="1"/>
            </p:cNvSpPr>
            <p:nvPr/>
          </p:nvSpPr>
          <p:spPr bwMode="auto">
            <a:xfrm>
              <a:off x="1506876" y="4566954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5" name="Line 7"/>
            <p:cNvSpPr>
              <a:spLocks noChangeShapeType="1"/>
            </p:cNvSpPr>
            <p:nvPr/>
          </p:nvSpPr>
          <p:spPr bwMode="auto">
            <a:xfrm>
              <a:off x="1506876" y="5087416"/>
              <a:ext cx="580142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6" name="Line 7"/>
            <p:cNvSpPr>
              <a:spLocks noChangeShapeType="1"/>
            </p:cNvSpPr>
            <p:nvPr/>
          </p:nvSpPr>
          <p:spPr bwMode="auto">
            <a:xfrm rot="16200000">
              <a:off x="3604793" y="5122113"/>
              <a:ext cx="6088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7" name="Line 7"/>
            <p:cNvSpPr>
              <a:spLocks noChangeShapeType="1"/>
            </p:cNvSpPr>
            <p:nvPr/>
          </p:nvSpPr>
          <p:spPr bwMode="auto">
            <a:xfrm rot="16200000">
              <a:off x="5400695" y="5122113"/>
              <a:ext cx="6088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3" name="Rectangle 58"/>
            <p:cNvSpPr>
              <a:spLocks noChangeArrowheads="1"/>
            </p:cNvSpPr>
            <p:nvPr/>
          </p:nvSpPr>
          <p:spPr bwMode="auto">
            <a:xfrm>
              <a:off x="6380075" y="4981812"/>
              <a:ext cx="732981" cy="108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4" name="Line 7"/>
            <p:cNvSpPr>
              <a:spLocks noChangeShapeType="1"/>
            </p:cNvSpPr>
            <p:nvPr/>
          </p:nvSpPr>
          <p:spPr bwMode="auto">
            <a:xfrm rot="16200000">
              <a:off x="7273289" y="5122113"/>
              <a:ext cx="6088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5" name="Rectangle 58"/>
            <p:cNvSpPr>
              <a:spLocks noChangeArrowheads="1"/>
            </p:cNvSpPr>
            <p:nvPr/>
          </p:nvSpPr>
          <p:spPr bwMode="auto">
            <a:xfrm>
              <a:off x="5525664" y="4981812"/>
              <a:ext cx="732981" cy="10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158786" y="2035575"/>
              <a:ext cx="261455" cy="2975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%</a:t>
              </a:r>
            </a:p>
          </p:txBody>
        </p:sp>
        <p:sp>
          <p:nvSpPr>
            <p:cNvPr id="75" name="Rectangle 86"/>
            <p:cNvSpPr>
              <a:spLocks noChangeArrowheads="1"/>
            </p:cNvSpPr>
            <p:nvPr/>
          </p:nvSpPr>
          <p:spPr bwMode="auto">
            <a:xfrm>
              <a:off x="1961873" y="5144026"/>
              <a:ext cx="159513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400" b="1" dirty="0">
                  <a:solidFill>
                    <a:srgbClr val="000066"/>
                  </a:solidFill>
                  <a:latin typeface="+mn-lt"/>
                </a:rPr>
                <a:t>HIV RNA ≥ 50 c/mL</a:t>
              </a:r>
            </a:p>
          </p:txBody>
        </p:sp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088BAE80-D5E0-45D8-BA7C-F7EC632CC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1369020"/>
            <a:ext cx="7516812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800" b="1" dirty="0">
                <a:solidFill>
                  <a:srgbClr val="CC3300"/>
                </a:solidFill>
                <a:latin typeface="Calibri" pitchFamily="34" charset="0"/>
              </a:rPr>
              <a:t>Virologic outcome at W48</a:t>
            </a:r>
          </a:p>
        </p:txBody>
      </p:sp>
      <p:sp>
        <p:nvSpPr>
          <p:cNvPr id="50" name="Titre 1">
            <a:extLst>
              <a:ext uri="{FF2B5EF4-FFF2-40B4-BE49-F238E27FC236}">
                <a16:creationId xmlns:a16="http://schemas.microsoft.com/office/drawing/2014/main" id="{0D68AC91-BB31-41FE-9D7C-1DDD5C661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GS-US-380-1961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sp>
        <p:nvSpPr>
          <p:cNvPr id="51" name="AutoShape 162">
            <a:extLst>
              <a:ext uri="{FF2B5EF4-FFF2-40B4-BE49-F238E27FC236}">
                <a16:creationId xmlns:a16="http://schemas.microsoft.com/office/drawing/2014/main" id="{18F452DF-4700-49E2-868A-CD9DF5165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GS-US-380-1961</a:t>
            </a:r>
          </a:p>
        </p:txBody>
      </p:sp>
    </p:spTree>
    <p:extLst>
      <p:ext uri="{BB962C8B-B14F-4D97-AF65-F5344CB8AC3E}">
        <p14:creationId xmlns:p14="http://schemas.microsoft.com/office/powerpoint/2010/main" val="1192886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6325497"/>
              </p:ext>
            </p:extLst>
          </p:nvPr>
        </p:nvGraphicFramePr>
        <p:xfrm>
          <a:off x="322263" y="1900824"/>
          <a:ext cx="8638293" cy="3688416"/>
        </p:xfrm>
        <a:graphic>
          <a:graphicData uri="http://schemas.openxmlformats.org/drawingml/2006/table">
            <a:tbl>
              <a:tblPr/>
              <a:tblGrid>
                <a:gridCol w="4033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2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97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BIC/FTC/TAF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234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236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 for adverse event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5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Adverse event in ≥ 5% of either arm,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Nasopharyngitis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Urinary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Upper respiratory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Vulvovaginal</a:t>
                      </a: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 candidiasis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Any study-drug related adverse event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20 (9%)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13 (6%)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40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Grade 3-4 laboratory abnormalities,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Urine red blood cell count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LDL-cholesterol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Amylase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Total cholesterol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11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&lt; 1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11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19454" y="5714672"/>
            <a:ext cx="894509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buFont typeface="Arial"/>
              <a:buChar char="•"/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Median change in </a:t>
            </a:r>
            <a:r>
              <a:rPr lang="en-US" sz="2400" b="1" dirty="0" err="1">
                <a:solidFill>
                  <a:srgbClr val="CC3300"/>
                </a:solidFill>
                <a:latin typeface="Calibri" pitchFamily="34" charset="0"/>
              </a:rPr>
              <a:t>eGFR</a:t>
            </a:r>
            <a:r>
              <a:rPr lang="en-US" sz="2400" b="1" baseline="-25000" dirty="0" err="1">
                <a:solidFill>
                  <a:srgbClr val="CC3300"/>
                </a:solidFill>
                <a:latin typeface="Calibri" pitchFamily="34" charset="0"/>
              </a:rPr>
              <a:t>CG</a:t>
            </a:r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 at W48:</a:t>
            </a:r>
          </a:p>
          <a:p>
            <a:pPr>
              <a:spcBef>
                <a:spcPts val="0"/>
              </a:spcBef>
            </a:pPr>
            <a:r>
              <a:rPr lang="en-US" dirty="0">
                <a:solidFill>
                  <a:srgbClr val="000066"/>
                </a:solidFill>
                <a:latin typeface="+mn-lt"/>
              </a:rPr>
              <a:t>    - 1.8 mL/min BIC/FTC/TAF vs </a:t>
            </a:r>
            <a:r>
              <a:rPr lang="fr-FR" dirty="0">
                <a:solidFill>
                  <a:srgbClr val="000066"/>
                </a:solidFill>
                <a:latin typeface="+mn-lt"/>
              </a:rPr>
              <a:t>-</a:t>
            </a:r>
            <a:r>
              <a:rPr lang="en-US" dirty="0">
                <a:solidFill>
                  <a:srgbClr val="000066"/>
                </a:solidFill>
                <a:latin typeface="+mn-lt"/>
              </a:rPr>
              <a:t> 2.7 mL/min Continuation ART (p = 0.70)</a:t>
            </a:r>
          </a:p>
        </p:txBody>
      </p:sp>
      <p:sp>
        <p:nvSpPr>
          <p:cNvPr id="6" name="ZoneTexte 69">
            <a:extLst>
              <a:ext uri="{FF2B5EF4-FFF2-40B4-BE49-F238E27FC236}">
                <a16:creationId xmlns:a16="http://schemas.microsoft.com/office/drawing/2014/main" id="{2E1216F1-5A2B-42E5-AFC1-D90BCD79B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 err="1">
                <a:solidFill>
                  <a:srgbClr val="CC0000"/>
                </a:solidFill>
              </a:rPr>
              <a:t>Kityo</a:t>
            </a:r>
            <a:r>
              <a:rPr lang="en-GB" sz="1200" i="1" dirty="0">
                <a:solidFill>
                  <a:srgbClr val="CC0000"/>
                </a:solidFill>
              </a:rPr>
              <a:t> C. CROI 2018, Abs. 500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3FEB93-65EF-4BB9-B754-7511B6EEC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1441450"/>
            <a:ext cx="7516812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</a:rPr>
              <a:t>Adverse events between D0 and W48, %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CAF28A12-8056-4547-9CCE-BBFB82A3C8BB}"/>
              </a:ext>
            </a:extLst>
          </p:cNvPr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defTabSz="914400"/>
            <a:r>
              <a:rPr lang="fr-FR" sz="3200" kern="0" dirty="0">
                <a:ea typeface="ＭＳ Ｐゴシック" pitchFamily="-65" charset="-128"/>
                <a:cs typeface="ＭＳ Ｐゴシック" pitchFamily="-65" charset="-128"/>
              </a:rPr>
              <a:t>GS-US-380-1961 </a:t>
            </a:r>
            <a:r>
              <a:rPr lang="fr-FR" sz="3200" kern="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kern="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kern="0" dirty="0"/>
          </a:p>
        </p:txBody>
      </p:sp>
      <p:sp>
        <p:nvSpPr>
          <p:cNvPr id="9" name="AutoShape 162">
            <a:extLst>
              <a:ext uri="{FF2B5EF4-FFF2-40B4-BE49-F238E27FC236}">
                <a16:creationId xmlns:a16="http://schemas.microsoft.com/office/drawing/2014/main" id="{68354A98-E07A-413F-AA48-6ED534FFE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GS-US-380-1961</a:t>
            </a:r>
          </a:p>
        </p:txBody>
      </p:sp>
    </p:spTree>
    <p:extLst>
      <p:ext uri="{BB962C8B-B14F-4D97-AF65-F5344CB8AC3E}">
        <p14:creationId xmlns:p14="http://schemas.microsoft.com/office/powerpoint/2010/main" val="226547366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5"/>
          <p:cNvSpPr txBox="1">
            <a:spLocks/>
          </p:cNvSpPr>
          <p:nvPr/>
        </p:nvSpPr>
        <p:spPr bwMode="auto">
          <a:xfrm>
            <a:off x="4623654" y="1844824"/>
            <a:ext cx="4467205" cy="56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en-US" altLang="fr-FR" sz="2000" kern="0" dirty="0">
                <a:solidFill>
                  <a:srgbClr val="CC3300"/>
                </a:solidFill>
              </a:rPr>
              <a:t>Baseline non-TDF-containing regimen</a:t>
            </a:r>
          </a:p>
        </p:txBody>
      </p:sp>
      <p:sp>
        <p:nvSpPr>
          <p:cNvPr id="12" name="Title 5"/>
          <p:cNvSpPr txBox="1">
            <a:spLocks/>
          </p:cNvSpPr>
          <p:nvPr/>
        </p:nvSpPr>
        <p:spPr bwMode="auto">
          <a:xfrm>
            <a:off x="824809" y="1844824"/>
            <a:ext cx="3819199" cy="56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en-US" altLang="fr-FR" sz="2000" kern="0" dirty="0">
                <a:solidFill>
                  <a:srgbClr val="CC3300"/>
                </a:solidFill>
              </a:rPr>
              <a:t>Baseline TDF-containing regimen</a:t>
            </a:r>
          </a:p>
        </p:txBody>
      </p:sp>
      <p:sp>
        <p:nvSpPr>
          <p:cNvPr id="19" name="ZoneTexte 69">
            <a:extLst>
              <a:ext uri="{FF2B5EF4-FFF2-40B4-BE49-F238E27FC236}">
                <a16:creationId xmlns:a16="http://schemas.microsoft.com/office/drawing/2014/main" id="{056463FB-7165-460A-91EB-9417FEE62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 err="1">
                <a:solidFill>
                  <a:srgbClr val="CC0000"/>
                </a:solidFill>
              </a:rPr>
              <a:t>Kityo</a:t>
            </a:r>
            <a:r>
              <a:rPr lang="en-GB" sz="1200" i="1" dirty="0">
                <a:solidFill>
                  <a:srgbClr val="CC0000"/>
                </a:solidFill>
              </a:rPr>
              <a:t> C. CROI 2018, Abs. 500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F4013B0-4C78-468E-8F8F-9606D8514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05" y="1441450"/>
            <a:ext cx="8826390" cy="331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</a:rPr>
              <a:t>Median percent change in quantitative proteinuria at W48</a:t>
            </a:r>
          </a:p>
        </p:txBody>
      </p:sp>
      <p:grpSp>
        <p:nvGrpSpPr>
          <p:cNvPr id="5" name="Grouper 4"/>
          <p:cNvGrpSpPr/>
          <p:nvPr/>
        </p:nvGrpSpPr>
        <p:grpSpPr>
          <a:xfrm>
            <a:off x="2699792" y="2532087"/>
            <a:ext cx="3872752" cy="464865"/>
            <a:chOff x="292437" y="1664850"/>
            <a:chExt cx="3872752" cy="402958"/>
          </a:xfrm>
        </p:grpSpPr>
        <p:sp>
          <p:nvSpPr>
            <p:cNvPr id="6" name="AutoShape 165">
              <a:extLst>
                <a:ext uri="{FF2B5EF4-FFF2-40B4-BE49-F238E27FC236}">
                  <a16:creationId xmlns:a16="http://schemas.microsoft.com/office/drawing/2014/main" id="{B233B566-4B10-4AA8-8AAD-1D5653543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437" y="1664850"/>
              <a:ext cx="3872752" cy="39556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77135" y="1775142"/>
              <a:ext cx="252000" cy="2160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152985" y="1775142"/>
              <a:ext cx="252000" cy="216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737979" y="1729254"/>
              <a:ext cx="12909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BIC/FTC/TAF </a:t>
              </a: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2413829" y="1729254"/>
              <a:ext cx="168084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Continuation ART</a:t>
              </a:r>
            </a:p>
          </p:txBody>
        </p:sp>
      </p:grpSp>
      <p:sp>
        <p:nvSpPr>
          <p:cNvPr id="23" name="Rectangle 5">
            <a:extLst>
              <a:ext uri="{FF2B5EF4-FFF2-40B4-BE49-F238E27FC236}">
                <a16:creationId xmlns:a16="http://schemas.microsoft.com/office/drawing/2014/main" id="{EA4911A4-FC60-4836-889B-DFE4BF46A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2079" y="4803047"/>
            <a:ext cx="479425" cy="214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24" name="Rectangle 6">
            <a:extLst>
              <a:ext uri="{FF2B5EF4-FFF2-40B4-BE49-F238E27FC236}">
                <a16:creationId xmlns:a16="http://schemas.microsoft.com/office/drawing/2014/main" id="{EE2F8DEB-0EA1-4368-8C19-8F008D89F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4242" y="5017321"/>
            <a:ext cx="477838" cy="6593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25" name="Rectangle 7">
            <a:extLst>
              <a:ext uri="{FF2B5EF4-FFF2-40B4-BE49-F238E27FC236}">
                <a16:creationId xmlns:a16="http://schemas.microsoft.com/office/drawing/2014/main" id="{33B0684D-DA57-4576-8B39-C36D8C66E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7104" y="4885460"/>
            <a:ext cx="477838" cy="13186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26" name="Freeform 8">
            <a:extLst>
              <a:ext uri="{FF2B5EF4-FFF2-40B4-BE49-F238E27FC236}">
                <a16:creationId xmlns:a16="http://schemas.microsoft.com/office/drawing/2014/main" id="{414BCAFE-7F1D-4B67-B678-B3346508F914}"/>
              </a:ext>
            </a:extLst>
          </p:cNvPr>
          <p:cNvSpPr>
            <a:spLocks/>
          </p:cNvSpPr>
          <p:nvPr/>
        </p:nvSpPr>
        <p:spPr bwMode="auto">
          <a:xfrm>
            <a:off x="6624942" y="4691333"/>
            <a:ext cx="477838" cy="325988"/>
          </a:xfrm>
          <a:custGeom>
            <a:avLst/>
            <a:gdLst>
              <a:gd name="T0" fmla="*/ 0 w 301"/>
              <a:gd name="T1" fmla="*/ 106 h 178"/>
              <a:gd name="T2" fmla="*/ 0 w 301"/>
              <a:gd name="T3" fmla="*/ 178 h 178"/>
              <a:gd name="T4" fmla="*/ 301 w 301"/>
              <a:gd name="T5" fmla="*/ 178 h 178"/>
              <a:gd name="T6" fmla="*/ 301 w 301"/>
              <a:gd name="T7" fmla="*/ 0 h 178"/>
              <a:gd name="T8" fmla="*/ 0 w 301"/>
              <a:gd name="T9" fmla="*/ 0 h 178"/>
              <a:gd name="T10" fmla="*/ 0 w 301"/>
              <a:gd name="T11" fmla="*/ 106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1" h="178">
                <a:moveTo>
                  <a:pt x="0" y="106"/>
                </a:moveTo>
                <a:lnTo>
                  <a:pt x="0" y="178"/>
                </a:lnTo>
                <a:lnTo>
                  <a:pt x="301" y="178"/>
                </a:lnTo>
                <a:lnTo>
                  <a:pt x="301" y="0"/>
                </a:lnTo>
                <a:lnTo>
                  <a:pt x="0" y="0"/>
                </a:lnTo>
                <a:lnTo>
                  <a:pt x="0" y="106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A8E34082-4E6B-404A-96B3-1C10BD11B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9967" y="5017321"/>
            <a:ext cx="477838" cy="12819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28" name="Rectangle 10">
            <a:extLst>
              <a:ext uri="{FF2B5EF4-FFF2-40B4-BE49-F238E27FC236}">
                <a16:creationId xmlns:a16="http://schemas.microsoft.com/office/drawing/2014/main" id="{7929D62D-7366-49AC-80A9-387B48A6C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6354" y="4640054"/>
            <a:ext cx="479425" cy="37726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826FA876-C084-4A1B-AA51-E7B1BC31B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517" y="5017321"/>
            <a:ext cx="477838" cy="49997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30" name="Freeform 12">
            <a:extLst>
              <a:ext uri="{FF2B5EF4-FFF2-40B4-BE49-F238E27FC236}">
                <a16:creationId xmlns:a16="http://schemas.microsoft.com/office/drawing/2014/main" id="{77FD486F-A8FF-4C4C-9288-E60950EC1A0B}"/>
              </a:ext>
            </a:extLst>
          </p:cNvPr>
          <p:cNvSpPr>
            <a:spLocks/>
          </p:cNvSpPr>
          <p:nvPr/>
        </p:nvSpPr>
        <p:spPr bwMode="auto">
          <a:xfrm>
            <a:off x="1373492" y="5017321"/>
            <a:ext cx="479425" cy="161162"/>
          </a:xfrm>
          <a:custGeom>
            <a:avLst/>
            <a:gdLst>
              <a:gd name="T0" fmla="*/ 0 w 302"/>
              <a:gd name="T1" fmla="*/ 36 h 88"/>
              <a:gd name="T2" fmla="*/ 0 w 302"/>
              <a:gd name="T3" fmla="*/ 88 h 88"/>
              <a:gd name="T4" fmla="*/ 302 w 302"/>
              <a:gd name="T5" fmla="*/ 88 h 88"/>
              <a:gd name="T6" fmla="*/ 302 w 302"/>
              <a:gd name="T7" fmla="*/ 0 h 88"/>
              <a:gd name="T8" fmla="*/ 0 w 302"/>
              <a:gd name="T9" fmla="*/ 0 h 88"/>
              <a:gd name="T10" fmla="*/ 0 w 302"/>
              <a:gd name="T11" fmla="*/ 36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2" h="88">
                <a:moveTo>
                  <a:pt x="0" y="36"/>
                </a:moveTo>
                <a:lnTo>
                  <a:pt x="0" y="88"/>
                </a:lnTo>
                <a:lnTo>
                  <a:pt x="302" y="88"/>
                </a:lnTo>
                <a:lnTo>
                  <a:pt x="302" y="0"/>
                </a:lnTo>
                <a:lnTo>
                  <a:pt x="0" y="0"/>
                </a:lnTo>
                <a:lnTo>
                  <a:pt x="0" y="36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31" name="Rectangle 13">
            <a:extLst>
              <a:ext uri="{FF2B5EF4-FFF2-40B4-BE49-F238E27FC236}">
                <a16:creationId xmlns:a16="http://schemas.microsoft.com/office/drawing/2014/main" id="{92CB9C82-C1FD-4F32-A309-36325500B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54" y="5017321"/>
            <a:ext cx="477838" cy="6593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32" name="Rectangle 14">
            <a:extLst>
              <a:ext uri="{FF2B5EF4-FFF2-40B4-BE49-F238E27FC236}">
                <a16:creationId xmlns:a16="http://schemas.microsoft.com/office/drawing/2014/main" id="{83ECD5AD-5CA3-4687-88F7-574D6E9FA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9217" y="4821361"/>
            <a:ext cx="479425" cy="19595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33" name="Rectangle 15">
            <a:extLst>
              <a:ext uri="{FF2B5EF4-FFF2-40B4-BE49-F238E27FC236}">
                <a16:creationId xmlns:a16="http://schemas.microsoft.com/office/drawing/2014/main" id="{49852747-552E-47A2-97EF-7D20B9699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1379" y="5017321"/>
            <a:ext cx="477838" cy="5494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35" name="Freeform 17">
            <a:extLst>
              <a:ext uri="{FF2B5EF4-FFF2-40B4-BE49-F238E27FC236}">
                <a16:creationId xmlns:a16="http://schemas.microsoft.com/office/drawing/2014/main" id="{7F2D9DDB-15C9-4116-B28B-CE54C903A333}"/>
              </a:ext>
            </a:extLst>
          </p:cNvPr>
          <p:cNvSpPr>
            <a:spLocks/>
          </p:cNvSpPr>
          <p:nvPr/>
        </p:nvSpPr>
        <p:spPr bwMode="auto">
          <a:xfrm flipH="1">
            <a:off x="653380" y="3263670"/>
            <a:ext cx="54949" cy="1753650"/>
          </a:xfrm>
          <a:custGeom>
            <a:avLst/>
            <a:gdLst>
              <a:gd name="T0" fmla="*/ 0 h 1244"/>
              <a:gd name="T1" fmla="*/ 208 h 1244"/>
              <a:gd name="T2" fmla="*/ 415 h 1244"/>
              <a:gd name="T3" fmla="*/ 622 h 1244"/>
              <a:gd name="T4" fmla="*/ 829 h 1244"/>
              <a:gd name="T5" fmla="*/ 1037 h 1244"/>
              <a:gd name="T6" fmla="*/ 1244 h 1244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</a:cxnLst>
            <a:rect l="0" t="0" r="r" b="b"/>
            <a:pathLst>
              <a:path h="1244">
                <a:moveTo>
                  <a:pt x="0" y="0"/>
                </a:moveTo>
                <a:lnTo>
                  <a:pt x="0" y="208"/>
                </a:lnTo>
                <a:lnTo>
                  <a:pt x="0" y="415"/>
                </a:lnTo>
                <a:lnTo>
                  <a:pt x="0" y="622"/>
                </a:lnTo>
                <a:lnTo>
                  <a:pt x="0" y="829"/>
                </a:lnTo>
                <a:lnTo>
                  <a:pt x="0" y="1037"/>
                </a:lnTo>
                <a:lnTo>
                  <a:pt x="0" y="1244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37" name="Line 19">
            <a:extLst>
              <a:ext uri="{FF2B5EF4-FFF2-40B4-BE49-F238E27FC236}">
                <a16:creationId xmlns:a16="http://schemas.microsoft.com/office/drawing/2014/main" id="{44EAE246-0B1E-4BFD-A2A4-4789B0BF58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0704" y="3878195"/>
            <a:ext cx="47625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38" name="Line 20">
            <a:extLst>
              <a:ext uri="{FF2B5EF4-FFF2-40B4-BE49-F238E27FC236}">
                <a16:creationId xmlns:a16="http://schemas.microsoft.com/office/drawing/2014/main" id="{C4B09890-E84E-4407-8E0F-6CBF1F71C5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0704" y="3499097"/>
            <a:ext cx="47625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39" name="Line 21">
            <a:extLst>
              <a:ext uri="{FF2B5EF4-FFF2-40B4-BE49-F238E27FC236}">
                <a16:creationId xmlns:a16="http://schemas.microsoft.com/office/drawing/2014/main" id="{7C14D680-1E33-4FA3-8B53-84E0C86467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0704" y="4257293"/>
            <a:ext cx="47625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40" name="Line 22">
            <a:extLst>
              <a:ext uri="{FF2B5EF4-FFF2-40B4-BE49-F238E27FC236}">
                <a16:creationId xmlns:a16="http://schemas.microsoft.com/office/drawing/2014/main" id="{9405A9E1-374E-4A41-870C-E647207936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0704" y="5017321"/>
            <a:ext cx="47625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41" name="Line 23">
            <a:extLst>
              <a:ext uri="{FF2B5EF4-FFF2-40B4-BE49-F238E27FC236}">
                <a16:creationId xmlns:a16="http://schemas.microsoft.com/office/drawing/2014/main" id="{F27CD08E-51DD-4FD9-A198-2A1D388BD3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0704" y="4638222"/>
            <a:ext cx="47625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42" name="Line 24">
            <a:extLst>
              <a:ext uri="{FF2B5EF4-FFF2-40B4-BE49-F238E27FC236}">
                <a16:creationId xmlns:a16="http://schemas.microsoft.com/office/drawing/2014/main" id="{AD2C9A8C-2FBD-4C45-9131-65C0E35EC4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0704" y="5777347"/>
            <a:ext cx="47625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43" name="Freeform 25">
            <a:extLst>
              <a:ext uri="{FF2B5EF4-FFF2-40B4-BE49-F238E27FC236}">
                <a16:creationId xmlns:a16="http://schemas.microsoft.com/office/drawing/2014/main" id="{7A4280B1-D276-44BE-832B-040C5B79ADBB}"/>
              </a:ext>
            </a:extLst>
          </p:cNvPr>
          <p:cNvSpPr>
            <a:spLocks/>
          </p:cNvSpPr>
          <p:nvPr/>
        </p:nvSpPr>
        <p:spPr bwMode="auto">
          <a:xfrm>
            <a:off x="708329" y="5017321"/>
            <a:ext cx="0" cy="855260"/>
          </a:xfrm>
          <a:custGeom>
            <a:avLst/>
            <a:gdLst>
              <a:gd name="T0" fmla="*/ 0 h 467"/>
              <a:gd name="T1" fmla="*/ 207 h 467"/>
              <a:gd name="T2" fmla="*/ 415 h 467"/>
              <a:gd name="T3" fmla="*/ 467 h 467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</a:cxnLst>
            <a:rect l="0" t="0" r="r" b="b"/>
            <a:pathLst>
              <a:path h="467">
                <a:moveTo>
                  <a:pt x="0" y="0"/>
                </a:moveTo>
                <a:lnTo>
                  <a:pt x="0" y="207"/>
                </a:lnTo>
                <a:lnTo>
                  <a:pt x="0" y="415"/>
                </a:lnTo>
                <a:lnTo>
                  <a:pt x="0" y="467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44" name="Line 26">
            <a:extLst>
              <a:ext uri="{FF2B5EF4-FFF2-40B4-BE49-F238E27FC236}">
                <a16:creationId xmlns:a16="http://schemas.microsoft.com/office/drawing/2014/main" id="{7F7C8269-8DB5-4371-87BA-5DA2F2B327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0704" y="5396418"/>
            <a:ext cx="47625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45" name="Line 27">
            <a:extLst>
              <a:ext uri="{FF2B5EF4-FFF2-40B4-BE49-F238E27FC236}">
                <a16:creationId xmlns:a16="http://schemas.microsoft.com/office/drawing/2014/main" id="{E91863EA-8FD5-4C85-849E-125DEF0E2636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329" y="5017321"/>
            <a:ext cx="7875588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000"/>
          </a:p>
        </p:txBody>
      </p:sp>
      <p:sp>
        <p:nvSpPr>
          <p:cNvPr id="48" name="Rectangle 30">
            <a:extLst>
              <a:ext uri="{FF2B5EF4-FFF2-40B4-BE49-F238E27FC236}">
                <a16:creationId xmlns:a16="http://schemas.microsoft.com/office/drawing/2014/main" id="{31055010-2056-49FB-8A95-D5FEDCDD0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051" y="3392167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rPr>
              <a:t>80</a:t>
            </a:r>
            <a:endParaRPr kumimoji="0" lang="fr-FR" altLang="fr-FR" sz="3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31">
            <a:extLst>
              <a:ext uri="{FF2B5EF4-FFF2-40B4-BE49-F238E27FC236}">
                <a16:creationId xmlns:a16="http://schemas.microsoft.com/office/drawing/2014/main" id="{75C4BCD5-A734-4C6F-81B5-FC81F193B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051" y="3771264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rPr>
              <a:t>60</a:t>
            </a:r>
            <a:endParaRPr kumimoji="0" lang="fr-FR" altLang="fr-FR" sz="3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32">
            <a:extLst>
              <a:ext uri="{FF2B5EF4-FFF2-40B4-BE49-F238E27FC236}">
                <a16:creationId xmlns:a16="http://schemas.microsoft.com/office/drawing/2014/main" id="{3E88314D-CFB2-4FD7-9A94-5C590A366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051" y="4150363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rPr>
              <a:t>40</a:t>
            </a:r>
            <a:endParaRPr kumimoji="0" lang="fr-FR" altLang="fr-FR" sz="3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33">
            <a:extLst>
              <a:ext uri="{FF2B5EF4-FFF2-40B4-BE49-F238E27FC236}">
                <a16:creationId xmlns:a16="http://schemas.microsoft.com/office/drawing/2014/main" id="{3C42A7DE-BB8D-4DB4-B5BE-8BBEF1219A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051" y="4531292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rPr>
              <a:t>20</a:t>
            </a:r>
            <a:endParaRPr kumimoji="0" lang="fr-FR" altLang="fr-FR" sz="3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34">
            <a:extLst>
              <a:ext uri="{FF2B5EF4-FFF2-40B4-BE49-F238E27FC236}">
                <a16:creationId xmlns:a16="http://schemas.microsoft.com/office/drawing/2014/main" id="{5C205AC6-A43C-484B-B6D8-D7EE5CCEB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900" y="4910389"/>
            <a:ext cx="998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fr-FR" altLang="fr-FR" sz="3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35">
            <a:extLst>
              <a:ext uri="{FF2B5EF4-FFF2-40B4-BE49-F238E27FC236}">
                <a16:creationId xmlns:a16="http://schemas.microsoft.com/office/drawing/2014/main" id="{8F4792DC-6000-49B5-9F21-C83DCA8C0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264" y="5289488"/>
            <a:ext cx="2594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rPr>
              <a:t>-20</a:t>
            </a:r>
            <a:endParaRPr kumimoji="0" lang="fr-FR" altLang="fr-FR" sz="3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36">
            <a:extLst>
              <a:ext uri="{FF2B5EF4-FFF2-40B4-BE49-F238E27FC236}">
                <a16:creationId xmlns:a16="http://schemas.microsoft.com/office/drawing/2014/main" id="{0614F5D1-7DB3-40C4-AD84-3CA1644DD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264" y="5668585"/>
            <a:ext cx="2594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rPr>
              <a:t>-40</a:t>
            </a:r>
            <a:endParaRPr kumimoji="0" lang="fr-FR" altLang="fr-FR" sz="3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37">
            <a:extLst>
              <a:ext uri="{FF2B5EF4-FFF2-40B4-BE49-F238E27FC236}">
                <a16:creationId xmlns:a16="http://schemas.microsoft.com/office/drawing/2014/main" id="{426E40F6-BFFF-40D0-9162-2FA5BD345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373" y="5185809"/>
            <a:ext cx="1668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-4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56" name="Rectangle 38">
            <a:extLst>
              <a:ext uri="{FF2B5EF4-FFF2-40B4-BE49-F238E27FC236}">
                <a16:creationId xmlns:a16="http://schemas.microsoft.com/office/drawing/2014/main" id="{70EA5D7F-E38B-4EEF-A4B4-9201CB9EC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211" y="5279209"/>
            <a:ext cx="1668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-9</a:t>
            </a:r>
            <a:endParaRPr kumimoji="0" lang="fr-FR" altLang="fr-FR" sz="2400" b="0" i="0" u="none" strike="noStrike" cap="none" normalizeH="0" baseline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57" name="Rectangle 39">
            <a:extLst>
              <a:ext uri="{FF2B5EF4-FFF2-40B4-BE49-F238E27FC236}">
                <a16:creationId xmlns:a16="http://schemas.microsoft.com/office/drawing/2014/main" id="{2A94D985-B524-42F2-AB9C-20F95B871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376" y="5618017"/>
            <a:ext cx="27080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-27</a:t>
            </a:r>
            <a:endParaRPr kumimoji="0" lang="fr-FR" altLang="fr-FR" sz="2400" b="0" i="0" u="none" strike="noStrike" cap="none" normalizeH="0" baseline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58" name="Rectangle 40">
            <a:extLst>
              <a:ext uri="{FF2B5EF4-FFF2-40B4-BE49-F238E27FC236}">
                <a16:creationId xmlns:a16="http://schemas.microsoft.com/office/drawing/2014/main" id="{22DB6271-97BC-4162-BC84-5FC0D57C8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3021" y="4332380"/>
            <a:ext cx="20799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20</a:t>
            </a:r>
            <a:endParaRPr kumimoji="0" lang="fr-FR" altLang="fr-FR" sz="2400" b="0" i="0" u="none" strike="noStrike" cap="none" normalizeH="0" baseline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59" name="Rectangle 41">
            <a:extLst>
              <a:ext uri="{FF2B5EF4-FFF2-40B4-BE49-F238E27FC236}">
                <a16:creationId xmlns:a16="http://schemas.microsoft.com/office/drawing/2014/main" id="{6DCDCDDD-E524-4D32-999A-9ED086CA4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9651" y="5669296"/>
            <a:ext cx="27080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-29</a:t>
            </a:r>
            <a:endParaRPr kumimoji="0" lang="fr-FR" altLang="fr-FR" sz="2400" b="0" i="0" u="none" strike="noStrike" cap="none" normalizeH="0" baseline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60" name="Rectangle 42">
            <a:extLst>
              <a:ext uri="{FF2B5EF4-FFF2-40B4-BE49-F238E27FC236}">
                <a16:creationId xmlns:a16="http://schemas.microsoft.com/office/drawing/2014/main" id="{21754D86-8EAB-48B4-AED4-FFF57C5F8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5884" y="4513688"/>
            <a:ext cx="20799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10</a:t>
            </a:r>
            <a:endParaRPr kumimoji="0" lang="fr-FR" altLang="fr-FR" sz="2400" b="0" i="0" u="none" strike="noStrike" cap="none" normalizeH="0" baseline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61" name="Rectangle 43">
            <a:extLst>
              <a:ext uri="{FF2B5EF4-FFF2-40B4-BE49-F238E27FC236}">
                <a16:creationId xmlns:a16="http://schemas.microsoft.com/office/drawing/2014/main" id="{374098B7-8845-40D4-A8E0-F3B3D9905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0971" y="4495374"/>
            <a:ext cx="20799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11</a:t>
            </a:r>
            <a:endParaRPr kumimoji="0" lang="fr-FR" altLang="fr-FR" sz="2400" b="0" i="0" u="none" strike="noStrike" cap="none" normalizeH="0" baseline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62" name="Rectangle 44">
            <a:extLst>
              <a:ext uri="{FF2B5EF4-FFF2-40B4-BE49-F238E27FC236}">
                <a16:creationId xmlns:a16="http://schemas.microsoft.com/office/drawing/2014/main" id="{34B500BC-7D55-4BC4-8906-07FD5CB48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1645" y="4577787"/>
            <a:ext cx="10399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7</a:t>
            </a:r>
            <a:endParaRPr kumimoji="0" lang="fr-FR" altLang="fr-FR" sz="2400" b="0" i="0" u="none" strike="noStrike" cap="none" normalizeH="0" baseline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63" name="Rectangle 45">
            <a:extLst>
              <a:ext uri="{FF2B5EF4-FFF2-40B4-BE49-F238E27FC236}">
                <a16:creationId xmlns:a16="http://schemas.microsoft.com/office/drawing/2014/main" id="{61996DD6-495B-49BA-AB7F-97DEA5209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7373" y="5185809"/>
            <a:ext cx="1668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-4</a:t>
            </a:r>
            <a:endParaRPr kumimoji="0" lang="fr-FR" altLang="fr-FR" sz="2400" b="0" i="0" u="none" strike="noStrike" cap="none" normalizeH="0" baseline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64" name="Rectangle 46">
            <a:extLst>
              <a:ext uri="{FF2B5EF4-FFF2-40B4-BE49-F238E27FC236}">
                <a16:creationId xmlns:a16="http://schemas.microsoft.com/office/drawing/2014/main" id="{13D35941-2E11-4153-9066-8F24AB014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9071" y="4383659"/>
            <a:ext cx="20799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17</a:t>
            </a:r>
            <a:endParaRPr kumimoji="0" lang="fr-FR" altLang="fr-FR" sz="2400" b="0" i="0" u="none" strike="noStrike" cap="none" normalizeH="0" baseline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65" name="Rectangle 47">
            <a:extLst>
              <a:ext uri="{FF2B5EF4-FFF2-40B4-BE49-F238E27FC236}">
                <a16:creationId xmlns:a16="http://schemas.microsoft.com/office/drawing/2014/main" id="{2731C78A-83B2-4EFC-8107-57FBA97A1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3098" y="5248076"/>
            <a:ext cx="1668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-7</a:t>
            </a:r>
            <a:endParaRPr kumimoji="0" lang="fr-FR" altLang="fr-FR" sz="2400" b="0" i="0" u="none" strike="noStrike" cap="none" normalizeH="0" baseline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66" name="Rectangle 48">
            <a:extLst>
              <a:ext uri="{FF2B5EF4-FFF2-40B4-BE49-F238E27FC236}">
                <a16:creationId xmlns:a16="http://schemas.microsoft.com/office/drawing/2014/main" id="{51AB2C55-ADCD-4A60-B1D8-368723849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9645" y="4709647"/>
            <a:ext cx="10399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0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67" name="Rectangle 37">
            <a:extLst>
              <a:ext uri="{FF2B5EF4-FFF2-40B4-BE49-F238E27FC236}">
                <a16:creationId xmlns:a16="http://schemas.microsoft.com/office/drawing/2014/main" id="{02A154C1-5EBA-4245-9FAB-7CE1D015A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450" y="3098846"/>
            <a:ext cx="666849" cy="56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lang="fr-FR" altLang="fr-FR" sz="1600" b="1" dirty="0">
                <a:solidFill>
                  <a:schemeClr val="accent6"/>
                </a:solidFill>
                <a:latin typeface="+mj-lt"/>
              </a:rPr>
              <a:t>UACR</a:t>
            </a:r>
            <a:br>
              <a:rPr lang="fr-FR" altLang="fr-FR" sz="1600" b="1" dirty="0">
                <a:solidFill>
                  <a:schemeClr val="accent6"/>
                </a:solidFill>
                <a:latin typeface="+mj-lt"/>
              </a:rPr>
            </a:br>
            <a:r>
              <a:rPr lang="fr-FR" altLang="fr-FR" sz="1600" dirty="0">
                <a:solidFill>
                  <a:schemeClr val="accent6"/>
                </a:solidFill>
                <a:latin typeface="+mj-lt"/>
              </a:rPr>
              <a:t>p = 0.40</a:t>
            </a:r>
          </a:p>
        </p:txBody>
      </p:sp>
      <p:sp>
        <p:nvSpPr>
          <p:cNvPr id="69" name="Rectangle 39">
            <a:extLst>
              <a:ext uri="{FF2B5EF4-FFF2-40B4-BE49-F238E27FC236}">
                <a16:creationId xmlns:a16="http://schemas.microsoft.com/office/drawing/2014/main" id="{22C0261A-C15D-4AD6-884B-89E5B4159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8352" y="3098846"/>
            <a:ext cx="771045" cy="56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lang="fr-FR" altLang="fr-FR" sz="1600" b="1" dirty="0" err="1">
                <a:solidFill>
                  <a:schemeClr val="accent6"/>
                </a:solidFill>
                <a:latin typeface="+mj-lt"/>
              </a:rPr>
              <a:t>RBP:Cr</a:t>
            </a:r>
            <a:br>
              <a:rPr lang="fr-FR" altLang="fr-FR" sz="1600" b="1" dirty="0">
                <a:solidFill>
                  <a:schemeClr val="accent6"/>
                </a:solidFill>
                <a:latin typeface="+mj-lt"/>
              </a:rPr>
            </a:br>
            <a:r>
              <a:rPr lang="fr-FR" altLang="fr-FR" sz="1600" dirty="0">
                <a:solidFill>
                  <a:schemeClr val="accent6"/>
                </a:solidFill>
                <a:latin typeface="+mj-lt"/>
              </a:rPr>
              <a:t>p &lt; 0.001</a:t>
            </a:r>
            <a:endParaRPr lang="fr-FR" altLang="fr-FR" sz="1600" b="1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71" name="Rectangle 41">
            <a:extLst>
              <a:ext uri="{FF2B5EF4-FFF2-40B4-BE49-F238E27FC236}">
                <a16:creationId xmlns:a16="http://schemas.microsoft.com/office/drawing/2014/main" id="{48B997CC-5FEC-4D16-A9D4-AE8CCF994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9626" y="3098846"/>
            <a:ext cx="771045" cy="56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lang="el-GR" altLang="fr-FR" sz="1600" b="1" dirty="0">
                <a:solidFill>
                  <a:schemeClr val="accent6"/>
                </a:solidFill>
                <a:latin typeface="+mj-lt"/>
              </a:rPr>
              <a:t>β-2-</a:t>
            </a:r>
            <a:r>
              <a:rPr lang="fr-FR" altLang="fr-FR" sz="1600" b="1" dirty="0">
                <a:solidFill>
                  <a:schemeClr val="accent6"/>
                </a:solidFill>
                <a:latin typeface="+mj-lt"/>
              </a:rPr>
              <a:t>m:Cr</a:t>
            </a:r>
            <a:br>
              <a:rPr lang="fr-FR" altLang="fr-FR" sz="1600" b="1" dirty="0">
                <a:solidFill>
                  <a:schemeClr val="accent6"/>
                </a:solidFill>
                <a:latin typeface="+mj-lt"/>
              </a:rPr>
            </a:br>
            <a:r>
              <a:rPr lang="fr-FR" altLang="fr-FR" sz="1600" dirty="0">
                <a:solidFill>
                  <a:schemeClr val="accent6"/>
                </a:solidFill>
                <a:latin typeface="+mj-lt"/>
              </a:rPr>
              <a:t>p &lt; 0.001</a:t>
            </a:r>
            <a:endParaRPr lang="fr-FR" altLang="fr-FR" sz="1600" b="1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74" name="Rectangle 44">
            <a:extLst>
              <a:ext uri="{FF2B5EF4-FFF2-40B4-BE49-F238E27FC236}">
                <a16:creationId xmlns:a16="http://schemas.microsoft.com/office/drawing/2014/main" id="{4C89BE16-92A4-4E74-A05E-7F9A30BAC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519" y="3098846"/>
            <a:ext cx="666849" cy="56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lang="fr-FR" altLang="fr-FR" sz="1600" b="1" dirty="0" err="1">
                <a:solidFill>
                  <a:schemeClr val="accent6"/>
                </a:solidFill>
                <a:latin typeface="+mj-lt"/>
              </a:rPr>
              <a:t>RBP:Cr</a:t>
            </a:r>
            <a:br>
              <a:rPr lang="fr-FR" altLang="fr-FR" sz="1600" b="1" dirty="0">
                <a:solidFill>
                  <a:schemeClr val="accent6"/>
                </a:solidFill>
                <a:latin typeface="+mj-lt"/>
              </a:rPr>
            </a:br>
            <a:r>
              <a:rPr lang="fr-FR" altLang="fr-FR" sz="1600" dirty="0">
                <a:solidFill>
                  <a:schemeClr val="accent6"/>
                </a:solidFill>
                <a:latin typeface="+mj-lt"/>
              </a:rPr>
              <a:t>p = 0.14</a:t>
            </a:r>
            <a:endParaRPr lang="fr-FR" altLang="fr-FR" sz="1600" b="1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75" name="Rectangle 45">
            <a:extLst>
              <a:ext uri="{FF2B5EF4-FFF2-40B4-BE49-F238E27FC236}">
                <a16:creationId xmlns:a16="http://schemas.microsoft.com/office/drawing/2014/main" id="{70CF7E52-951C-48AA-BC4A-432D9B878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449" y="3098846"/>
            <a:ext cx="666849" cy="56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lang="fr-FR" altLang="fr-FR" sz="1600" b="1" dirty="0">
                <a:solidFill>
                  <a:schemeClr val="accent6"/>
                </a:solidFill>
                <a:latin typeface="+mj-lt"/>
              </a:rPr>
              <a:t>UACR</a:t>
            </a:r>
            <a:br>
              <a:rPr lang="fr-FR" altLang="fr-FR" sz="1600" b="1" dirty="0">
                <a:solidFill>
                  <a:schemeClr val="accent6"/>
                </a:solidFill>
                <a:latin typeface="+mj-lt"/>
              </a:rPr>
            </a:br>
            <a:r>
              <a:rPr lang="fr-FR" altLang="fr-FR" sz="1600" dirty="0">
                <a:solidFill>
                  <a:schemeClr val="accent6"/>
                </a:solidFill>
                <a:latin typeface="+mj-lt"/>
              </a:rPr>
              <a:t>p = 0.09</a:t>
            </a:r>
            <a:endParaRPr lang="fr-FR" altLang="fr-FR" sz="1600" b="1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77" name="Rectangle 47">
            <a:extLst>
              <a:ext uri="{FF2B5EF4-FFF2-40B4-BE49-F238E27FC236}">
                <a16:creationId xmlns:a16="http://schemas.microsoft.com/office/drawing/2014/main" id="{5F6A2459-95E0-4050-9AAD-9EC9873E1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4305" y="3098846"/>
            <a:ext cx="746999" cy="56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lang="el-GR" altLang="fr-FR" sz="1600" b="1" dirty="0">
                <a:solidFill>
                  <a:schemeClr val="accent6"/>
                </a:solidFill>
                <a:latin typeface="+mj-lt"/>
              </a:rPr>
              <a:t>β-2-</a:t>
            </a:r>
            <a:r>
              <a:rPr lang="fr-FR" altLang="fr-FR" sz="1600" b="1" dirty="0">
                <a:solidFill>
                  <a:schemeClr val="accent6"/>
                </a:solidFill>
                <a:latin typeface="+mj-lt"/>
              </a:rPr>
              <a:t>m:Cr</a:t>
            </a:r>
            <a:br>
              <a:rPr lang="fr-FR" altLang="fr-FR" sz="1600" b="1" dirty="0">
                <a:solidFill>
                  <a:schemeClr val="accent6"/>
                </a:solidFill>
                <a:latin typeface="+mj-lt"/>
              </a:rPr>
            </a:br>
            <a:r>
              <a:rPr lang="fr-FR" altLang="fr-FR" sz="1600" dirty="0">
                <a:solidFill>
                  <a:schemeClr val="accent6"/>
                </a:solidFill>
                <a:latin typeface="+mj-lt"/>
              </a:rPr>
              <a:t>p = 0.19</a:t>
            </a:r>
            <a:endParaRPr lang="fr-FR" altLang="fr-FR" sz="1600" b="1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81" name="Freeform 25">
            <a:extLst>
              <a:ext uri="{FF2B5EF4-FFF2-40B4-BE49-F238E27FC236}">
                <a16:creationId xmlns:a16="http://schemas.microsoft.com/office/drawing/2014/main" id="{8E6567A9-038F-4D90-BF0F-48526E39588F}"/>
              </a:ext>
            </a:extLst>
          </p:cNvPr>
          <p:cNvSpPr>
            <a:spLocks/>
          </p:cNvSpPr>
          <p:nvPr/>
        </p:nvSpPr>
        <p:spPr bwMode="auto">
          <a:xfrm flipH="1">
            <a:off x="4562900" y="3098848"/>
            <a:ext cx="91442" cy="2767714"/>
          </a:xfrm>
          <a:custGeom>
            <a:avLst/>
            <a:gdLst>
              <a:gd name="T0" fmla="*/ 0 h 467"/>
              <a:gd name="T1" fmla="*/ 207 h 467"/>
              <a:gd name="T2" fmla="*/ 415 h 467"/>
              <a:gd name="T3" fmla="*/ 467 h 467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</a:cxnLst>
            <a:rect l="0" t="0" r="r" b="b"/>
            <a:pathLst>
              <a:path h="467">
                <a:moveTo>
                  <a:pt x="0" y="0"/>
                </a:moveTo>
                <a:lnTo>
                  <a:pt x="0" y="207"/>
                </a:lnTo>
                <a:lnTo>
                  <a:pt x="0" y="415"/>
                </a:lnTo>
                <a:lnTo>
                  <a:pt x="0" y="467"/>
                </a:lnTo>
              </a:path>
            </a:pathLst>
          </a:custGeom>
          <a:noFill/>
          <a:ln w="11113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2" name="Titre 1">
            <a:extLst>
              <a:ext uri="{FF2B5EF4-FFF2-40B4-BE49-F238E27FC236}">
                <a16:creationId xmlns:a16="http://schemas.microsoft.com/office/drawing/2014/main" id="{B2217EDF-775E-47F2-B4F1-1D313B0ADE4A}"/>
              </a:ext>
            </a:extLst>
          </p:cNvPr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defTabSz="914400"/>
            <a:r>
              <a:rPr lang="fr-FR" sz="3200" kern="0">
                <a:ea typeface="ＭＳ Ｐゴシック" pitchFamily="-65" charset="-128"/>
                <a:cs typeface="ＭＳ Ｐゴシック" pitchFamily="-65" charset="-128"/>
              </a:rPr>
              <a:t>GS-US-380-1961 Study: Switch to BIC/FTC/TAF</a:t>
            </a:r>
            <a:endParaRPr lang="fr-FR" sz="3200" kern="0" dirty="0"/>
          </a:p>
        </p:txBody>
      </p:sp>
      <p:sp>
        <p:nvSpPr>
          <p:cNvPr id="68" name="AutoShape 162">
            <a:extLst>
              <a:ext uri="{FF2B5EF4-FFF2-40B4-BE49-F238E27FC236}">
                <a16:creationId xmlns:a16="http://schemas.microsoft.com/office/drawing/2014/main" id="{0FE736EB-3552-4723-A5D0-796187098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GS-US-380-1961</a:t>
            </a:r>
          </a:p>
        </p:txBody>
      </p:sp>
      <p:sp>
        <p:nvSpPr>
          <p:cNvPr id="70" name="Text Placeholder 3"/>
          <p:cNvSpPr txBox="1">
            <a:spLocks/>
          </p:cNvSpPr>
          <p:nvPr/>
        </p:nvSpPr>
        <p:spPr bwMode="auto">
          <a:xfrm>
            <a:off x="694262" y="6010005"/>
            <a:ext cx="8414242" cy="371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None/>
              <a:defRPr sz="11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spcBef>
                <a:spcPct val="0"/>
              </a:spcBef>
            </a:pPr>
            <a:r>
              <a:rPr lang="en-US" altLang="fr-FR" sz="1400" kern="0" dirty="0">
                <a:solidFill>
                  <a:srgbClr val="000066"/>
                </a:solidFill>
              </a:rPr>
              <a:t>UACR: urine </a:t>
            </a:r>
            <a:r>
              <a:rPr lang="en-US" altLang="fr-FR" sz="1400" kern="0" dirty="0" err="1">
                <a:solidFill>
                  <a:srgbClr val="000066"/>
                </a:solidFill>
              </a:rPr>
              <a:t>albumin:creatinine</a:t>
            </a:r>
            <a:r>
              <a:rPr lang="en-US" altLang="fr-FR" sz="1400" kern="0" dirty="0">
                <a:solidFill>
                  <a:srgbClr val="000066"/>
                </a:solidFill>
              </a:rPr>
              <a:t> ratio ; RBP: retinol-binding protein ;  </a:t>
            </a:r>
            <a:r>
              <a:rPr lang="el-GR" altLang="fr-FR" sz="1400" kern="0" dirty="0">
                <a:solidFill>
                  <a:srgbClr val="000066"/>
                </a:solidFill>
              </a:rPr>
              <a:t>β-2-</a:t>
            </a:r>
            <a:r>
              <a:rPr lang="en-US" altLang="fr-FR" sz="1400" kern="0" dirty="0">
                <a:solidFill>
                  <a:srgbClr val="000066"/>
                </a:solidFill>
              </a:rPr>
              <a:t>m: beta-2 </a:t>
            </a:r>
            <a:r>
              <a:rPr lang="en-US" altLang="fr-FR" sz="1400" kern="0" dirty="0" err="1">
                <a:solidFill>
                  <a:srgbClr val="000066"/>
                </a:solidFill>
              </a:rPr>
              <a:t>microglobulin</a:t>
            </a:r>
            <a:endParaRPr lang="en-US" altLang="fr-FR" sz="1400" kern="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41701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69">
            <a:extLst>
              <a:ext uri="{FF2B5EF4-FFF2-40B4-BE49-F238E27FC236}">
                <a16:creationId xmlns:a16="http://schemas.microsoft.com/office/drawing/2014/main" id="{A8E34D87-E387-4F0B-8504-B9579AD80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 err="1">
                <a:solidFill>
                  <a:srgbClr val="CC0000"/>
                </a:solidFill>
              </a:rPr>
              <a:t>Kityo</a:t>
            </a:r>
            <a:r>
              <a:rPr lang="en-GB" sz="1200" i="1" dirty="0">
                <a:solidFill>
                  <a:srgbClr val="CC0000"/>
                </a:solidFill>
              </a:rPr>
              <a:t> C. CROI 2018, Abs. 500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FA94F49-7594-4F11-8774-D765C8148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05" y="1441450"/>
            <a:ext cx="8826390" cy="331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</a:rPr>
              <a:t>Median % change in fasting lipids at W48</a:t>
            </a:r>
          </a:p>
        </p:txBody>
      </p:sp>
      <p:grpSp>
        <p:nvGrpSpPr>
          <p:cNvPr id="2" name="Grouper 1"/>
          <p:cNvGrpSpPr/>
          <p:nvPr/>
        </p:nvGrpSpPr>
        <p:grpSpPr>
          <a:xfrm>
            <a:off x="1062344" y="2285772"/>
            <a:ext cx="6895794" cy="4095556"/>
            <a:chOff x="1062344" y="2884488"/>
            <a:chExt cx="6895794" cy="2422683"/>
          </a:xfrm>
        </p:grpSpPr>
        <p:sp>
          <p:nvSpPr>
            <p:cNvPr id="18" name="Rectangle 5">
              <a:extLst>
                <a:ext uri="{FF2B5EF4-FFF2-40B4-BE49-F238E27FC236}">
                  <a16:creationId xmlns:a16="http://schemas.microsoft.com/office/drawing/2014/main" id="{8B95E9CA-D301-4B02-86A4-843B76D04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5500" y="3408363"/>
              <a:ext cx="608013" cy="29527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333399"/>
                </a:solidFill>
              </a:endParaRPr>
            </a:p>
          </p:txBody>
        </p:sp>
        <p:sp>
          <p:nvSpPr>
            <p:cNvPr id="19" name="Rectangle 6">
              <a:extLst>
                <a:ext uri="{FF2B5EF4-FFF2-40B4-BE49-F238E27FC236}">
                  <a16:creationId xmlns:a16="http://schemas.microsoft.com/office/drawing/2014/main" id="{D66CFBF6-F6C2-458B-8253-3528E78FA4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9075" y="3703638"/>
              <a:ext cx="606425" cy="74136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333399"/>
                </a:solidFill>
              </a:endParaRPr>
            </a:p>
          </p:txBody>
        </p:sp>
        <p:sp>
          <p:nvSpPr>
            <p:cNvPr id="20" name="Rectangle 7">
              <a:extLst>
                <a:ext uri="{FF2B5EF4-FFF2-40B4-BE49-F238E27FC236}">
                  <a16:creationId xmlns:a16="http://schemas.microsoft.com/office/drawing/2014/main" id="{24C8B74E-86FE-4FFD-88A0-3563DBED9E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9350" y="3703638"/>
              <a:ext cx="608013" cy="8096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333399"/>
                </a:solidFill>
              </a:endParaRPr>
            </a:p>
          </p:txBody>
        </p:sp>
        <p:sp>
          <p:nvSpPr>
            <p:cNvPr id="21" name="Rectangle 8">
              <a:extLst>
                <a:ext uri="{FF2B5EF4-FFF2-40B4-BE49-F238E27FC236}">
                  <a16:creationId xmlns:a16="http://schemas.microsoft.com/office/drawing/2014/main" id="{D128F16C-5BC8-4FF6-826B-920134F601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7363" y="3703638"/>
              <a:ext cx="606425" cy="8096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333399"/>
                </a:solidFill>
              </a:endParaRPr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6C838AF9-FBD5-43B4-8034-ADD95F812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1213" y="3703638"/>
              <a:ext cx="606425" cy="230187"/>
            </a:xfrm>
            <a:custGeom>
              <a:avLst/>
              <a:gdLst>
                <a:gd name="T0" fmla="*/ 0 w 382"/>
                <a:gd name="T1" fmla="*/ 0 h 145"/>
                <a:gd name="T2" fmla="*/ 0 w 382"/>
                <a:gd name="T3" fmla="*/ 145 h 145"/>
                <a:gd name="T4" fmla="*/ 382 w 382"/>
                <a:gd name="T5" fmla="*/ 145 h 145"/>
                <a:gd name="T6" fmla="*/ 382 w 382"/>
                <a:gd name="T7" fmla="*/ 51 h 145"/>
                <a:gd name="T8" fmla="*/ 382 w 382"/>
                <a:gd name="T9" fmla="*/ 0 h 145"/>
                <a:gd name="T10" fmla="*/ 0 w 382"/>
                <a:gd name="T1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2" h="145">
                  <a:moveTo>
                    <a:pt x="0" y="0"/>
                  </a:moveTo>
                  <a:lnTo>
                    <a:pt x="0" y="145"/>
                  </a:lnTo>
                  <a:lnTo>
                    <a:pt x="382" y="145"/>
                  </a:lnTo>
                  <a:lnTo>
                    <a:pt x="382" y="51"/>
                  </a:lnTo>
                  <a:lnTo>
                    <a:pt x="3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333399"/>
                </a:solidFill>
              </a:endParaRPr>
            </a:p>
          </p:txBody>
        </p: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113DCAF7-300A-40AB-85DD-4FD2969A3A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7638" y="3703638"/>
              <a:ext cx="606425" cy="8096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333399"/>
                </a:solidFill>
              </a:endParaRPr>
            </a:p>
          </p:txBody>
        </p:sp>
        <p:sp>
          <p:nvSpPr>
            <p:cNvPr id="24" name="Rectangle 11">
              <a:extLst>
                <a:ext uri="{FF2B5EF4-FFF2-40B4-BE49-F238E27FC236}">
                  <a16:creationId xmlns:a16="http://schemas.microsoft.com/office/drawing/2014/main" id="{0329FDB2-5838-411A-A153-7B9088A264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7913" y="3703638"/>
              <a:ext cx="606425" cy="8096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333399"/>
                </a:solidFill>
              </a:endParaRPr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2C8889A1-DA7C-423F-8CC5-E2246EA5D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1488" y="3703638"/>
              <a:ext cx="606425" cy="304800"/>
            </a:xfrm>
            <a:custGeom>
              <a:avLst/>
              <a:gdLst>
                <a:gd name="T0" fmla="*/ 0 w 382"/>
                <a:gd name="T1" fmla="*/ 0 h 192"/>
                <a:gd name="T2" fmla="*/ 0 w 382"/>
                <a:gd name="T3" fmla="*/ 192 h 192"/>
                <a:gd name="T4" fmla="*/ 382 w 382"/>
                <a:gd name="T5" fmla="*/ 192 h 192"/>
                <a:gd name="T6" fmla="*/ 382 w 382"/>
                <a:gd name="T7" fmla="*/ 51 h 192"/>
                <a:gd name="T8" fmla="*/ 382 w 382"/>
                <a:gd name="T9" fmla="*/ 0 h 192"/>
                <a:gd name="T10" fmla="*/ 0 w 382"/>
                <a:gd name="T11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2" h="192">
                  <a:moveTo>
                    <a:pt x="0" y="0"/>
                  </a:moveTo>
                  <a:lnTo>
                    <a:pt x="0" y="192"/>
                  </a:lnTo>
                  <a:lnTo>
                    <a:pt x="382" y="192"/>
                  </a:lnTo>
                  <a:lnTo>
                    <a:pt x="382" y="51"/>
                  </a:lnTo>
                  <a:lnTo>
                    <a:pt x="3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333399"/>
                </a:solidFill>
              </a:endParaRPr>
            </a:p>
          </p:txBody>
        </p:sp>
        <p:sp>
          <p:nvSpPr>
            <p:cNvPr id="26" name="Line 13">
              <a:extLst>
                <a:ext uri="{FF2B5EF4-FFF2-40B4-BE49-F238E27FC236}">
                  <a16:creationId xmlns:a16="http://schemas.microsoft.com/office/drawing/2014/main" id="{EE3B7D92-5BD4-40BD-AF97-A2909E4A46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5738" y="3703638"/>
              <a:ext cx="76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333399"/>
                </a:solidFill>
              </a:endParaRPr>
            </a:p>
          </p:txBody>
        </p:sp>
        <p:sp>
          <p:nvSpPr>
            <p:cNvPr id="27" name="Line 14">
              <a:extLst>
                <a:ext uri="{FF2B5EF4-FFF2-40B4-BE49-F238E27FC236}">
                  <a16:creationId xmlns:a16="http://schemas.microsoft.com/office/drawing/2014/main" id="{78851F9E-BEFC-4787-BE8C-A0E201E33B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5738" y="4429125"/>
              <a:ext cx="76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333399"/>
                </a:solidFill>
              </a:endParaRPr>
            </a:p>
          </p:txBody>
        </p:sp>
        <p:sp>
          <p:nvSpPr>
            <p:cNvPr id="28" name="Line 15">
              <a:extLst>
                <a:ext uri="{FF2B5EF4-FFF2-40B4-BE49-F238E27FC236}">
                  <a16:creationId xmlns:a16="http://schemas.microsoft.com/office/drawing/2014/main" id="{EF2DE094-B719-40DD-9026-324A75DCDB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31938" y="3703638"/>
              <a:ext cx="0" cy="72548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333399"/>
                </a:solidFill>
              </a:endParaRPr>
            </a:p>
          </p:txBody>
        </p:sp>
        <p:sp>
          <p:nvSpPr>
            <p:cNvPr id="29" name="Freeform 16">
              <a:extLst>
                <a:ext uri="{FF2B5EF4-FFF2-40B4-BE49-F238E27FC236}">
                  <a16:creationId xmlns:a16="http://schemas.microsoft.com/office/drawing/2014/main" id="{C10172EB-37D5-4C7A-AFBA-2799A174CE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5738" y="4429125"/>
              <a:ext cx="76200" cy="725487"/>
            </a:xfrm>
            <a:custGeom>
              <a:avLst/>
              <a:gdLst>
                <a:gd name="T0" fmla="*/ 0 w 48"/>
                <a:gd name="T1" fmla="*/ 457 h 457"/>
                <a:gd name="T2" fmla="*/ 48 w 48"/>
                <a:gd name="T3" fmla="*/ 457 h 457"/>
                <a:gd name="T4" fmla="*/ 48 w 48"/>
                <a:gd name="T5" fmla="*/ 0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457">
                  <a:moveTo>
                    <a:pt x="0" y="457"/>
                  </a:moveTo>
                  <a:lnTo>
                    <a:pt x="48" y="457"/>
                  </a:lnTo>
                  <a:lnTo>
                    <a:pt x="48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333399"/>
                </a:solidFill>
              </a:endParaRPr>
            </a:p>
          </p:txBody>
        </p:sp>
        <p:sp>
          <p:nvSpPr>
            <p:cNvPr id="30" name="Line 17">
              <a:extLst>
                <a:ext uri="{FF2B5EF4-FFF2-40B4-BE49-F238E27FC236}">
                  <a16:creationId xmlns:a16="http://schemas.microsoft.com/office/drawing/2014/main" id="{1CE12D4C-B8C3-425B-BE10-5F0DE8A5E8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1938" y="3703638"/>
              <a:ext cx="6426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333399"/>
                </a:solidFill>
              </a:endParaRPr>
            </a:p>
          </p:txBody>
        </p:sp>
        <p:sp>
          <p:nvSpPr>
            <p:cNvPr id="31" name="Freeform 18">
              <a:extLst>
                <a:ext uri="{FF2B5EF4-FFF2-40B4-BE49-F238E27FC236}">
                  <a16:creationId xmlns:a16="http://schemas.microsoft.com/office/drawing/2014/main" id="{DD441BBA-3F5E-45E1-98E2-4ACEEAA98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5738" y="2978150"/>
              <a:ext cx="76200" cy="725487"/>
            </a:xfrm>
            <a:custGeom>
              <a:avLst/>
              <a:gdLst>
                <a:gd name="T0" fmla="*/ 0 w 48"/>
                <a:gd name="T1" fmla="*/ 0 h 457"/>
                <a:gd name="T2" fmla="*/ 48 w 48"/>
                <a:gd name="T3" fmla="*/ 0 h 457"/>
                <a:gd name="T4" fmla="*/ 48 w 48"/>
                <a:gd name="T5" fmla="*/ 457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457">
                  <a:moveTo>
                    <a:pt x="0" y="0"/>
                  </a:moveTo>
                  <a:lnTo>
                    <a:pt x="48" y="0"/>
                  </a:lnTo>
                  <a:lnTo>
                    <a:pt x="48" y="457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rgbClr val="333399"/>
                </a:solidFill>
              </a:endParaRPr>
            </a:p>
          </p:txBody>
        </p:sp>
        <p:sp>
          <p:nvSpPr>
            <p:cNvPr id="32" name="Rectangle 19">
              <a:extLst>
                <a:ext uri="{FF2B5EF4-FFF2-40B4-BE49-F238E27FC236}">
                  <a16:creationId xmlns:a16="http://schemas.microsoft.com/office/drawing/2014/main" id="{FC4C022F-9681-41D4-B3D2-85B080EA18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673" y="2884488"/>
              <a:ext cx="22822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Arial" panose="020B0604020202020204" pitchFamily="34" charset="0"/>
                </a:rPr>
                <a:t>10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0">
              <a:extLst>
                <a:ext uri="{FF2B5EF4-FFF2-40B4-BE49-F238E27FC236}">
                  <a16:creationId xmlns:a16="http://schemas.microsoft.com/office/drawing/2014/main" id="{52219C76-EA78-4E9E-8B4C-C24C8C4EB3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786" y="3609975"/>
              <a:ext cx="11411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21">
              <a:extLst>
                <a:ext uri="{FF2B5EF4-FFF2-40B4-BE49-F238E27FC236}">
                  <a16:creationId xmlns:a16="http://schemas.microsoft.com/office/drawing/2014/main" id="{ABE8A121-E061-425C-A1C9-4B5A6C07B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344" y="4335463"/>
              <a:ext cx="29655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Arial" panose="020B0604020202020204" pitchFamily="34" charset="0"/>
                </a:rPr>
                <a:t>-10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22">
              <a:extLst>
                <a:ext uri="{FF2B5EF4-FFF2-40B4-BE49-F238E27FC236}">
                  <a16:creationId xmlns:a16="http://schemas.microsoft.com/office/drawing/2014/main" id="{12E535F6-0444-42D7-917E-6DBB3D4EBE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344" y="5060950"/>
              <a:ext cx="29655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Arial" panose="020B0604020202020204" pitchFamily="34" charset="0"/>
                </a:rPr>
                <a:t>-20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23">
              <a:extLst>
                <a:ext uri="{FF2B5EF4-FFF2-40B4-BE49-F238E27FC236}">
                  <a16:creationId xmlns:a16="http://schemas.microsoft.com/office/drawing/2014/main" id="{0E2FD108-4372-4EE9-9BAD-516D5C6E6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5538" y="3175000"/>
              <a:ext cx="11699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b="1" i="0" u="none" strike="noStrike" cap="none" normalizeH="0" baseline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</a:rPr>
                <a:t>4</a:t>
              </a:r>
              <a:endParaRPr kumimoji="0" lang="fr-FR" altLang="fr-FR" sz="32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j-lt"/>
              </a:endParaRPr>
            </a:p>
          </p:txBody>
        </p:sp>
        <p:sp>
          <p:nvSpPr>
            <p:cNvPr id="37" name="Rectangle 24">
              <a:extLst>
                <a:ext uri="{FF2B5EF4-FFF2-40B4-BE49-F238E27FC236}">
                  <a16:creationId xmlns:a16="http://schemas.microsoft.com/office/drawing/2014/main" id="{B11A0E39-F832-4CCD-BEC8-E4742555A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0888" y="3857625"/>
              <a:ext cx="18766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</a:rPr>
                <a:t>-1</a:t>
              </a:r>
              <a:endParaRPr kumimoji="0" lang="fr-FR" altLang="fr-FR" sz="32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+mj-lt"/>
              </a:endParaRPr>
            </a:p>
          </p:txBody>
        </p:sp>
        <p:sp>
          <p:nvSpPr>
            <p:cNvPr id="38" name="Rectangle 25">
              <a:extLst>
                <a:ext uri="{FF2B5EF4-FFF2-40B4-BE49-F238E27FC236}">
                  <a16:creationId xmlns:a16="http://schemas.microsoft.com/office/drawing/2014/main" id="{378174F2-9AAF-41C1-952F-E858D73BF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4463" y="3857625"/>
              <a:ext cx="18766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</a:rPr>
                <a:t>-1</a:t>
              </a:r>
              <a:endParaRPr kumimoji="0" lang="fr-FR" altLang="fr-FR" sz="32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+mj-lt"/>
              </a:endParaRPr>
            </a:p>
          </p:txBody>
        </p:sp>
        <p:sp>
          <p:nvSpPr>
            <p:cNvPr id="39" name="Rectangle 26">
              <a:extLst>
                <a:ext uri="{FF2B5EF4-FFF2-40B4-BE49-F238E27FC236}">
                  <a16:creationId xmlns:a16="http://schemas.microsoft.com/office/drawing/2014/main" id="{FB403A63-22B6-4FE5-B293-0ED38681D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1163" y="3857625"/>
              <a:ext cx="18766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</a:rPr>
                <a:t>-1</a:t>
              </a:r>
              <a:endParaRPr kumimoji="0" lang="fr-FR" altLang="fr-FR" sz="32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+mj-lt"/>
              </a:endParaRPr>
            </a:p>
          </p:txBody>
        </p:sp>
        <p:sp>
          <p:nvSpPr>
            <p:cNvPr id="40" name="Rectangle 27">
              <a:extLst>
                <a:ext uri="{FF2B5EF4-FFF2-40B4-BE49-F238E27FC236}">
                  <a16:creationId xmlns:a16="http://schemas.microsoft.com/office/drawing/2014/main" id="{4A7E5470-4FD1-4943-B4B5-DA66822A7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4738" y="3958724"/>
              <a:ext cx="19236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</a:rPr>
                <a:t>-3</a:t>
              </a:r>
              <a:endParaRPr kumimoji="0" lang="fr-FR" altLang="fr-FR" sz="32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+mj-lt"/>
              </a:endParaRPr>
            </a:p>
          </p:txBody>
        </p:sp>
        <p:sp>
          <p:nvSpPr>
            <p:cNvPr id="41" name="Rectangle 28">
              <a:extLst>
                <a:ext uri="{FF2B5EF4-FFF2-40B4-BE49-F238E27FC236}">
                  <a16:creationId xmlns:a16="http://schemas.microsoft.com/office/drawing/2014/main" id="{C9D52C55-51D8-406F-92AE-892AA5E383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3025" y="3857625"/>
              <a:ext cx="18766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</a:rPr>
                <a:t>-1</a:t>
              </a:r>
              <a:endParaRPr kumimoji="0" lang="fr-FR" altLang="fr-FR" sz="32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+mj-lt"/>
              </a:endParaRPr>
            </a:p>
          </p:txBody>
        </p:sp>
        <p:sp>
          <p:nvSpPr>
            <p:cNvPr id="42" name="Rectangle 29">
              <a:extLst>
                <a:ext uri="{FF2B5EF4-FFF2-40B4-BE49-F238E27FC236}">
                  <a16:creationId xmlns:a16="http://schemas.microsoft.com/office/drawing/2014/main" id="{5389FD67-6674-47D4-B602-C1D8E98337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5013" y="4006850"/>
              <a:ext cx="18766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b="1" dirty="0">
                  <a:solidFill>
                    <a:srgbClr val="333399"/>
                  </a:solidFill>
                  <a:latin typeface="+mj-lt"/>
                </a:rPr>
                <a:t>-</a:t>
              </a:r>
              <a:r>
                <a:rPr kumimoji="0" lang="fr-FR" altLang="fr-FR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</a:rPr>
                <a:t>4</a:t>
              </a:r>
              <a:endParaRPr kumimoji="0" lang="fr-FR" altLang="fr-FR" sz="32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+mj-lt"/>
              </a:endParaRPr>
            </a:p>
          </p:txBody>
        </p:sp>
        <p:sp>
          <p:nvSpPr>
            <p:cNvPr id="43" name="Rectangle 30">
              <a:extLst>
                <a:ext uri="{FF2B5EF4-FFF2-40B4-BE49-F238E27FC236}">
                  <a16:creationId xmlns:a16="http://schemas.microsoft.com/office/drawing/2014/main" id="{4C1B1967-E06D-4358-8421-A41E725B51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6062" y="4519613"/>
              <a:ext cx="3077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</a:rPr>
                <a:t>-10</a:t>
              </a:r>
              <a:endParaRPr kumimoji="0" lang="fr-FR" altLang="fr-FR" sz="32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+mj-lt"/>
              </a:endParaRPr>
            </a:p>
          </p:txBody>
        </p:sp>
      </p:grpSp>
      <p:sp>
        <p:nvSpPr>
          <p:cNvPr id="44" name="Rectangle 37">
            <a:extLst>
              <a:ext uri="{FF2B5EF4-FFF2-40B4-BE49-F238E27FC236}">
                <a16:creationId xmlns:a16="http://schemas.microsoft.com/office/drawing/2014/main" id="{6EB2B1B8-1D2F-439C-957A-B14134A13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1470" y="1857598"/>
            <a:ext cx="118734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lang="en-GB" altLang="fr-FR" sz="2000" b="1" dirty="0">
                <a:solidFill>
                  <a:srgbClr val="333399"/>
                </a:solidFill>
                <a:latin typeface="+mj-lt"/>
                <a:cs typeface="Arial" panose="020B0604020202020204" pitchFamily="34" charset="0"/>
              </a:rPr>
              <a:t>Total </a:t>
            </a:r>
          </a:p>
          <a:p>
            <a:pPr lvl="0" algn="ctr" defTabSz="914400"/>
            <a:r>
              <a:rPr lang="en-GB" altLang="fr-FR" sz="2000" b="1" dirty="0">
                <a:solidFill>
                  <a:srgbClr val="333399"/>
                </a:solidFill>
                <a:latin typeface="+mj-lt"/>
                <a:cs typeface="Arial" panose="020B0604020202020204" pitchFamily="34" charset="0"/>
              </a:rPr>
              <a:t>cholesterol</a:t>
            </a:r>
            <a:br>
              <a:rPr lang="fr-FR" altLang="fr-FR" sz="2000" b="1" dirty="0">
                <a:solidFill>
                  <a:srgbClr val="333399"/>
                </a:solidFill>
                <a:latin typeface="+mj-lt"/>
              </a:rPr>
            </a:br>
            <a:r>
              <a:rPr lang="fr-FR" altLang="fr-FR" sz="2000" dirty="0">
                <a:solidFill>
                  <a:srgbClr val="333399"/>
                </a:solidFill>
                <a:latin typeface="+mj-lt"/>
              </a:rPr>
              <a:t>ns</a:t>
            </a:r>
          </a:p>
        </p:txBody>
      </p:sp>
      <p:sp>
        <p:nvSpPr>
          <p:cNvPr id="45" name="Rectangle 39">
            <a:extLst>
              <a:ext uri="{FF2B5EF4-FFF2-40B4-BE49-F238E27FC236}">
                <a16:creationId xmlns:a16="http://schemas.microsoft.com/office/drawing/2014/main" id="{9DE0CE1D-10DF-410A-A403-C68213D57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0686" y="1857598"/>
            <a:ext cx="118734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lang="en-GB" altLang="fr-FR" sz="2000" b="1" dirty="0">
                <a:solidFill>
                  <a:srgbClr val="333399"/>
                </a:solidFill>
                <a:latin typeface="+mj-lt"/>
                <a:cs typeface="Arial" panose="020B0604020202020204" pitchFamily="34" charset="0"/>
              </a:rPr>
              <a:t>LDL-</a:t>
            </a:r>
          </a:p>
          <a:p>
            <a:pPr lvl="0" algn="ctr" defTabSz="914400"/>
            <a:r>
              <a:rPr lang="en-GB" altLang="fr-FR" sz="2000" b="1" dirty="0">
                <a:solidFill>
                  <a:srgbClr val="333399"/>
                </a:solidFill>
                <a:latin typeface="+mj-lt"/>
                <a:cs typeface="Arial" panose="020B0604020202020204" pitchFamily="34" charset="0"/>
              </a:rPr>
              <a:t>cholesterol</a:t>
            </a:r>
            <a:br>
              <a:rPr lang="fr-FR" altLang="fr-FR" sz="2000" b="1" dirty="0">
                <a:solidFill>
                  <a:srgbClr val="333399"/>
                </a:solidFill>
                <a:latin typeface="+mj-lt"/>
              </a:rPr>
            </a:br>
            <a:r>
              <a:rPr lang="fr-FR" altLang="fr-FR" sz="2000" dirty="0">
                <a:solidFill>
                  <a:srgbClr val="333399"/>
                </a:solidFill>
                <a:latin typeface="+mj-lt"/>
              </a:rPr>
              <a:t>ns</a:t>
            </a:r>
            <a:endParaRPr lang="fr-FR" altLang="fr-FR" sz="2000" b="1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46" name="Rectangle 41">
            <a:extLst>
              <a:ext uri="{FF2B5EF4-FFF2-40B4-BE49-F238E27FC236}">
                <a16:creationId xmlns:a16="http://schemas.microsoft.com/office/drawing/2014/main" id="{64B7FEB1-B921-4D8F-A2AC-F5E468369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2875" y="1857598"/>
            <a:ext cx="118734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/>
            <a:r>
              <a:rPr lang="fr-FR" altLang="fr-FR" sz="2000" b="1" dirty="0">
                <a:solidFill>
                  <a:srgbClr val="333399"/>
                </a:solidFill>
                <a:latin typeface="+mj-lt"/>
                <a:cs typeface="Arial" panose="020B0604020202020204" pitchFamily="34" charset="0"/>
              </a:rPr>
              <a:t>HDL-</a:t>
            </a:r>
          </a:p>
          <a:p>
            <a:pPr algn="ctr" defTabSz="914400"/>
            <a:r>
              <a:rPr lang="fr-FR" altLang="fr-FR" sz="2000" b="1" dirty="0" err="1">
                <a:solidFill>
                  <a:srgbClr val="333399"/>
                </a:solidFill>
                <a:latin typeface="+mj-lt"/>
                <a:cs typeface="Arial" panose="020B0604020202020204" pitchFamily="34" charset="0"/>
              </a:rPr>
              <a:t>cholesterol</a:t>
            </a:r>
            <a:br>
              <a:rPr lang="fr-FR" altLang="fr-FR" sz="2000" b="1" dirty="0">
                <a:solidFill>
                  <a:srgbClr val="333399"/>
                </a:solidFill>
                <a:latin typeface="+mj-lt"/>
              </a:rPr>
            </a:br>
            <a:r>
              <a:rPr lang="fr-FR" altLang="fr-FR" sz="2000" dirty="0">
                <a:solidFill>
                  <a:srgbClr val="333399"/>
                </a:solidFill>
                <a:latin typeface="+mj-lt"/>
              </a:rPr>
              <a:t>ns</a:t>
            </a:r>
            <a:endParaRPr lang="fr-FR" altLang="fr-FR" sz="2000" b="1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47" name="Rectangle 45">
            <a:extLst>
              <a:ext uri="{FF2B5EF4-FFF2-40B4-BE49-F238E27FC236}">
                <a16:creationId xmlns:a16="http://schemas.microsoft.com/office/drawing/2014/main" id="{A5E6C48E-4964-40EB-A2D0-28CF8F549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5599" y="1857598"/>
            <a:ext cx="1346898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lang="fr-FR" altLang="fr-FR" sz="2000" b="1" dirty="0" err="1">
                <a:solidFill>
                  <a:srgbClr val="333399"/>
                </a:solidFill>
                <a:latin typeface="+mj-lt"/>
              </a:rPr>
              <a:t>Triglycerides</a:t>
            </a:r>
            <a:br>
              <a:rPr lang="fr-FR" altLang="fr-FR" sz="2000" b="1" dirty="0">
                <a:solidFill>
                  <a:srgbClr val="333399"/>
                </a:solidFill>
                <a:latin typeface="+mj-lt"/>
              </a:rPr>
            </a:br>
            <a:r>
              <a:rPr lang="fr-FR" altLang="fr-FR" sz="2000" dirty="0">
                <a:solidFill>
                  <a:srgbClr val="333399"/>
                </a:solidFill>
                <a:latin typeface="+mj-lt"/>
              </a:rPr>
              <a:t>p &lt; 0.001</a:t>
            </a:r>
            <a:endParaRPr lang="fr-FR" altLang="fr-FR" sz="2000" b="1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48" name="Titre 1">
            <a:extLst>
              <a:ext uri="{FF2B5EF4-FFF2-40B4-BE49-F238E27FC236}">
                <a16:creationId xmlns:a16="http://schemas.microsoft.com/office/drawing/2014/main" id="{E7AA0C93-0CD7-4C82-BF4D-3EDE36DE2FB3}"/>
              </a:ext>
            </a:extLst>
          </p:cNvPr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defTabSz="914400"/>
            <a:r>
              <a:rPr lang="fr-FR" sz="3200" kern="0">
                <a:ea typeface="ＭＳ Ｐゴシック" pitchFamily="-65" charset="-128"/>
                <a:cs typeface="ＭＳ Ｐゴシック" pitchFamily="-65" charset="-128"/>
              </a:rPr>
              <a:t>GS-US-380-1961 Study: Switch to BIC/FTC/TAF</a:t>
            </a:r>
            <a:endParaRPr lang="fr-FR" sz="3200" kern="0" dirty="0"/>
          </a:p>
        </p:txBody>
      </p:sp>
      <p:sp>
        <p:nvSpPr>
          <p:cNvPr id="49" name="AutoShape 162">
            <a:extLst>
              <a:ext uri="{FF2B5EF4-FFF2-40B4-BE49-F238E27FC236}">
                <a16:creationId xmlns:a16="http://schemas.microsoft.com/office/drawing/2014/main" id="{351E81D5-8793-48C1-83B9-09178743A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GS-US-380-1961</a:t>
            </a:r>
          </a:p>
        </p:txBody>
      </p:sp>
    </p:spTree>
    <p:extLst>
      <p:ext uri="{BB962C8B-B14F-4D97-AF65-F5344CB8AC3E}">
        <p14:creationId xmlns:p14="http://schemas.microsoft.com/office/powerpoint/2010/main" val="220757107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B4C62962-5847-49F4-8039-5224FD798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GS-US-380-1961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  <a:endParaRPr lang="en-US" altLang="fr-FR" sz="24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fr-FR" sz="2000" dirty="0">
                <a:ea typeface="ＭＳ Ｐゴシック" charset="-128"/>
              </a:rPr>
              <a:t>Switching to BIC/FTC/TAF was non inferior to continuing ATV- </a:t>
            </a:r>
            <a:br>
              <a:rPr lang="en-US" altLang="fr-FR" sz="2000" dirty="0">
                <a:ea typeface="ＭＳ Ｐゴシック" charset="-128"/>
              </a:rPr>
            </a:br>
            <a:r>
              <a:rPr lang="en-US" altLang="fr-FR" sz="2000" dirty="0">
                <a:ea typeface="ＭＳ Ｐゴシック" charset="-128"/>
              </a:rPr>
              <a:t>and EVG-based regimens at Week 48, in women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altLang="fr-FR" sz="2000" dirty="0">
                <a:ea typeface="ＭＳ Ｐゴシック" charset="-128"/>
              </a:rPr>
              <a:t>1.7% of participants in both groups had HIV-1 RNA ≥ 50 c/mL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altLang="fr-FR" sz="2000" dirty="0">
                <a:ea typeface="ＭＳ Ｐゴシック" charset="-128"/>
              </a:rPr>
              <a:t>96% of women treated with BIC/FTC/TAF maintained </a:t>
            </a:r>
            <a:br>
              <a:rPr lang="en-US" altLang="fr-FR" sz="2000" dirty="0">
                <a:ea typeface="ＭＳ Ｐゴシック" charset="-128"/>
              </a:rPr>
            </a:br>
            <a:r>
              <a:rPr lang="en-US" altLang="fr-FR" sz="2000" dirty="0">
                <a:ea typeface="ＭＳ Ｐゴシック" charset="-128"/>
              </a:rPr>
              <a:t>HIV-1 RNA &lt; 50 c/mL vs 95% with continuation of ART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fr-FR" sz="2000" dirty="0">
                <a:ea typeface="ＭＳ Ｐゴシック" charset="-128"/>
              </a:rPr>
              <a:t>No treatment-emergent resistance was observed in women receiving BIC/FTC/TAF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fr-FR" sz="2000" dirty="0">
                <a:ea typeface="ＭＳ Ｐゴシック" charset="-128"/>
              </a:rPr>
              <a:t>BIC/FTC/TAF was well tolerated, and no adverse event led to discontinuation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fr-FR" sz="2000" dirty="0">
                <a:ea typeface="ＭＳ Ｐゴシック" charset="-128"/>
              </a:rPr>
              <a:t>Changes from baseline in lipid parameters and renal markers were comparable between treatment arms</a:t>
            </a:r>
            <a:endParaRPr lang="en-US" altLang="fr-FR" sz="200" dirty="0">
              <a:ea typeface="ＭＳ Ｐゴシック" charset="-128"/>
            </a:endParaRPr>
          </a:p>
        </p:txBody>
      </p:sp>
      <p:sp>
        <p:nvSpPr>
          <p:cNvPr id="3" name="ZoneTexte 69">
            <a:extLst>
              <a:ext uri="{FF2B5EF4-FFF2-40B4-BE49-F238E27FC236}">
                <a16:creationId xmlns:a16="http://schemas.microsoft.com/office/drawing/2014/main" id="{6C6C28DF-E4C4-4395-B4ED-94DEB7656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 err="1">
                <a:solidFill>
                  <a:srgbClr val="CC0000"/>
                </a:solidFill>
              </a:rPr>
              <a:t>Kityo</a:t>
            </a:r>
            <a:r>
              <a:rPr lang="en-GB" sz="1200" i="1" dirty="0">
                <a:solidFill>
                  <a:srgbClr val="CC0000"/>
                </a:solidFill>
              </a:rPr>
              <a:t> C. CROI 2018, Abs. 500</a:t>
            </a:r>
          </a:p>
        </p:txBody>
      </p:sp>
      <p:sp>
        <p:nvSpPr>
          <p:cNvPr id="5" name="AutoShape 162">
            <a:extLst>
              <a:ext uri="{FF2B5EF4-FFF2-40B4-BE49-F238E27FC236}">
                <a16:creationId xmlns:a16="http://schemas.microsoft.com/office/drawing/2014/main" id="{1378CEBF-48EB-43CB-B0F3-0CF462340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GS-US-380-1961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2288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5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8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703</Words>
  <Application>Microsoft Office PowerPoint</Application>
  <PresentationFormat>Affichage à l'écran (4:3)</PresentationFormat>
  <Paragraphs>216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Cambria</vt:lpstr>
      <vt:lpstr>Trebuchet MS</vt:lpstr>
      <vt:lpstr>Verdana</vt:lpstr>
      <vt:lpstr>Wingdings</vt:lpstr>
      <vt:lpstr>ARV_trials_2018</vt:lpstr>
      <vt:lpstr>Switch to BIC/FTC/TAF</vt:lpstr>
      <vt:lpstr>GS-US-380-1961 Study: Switch to BIC/FTC/TAF</vt:lpstr>
      <vt:lpstr>GS-US-380-1961 Study: Switch to BIC/FTC/TAF</vt:lpstr>
      <vt:lpstr>GS-US-380-1961 Study: Switch to BIC/FTC/TAF</vt:lpstr>
      <vt:lpstr>Présentation PowerPoint</vt:lpstr>
      <vt:lpstr>Présentation PowerPoint</vt:lpstr>
      <vt:lpstr>Présentation PowerPoint</vt:lpstr>
      <vt:lpstr>GS-US-380-1961 Study: Switch to BIC/FTC/TAF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2018</dc:title>
  <dc:subject>AEI - www.aei.fr</dc:subject>
  <dc:creator>www.arv-trial.com</dc:creator>
  <cp:lastModifiedBy>Pilar</cp:lastModifiedBy>
  <cp:revision>233</cp:revision>
  <dcterms:created xsi:type="dcterms:W3CDTF">2014-10-03T08:50:57Z</dcterms:created>
  <dcterms:modified xsi:type="dcterms:W3CDTF">2018-05-07T14:56:40Z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