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90" r:id="rId2"/>
    <p:sldId id="375" r:id="rId3"/>
    <p:sldId id="376" r:id="rId4"/>
    <p:sldId id="377" r:id="rId5"/>
    <p:sldId id="378" r:id="rId6"/>
    <p:sldId id="379" r:id="rId7"/>
    <p:sldId id="380" r:id="rId8"/>
    <p:sldId id="381" r:id="rId9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8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55A2ACE-D365-46ED-A99C-EA7F526900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50850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CEAF6BE-AAB8-46FA-B1EA-848C489094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99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prstClr val="black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300">
                <a:solidFill>
                  <a:prstClr val="black"/>
                </a:solidFill>
              </a:rPr>
              <a:pPr algn="r" eaLnBrk="1" hangingPunct="1"/>
              <a:t>1</a:t>
            </a:fld>
            <a:endParaRPr lang="fr-FR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E184EA5-B748-4D32-A0D2-DD9FE763F0BB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3DDEE88-72AB-48BF-8494-C7FFB83309CA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12F0C24-9F89-496D-A925-A02A4498C528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A410CCF-2B64-437E-B5D9-D2F7D7EDFF55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736B956-0C88-4537-8D85-34E8F757AEDD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26C1C6D-C550-4F89-A899-D19B9F5F7A6D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A7EB5BC-D841-4769-AB6F-20D6B1A95D26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00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9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2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72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55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509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429125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in the proportion of patients with virologic rebound at W48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(upper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12%, 90% power)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Virologic rebound: 2 consecutive HIV-1 RNA ≥ 50 c/mL on study,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or last on-study HIV-1 RNA ≥ 50 c/mL followed by study discontinuation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8223" name="Group 31"/>
          <p:cNvGraphicFramePr>
            <a:graphicFrameLocks noGrp="1"/>
          </p:cNvGraphicFramePr>
          <p:nvPr/>
        </p:nvGraphicFramePr>
        <p:xfrm>
          <a:off x="5334000" y="2319338"/>
          <a:ext cx="3021013" cy="59076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</a:t>
                      </a:r>
                      <a:r>
                        <a:rPr kumimoji="0" lang="en-GB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continue other ARVs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22" name="Group 30"/>
          <p:cNvGraphicFramePr>
            <a:graphicFrameLocks noGrp="1"/>
          </p:cNvGraphicFramePr>
          <p:nvPr/>
        </p:nvGraphicFramePr>
        <p:xfrm>
          <a:off x="5334000" y="3316288"/>
          <a:ext cx="3021013" cy="57308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73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previous PI regimen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other ARVs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2035175" y="4029075"/>
            <a:ext cx="6327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 ATV 400 mg, or ATV/r 300/100 mg if TDF part of NRTI backbone</a:t>
            </a:r>
          </a:p>
        </p:txBody>
      </p:sp>
      <p:cxnSp>
        <p:nvCxnSpPr>
          <p:cNvPr id="4113" name="Connecteur droit 66"/>
          <p:cNvCxnSpPr>
            <a:cxnSpLocks noChangeShapeType="1"/>
          </p:cNvCxnSpPr>
          <p:nvPr/>
        </p:nvCxnSpPr>
        <p:spPr bwMode="auto">
          <a:xfrm rot="5400000">
            <a:off x="4225132" y="249951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4" name="Oval 170"/>
          <p:cNvSpPr>
            <a:spLocks noChangeArrowheads="1"/>
          </p:cNvSpPr>
          <p:nvPr/>
        </p:nvSpPr>
        <p:spPr bwMode="auto">
          <a:xfrm>
            <a:off x="3654425" y="12858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5" name="AutoShape 162"/>
          <p:cNvSpPr>
            <a:spLocks noChangeArrowheads="1"/>
          </p:cNvSpPr>
          <p:nvPr/>
        </p:nvSpPr>
        <p:spPr bwMode="auto">
          <a:xfrm>
            <a:off x="463550" y="2241550"/>
            <a:ext cx="3698875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419 HIV+ patients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stable PI-based regimen ≥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(PI dosed at least bid and &gt; 3 pills/day)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failure on PI therapy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50 c/mL ≥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&gt; 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cxnSp>
        <p:nvCxnSpPr>
          <p:cNvPr id="4116" name="AutoShape 60"/>
          <p:cNvCxnSpPr>
            <a:cxnSpLocks noChangeShapeType="1"/>
          </p:cNvCxnSpPr>
          <p:nvPr/>
        </p:nvCxnSpPr>
        <p:spPr bwMode="auto">
          <a:xfrm rot="10800000" flipH="1" flipV="1">
            <a:off x="5368925" y="26162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7" name="Line 63"/>
          <p:cNvSpPr>
            <a:spLocks noChangeShapeType="1"/>
          </p:cNvSpPr>
          <p:nvPr/>
        </p:nvSpPr>
        <p:spPr bwMode="auto">
          <a:xfrm>
            <a:off x="4157663" y="3095625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Rectangle 9"/>
          <p:cNvSpPr>
            <a:spLocks noChangeArrowheads="1"/>
          </p:cNvSpPr>
          <p:nvPr/>
        </p:nvSpPr>
        <p:spPr bwMode="auto">
          <a:xfrm>
            <a:off x="4579938" y="327183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141</a:t>
            </a:r>
          </a:p>
        </p:txBody>
      </p:sp>
      <p:sp>
        <p:nvSpPr>
          <p:cNvPr id="4119" name="Rectangle 8"/>
          <p:cNvSpPr>
            <a:spLocks noChangeArrowheads="1"/>
          </p:cNvSpPr>
          <p:nvPr/>
        </p:nvSpPr>
        <p:spPr bwMode="auto">
          <a:xfrm>
            <a:off x="4579938" y="2278063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278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172450" y="13620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1" name="Line 172"/>
          <p:cNvSpPr>
            <a:spLocks noChangeShapeType="1"/>
          </p:cNvSpPr>
          <p:nvPr/>
        </p:nvSpPr>
        <p:spPr bwMode="auto">
          <a:xfrm>
            <a:off x="8455025" y="19018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SWAN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ATV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412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41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4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5410200"/>
            <a:ext cx="9024938" cy="78263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PI use at screening was LPV/r: 37%, NFV: 33%, IDV/r: 10%, IDV: 8%,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	SQV/r: 6%, SQV: 3% </a:t>
            </a:r>
          </a:p>
          <a:p>
            <a:pPr>
              <a:lnSpc>
                <a:spcPct val="80000"/>
              </a:lnSpc>
            </a:pP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TDF was part of the ARV regimen in 37 patients (9%) [26 in the ATV group]</a:t>
            </a: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SWAN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ATV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</a:t>
            </a:r>
          </a:p>
        </p:txBody>
      </p:sp>
      <p:graphicFrame>
        <p:nvGraphicFramePr>
          <p:cNvPr id="9288" name="Group 72"/>
          <p:cNvGraphicFramePr>
            <a:graphicFrameLocks noGrp="1"/>
          </p:cNvGraphicFramePr>
          <p:nvPr>
            <p:ph idx="1"/>
          </p:nvPr>
        </p:nvGraphicFramePr>
        <p:xfrm>
          <a:off x="279400" y="1630363"/>
          <a:ext cx="8559800" cy="3683001"/>
        </p:xfrm>
        <a:graphic>
          <a:graphicData uri="http://schemas.openxmlformats.org/drawingml/2006/table">
            <a:tbl>
              <a:tblPr/>
              <a:tblGrid>
                <a:gridCol w="484188"/>
                <a:gridCol w="4605337"/>
                <a:gridCol w="1735138"/>
                <a:gridCol w="1735137"/>
              </a:tblGrid>
              <a:tr h="6351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</a:t>
                      </a:r>
                      <a:r>
                        <a:rPr kumimoji="0" lang="en-GB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278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Comparator PI,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141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AIDS diagnosis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27%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B and/or C co-infection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32%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31%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prior PI treatment, mean years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3.4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3.3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1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RNA at randomisation (baseline), median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c/mL</a:t>
                      </a:r>
                      <a:endParaRPr kumimoji="0" lang="en-GB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1.69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1.69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baseline,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489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 (14%)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27 (19%)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lack of efficacy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6" name="Rectangle 8"/>
          <p:cNvSpPr>
            <a:spLocks noChangeArrowheads="1"/>
          </p:cNvSpPr>
          <p:nvPr/>
        </p:nvSpPr>
        <p:spPr bwMode="auto">
          <a:xfrm>
            <a:off x="801688" y="1343025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517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614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  <p:sp>
        <p:nvSpPr>
          <p:cNvPr id="614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SWAN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ATV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6149" name="Rectangle 164"/>
          <p:cNvSpPr>
            <a:spLocks noChangeArrowheads="1"/>
          </p:cNvSpPr>
          <p:nvPr/>
        </p:nvSpPr>
        <p:spPr bwMode="auto">
          <a:xfrm>
            <a:off x="1095375" y="1189038"/>
            <a:ext cx="5180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/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Virologic rebound (HIV-1 RNA ≥ 50 c/mL)</a:t>
            </a:r>
          </a:p>
        </p:txBody>
      </p:sp>
      <p:sp>
        <p:nvSpPr>
          <p:cNvPr id="25610" name="ZoneTexte 78"/>
          <p:cNvSpPr txBox="1">
            <a:spLocks noChangeArrowheads="1"/>
          </p:cNvSpPr>
          <p:nvPr/>
        </p:nvSpPr>
        <p:spPr bwMode="auto">
          <a:xfrm>
            <a:off x="7031038" y="1143000"/>
            <a:ext cx="15827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2475"/>
              </a:lnSpc>
              <a:defRPr/>
            </a:pP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Treatment</a:t>
            </a: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>
              <a:lnSpc>
                <a:spcPts val="2475"/>
              </a:lnSpc>
              <a:defRPr/>
            </a:pP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failure</a:t>
            </a:r>
            <a:endParaRPr lang="fr-FR" sz="2400" b="1" dirty="0">
              <a:solidFill>
                <a:srgbClr val="CC3300"/>
              </a:solidFill>
              <a:latin typeface="+mj-lt"/>
              <a:ea typeface="ＭＳ Ｐゴシック" pitchFamily="34" charset="-128"/>
            </a:endParaRPr>
          </a:p>
        </p:txBody>
      </p:sp>
      <p:grpSp>
        <p:nvGrpSpPr>
          <p:cNvPr id="6151" name="Groupe 76"/>
          <p:cNvGrpSpPr>
            <a:grpSpLocks/>
          </p:cNvGrpSpPr>
          <p:nvPr/>
        </p:nvGrpSpPr>
        <p:grpSpPr bwMode="auto">
          <a:xfrm>
            <a:off x="228600" y="1714500"/>
            <a:ext cx="8382000" cy="4827588"/>
            <a:chOff x="228600" y="1714500"/>
            <a:chExt cx="8382000" cy="4827588"/>
          </a:xfrm>
        </p:grpSpPr>
        <p:grpSp>
          <p:nvGrpSpPr>
            <p:cNvPr id="6152" name="Group 81"/>
            <p:cNvGrpSpPr>
              <a:grpSpLocks/>
            </p:cNvGrpSpPr>
            <p:nvPr/>
          </p:nvGrpSpPr>
          <p:grpSpPr bwMode="auto">
            <a:xfrm>
              <a:off x="228600" y="1905000"/>
              <a:ext cx="8382000" cy="4637088"/>
              <a:chOff x="427" y="1088"/>
              <a:chExt cx="5280" cy="2988"/>
            </a:xfrm>
          </p:grpSpPr>
          <p:sp>
            <p:nvSpPr>
              <p:cNvPr id="6157" name="Line 141"/>
              <p:cNvSpPr>
                <a:spLocks noChangeShapeType="1"/>
              </p:cNvSpPr>
              <p:nvPr/>
            </p:nvSpPr>
            <p:spPr bwMode="auto">
              <a:xfrm>
                <a:off x="968" y="1175"/>
                <a:ext cx="0" cy="2357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8" name="Line 142"/>
              <p:cNvSpPr>
                <a:spLocks noChangeShapeType="1"/>
              </p:cNvSpPr>
              <p:nvPr/>
            </p:nvSpPr>
            <p:spPr bwMode="auto">
              <a:xfrm>
                <a:off x="914" y="3502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" name="Line 143"/>
              <p:cNvSpPr>
                <a:spLocks noChangeShapeType="1"/>
              </p:cNvSpPr>
              <p:nvPr/>
            </p:nvSpPr>
            <p:spPr bwMode="auto">
              <a:xfrm>
                <a:off x="920" y="3212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" name="Line 144"/>
              <p:cNvSpPr>
                <a:spLocks noChangeShapeType="1"/>
              </p:cNvSpPr>
              <p:nvPr/>
            </p:nvSpPr>
            <p:spPr bwMode="auto">
              <a:xfrm>
                <a:off x="920" y="2921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" name="Line 145"/>
              <p:cNvSpPr>
                <a:spLocks noChangeShapeType="1"/>
              </p:cNvSpPr>
              <p:nvPr/>
            </p:nvSpPr>
            <p:spPr bwMode="auto">
              <a:xfrm>
                <a:off x="920" y="2629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" name="Line 146"/>
              <p:cNvSpPr>
                <a:spLocks noChangeShapeType="1"/>
              </p:cNvSpPr>
              <p:nvPr/>
            </p:nvSpPr>
            <p:spPr bwMode="auto">
              <a:xfrm>
                <a:off x="920" y="2050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" name="Line 147"/>
              <p:cNvSpPr>
                <a:spLocks noChangeShapeType="1"/>
              </p:cNvSpPr>
              <p:nvPr/>
            </p:nvSpPr>
            <p:spPr bwMode="auto">
              <a:xfrm>
                <a:off x="920" y="2338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4" name="Line 151"/>
              <p:cNvSpPr>
                <a:spLocks noChangeShapeType="1"/>
              </p:cNvSpPr>
              <p:nvPr/>
            </p:nvSpPr>
            <p:spPr bwMode="auto">
              <a:xfrm flipV="1">
                <a:off x="3178" y="3502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" name="Rectangle 159"/>
              <p:cNvSpPr>
                <a:spLocks noChangeArrowheads="1"/>
              </p:cNvSpPr>
              <p:nvPr/>
            </p:nvSpPr>
            <p:spPr bwMode="auto">
              <a:xfrm>
                <a:off x="806" y="3440"/>
                <a:ext cx="6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66" name="Rectangle 160"/>
              <p:cNvSpPr>
                <a:spLocks noChangeArrowheads="1"/>
              </p:cNvSpPr>
              <p:nvPr/>
            </p:nvSpPr>
            <p:spPr bwMode="auto">
              <a:xfrm>
                <a:off x="806" y="3118"/>
                <a:ext cx="6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5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67" name="Rectangle 161"/>
              <p:cNvSpPr>
                <a:spLocks noChangeArrowheads="1"/>
              </p:cNvSpPr>
              <p:nvPr/>
            </p:nvSpPr>
            <p:spPr bwMode="auto">
              <a:xfrm>
                <a:off x="744" y="2851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10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68" name="Rectangle 162"/>
              <p:cNvSpPr>
                <a:spLocks noChangeArrowheads="1"/>
              </p:cNvSpPr>
              <p:nvPr/>
            </p:nvSpPr>
            <p:spPr bwMode="auto">
              <a:xfrm>
                <a:off x="744" y="2549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15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69" name="Rectangle 163"/>
              <p:cNvSpPr>
                <a:spLocks noChangeArrowheads="1"/>
              </p:cNvSpPr>
              <p:nvPr/>
            </p:nvSpPr>
            <p:spPr bwMode="auto">
              <a:xfrm>
                <a:off x="744" y="1397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35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0" name="Rectangle 164"/>
              <p:cNvSpPr>
                <a:spLocks noChangeArrowheads="1"/>
              </p:cNvSpPr>
              <p:nvPr/>
            </p:nvSpPr>
            <p:spPr bwMode="auto">
              <a:xfrm>
                <a:off x="744" y="1113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40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1" name="Line 146"/>
              <p:cNvSpPr>
                <a:spLocks noChangeShapeType="1"/>
              </p:cNvSpPr>
              <p:nvPr/>
            </p:nvSpPr>
            <p:spPr bwMode="auto">
              <a:xfrm>
                <a:off x="922" y="1754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" name="Line 146"/>
              <p:cNvSpPr>
                <a:spLocks noChangeShapeType="1"/>
              </p:cNvSpPr>
              <p:nvPr/>
            </p:nvSpPr>
            <p:spPr bwMode="auto">
              <a:xfrm>
                <a:off x="922" y="1470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" name="Line 146"/>
              <p:cNvSpPr>
                <a:spLocks noChangeShapeType="1"/>
              </p:cNvSpPr>
              <p:nvPr/>
            </p:nvSpPr>
            <p:spPr bwMode="auto">
              <a:xfrm>
                <a:off x="922" y="1176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" name="Rectangle 163"/>
              <p:cNvSpPr>
                <a:spLocks noChangeArrowheads="1"/>
              </p:cNvSpPr>
              <p:nvPr/>
            </p:nvSpPr>
            <p:spPr bwMode="auto">
              <a:xfrm>
                <a:off x="744" y="1687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30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5" name="Rectangle 163"/>
              <p:cNvSpPr>
                <a:spLocks noChangeArrowheads="1"/>
              </p:cNvSpPr>
              <p:nvPr/>
            </p:nvSpPr>
            <p:spPr bwMode="auto">
              <a:xfrm>
                <a:off x="744" y="1983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25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6" name="Rectangle 163"/>
              <p:cNvSpPr>
                <a:spLocks noChangeArrowheads="1"/>
              </p:cNvSpPr>
              <p:nvPr/>
            </p:nvSpPr>
            <p:spPr bwMode="auto">
              <a:xfrm>
                <a:off x="744" y="2271"/>
                <a:ext cx="1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 defTabSz="914400"/>
                <a:r>
                  <a:rPr lang="en-GB" sz="1400" b="1">
                    <a:solidFill>
                      <a:srgbClr val="000066"/>
                    </a:solidFill>
                  </a:rPr>
                  <a:t>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7" name="Rectangle 164"/>
              <p:cNvSpPr>
                <a:spLocks noChangeArrowheads="1"/>
              </p:cNvSpPr>
              <p:nvPr/>
            </p:nvSpPr>
            <p:spPr bwMode="auto">
              <a:xfrm>
                <a:off x="1358" y="2108"/>
                <a:ext cx="402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200">
                    <a:solidFill>
                      <a:srgbClr val="000066"/>
                    </a:solidFill>
                  </a:rPr>
                  <a:t>p = 0,004</a:t>
                </a:r>
                <a:endParaRPr lang="en-GB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78" name="Rectangle 164"/>
              <p:cNvSpPr>
                <a:spLocks noChangeArrowheads="1"/>
              </p:cNvSpPr>
              <p:nvPr/>
            </p:nvSpPr>
            <p:spPr bwMode="auto">
              <a:xfrm>
                <a:off x="2447" y="2380"/>
                <a:ext cx="34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200">
                    <a:solidFill>
                      <a:srgbClr val="000066"/>
                    </a:solidFill>
                  </a:rPr>
                  <a:t>p = 0,53</a:t>
                </a:r>
                <a:endParaRPr lang="en-GB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79" name="Rectangle 164"/>
              <p:cNvSpPr>
                <a:spLocks noChangeArrowheads="1"/>
              </p:cNvSpPr>
              <p:nvPr/>
            </p:nvSpPr>
            <p:spPr bwMode="auto">
              <a:xfrm>
                <a:off x="3571" y="1724"/>
                <a:ext cx="402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200">
                    <a:solidFill>
                      <a:srgbClr val="000066"/>
                    </a:solidFill>
                  </a:rPr>
                  <a:t>p &lt; 0,001</a:t>
                </a:r>
                <a:endParaRPr lang="en-GB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80" name="Rectangle 164"/>
              <p:cNvSpPr>
                <a:spLocks noChangeArrowheads="1"/>
              </p:cNvSpPr>
              <p:nvPr/>
            </p:nvSpPr>
            <p:spPr bwMode="auto">
              <a:xfrm>
                <a:off x="5044" y="1088"/>
                <a:ext cx="402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200">
                    <a:solidFill>
                      <a:srgbClr val="000066"/>
                    </a:solidFill>
                  </a:rPr>
                  <a:t>p = 0,004</a:t>
                </a:r>
                <a:endParaRPr lang="en-GB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81" name="Rectangle 153"/>
              <p:cNvSpPr>
                <a:spLocks noChangeArrowheads="1"/>
              </p:cNvSpPr>
              <p:nvPr/>
            </p:nvSpPr>
            <p:spPr bwMode="auto">
              <a:xfrm>
                <a:off x="1290" y="2936"/>
                <a:ext cx="16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 defTabSz="914400"/>
                <a:r>
                  <a:rPr lang="en-GB" sz="1400" b="1">
                    <a:solidFill>
                      <a:srgbClr val="660066"/>
                    </a:solidFill>
                  </a:rPr>
                  <a:t>7%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82" name="Rectangle 154"/>
              <p:cNvSpPr>
                <a:spLocks noChangeArrowheads="1"/>
              </p:cNvSpPr>
              <p:nvPr/>
            </p:nvSpPr>
            <p:spPr bwMode="auto">
              <a:xfrm>
                <a:off x="2349" y="2879"/>
                <a:ext cx="16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 defTabSz="914400"/>
                <a:r>
                  <a:rPr lang="en-GB" sz="1400" b="1">
                    <a:solidFill>
                      <a:srgbClr val="660066"/>
                    </a:solidFill>
                  </a:rPr>
                  <a:t>8%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83" name="Rectangle 155"/>
              <p:cNvSpPr>
                <a:spLocks noChangeArrowheads="1"/>
              </p:cNvSpPr>
              <p:nvPr/>
            </p:nvSpPr>
            <p:spPr bwMode="auto">
              <a:xfrm>
                <a:off x="3518" y="3052"/>
                <a:ext cx="16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5%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84" name="Rectangle 156"/>
              <p:cNvSpPr>
                <a:spLocks noChangeArrowheads="1"/>
              </p:cNvSpPr>
              <p:nvPr/>
            </p:nvSpPr>
            <p:spPr bwMode="auto">
              <a:xfrm>
                <a:off x="1644" y="2421"/>
                <a:ext cx="226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 defTabSz="914400"/>
                <a:r>
                  <a:rPr lang="en-GB" sz="1400" b="1">
                    <a:solidFill>
                      <a:srgbClr val="CC66FF"/>
                    </a:solidFill>
                  </a:rPr>
                  <a:t>16%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85" name="Rectangle 157"/>
              <p:cNvSpPr>
                <a:spLocks noChangeArrowheads="1"/>
              </p:cNvSpPr>
              <p:nvPr/>
            </p:nvSpPr>
            <p:spPr bwMode="auto">
              <a:xfrm>
                <a:off x="2694" y="2710"/>
                <a:ext cx="22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11%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86" name="Rectangle 158"/>
              <p:cNvSpPr>
                <a:spLocks noChangeArrowheads="1"/>
              </p:cNvSpPr>
              <p:nvPr/>
            </p:nvSpPr>
            <p:spPr bwMode="auto">
              <a:xfrm>
                <a:off x="3873" y="2035"/>
                <a:ext cx="226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22%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87" name="Rectangle 155"/>
              <p:cNvSpPr>
                <a:spLocks noChangeArrowheads="1"/>
              </p:cNvSpPr>
              <p:nvPr/>
            </p:nvSpPr>
            <p:spPr bwMode="auto">
              <a:xfrm>
                <a:off x="4938" y="2122"/>
                <a:ext cx="22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21%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88" name="Rectangle 158"/>
              <p:cNvSpPr>
                <a:spLocks noChangeArrowheads="1"/>
              </p:cNvSpPr>
              <p:nvPr/>
            </p:nvSpPr>
            <p:spPr bwMode="auto">
              <a:xfrm>
                <a:off x="5327" y="1363"/>
                <a:ext cx="226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34%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89" name="Rectangle 153"/>
              <p:cNvSpPr>
                <a:spLocks noChangeArrowheads="1"/>
              </p:cNvSpPr>
              <p:nvPr/>
            </p:nvSpPr>
            <p:spPr bwMode="auto">
              <a:xfrm>
                <a:off x="1170" y="3504"/>
                <a:ext cx="341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19/278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90" name="Rectangle 156"/>
              <p:cNvSpPr>
                <a:spLocks noChangeArrowheads="1"/>
              </p:cNvSpPr>
              <p:nvPr/>
            </p:nvSpPr>
            <p:spPr bwMode="auto">
              <a:xfrm>
                <a:off x="1639" y="3504"/>
                <a:ext cx="34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22/141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91" name="Rectangle 153"/>
              <p:cNvSpPr>
                <a:spLocks noChangeArrowheads="1"/>
              </p:cNvSpPr>
              <p:nvPr/>
            </p:nvSpPr>
            <p:spPr bwMode="auto">
              <a:xfrm>
                <a:off x="2260" y="3506"/>
                <a:ext cx="341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12/150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92" name="Rectangle 156"/>
              <p:cNvSpPr>
                <a:spLocks noChangeArrowheads="1"/>
              </p:cNvSpPr>
              <p:nvPr/>
            </p:nvSpPr>
            <p:spPr bwMode="auto">
              <a:xfrm>
                <a:off x="2698" y="3506"/>
                <a:ext cx="219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8/76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93" name="Rectangle 153"/>
              <p:cNvSpPr>
                <a:spLocks noChangeArrowheads="1"/>
              </p:cNvSpPr>
              <p:nvPr/>
            </p:nvSpPr>
            <p:spPr bwMode="auto">
              <a:xfrm>
                <a:off x="3460" y="3506"/>
                <a:ext cx="279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7/128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94" name="Rectangle 156"/>
              <p:cNvSpPr>
                <a:spLocks noChangeArrowheads="1"/>
              </p:cNvSpPr>
              <p:nvPr/>
            </p:nvSpPr>
            <p:spPr bwMode="auto">
              <a:xfrm>
                <a:off x="3846" y="3506"/>
                <a:ext cx="282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14/65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95" name="Rectangle 153"/>
              <p:cNvSpPr>
                <a:spLocks noChangeArrowheads="1"/>
              </p:cNvSpPr>
              <p:nvPr/>
            </p:nvSpPr>
            <p:spPr bwMode="auto">
              <a:xfrm>
                <a:off x="4835" y="3506"/>
                <a:ext cx="341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660066"/>
                    </a:solidFill>
                  </a:rPr>
                  <a:t>59/278</a:t>
                </a:r>
                <a:endParaRPr lang="en-GB" sz="1400">
                  <a:solidFill>
                    <a:srgbClr val="660066"/>
                  </a:solidFill>
                </a:endParaRPr>
              </a:p>
            </p:txBody>
          </p:sp>
          <p:sp>
            <p:nvSpPr>
              <p:cNvPr id="6196" name="Rectangle 156"/>
              <p:cNvSpPr>
                <a:spLocks noChangeArrowheads="1"/>
              </p:cNvSpPr>
              <p:nvPr/>
            </p:nvSpPr>
            <p:spPr bwMode="auto">
              <a:xfrm>
                <a:off x="5304" y="3506"/>
                <a:ext cx="344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48/141</a:t>
                </a:r>
                <a:endParaRPr lang="en-GB" sz="14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97" name="Rectangle 159"/>
              <p:cNvSpPr>
                <a:spLocks noChangeArrowheads="1"/>
              </p:cNvSpPr>
              <p:nvPr/>
            </p:nvSpPr>
            <p:spPr bwMode="auto">
              <a:xfrm>
                <a:off x="427" y="3661"/>
                <a:ext cx="546" cy="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 defTabSz="914400"/>
                <a:r>
                  <a:rPr lang="en-GB" sz="1400" b="1">
                    <a:solidFill>
                      <a:srgbClr val="000066"/>
                    </a:solidFill>
                  </a:rPr>
                  <a:t>Difference</a:t>
                </a:r>
                <a:br>
                  <a:rPr lang="en-GB" sz="1400" b="1">
                    <a:solidFill>
                      <a:srgbClr val="000066"/>
                    </a:solidFill>
                  </a:rPr>
                </a:br>
                <a:r>
                  <a:rPr lang="en-GB" sz="1400" b="1">
                    <a:solidFill>
                      <a:srgbClr val="000066"/>
                    </a:solidFill>
                  </a:rPr>
                  <a:t>estimate</a:t>
                </a:r>
              </a:p>
              <a:p>
                <a:pPr algn="l" defTabSz="914400"/>
                <a:r>
                  <a:rPr lang="en-GB" sz="1400" b="1">
                    <a:solidFill>
                      <a:srgbClr val="000066"/>
                    </a:solidFill>
                  </a:rPr>
                  <a:t>(95% CI)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98" name="Rectangle 159"/>
              <p:cNvSpPr>
                <a:spLocks noChangeArrowheads="1"/>
              </p:cNvSpPr>
              <p:nvPr/>
            </p:nvSpPr>
            <p:spPr bwMode="auto">
              <a:xfrm>
                <a:off x="1077" y="3795"/>
                <a:ext cx="910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0066"/>
                    </a:solidFill>
                  </a:rPr>
                  <a:t>-8.8 (-14.8 ; -2.7)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99" name="Rectangle 159"/>
              <p:cNvSpPr>
                <a:spLocks noChangeArrowheads="1"/>
              </p:cNvSpPr>
              <p:nvPr/>
            </p:nvSpPr>
            <p:spPr bwMode="auto">
              <a:xfrm>
                <a:off x="2154" y="3795"/>
                <a:ext cx="873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0066"/>
                    </a:solidFill>
                  </a:rPr>
                  <a:t>-2.5 (-10.4 ; 5.3)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200" name="Rectangle 159"/>
              <p:cNvSpPr>
                <a:spLocks noChangeArrowheads="1"/>
              </p:cNvSpPr>
              <p:nvPr/>
            </p:nvSpPr>
            <p:spPr bwMode="auto">
              <a:xfrm>
                <a:off x="3249" y="3795"/>
                <a:ext cx="97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0066"/>
                    </a:solidFill>
                  </a:rPr>
                  <a:t>-16.1 (-25.4 ; -6.8)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201" name="Rectangle 159"/>
              <p:cNvSpPr>
                <a:spLocks noChangeArrowheads="1"/>
              </p:cNvSpPr>
              <p:nvPr/>
            </p:nvSpPr>
            <p:spPr bwMode="auto">
              <a:xfrm>
                <a:off x="4735" y="3795"/>
                <a:ext cx="97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0066"/>
                    </a:solidFill>
                  </a:rPr>
                  <a:t>-12.8 (-21.7 ; -4.0)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202" name="Rectangle 58"/>
              <p:cNvSpPr>
                <a:spLocks noChangeArrowheads="1"/>
              </p:cNvSpPr>
              <p:nvPr/>
            </p:nvSpPr>
            <p:spPr bwMode="auto">
              <a:xfrm>
                <a:off x="2265" y="3034"/>
                <a:ext cx="330" cy="471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3" name="Rectangle 59"/>
              <p:cNvSpPr>
                <a:spLocks noChangeArrowheads="1"/>
              </p:cNvSpPr>
              <p:nvPr/>
            </p:nvSpPr>
            <p:spPr bwMode="auto">
              <a:xfrm>
                <a:off x="3434" y="3208"/>
                <a:ext cx="330" cy="297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4" name="Rectangle 60"/>
              <p:cNvSpPr>
                <a:spLocks noChangeArrowheads="1"/>
              </p:cNvSpPr>
              <p:nvPr/>
            </p:nvSpPr>
            <p:spPr bwMode="auto">
              <a:xfrm>
                <a:off x="1206" y="3106"/>
                <a:ext cx="330" cy="399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5" name="Rectangle 61"/>
              <p:cNvSpPr>
                <a:spLocks noChangeArrowheads="1"/>
              </p:cNvSpPr>
              <p:nvPr/>
            </p:nvSpPr>
            <p:spPr bwMode="auto">
              <a:xfrm>
                <a:off x="4885" y="2284"/>
                <a:ext cx="330" cy="1221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6" name="Rectangle 62"/>
              <p:cNvSpPr>
                <a:spLocks noChangeArrowheads="1"/>
              </p:cNvSpPr>
              <p:nvPr/>
            </p:nvSpPr>
            <p:spPr bwMode="auto">
              <a:xfrm>
                <a:off x="5274" y="1552"/>
                <a:ext cx="330" cy="1953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7" name="Rectangle 63"/>
              <p:cNvSpPr>
                <a:spLocks noChangeArrowheads="1"/>
              </p:cNvSpPr>
              <p:nvPr/>
            </p:nvSpPr>
            <p:spPr bwMode="auto">
              <a:xfrm>
                <a:off x="3820" y="2200"/>
                <a:ext cx="330" cy="1305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8" name="Rectangle 64"/>
              <p:cNvSpPr>
                <a:spLocks noChangeArrowheads="1"/>
              </p:cNvSpPr>
              <p:nvPr/>
            </p:nvSpPr>
            <p:spPr bwMode="auto">
              <a:xfrm>
                <a:off x="2641" y="2848"/>
                <a:ext cx="330" cy="657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09" name="Rectangle 65"/>
              <p:cNvSpPr>
                <a:spLocks noChangeArrowheads="1"/>
              </p:cNvSpPr>
              <p:nvPr/>
            </p:nvSpPr>
            <p:spPr bwMode="auto">
              <a:xfrm>
                <a:off x="1591" y="2578"/>
                <a:ext cx="330" cy="927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10" name="AutoShape 165"/>
              <p:cNvSpPr>
                <a:spLocks noChangeArrowheads="1"/>
              </p:cNvSpPr>
              <p:nvPr/>
            </p:nvSpPr>
            <p:spPr bwMode="auto">
              <a:xfrm>
                <a:off x="1590" y="1462"/>
                <a:ext cx="2564" cy="212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6211" name="Rectangle 3"/>
              <p:cNvSpPr>
                <a:spLocks noChangeArrowheads="1"/>
              </p:cNvSpPr>
              <p:nvPr/>
            </p:nvSpPr>
            <p:spPr bwMode="auto">
              <a:xfrm>
                <a:off x="1679" y="1524"/>
                <a:ext cx="112" cy="91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212" name="Rectangle 4"/>
              <p:cNvSpPr>
                <a:spLocks noChangeArrowheads="1"/>
              </p:cNvSpPr>
              <p:nvPr/>
            </p:nvSpPr>
            <p:spPr bwMode="auto">
              <a:xfrm>
                <a:off x="2640" y="1523"/>
                <a:ext cx="112" cy="91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213" name="ZoneTexte 84"/>
              <p:cNvSpPr txBox="1">
                <a:spLocks noChangeArrowheads="1"/>
              </p:cNvSpPr>
              <p:nvPr/>
            </p:nvSpPr>
            <p:spPr bwMode="auto">
              <a:xfrm>
                <a:off x="1770" y="1448"/>
                <a:ext cx="74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ATV group</a:t>
                </a:r>
              </a:p>
            </p:txBody>
          </p:sp>
          <p:sp>
            <p:nvSpPr>
              <p:cNvPr id="6214" name="ZoneTexte 85"/>
              <p:cNvSpPr txBox="1">
                <a:spLocks noChangeArrowheads="1"/>
              </p:cNvSpPr>
              <p:nvPr/>
            </p:nvSpPr>
            <p:spPr bwMode="auto">
              <a:xfrm>
                <a:off x="2754" y="1449"/>
                <a:ext cx="1365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Comparator PI group</a:t>
                </a:r>
              </a:p>
            </p:txBody>
          </p:sp>
          <p:cxnSp>
            <p:nvCxnSpPr>
              <p:cNvPr id="6215" name="AutoShape 73"/>
              <p:cNvCxnSpPr>
                <a:cxnSpLocks noChangeShapeType="1"/>
                <a:stCxn id="6181" idx="0"/>
                <a:endCxn id="6184" idx="0"/>
              </p:cNvCxnSpPr>
              <p:nvPr/>
            </p:nvCxnSpPr>
            <p:spPr bwMode="auto">
              <a:xfrm rot="5400000" flipH="1" flipV="1">
                <a:off x="1307" y="2486"/>
                <a:ext cx="515" cy="386"/>
              </a:xfrm>
              <a:prstGeom prst="bentConnector3">
                <a:avLst>
                  <a:gd name="adj1" fmla="val 128481"/>
                </a:avLst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16" name="AutoShape 74"/>
              <p:cNvCxnSpPr>
                <a:cxnSpLocks noChangeShapeType="1"/>
                <a:stCxn id="6182" idx="0"/>
                <a:endCxn id="6185" idx="0"/>
              </p:cNvCxnSpPr>
              <p:nvPr/>
            </p:nvCxnSpPr>
            <p:spPr bwMode="auto">
              <a:xfrm rot="5400000" flipH="1" flipV="1">
                <a:off x="2532" y="2608"/>
                <a:ext cx="169" cy="374"/>
              </a:xfrm>
              <a:prstGeom prst="bentConnector3">
                <a:avLst>
                  <a:gd name="adj1" fmla="val 186787"/>
                </a:avLst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17" name="AutoShape 77"/>
              <p:cNvCxnSpPr>
                <a:cxnSpLocks noChangeShapeType="1"/>
                <a:stCxn id="6183" idx="0"/>
                <a:endCxn id="6186" idx="0"/>
              </p:cNvCxnSpPr>
              <p:nvPr/>
            </p:nvCxnSpPr>
            <p:spPr bwMode="auto">
              <a:xfrm rot="5400000" flipH="1" flipV="1">
                <a:off x="3284" y="2350"/>
                <a:ext cx="1017" cy="387"/>
              </a:xfrm>
              <a:prstGeom prst="bentConnector3">
                <a:avLst>
                  <a:gd name="adj1" fmla="val 114421"/>
                </a:avLst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18" name="AutoShape 78"/>
              <p:cNvCxnSpPr>
                <a:cxnSpLocks noChangeShapeType="1"/>
                <a:stCxn id="6187" idx="0"/>
                <a:endCxn id="6188" idx="0"/>
              </p:cNvCxnSpPr>
              <p:nvPr/>
            </p:nvCxnSpPr>
            <p:spPr bwMode="auto">
              <a:xfrm rot="5400000" flipH="1" flipV="1">
                <a:off x="4866" y="1548"/>
                <a:ext cx="759" cy="390"/>
              </a:xfrm>
              <a:prstGeom prst="bentConnector3">
                <a:avLst>
                  <a:gd name="adj1" fmla="val 115560"/>
                </a:avLst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19" name="Line 151"/>
              <p:cNvSpPr>
                <a:spLocks noChangeShapeType="1"/>
              </p:cNvSpPr>
              <p:nvPr/>
            </p:nvSpPr>
            <p:spPr bwMode="auto">
              <a:xfrm flipV="1">
                <a:off x="4304" y="3503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20" name="Line 151"/>
              <p:cNvSpPr>
                <a:spLocks noChangeShapeType="1"/>
              </p:cNvSpPr>
              <p:nvPr/>
            </p:nvSpPr>
            <p:spPr bwMode="auto">
              <a:xfrm flipV="1">
                <a:off x="2100" y="3504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21" name="Line 148"/>
              <p:cNvSpPr>
                <a:spLocks noChangeShapeType="1"/>
              </p:cNvSpPr>
              <p:nvPr/>
            </p:nvSpPr>
            <p:spPr bwMode="auto">
              <a:xfrm>
                <a:off x="956" y="3502"/>
                <a:ext cx="475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6153" name="ZoneTexte 75"/>
            <p:cNvSpPr txBox="1">
              <a:spLocks noChangeArrowheads="1"/>
            </p:cNvSpPr>
            <p:nvPr/>
          </p:nvSpPr>
          <p:spPr bwMode="auto">
            <a:xfrm>
              <a:off x="3289300" y="1922463"/>
              <a:ext cx="1416050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333399"/>
                  </a:solidFill>
                </a:rPr>
                <a:t>Patients on PI/r</a:t>
              </a:r>
            </a:p>
            <a:p>
              <a:pPr eaLnBrk="1" hangingPunct="1"/>
              <a:r>
                <a:rPr lang="fr-FR" sz="1400">
                  <a:solidFill>
                    <a:srgbClr val="333399"/>
                  </a:solidFill>
                </a:rPr>
                <a:t>at screening</a:t>
              </a:r>
            </a:p>
          </p:txBody>
        </p:sp>
        <p:sp>
          <p:nvSpPr>
            <p:cNvPr id="6154" name="ZoneTexte 76"/>
            <p:cNvSpPr txBox="1">
              <a:spLocks noChangeArrowheads="1"/>
            </p:cNvSpPr>
            <p:nvPr/>
          </p:nvSpPr>
          <p:spPr bwMode="auto">
            <a:xfrm>
              <a:off x="1809750" y="2028825"/>
              <a:ext cx="106362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333399"/>
                  </a:solidFill>
                </a:rPr>
                <a:t>All patients</a:t>
              </a:r>
            </a:p>
          </p:txBody>
        </p:sp>
        <p:sp>
          <p:nvSpPr>
            <p:cNvPr id="6155" name="ZoneTexte 77"/>
            <p:cNvSpPr txBox="1">
              <a:spLocks noChangeArrowheads="1"/>
            </p:cNvSpPr>
            <p:nvPr/>
          </p:nvSpPr>
          <p:spPr bwMode="auto">
            <a:xfrm>
              <a:off x="4757738" y="1922463"/>
              <a:ext cx="1971675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333399"/>
                  </a:solidFill>
                </a:rPr>
                <a:t>Patients on unboosted </a:t>
              </a:r>
            </a:p>
            <a:p>
              <a:pPr eaLnBrk="1" hangingPunct="1"/>
              <a:r>
                <a:rPr lang="fr-FR" sz="1400">
                  <a:solidFill>
                    <a:srgbClr val="333399"/>
                  </a:solidFill>
                </a:rPr>
                <a:t>PI at screening</a:t>
              </a:r>
            </a:p>
          </p:txBody>
        </p:sp>
        <p:sp>
          <p:nvSpPr>
            <p:cNvPr id="6156" name="Rectangle 79"/>
            <p:cNvSpPr>
              <a:spLocks noChangeArrowheads="1"/>
            </p:cNvSpPr>
            <p:nvPr/>
          </p:nvSpPr>
          <p:spPr bwMode="auto">
            <a:xfrm>
              <a:off x="838200" y="1714500"/>
              <a:ext cx="3905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b="1">
                  <a:solidFill>
                    <a:srgbClr val="000066"/>
                  </a:solidFill>
                </a:rPr>
                <a:t>%</a:t>
              </a: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SWAN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ATV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717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717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  <p:grpSp>
        <p:nvGrpSpPr>
          <p:cNvPr id="7173" name="Groupe 92"/>
          <p:cNvGrpSpPr>
            <a:grpSpLocks/>
          </p:cNvGrpSpPr>
          <p:nvPr/>
        </p:nvGrpSpPr>
        <p:grpSpPr bwMode="auto">
          <a:xfrm>
            <a:off x="2524125" y="6108700"/>
            <a:ext cx="4070350" cy="368300"/>
            <a:chOff x="2524125" y="6108700"/>
            <a:chExt cx="4070350" cy="368300"/>
          </a:xfrm>
        </p:grpSpPr>
        <p:sp>
          <p:nvSpPr>
            <p:cNvPr id="7257" name="AutoShape 165"/>
            <p:cNvSpPr>
              <a:spLocks noChangeArrowheads="1"/>
            </p:cNvSpPr>
            <p:nvPr/>
          </p:nvSpPr>
          <p:spPr bwMode="auto">
            <a:xfrm>
              <a:off x="2524125" y="6130925"/>
              <a:ext cx="4070350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258" name="Rectangle 3"/>
            <p:cNvSpPr>
              <a:spLocks noChangeArrowheads="1"/>
            </p:cNvSpPr>
            <p:nvPr/>
          </p:nvSpPr>
          <p:spPr bwMode="auto">
            <a:xfrm>
              <a:off x="2665413" y="6229350"/>
              <a:ext cx="177800" cy="144463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259" name="Rectangle 4"/>
            <p:cNvSpPr>
              <a:spLocks noChangeArrowheads="1"/>
            </p:cNvSpPr>
            <p:nvPr/>
          </p:nvSpPr>
          <p:spPr bwMode="auto">
            <a:xfrm>
              <a:off x="4191000" y="6227763"/>
              <a:ext cx="177800" cy="14446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260" name="ZoneTexte 84"/>
            <p:cNvSpPr txBox="1">
              <a:spLocks noChangeArrowheads="1"/>
            </p:cNvSpPr>
            <p:nvPr/>
          </p:nvSpPr>
          <p:spPr bwMode="auto">
            <a:xfrm>
              <a:off x="2809875" y="6108700"/>
              <a:ext cx="11779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 group</a:t>
              </a:r>
            </a:p>
          </p:txBody>
        </p:sp>
        <p:sp>
          <p:nvSpPr>
            <p:cNvPr id="7261" name="ZoneTexte 85"/>
            <p:cNvSpPr txBox="1">
              <a:spLocks noChangeArrowheads="1"/>
            </p:cNvSpPr>
            <p:nvPr/>
          </p:nvSpPr>
          <p:spPr bwMode="auto">
            <a:xfrm>
              <a:off x="4371975" y="6110288"/>
              <a:ext cx="21669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Comparator PI group</a:t>
              </a:r>
            </a:p>
          </p:txBody>
        </p:sp>
      </p:grpSp>
      <p:grpSp>
        <p:nvGrpSpPr>
          <p:cNvPr id="7174" name="Groupe 91"/>
          <p:cNvGrpSpPr>
            <a:grpSpLocks/>
          </p:cNvGrpSpPr>
          <p:nvPr/>
        </p:nvGrpSpPr>
        <p:grpSpPr bwMode="auto">
          <a:xfrm>
            <a:off x="50800" y="5265738"/>
            <a:ext cx="9021763" cy="723900"/>
            <a:chOff x="50800" y="5265738"/>
            <a:chExt cx="9021763" cy="723900"/>
          </a:xfrm>
        </p:grpSpPr>
        <p:sp>
          <p:nvSpPr>
            <p:cNvPr id="7234" name="AutoShape 165"/>
            <p:cNvSpPr>
              <a:spLocks noChangeArrowheads="1"/>
            </p:cNvSpPr>
            <p:nvPr/>
          </p:nvSpPr>
          <p:spPr bwMode="auto">
            <a:xfrm>
              <a:off x="50800" y="5265738"/>
              <a:ext cx="9021763" cy="7239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11303" name="Text Box 39"/>
            <p:cNvSpPr txBox="1">
              <a:spLocks noChangeArrowheads="1"/>
            </p:cNvSpPr>
            <p:nvPr/>
          </p:nvSpPr>
          <p:spPr bwMode="auto">
            <a:xfrm>
              <a:off x="142875" y="5280025"/>
              <a:ext cx="9620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GB" sz="1200" b="1" dirty="0">
                  <a:solidFill>
                    <a:srgbClr val="660066"/>
                  </a:solidFill>
                  <a:ea typeface="+mn-ea"/>
                </a:rPr>
                <a:t>ATV group</a:t>
              </a:r>
            </a:p>
          </p:txBody>
        </p:sp>
        <p:sp>
          <p:nvSpPr>
            <p:cNvPr id="11304" name="Text Box 40"/>
            <p:cNvSpPr txBox="1">
              <a:spLocks noChangeArrowheads="1"/>
            </p:cNvSpPr>
            <p:nvPr/>
          </p:nvSpPr>
          <p:spPr bwMode="auto">
            <a:xfrm>
              <a:off x="142875" y="5486400"/>
              <a:ext cx="10556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GB" sz="1200" b="1" dirty="0">
                  <a:solidFill>
                    <a:srgbClr val="CC66FF"/>
                  </a:solidFill>
                  <a:ea typeface="+mn-ea"/>
                </a:rPr>
                <a:t>Comparator</a:t>
              </a:r>
              <a:br>
                <a:rPr lang="en-GB" sz="1200" b="1" dirty="0">
                  <a:solidFill>
                    <a:srgbClr val="CC66FF"/>
                  </a:solidFill>
                  <a:ea typeface="+mn-ea"/>
                </a:rPr>
              </a:br>
              <a:r>
                <a:rPr lang="en-GB" sz="1200" b="1" dirty="0">
                  <a:solidFill>
                    <a:srgbClr val="CC66FF"/>
                  </a:solidFill>
                  <a:ea typeface="+mn-ea"/>
                </a:rPr>
                <a:t>PI group</a:t>
              </a:r>
            </a:p>
          </p:txBody>
        </p:sp>
        <p:sp>
          <p:nvSpPr>
            <p:cNvPr id="7237" name="Rectangle 42"/>
            <p:cNvSpPr>
              <a:spLocks noChangeArrowheads="1"/>
            </p:cNvSpPr>
            <p:nvPr/>
          </p:nvSpPr>
          <p:spPr bwMode="auto">
            <a:xfrm>
              <a:off x="1136650" y="5280025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278</a:t>
              </a:r>
            </a:p>
          </p:txBody>
        </p:sp>
        <p:sp>
          <p:nvSpPr>
            <p:cNvPr id="7238" name="Rectangle 42"/>
            <p:cNvSpPr>
              <a:spLocks noChangeArrowheads="1"/>
            </p:cNvSpPr>
            <p:nvPr/>
          </p:nvSpPr>
          <p:spPr bwMode="auto">
            <a:xfrm>
              <a:off x="1136650" y="5486400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141</a:t>
              </a:r>
            </a:p>
          </p:txBody>
        </p:sp>
        <p:sp>
          <p:nvSpPr>
            <p:cNvPr id="7239" name="Rectangle 42"/>
            <p:cNvSpPr>
              <a:spLocks noChangeArrowheads="1"/>
            </p:cNvSpPr>
            <p:nvPr/>
          </p:nvSpPr>
          <p:spPr bwMode="auto">
            <a:xfrm>
              <a:off x="1846263" y="5280025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254</a:t>
              </a:r>
            </a:p>
          </p:txBody>
        </p:sp>
        <p:sp>
          <p:nvSpPr>
            <p:cNvPr id="7240" name="Rectangle 42"/>
            <p:cNvSpPr>
              <a:spLocks noChangeArrowheads="1"/>
            </p:cNvSpPr>
            <p:nvPr/>
          </p:nvSpPr>
          <p:spPr bwMode="auto">
            <a:xfrm>
              <a:off x="3409950" y="5280025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231</a:t>
              </a:r>
            </a:p>
          </p:txBody>
        </p:sp>
        <p:sp>
          <p:nvSpPr>
            <p:cNvPr id="7241" name="Rectangle 42"/>
            <p:cNvSpPr>
              <a:spLocks noChangeArrowheads="1"/>
            </p:cNvSpPr>
            <p:nvPr/>
          </p:nvSpPr>
          <p:spPr bwMode="auto">
            <a:xfrm>
              <a:off x="2625725" y="5280025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239</a:t>
              </a:r>
            </a:p>
          </p:txBody>
        </p:sp>
        <p:sp>
          <p:nvSpPr>
            <p:cNvPr id="7242" name="Rectangle 42"/>
            <p:cNvSpPr>
              <a:spLocks noChangeArrowheads="1"/>
            </p:cNvSpPr>
            <p:nvPr/>
          </p:nvSpPr>
          <p:spPr bwMode="auto">
            <a:xfrm>
              <a:off x="4202113" y="5280025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143</a:t>
              </a:r>
            </a:p>
          </p:txBody>
        </p:sp>
        <p:sp>
          <p:nvSpPr>
            <p:cNvPr id="7243" name="Rectangle 42"/>
            <p:cNvSpPr>
              <a:spLocks noChangeArrowheads="1"/>
            </p:cNvSpPr>
            <p:nvPr/>
          </p:nvSpPr>
          <p:spPr bwMode="auto">
            <a:xfrm>
              <a:off x="1846263" y="5486400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121</a:t>
              </a:r>
            </a:p>
          </p:txBody>
        </p:sp>
        <p:sp>
          <p:nvSpPr>
            <p:cNvPr id="7244" name="Rectangle 42"/>
            <p:cNvSpPr>
              <a:spLocks noChangeArrowheads="1"/>
            </p:cNvSpPr>
            <p:nvPr/>
          </p:nvSpPr>
          <p:spPr bwMode="auto">
            <a:xfrm>
              <a:off x="3411538" y="5486400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101</a:t>
              </a:r>
            </a:p>
          </p:txBody>
        </p:sp>
        <p:sp>
          <p:nvSpPr>
            <p:cNvPr id="7245" name="Rectangle 42"/>
            <p:cNvSpPr>
              <a:spLocks noChangeArrowheads="1"/>
            </p:cNvSpPr>
            <p:nvPr/>
          </p:nvSpPr>
          <p:spPr bwMode="auto">
            <a:xfrm>
              <a:off x="2624138" y="5486400"/>
              <a:ext cx="4318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110</a:t>
              </a:r>
            </a:p>
          </p:txBody>
        </p:sp>
        <p:sp>
          <p:nvSpPr>
            <p:cNvPr id="7246" name="Rectangle 42"/>
            <p:cNvSpPr>
              <a:spLocks noChangeArrowheads="1"/>
            </p:cNvSpPr>
            <p:nvPr/>
          </p:nvSpPr>
          <p:spPr bwMode="auto">
            <a:xfrm>
              <a:off x="4237038" y="5486400"/>
              <a:ext cx="3540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74</a:t>
              </a:r>
            </a:p>
          </p:txBody>
        </p:sp>
        <p:sp>
          <p:nvSpPr>
            <p:cNvPr id="7247" name="Rectangle 42"/>
            <p:cNvSpPr>
              <a:spLocks noChangeArrowheads="1"/>
            </p:cNvSpPr>
            <p:nvPr/>
          </p:nvSpPr>
          <p:spPr bwMode="auto">
            <a:xfrm>
              <a:off x="6243638" y="5270500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258</a:t>
              </a:r>
            </a:p>
          </p:txBody>
        </p:sp>
        <p:sp>
          <p:nvSpPr>
            <p:cNvPr id="7248" name="Rectangle 42"/>
            <p:cNvSpPr>
              <a:spLocks noChangeArrowheads="1"/>
            </p:cNvSpPr>
            <p:nvPr/>
          </p:nvSpPr>
          <p:spPr bwMode="auto">
            <a:xfrm>
              <a:off x="5497513" y="5270500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278</a:t>
              </a:r>
            </a:p>
          </p:txBody>
        </p:sp>
        <p:sp>
          <p:nvSpPr>
            <p:cNvPr id="7249" name="Rectangle 42"/>
            <p:cNvSpPr>
              <a:spLocks noChangeArrowheads="1"/>
            </p:cNvSpPr>
            <p:nvPr/>
          </p:nvSpPr>
          <p:spPr bwMode="auto">
            <a:xfrm>
              <a:off x="7797800" y="5270500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231</a:t>
              </a:r>
            </a:p>
          </p:txBody>
        </p:sp>
        <p:sp>
          <p:nvSpPr>
            <p:cNvPr id="7250" name="Rectangle 42"/>
            <p:cNvSpPr>
              <a:spLocks noChangeArrowheads="1"/>
            </p:cNvSpPr>
            <p:nvPr/>
          </p:nvSpPr>
          <p:spPr bwMode="auto">
            <a:xfrm>
              <a:off x="7024688" y="5270500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240</a:t>
              </a:r>
            </a:p>
          </p:txBody>
        </p:sp>
        <p:sp>
          <p:nvSpPr>
            <p:cNvPr id="7251" name="Rectangle 42"/>
            <p:cNvSpPr>
              <a:spLocks noChangeArrowheads="1"/>
            </p:cNvSpPr>
            <p:nvPr/>
          </p:nvSpPr>
          <p:spPr bwMode="auto">
            <a:xfrm>
              <a:off x="8594725" y="5270500"/>
              <a:ext cx="439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660066"/>
                  </a:solidFill>
                </a:rPr>
                <a:t>143</a:t>
              </a:r>
            </a:p>
          </p:txBody>
        </p:sp>
        <p:sp>
          <p:nvSpPr>
            <p:cNvPr id="7252" name="Rectangle 42"/>
            <p:cNvSpPr>
              <a:spLocks noChangeArrowheads="1"/>
            </p:cNvSpPr>
            <p:nvPr/>
          </p:nvSpPr>
          <p:spPr bwMode="auto">
            <a:xfrm>
              <a:off x="6243638" y="5478463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122</a:t>
              </a:r>
            </a:p>
          </p:txBody>
        </p:sp>
        <p:sp>
          <p:nvSpPr>
            <p:cNvPr id="7253" name="Rectangle 42"/>
            <p:cNvSpPr>
              <a:spLocks noChangeArrowheads="1"/>
            </p:cNvSpPr>
            <p:nvPr/>
          </p:nvSpPr>
          <p:spPr bwMode="auto">
            <a:xfrm>
              <a:off x="5497513" y="5478463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141</a:t>
              </a:r>
            </a:p>
          </p:txBody>
        </p:sp>
        <p:sp>
          <p:nvSpPr>
            <p:cNvPr id="7254" name="Rectangle 42"/>
            <p:cNvSpPr>
              <a:spLocks noChangeArrowheads="1"/>
            </p:cNvSpPr>
            <p:nvPr/>
          </p:nvSpPr>
          <p:spPr bwMode="auto">
            <a:xfrm>
              <a:off x="7796213" y="5478463"/>
              <a:ext cx="439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101</a:t>
              </a:r>
            </a:p>
          </p:txBody>
        </p:sp>
        <p:sp>
          <p:nvSpPr>
            <p:cNvPr id="7255" name="Rectangle 42"/>
            <p:cNvSpPr>
              <a:spLocks noChangeArrowheads="1"/>
            </p:cNvSpPr>
            <p:nvPr/>
          </p:nvSpPr>
          <p:spPr bwMode="auto">
            <a:xfrm>
              <a:off x="7023100" y="5478463"/>
              <a:ext cx="4318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110</a:t>
              </a:r>
            </a:p>
          </p:txBody>
        </p:sp>
        <p:sp>
          <p:nvSpPr>
            <p:cNvPr id="7256" name="Rectangle 42"/>
            <p:cNvSpPr>
              <a:spLocks noChangeArrowheads="1"/>
            </p:cNvSpPr>
            <p:nvPr/>
          </p:nvSpPr>
          <p:spPr bwMode="auto">
            <a:xfrm>
              <a:off x="8629650" y="5478463"/>
              <a:ext cx="3540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 b="1">
                  <a:solidFill>
                    <a:srgbClr val="CC66FF"/>
                  </a:solidFill>
                </a:rPr>
                <a:t>74</a:t>
              </a:r>
            </a:p>
          </p:txBody>
        </p:sp>
      </p:grpSp>
      <p:grpSp>
        <p:nvGrpSpPr>
          <p:cNvPr id="7175" name="Group 213"/>
          <p:cNvGrpSpPr>
            <a:grpSpLocks/>
          </p:cNvGrpSpPr>
          <p:nvPr/>
        </p:nvGrpSpPr>
        <p:grpSpPr bwMode="auto">
          <a:xfrm>
            <a:off x="774700" y="1219200"/>
            <a:ext cx="8212138" cy="3935413"/>
            <a:chOff x="383" y="811"/>
            <a:chExt cx="5173" cy="1566"/>
          </a:xfrm>
        </p:grpSpPr>
        <p:sp>
          <p:nvSpPr>
            <p:cNvPr id="7176" name="AutoShape 7"/>
            <p:cNvSpPr>
              <a:spLocks noChangeAspect="1" noChangeArrowheads="1" noTextEdit="1"/>
            </p:cNvSpPr>
            <p:nvPr/>
          </p:nvSpPr>
          <p:spPr bwMode="auto">
            <a:xfrm>
              <a:off x="617" y="1111"/>
              <a:ext cx="2092" cy="1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7177" name="Rectangle 42"/>
            <p:cNvSpPr>
              <a:spLocks noChangeArrowheads="1"/>
            </p:cNvSpPr>
            <p:nvPr/>
          </p:nvSpPr>
          <p:spPr bwMode="auto">
            <a:xfrm>
              <a:off x="490" y="2031"/>
              <a:ext cx="17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178" name="Rectangle 42"/>
            <p:cNvSpPr>
              <a:spLocks noChangeArrowheads="1"/>
            </p:cNvSpPr>
            <p:nvPr/>
          </p:nvSpPr>
          <p:spPr bwMode="auto">
            <a:xfrm>
              <a:off x="437" y="1837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7179" name="Rectangle 42"/>
            <p:cNvSpPr>
              <a:spLocks noChangeArrowheads="1"/>
            </p:cNvSpPr>
            <p:nvPr/>
          </p:nvSpPr>
          <p:spPr bwMode="auto">
            <a:xfrm>
              <a:off x="437" y="1641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7180" name="Rectangle 42"/>
            <p:cNvSpPr>
              <a:spLocks noChangeArrowheads="1"/>
            </p:cNvSpPr>
            <p:nvPr/>
          </p:nvSpPr>
          <p:spPr bwMode="auto">
            <a:xfrm>
              <a:off x="437" y="14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7181" name="Rectangle 42"/>
            <p:cNvSpPr>
              <a:spLocks noChangeArrowheads="1"/>
            </p:cNvSpPr>
            <p:nvPr/>
          </p:nvSpPr>
          <p:spPr bwMode="auto">
            <a:xfrm>
              <a:off x="437" y="1266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7182" name="Rectangle 42"/>
            <p:cNvSpPr>
              <a:spLocks noChangeArrowheads="1"/>
            </p:cNvSpPr>
            <p:nvPr/>
          </p:nvSpPr>
          <p:spPr bwMode="auto">
            <a:xfrm>
              <a:off x="383" y="1073"/>
              <a:ext cx="27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7183" name="Rectangle 42"/>
            <p:cNvSpPr>
              <a:spLocks noChangeArrowheads="1"/>
            </p:cNvSpPr>
            <p:nvPr/>
          </p:nvSpPr>
          <p:spPr bwMode="auto">
            <a:xfrm>
              <a:off x="1083" y="2153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7184" name="Rectangle 42"/>
            <p:cNvSpPr>
              <a:spLocks noChangeArrowheads="1"/>
            </p:cNvSpPr>
            <p:nvPr/>
          </p:nvSpPr>
          <p:spPr bwMode="auto">
            <a:xfrm>
              <a:off x="478" y="2153"/>
              <a:ext cx="48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Baseline</a:t>
              </a:r>
            </a:p>
          </p:txBody>
        </p:sp>
        <p:sp>
          <p:nvSpPr>
            <p:cNvPr id="7185" name="Rectangle 42"/>
            <p:cNvSpPr>
              <a:spLocks noChangeArrowheads="1"/>
            </p:cNvSpPr>
            <p:nvPr/>
          </p:nvSpPr>
          <p:spPr bwMode="auto">
            <a:xfrm>
              <a:off x="2067" y="2153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7186" name="Rectangle 42"/>
            <p:cNvSpPr>
              <a:spLocks noChangeArrowheads="1"/>
            </p:cNvSpPr>
            <p:nvPr/>
          </p:nvSpPr>
          <p:spPr bwMode="auto">
            <a:xfrm>
              <a:off x="1574" y="2153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7187" name="Rectangle 42"/>
            <p:cNvSpPr>
              <a:spLocks noChangeArrowheads="1"/>
            </p:cNvSpPr>
            <p:nvPr/>
          </p:nvSpPr>
          <p:spPr bwMode="auto">
            <a:xfrm>
              <a:off x="2566" y="2153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7188" name="Freeform 21"/>
            <p:cNvSpPr>
              <a:spLocks/>
            </p:cNvSpPr>
            <p:nvPr/>
          </p:nvSpPr>
          <p:spPr bwMode="auto">
            <a:xfrm>
              <a:off x="670" y="1142"/>
              <a:ext cx="1994" cy="49"/>
            </a:xfrm>
            <a:custGeom>
              <a:avLst/>
              <a:gdLst>
                <a:gd name="T0" fmla="*/ 0 w 25635"/>
                <a:gd name="T1" fmla="*/ 0 h 634"/>
                <a:gd name="T2" fmla="*/ 0 w 25635"/>
                <a:gd name="T3" fmla="*/ 0 h 634"/>
                <a:gd name="T4" fmla="*/ 0 w 25635"/>
                <a:gd name="T5" fmla="*/ 0 h 634"/>
                <a:gd name="T6" fmla="*/ 0 w 25635"/>
                <a:gd name="T7" fmla="*/ 0 h 634"/>
                <a:gd name="T8" fmla="*/ 0 w 25635"/>
                <a:gd name="T9" fmla="*/ 0 h 634"/>
                <a:gd name="T10" fmla="*/ 0 w 25635"/>
                <a:gd name="T11" fmla="*/ 0 h 634"/>
                <a:gd name="T12" fmla="*/ 0 w 25635"/>
                <a:gd name="T13" fmla="*/ 0 h 634"/>
                <a:gd name="T14" fmla="*/ 0 w 25635"/>
                <a:gd name="T15" fmla="*/ 0 h 634"/>
                <a:gd name="T16" fmla="*/ 0 w 25635"/>
                <a:gd name="T17" fmla="*/ 0 h 634"/>
                <a:gd name="T18" fmla="*/ 0 w 25635"/>
                <a:gd name="T19" fmla="*/ 0 h 634"/>
                <a:gd name="T20" fmla="*/ 0 w 25635"/>
                <a:gd name="T21" fmla="*/ 0 h 634"/>
                <a:gd name="T22" fmla="*/ 0 w 25635"/>
                <a:gd name="T23" fmla="*/ 0 h 634"/>
                <a:gd name="T24" fmla="*/ 0 w 25635"/>
                <a:gd name="T25" fmla="*/ 0 h 634"/>
                <a:gd name="T26" fmla="*/ 0 w 25635"/>
                <a:gd name="T27" fmla="*/ 0 h 634"/>
                <a:gd name="T28" fmla="*/ 0 w 25635"/>
                <a:gd name="T29" fmla="*/ 0 h 634"/>
                <a:gd name="T30" fmla="*/ 0 w 25635"/>
                <a:gd name="T31" fmla="*/ 0 h 634"/>
                <a:gd name="T32" fmla="*/ 0 w 25635"/>
                <a:gd name="T33" fmla="*/ 0 h 634"/>
                <a:gd name="T34" fmla="*/ 0 w 25635"/>
                <a:gd name="T35" fmla="*/ 0 h 634"/>
                <a:gd name="T36" fmla="*/ 0 w 25635"/>
                <a:gd name="T37" fmla="*/ 0 h 634"/>
                <a:gd name="T38" fmla="*/ 0 w 25635"/>
                <a:gd name="T39" fmla="*/ 0 h 634"/>
                <a:gd name="T40" fmla="*/ 0 w 25635"/>
                <a:gd name="T41" fmla="*/ 0 h 634"/>
                <a:gd name="T42" fmla="*/ 0 w 25635"/>
                <a:gd name="T43" fmla="*/ 0 h 634"/>
                <a:gd name="T44" fmla="*/ 0 w 25635"/>
                <a:gd name="T45" fmla="*/ 0 h 634"/>
                <a:gd name="T46" fmla="*/ 0 w 25635"/>
                <a:gd name="T47" fmla="*/ 0 h 63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635"/>
                <a:gd name="T73" fmla="*/ 0 h 634"/>
                <a:gd name="T74" fmla="*/ 25635 w 25635"/>
                <a:gd name="T75" fmla="*/ 634 h 63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635" h="634">
                  <a:moveTo>
                    <a:pt x="25635" y="634"/>
                  </a:moveTo>
                  <a:lnTo>
                    <a:pt x="25569" y="634"/>
                  </a:lnTo>
                  <a:lnTo>
                    <a:pt x="25569" y="551"/>
                  </a:lnTo>
                  <a:lnTo>
                    <a:pt x="20662" y="551"/>
                  </a:lnTo>
                  <a:lnTo>
                    <a:pt x="20662" y="481"/>
                  </a:lnTo>
                  <a:lnTo>
                    <a:pt x="19268" y="481"/>
                  </a:lnTo>
                  <a:lnTo>
                    <a:pt x="19268" y="440"/>
                  </a:lnTo>
                  <a:lnTo>
                    <a:pt x="18866" y="440"/>
                  </a:lnTo>
                  <a:lnTo>
                    <a:pt x="18866" y="384"/>
                  </a:lnTo>
                  <a:lnTo>
                    <a:pt x="18786" y="384"/>
                  </a:lnTo>
                  <a:lnTo>
                    <a:pt x="18786" y="338"/>
                  </a:lnTo>
                  <a:lnTo>
                    <a:pt x="14273" y="338"/>
                  </a:lnTo>
                  <a:lnTo>
                    <a:pt x="14273" y="282"/>
                  </a:lnTo>
                  <a:lnTo>
                    <a:pt x="12036" y="282"/>
                  </a:lnTo>
                  <a:lnTo>
                    <a:pt x="12036" y="245"/>
                  </a:lnTo>
                  <a:lnTo>
                    <a:pt x="7676" y="245"/>
                  </a:lnTo>
                  <a:lnTo>
                    <a:pt x="7676" y="208"/>
                  </a:lnTo>
                  <a:lnTo>
                    <a:pt x="6638" y="208"/>
                  </a:lnTo>
                  <a:lnTo>
                    <a:pt x="6638" y="162"/>
                  </a:lnTo>
                  <a:lnTo>
                    <a:pt x="2523" y="162"/>
                  </a:lnTo>
                  <a:lnTo>
                    <a:pt x="2523" y="88"/>
                  </a:lnTo>
                  <a:lnTo>
                    <a:pt x="2446" y="88"/>
                  </a:lnTo>
                  <a:lnTo>
                    <a:pt x="2446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7189" name="Freeform 23"/>
            <p:cNvSpPr>
              <a:spLocks/>
            </p:cNvSpPr>
            <p:nvPr/>
          </p:nvSpPr>
          <p:spPr bwMode="auto">
            <a:xfrm>
              <a:off x="673" y="1146"/>
              <a:ext cx="1993" cy="130"/>
            </a:xfrm>
            <a:custGeom>
              <a:avLst/>
              <a:gdLst>
                <a:gd name="T0" fmla="*/ 0 w 25614"/>
                <a:gd name="T1" fmla="*/ 0 h 1664"/>
                <a:gd name="T2" fmla="*/ 0 w 25614"/>
                <a:gd name="T3" fmla="*/ 0 h 1664"/>
                <a:gd name="T4" fmla="*/ 0 w 25614"/>
                <a:gd name="T5" fmla="*/ 0 h 1664"/>
                <a:gd name="T6" fmla="*/ 0 w 25614"/>
                <a:gd name="T7" fmla="*/ 0 h 1664"/>
                <a:gd name="T8" fmla="*/ 0 w 25614"/>
                <a:gd name="T9" fmla="*/ 0 h 1664"/>
                <a:gd name="T10" fmla="*/ 0 w 25614"/>
                <a:gd name="T11" fmla="*/ 0 h 1664"/>
                <a:gd name="T12" fmla="*/ 0 w 25614"/>
                <a:gd name="T13" fmla="*/ 0 h 1664"/>
                <a:gd name="T14" fmla="*/ 0 w 25614"/>
                <a:gd name="T15" fmla="*/ 0 h 1664"/>
                <a:gd name="T16" fmla="*/ 0 w 25614"/>
                <a:gd name="T17" fmla="*/ 0 h 1664"/>
                <a:gd name="T18" fmla="*/ 0 w 25614"/>
                <a:gd name="T19" fmla="*/ 0 h 1664"/>
                <a:gd name="T20" fmla="*/ 0 w 25614"/>
                <a:gd name="T21" fmla="*/ 0 h 1664"/>
                <a:gd name="T22" fmla="*/ 0 w 25614"/>
                <a:gd name="T23" fmla="*/ 0 h 1664"/>
                <a:gd name="T24" fmla="*/ 0 w 25614"/>
                <a:gd name="T25" fmla="*/ 0 h 1664"/>
                <a:gd name="T26" fmla="*/ 0 w 25614"/>
                <a:gd name="T27" fmla="*/ 0 h 1664"/>
                <a:gd name="T28" fmla="*/ 0 w 25614"/>
                <a:gd name="T29" fmla="*/ 0 h 1664"/>
                <a:gd name="T30" fmla="*/ 0 w 25614"/>
                <a:gd name="T31" fmla="*/ 0 h 1664"/>
                <a:gd name="T32" fmla="*/ 0 w 25614"/>
                <a:gd name="T33" fmla="*/ 0 h 1664"/>
                <a:gd name="T34" fmla="*/ 0 w 25614"/>
                <a:gd name="T35" fmla="*/ 0 h 1664"/>
                <a:gd name="T36" fmla="*/ 0 w 25614"/>
                <a:gd name="T37" fmla="*/ 0 h 1664"/>
                <a:gd name="T38" fmla="*/ 0 w 25614"/>
                <a:gd name="T39" fmla="*/ 0 h 1664"/>
                <a:gd name="T40" fmla="*/ 0 w 25614"/>
                <a:gd name="T41" fmla="*/ 0 h 1664"/>
                <a:gd name="T42" fmla="*/ 0 w 25614"/>
                <a:gd name="T43" fmla="*/ 0 h 1664"/>
                <a:gd name="T44" fmla="*/ 0 w 25614"/>
                <a:gd name="T45" fmla="*/ 0 h 1664"/>
                <a:gd name="T46" fmla="*/ 0 w 25614"/>
                <a:gd name="T47" fmla="*/ 0 h 1664"/>
                <a:gd name="T48" fmla="*/ 0 w 25614"/>
                <a:gd name="T49" fmla="*/ 0 h 1664"/>
                <a:gd name="T50" fmla="*/ 0 w 25614"/>
                <a:gd name="T51" fmla="*/ 0 h 1664"/>
                <a:gd name="T52" fmla="*/ 0 w 25614"/>
                <a:gd name="T53" fmla="*/ 0 h 1664"/>
                <a:gd name="T54" fmla="*/ 0 w 25614"/>
                <a:gd name="T55" fmla="*/ 0 h 1664"/>
                <a:gd name="T56" fmla="*/ 0 w 25614"/>
                <a:gd name="T57" fmla="*/ 0 h 166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5614"/>
                <a:gd name="T88" fmla="*/ 0 h 1664"/>
                <a:gd name="T89" fmla="*/ 25614 w 25614"/>
                <a:gd name="T90" fmla="*/ 1664 h 166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5614" h="1664">
                  <a:moveTo>
                    <a:pt x="25614" y="1664"/>
                  </a:moveTo>
                  <a:lnTo>
                    <a:pt x="25614" y="1526"/>
                  </a:lnTo>
                  <a:lnTo>
                    <a:pt x="22937" y="1526"/>
                  </a:lnTo>
                  <a:lnTo>
                    <a:pt x="22937" y="1363"/>
                  </a:lnTo>
                  <a:lnTo>
                    <a:pt x="20599" y="1363"/>
                  </a:lnTo>
                  <a:lnTo>
                    <a:pt x="20599" y="1426"/>
                  </a:lnTo>
                  <a:lnTo>
                    <a:pt x="19316" y="1426"/>
                  </a:lnTo>
                  <a:lnTo>
                    <a:pt x="19316" y="1288"/>
                  </a:lnTo>
                  <a:lnTo>
                    <a:pt x="18760" y="1288"/>
                  </a:lnTo>
                  <a:lnTo>
                    <a:pt x="18760" y="1169"/>
                  </a:lnTo>
                  <a:lnTo>
                    <a:pt x="14103" y="1169"/>
                  </a:lnTo>
                  <a:lnTo>
                    <a:pt x="14103" y="1075"/>
                  </a:lnTo>
                  <a:lnTo>
                    <a:pt x="13547" y="1075"/>
                  </a:lnTo>
                  <a:lnTo>
                    <a:pt x="13547" y="946"/>
                  </a:lnTo>
                  <a:lnTo>
                    <a:pt x="13072" y="946"/>
                  </a:lnTo>
                  <a:lnTo>
                    <a:pt x="13072" y="851"/>
                  </a:lnTo>
                  <a:lnTo>
                    <a:pt x="9686" y="851"/>
                  </a:lnTo>
                  <a:lnTo>
                    <a:pt x="9686" y="723"/>
                  </a:lnTo>
                  <a:lnTo>
                    <a:pt x="8150" y="723"/>
                  </a:lnTo>
                  <a:lnTo>
                    <a:pt x="8150" y="647"/>
                  </a:lnTo>
                  <a:lnTo>
                    <a:pt x="7718" y="647"/>
                  </a:lnTo>
                  <a:lnTo>
                    <a:pt x="7718" y="543"/>
                  </a:lnTo>
                  <a:lnTo>
                    <a:pt x="3387" y="543"/>
                  </a:lnTo>
                  <a:lnTo>
                    <a:pt x="3387" y="469"/>
                  </a:lnTo>
                  <a:lnTo>
                    <a:pt x="2035" y="469"/>
                  </a:lnTo>
                  <a:lnTo>
                    <a:pt x="2035" y="354"/>
                  </a:lnTo>
                  <a:lnTo>
                    <a:pt x="213" y="354"/>
                  </a:lnTo>
                  <a:lnTo>
                    <a:pt x="213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7190" name="Line 25"/>
            <p:cNvSpPr>
              <a:spLocks noChangeShapeType="1"/>
            </p:cNvSpPr>
            <p:nvPr/>
          </p:nvSpPr>
          <p:spPr bwMode="auto">
            <a:xfrm>
              <a:off x="2670" y="2114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1" name="Line 26"/>
            <p:cNvSpPr>
              <a:spLocks noChangeShapeType="1"/>
            </p:cNvSpPr>
            <p:nvPr/>
          </p:nvSpPr>
          <p:spPr bwMode="auto">
            <a:xfrm>
              <a:off x="1679" y="2114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2" name="Line 27"/>
            <p:cNvSpPr>
              <a:spLocks noChangeShapeType="1"/>
            </p:cNvSpPr>
            <p:nvPr/>
          </p:nvSpPr>
          <p:spPr bwMode="auto">
            <a:xfrm>
              <a:off x="2171" y="2114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3" name="Line 28"/>
            <p:cNvSpPr>
              <a:spLocks noChangeShapeType="1"/>
            </p:cNvSpPr>
            <p:nvPr/>
          </p:nvSpPr>
          <p:spPr bwMode="auto">
            <a:xfrm flipH="1">
              <a:off x="639" y="2097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4" name="Line 29"/>
            <p:cNvSpPr>
              <a:spLocks noChangeShapeType="1"/>
            </p:cNvSpPr>
            <p:nvPr/>
          </p:nvSpPr>
          <p:spPr bwMode="auto">
            <a:xfrm>
              <a:off x="1186" y="2114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5" name="Line 30"/>
            <p:cNvSpPr>
              <a:spLocks noChangeShapeType="1"/>
            </p:cNvSpPr>
            <p:nvPr/>
          </p:nvSpPr>
          <p:spPr bwMode="auto">
            <a:xfrm flipH="1">
              <a:off x="639" y="1142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6" name="Line 31"/>
            <p:cNvSpPr>
              <a:spLocks noChangeShapeType="1"/>
            </p:cNvSpPr>
            <p:nvPr/>
          </p:nvSpPr>
          <p:spPr bwMode="auto">
            <a:xfrm flipH="1">
              <a:off x="639" y="1335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7" name="Line 32"/>
            <p:cNvSpPr>
              <a:spLocks noChangeShapeType="1"/>
            </p:cNvSpPr>
            <p:nvPr/>
          </p:nvSpPr>
          <p:spPr bwMode="auto">
            <a:xfrm flipH="1">
              <a:off x="639" y="1523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8" name="Line 33"/>
            <p:cNvSpPr>
              <a:spLocks noChangeShapeType="1"/>
            </p:cNvSpPr>
            <p:nvPr/>
          </p:nvSpPr>
          <p:spPr bwMode="auto">
            <a:xfrm flipH="1">
              <a:off x="639" y="1711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199" name="Line 34"/>
            <p:cNvSpPr>
              <a:spLocks noChangeShapeType="1"/>
            </p:cNvSpPr>
            <p:nvPr/>
          </p:nvSpPr>
          <p:spPr bwMode="auto">
            <a:xfrm flipH="1">
              <a:off x="639" y="1904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00" name="Line 35"/>
            <p:cNvSpPr>
              <a:spLocks noChangeShapeType="1"/>
            </p:cNvSpPr>
            <p:nvPr/>
          </p:nvSpPr>
          <p:spPr bwMode="auto">
            <a:xfrm>
              <a:off x="692" y="2114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01" name="Text Box 174"/>
            <p:cNvSpPr txBox="1">
              <a:spLocks noChangeArrowheads="1"/>
            </p:cNvSpPr>
            <p:nvPr/>
          </p:nvSpPr>
          <p:spPr bwMode="auto">
            <a:xfrm>
              <a:off x="1495" y="2266"/>
              <a:ext cx="41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200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26684" name="Rectangle 43"/>
            <p:cNvSpPr>
              <a:spLocks noChangeArrowheads="1"/>
            </p:cNvSpPr>
            <p:nvPr/>
          </p:nvSpPr>
          <p:spPr bwMode="auto">
            <a:xfrm>
              <a:off x="775" y="831"/>
              <a:ext cx="182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 eaLnBrk="0" hangingPunct="0">
                <a:lnSpc>
                  <a:spcPct val="90000"/>
                </a:lnSpc>
                <a:defRPr/>
              </a:pPr>
              <a: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  <a:t>Patients not experiencing</a:t>
              </a:r>
              <a:b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</a:br>
              <a:r>
                <a:rPr lang="en-GB" sz="2000" b="1" dirty="0" err="1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  <a:t>virologic</a:t>
              </a:r>
              <a: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  <a:t> rebound,%</a:t>
              </a:r>
            </a:p>
          </p:txBody>
        </p:sp>
        <p:sp>
          <p:nvSpPr>
            <p:cNvPr id="7203" name="Text Box 54"/>
            <p:cNvSpPr txBox="1">
              <a:spLocks noChangeArrowheads="1"/>
            </p:cNvSpPr>
            <p:nvPr/>
          </p:nvSpPr>
          <p:spPr bwMode="auto">
            <a:xfrm>
              <a:off x="784" y="1723"/>
              <a:ext cx="200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fr-FR">
                  <a:solidFill>
                    <a:srgbClr val="0066FF"/>
                  </a:solidFill>
                  <a:latin typeface="Calibri" pitchFamily="34" charset="0"/>
                </a:rPr>
                <a:t>Hazard Ratio estimate (95% CI):</a:t>
              </a:r>
              <a:br>
                <a:rPr lang="fr-FR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fr-FR">
                  <a:solidFill>
                    <a:srgbClr val="0066FF"/>
                  </a:solidFill>
                  <a:latin typeface="Calibri" pitchFamily="34" charset="0"/>
                </a:rPr>
                <a:t>0.42 (0.22-0.79) ; p = 0.007</a:t>
              </a:r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7204" name="Line 157"/>
            <p:cNvSpPr>
              <a:spLocks noChangeShapeType="1"/>
            </p:cNvSpPr>
            <p:nvPr/>
          </p:nvSpPr>
          <p:spPr bwMode="auto">
            <a:xfrm flipV="1">
              <a:off x="671" y="1118"/>
              <a:ext cx="0" cy="99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5" name="Line 158"/>
            <p:cNvSpPr>
              <a:spLocks noChangeShapeType="1"/>
            </p:cNvSpPr>
            <p:nvPr/>
          </p:nvSpPr>
          <p:spPr bwMode="auto">
            <a:xfrm rot="16200000" flipV="1">
              <a:off x="1671" y="1113"/>
              <a:ext cx="0" cy="199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6" name="Freeform 62"/>
            <p:cNvSpPr>
              <a:spLocks/>
            </p:cNvSpPr>
            <p:nvPr/>
          </p:nvSpPr>
          <p:spPr bwMode="auto">
            <a:xfrm>
              <a:off x="3452" y="1163"/>
              <a:ext cx="1965" cy="269"/>
            </a:xfrm>
            <a:custGeom>
              <a:avLst/>
              <a:gdLst>
                <a:gd name="T0" fmla="*/ 0 w 25143"/>
                <a:gd name="T1" fmla="*/ 0 h 3329"/>
                <a:gd name="T2" fmla="*/ 0 w 25143"/>
                <a:gd name="T3" fmla="*/ 0 h 3329"/>
                <a:gd name="T4" fmla="*/ 0 w 25143"/>
                <a:gd name="T5" fmla="*/ 0 h 3329"/>
                <a:gd name="T6" fmla="*/ 0 w 25143"/>
                <a:gd name="T7" fmla="*/ 0 h 3329"/>
                <a:gd name="T8" fmla="*/ 0 w 25143"/>
                <a:gd name="T9" fmla="*/ 0 h 3329"/>
                <a:gd name="T10" fmla="*/ 0 w 25143"/>
                <a:gd name="T11" fmla="*/ 0 h 3329"/>
                <a:gd name="T12" fmla="*/ 0 w 25143"/>
                <a:gd name="T13" fmla="*/ 0 h 3329"/>
                <a:gd name="T14" fmla="*/ 0 w 25143"/>
                <a:gd name="T15" fmla="*/ 0 h 3329"/>
                <a:gd name="T16" fmla="*/ 0 w 25143"/>
                <a:gd name="T17" fmla="*/ 0 h 3329"/>
                <a:gd name="T18" fmla="*/ 0 w 25143"/>
                <a:gd name="T19" fmla="*/ 0 h 3329"/>
                <a:gd name="T20" fmla="*/ 0 w 25143"/>
                <a:gd name="T21" fmla="*/ 0 h 3329"/>
                <a:gd name="T22" fmla="*/ 0 w 25143"/>
                <a:gd name="T23" fmla="*/ 0 h 3329"/>
                <a:gd name="T24" fmla="*/ 0 w 25143"/>
                <a:gd name="T25" fmla="*/ 0 h 3329"/>
                <a:gd name="T26" fmla="*/ 0 w 25143"/>
                <a:gd name="T27" fmla="*/ 0 h 3329"/>
                <a:gd name="T28" fmla="*/ 0 w 25143"/>
                <a:gd name="T29" fmla="*/ 0 h 3329"/>
                <a:gd name="T30" fmla="*/ 0 w 25143"/>
                <a:gd name="T31" fmla="*/ 0 h 3329"/>
                <a:gd name="T32" fmla="*/ 0 w 25143"/>
                <a:gd name="T33" fmla="*/ 0 h 3329"/>
                <a:gd name="T34" fmla="*/ 0 w 25143"/>
                <a:gd name="T35" fmla="*/ 0 h 3329"/>
                <a:gd name="T36" fmla="*/ 0 w 25143"/>
                <a:gd name="T37" fmla="*/ 0 h 3329"/>
                <a:gd name="T38" fmla="*/ 0 w 25143"/>
                <a:gd name="T39" fmla="*/ 0 h 3329"/>
                <a:gd name="T40" fmla="*/ 0 w 25143"/>
                <a:gd name="T41" fmla="*/ 0 h 3329"/>
                <a:gd name="T42" fmla="*/ 0 w 25143"/>
                <a:gd name="T43" fmla="*/ 0 h 3329"/>
                <a:gd name="T44" fmla="*/ 0 w 25143"/>
                <a:gd name="T45" fmla="*/ 0 h 3329"/>
                <a:gd name="T46" fmla="*/ 0 w 25143"/>
                <a:gd name="T47" fmla="*/ 0 h 3329"/>
                <a:gd name="T48" fmla="*/ 0 w 25143"/>
                <a:gd name="T49" fmla="*/ 0 h 3329"/>
                <a:gd name="T50" fmla="*/ 0 w 25143"/>
                <a:gd name="T51" fmla="*/ 0 h 3329"/>
                <a:gd name="T52" fmla="*/ 0 w 25143"/>
                <a:gd name="T53" fmla="*/ 0 h 3329"/>
                <a:gd name="T54" fmla="*/ 0 w 25143"/>
                <a:gd name="T55" fmla="*/ 0 h 3329"/>
                <a:gd name="T56" fmla="*/ 0 w 25143"/>
                <a:gd name="T57" fmla="*/ 0 h 3329"/>
                <a:gd name="T58" fmla="*/ 0 w 25143"/>
                <a:gd name="T59" fmla="*/ 0 h 3329"/>
                <a:gd name="T60" fmla="*/ 0 w 25143"/>
                <a:gd name="T61" fmla="*/ 0 h 3329"/>
                <a:gd name="T62" fmla="*/ 0 w 25143"/>
                <a:gd name="T63" fmla="*/ 0 h 3329"/>
                <a:gd name="T64" fmla="*/ 0 w 25143"/>
                <a:gd name="T65" fmla="*/ 0 h 3329"/>
                <a:gd name="T66" fmla="*/ 0 w 25143"/>
                <a:gd name="T67" fmla="*/ 0 h 3329"/>
                <a:gd name="T68" fmla="*/ 0 w 25143"/>
                <a:gd name="T69" fmla="*/ 0 h 3329"/>
                <a:gd name="T70" fmla="*/ 0 w 25143"/>
                <a:gd name="T71" fmla="*/ 0 h 3329"/>
                <a:gd name="T72" fmla="*/ 0 w 25143"/>
                <a:gd name="T73" fmla="*/ 0 h 3329"/>
                <a:gd name="T74" fmla="*/ 0 w 25143"/>
                <a:gd name="T75" fmla="*/ 0 h 3329"/>
                <a:gd name="T76" fmla="*/ 0 w 25143"/>
                <a:gd name="T77" fmla="*/ 0 h 3329"/>
                <a:gd name="T78" fmla="*/ 0 w 25143"/>
                <a:gd name="T79" fmla="*/ 0 h 3329"/>
                <a:gd name="T80" fmla="*/ 0 w 25143"/>
                <a:gd name="T81" fmla="*/ 0 h 3329"/>
                <a:gd name="T82" fmla="*/ 0 w 25143"/>
                <a:gd name="T83" fmla="*/ 0 h 3329"/>
                <a:gd name="T84" fmla="*/ 0 w 25143"/>
                <a:gd name="T85" fmla="*/ 0 h 3329"/>
                <a:gd name="T86" fmla="*/ 0 w 25143"/>
                <a:gd name="T87" fmla="*/ 0 h 3329"/>
                <a:gd name="T88" fmla="*/ 0 w 25143"/>
                <a:gd name="T89" fmla="*/ 0 h 3329"/>
                <a:gd name="T90" fmla="*/ 0 w 25143"/>
                <a:gd name="T91" fmla="*/ 0 h 3329"/>
                <a:gd name="T92" fmla="*/ 0 w 25143"/>
                <a:gd name="T93" fmla="*/ 0 h 3329"/>
                <a:gd name="T94" fmla="*/ 0 w 25143"/>
                <a:gd name="T95" fmla="*/ 0 h 3329"/>
                <a:gd name="T96" fmla="*/ 0 w 25143"/>
                <a:gd name="T97" fmla="*/ 0 h 3329"/>
                <a:gd name="T98" fmla="*/ 0 w 25143"/>
                <a:gd name="T99" fmla="*/ 0 h 3329"/>
                <a:gd name="T100" fmla="*/ 0 w 25143"/>
                <a:gd name="T101" fmla="*/ 0 h 33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143"/>
                <a:gd name="T154" fmla="*/ 0 h 3329"/>
                <a:gd name="T155" fmla="*/ 25143 w 25143"/>
                <a:gd name="T156" fmla="*/ 3329 h 332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143" h="3329">
                  <a:moveTo>
                    <a:pt x="25143" y="3329"/>
                  </a:moveTo>
                  <a:lnTo>
                    <a:pt x="24994" y="3329"/>
                  </a:lnTo>
                  <a:lnTo>
                    <a:pt x="24994" y="3225"/>
                  </a:lnTo>
                  <a:lnTo>
                    <a:pt x="22568" y="3225"/>
                  </a:lnTo>
                  <a:lnTo>
                    <a:pt x="22568" y="3130"/>
                  </a:lnTo>
                  <a:lnTo>
                    <a:pt x="20121" y="3130"/>
                  </a:lnTo>
                  <a:lnTo>
                    <a:pt x="20121" y="3063"/>
                  </a:lnTo>
                  <a:lnTo>
                    <a:pt x="19765" y="3063"/>
                  </a:lnTo>
                  <a:lnTo>
                    <a:pt x="19765" y="2968"/>
                  </a:lnTo>
                  <a:lnTo>
                    <a:pt x="18922" y="2968"/>
                  </a:lnTo>
                  <a:lnTo>
                    <a:pt x="18922" y="2872"/>
                  </a:lnTo>
                  <a:lnTo>
                    <a:pt x="18519" y="2872"/>
                  </a:lnTo>
                  <a:lnTo>
                    <a:pt x="18519" y="2796"/>
                  </a:lnTo>
                  <a:lnTo>
                    <a:pt x="17577" y="2796"/>
                  </a:lnTo>
                  <a:lnTo>
                    <a:pt x="17577" y="2700"/>
                  </a:lnTo>
                  <a:lnTo>
                    <a:pt x="13807" y="2700"/>
                  </a:lnTo>
                  <a:lnTo>
                    <a:pt x="13807" y="2642"/>
                  </a:lnTo>
                  <a:lnTo>
                    <a:pt x="13191" y="2642"/>
                  </a:lnTo>
                  <a:lnTo>
                    <a:pt x="13191" y="2545"/>
                  </a:lnTo>
                  <a:lnTo>
                    <a:pt x="12708" y="2545"/>
                  </a:lnTo>
                  <a:lnTo>
                    <a:pt x="12708" y="2354"/>
                  </a:lnTo>
                  <a:lnTo>
                    <a:pt x="12610" y="2354"/>
                  </a:lnTo>
                  <a:lnTo>
                    <a:pt x="12610" y="2192"/>
                  </a:lnTo>
                  <a:lnTo>
                    <a:pt x="12281" y="2192"/>
                  </a:lnTo>
                  <a:lnTo>
                    <a:pt x="12281" y="2126"/>
                  </a:lnTo>
                  <a:lnTo>
                    <a:pt x="11852" y="2126"/>
                  </a:lnTo>
                  <a:lnTo>
                    <a:pt x="11852" y="2042"/>
                  </a:lnTo>
                  <a:lnTo>
                    <a:pt x="11489" y="2042"/>
                  </a:lnTo>
                  <a:lnTo>
                    <a:pt x="11489" y="1962"/>
                  </a:lnTo>
                  <a:lnTo>
                    <a:pt x="10012" y="1962"/>
                  </a:lnTo>
                  <a:lnTo>
                    <a:pt x="10012" y="1883"/>
                  </a:lnTo>
                  <a:lnTo>
                    <a:pt x="9475" y="1883"/>
                  </a:lnTo>
                  <a:lnTo>
                    <a:pt x="9475" y="1678"/>
                  </a:lnTo>
                  <a:lnTo>
                    <a:pt x="8036" y="1678"/>
                  </a:lnTo>
                  <a:lnTo>
                    <a:pt x="8036" y="1584"/>
                  </a:lnTo>
                  <a:lnTo>
                    <a:pt x="7745" y="1584"/>
                  </a:lnTo>
                  <a:lnTo>
                    <a:pt x="7745" y="1522"/>
                  </a:lnTo>
                  <a:lnTo>
                    <a:pt x="7381" y="1522"/>
                  </a:lnTo>
                  <a:lnTo>
                    <a:pt x="7381" y="1473"/>
                  </a:lnTo>
                  <a:lnTo>
                    <a:pt x="7046" y="1473"/>
                  </a:lnTo>
                  <a:lnTo>
                    <a:pt x="7046" y="1385"/>
                  </a:lnTo>
                  <a:lnTo>
                    <a:pt x="6878" y="1385"/>
                  </a:lnTo>
                  <a:lnTo>
                    <a:pt x="6878" y="1310"/>
                  </a:lnTo>
                  <a:lnTo>
                    <a:pt x="5324" y="1310"/>
                  </a:lnTo>
                  <a:lnTo>
                    <a:pt x="5324" y="1188"/>
                  </a:lnTo>
                  <a:lnTo>
                    <a:pt x="3210" y="1188"/>
                  </a:lnTo>
                  <a:lnTo>
                    <a:pt x="3210" y="1129"/>
                  </a:lnTo>
                  <a:lnTo>
                    <a:pt x="2168" y="1129"/>
                  </a:lnTo>
                  <a:lnTo>
                    <a:pt x="2168" y="901"/>
                  </a:lnTo>
                  <a:lnTo>
                    <a:pt x="0" y="901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7207" name="Freeform 63"/>
            <p:cNvSpPr>
              <a:spLocks/>
            </p:cNvSpPr>
            <p:nvPr/>
          </p:nvSpPr>
          <p:spPr bwMode="auto">
            <a:xfrm>
              <a:off x="3452" y="1136"/>
              <a:ext cx="1965" cy="185"/>
            </a:xfrm>
            <a:custGeom>
              <a:avLst/>
              <a:gdLst>
                <a:gd name="T0" fmla="*/ 0 w 25144"/>
                <a:gd name="T1" fmla="*/ 0 h 2293"/>
                <a:gd name="T2" fmla="*/ 0 w 25144"/>
                <a:gd name="T3" fmla="*/ 0 h 2293"/>
                <a:gd name="T4" fmla="*/ 0 w 25144"/>
                <a:gd name="T5" fmla="*/ 0 h 2293"/>
                <a:gd name="T6" fmla="*/ 0 w 25144"/>
                <a:gd name="T7" fmla="*/ 0 h 2293"/>
                <a:gd name="T8" fmla="*/ 0 w 25144"/>
                <a:gd name="T9" fmla="*/ 0 h 2293"/>
                <a:gd name="T10" fmla="*/ 0 w 25144"/>
                <a:gd name="T11" fmla="*/ 0 h 2293"/>
                <a:gd name="T12" fmla="*/ 0 w 25144"/>
                <a:gd name="T13" fmla="*/ 0 h 2293"/>
                <a:gd name="T14" fmla="*/ 0 w 25144"/>
                <a:gd name="T15" fmla="*/ 0 h 2293"/>
                <a:gd name="T16" fmla="*/ 0 w 25144"/>
                <a:gd name="T17" fmla="*/ 0 h 2293"/>
                <a:gd name="T18" fmla="*/ 0 w 25144"/>
                <a:gd name="T19" fmla="*/ 0 h 2293"/>
                <a:gd name="T20" fmla="*/ 0 w 25144"/>
                <a:gd name="T21" fmla="*/ 0 h 2293"/>
                <a:gd name="T22" fmla="*/ 0 w 25144"/>
                <a:gd name="T23" fmla="*/ 0 h 2293"/>
                <a:gd name="T24" fmla="*/ 0 w 25144"/>
                <a:gd name="T25" fmla="*/ 0 h 2293"/>
                <a:gd name="T26" fmla="*/ 0 w 25144"/>
                <a:gd name="T27" fmla="*/ 0 h 2293"/>
                <a:gd name="T28" fmla="*/ 0 w 25144"/>
                <a:gd name="T29" fmla="*/ 0 h 2293"/>
                <a:gd name="T30" fmla="*/ 0 w 25144"/>
                <a:gd name="T31" fmla="*/ 0 h 2293"/>
                <a:gd name="T32" fmla="*/ 0 w 25144"/>
                <a:gd name="T33" fmla="*/ 0 h 2293"/>
                <a:gd name="T34" fmla="*/ 0 w 25144"/>
                <a:gd name="T35" fmla="*/ 0 h 2293"/>
                <a:gd name="T36" fmla="*/ 0 w 25144"/>
                <a:gd name="T37" fmla="*/ 0 h 2293"/>
                <a:gd name="T38" fmla="*/ 0 w 25144"/>
                <a:gd name="T39" fmla="*/ 0 h 2293"/>
                <a:gd name="T40" fmla="*/ 0 w 25144"/>
                <a:gd name="T41" fmla="*/ 0 h 2293"/>
                <a:gd name="T42" fmla="*/ 0 w 25144"/>
                <a:gd name="T43" fmla="*/ 0 h 2293"/>
                <a:gd name="T44" fmla="*/ 0 w 25144"/>
                <a:gd name="T45" fmla="*/ 0 h 2293"/>
                <a:gd name="T46" fmla="*/ 0 w 25144"/>
                <a:gd name="T47" fmla="*/ 0 h 2293"/>
                <a:gd name="T48" fmla="*/ 0 w 25144"/>
                <a:gd name="T49" fmla="*/ 0 h 2293"/>
                <a:gd name="T50" fmla="*/ 0 w 25144"/>
                <a:gd name="T51" fmla="*/ 0 h 2293"/>
                <a:gd name="T52" fmla="*/ 0 w 25144"/>
                <a:gd name="T53" fmla="*/ 0 h 2293"/>
                <a:gd name="T54" fmla="*/ 0 w 25144"/>
                <a:gd name="T55" fmla="*/ 0 h 2293"/>
                <a:gd name="T56" fmla="*/ 0 w 25144"/>
                <a:gd name="T57" fmla="*/ 0 h 2293"/>
                <a:gd name="T58" fmla="*/ 0 w 25144"/>
                <a:gd name="T59" fmla="*/ 0 h 2293"/>
                <a:gd name="T60" fmla="*/ 0 w 25144"/>
                <a:gd name="T61" fmla="*/ 0 h 2293"/>
                <a:gd name="T62" fmla="*/ 0 w 25144"/>
                <a:gd name="T63" fmla="*/ 0 h 2293"/>
                <a:gd name="T64" fmla="*/ 0 w 25144"/>
                <a:gd name="T65" fmla="*/ 0 h 2293"/>
                <a:gd name="T66" fmla="*/ 0 w 25144"/>
                <a:gd name="T67" fmla="*/ 0 h 2293"/>
                <a:gd name="T68" fmla="*/ 0 w 25144"/>
                <a:gd name="T69" fmla="*/ 0 h 2293"/>
                <a:gd name="T70" fmla="*/ 0 w 25144"/>
                <a:gd name="T71" fmla="*/ 0 h 2293"/>
                <a:gd name="T72" fmla="*/ 0 w 25144"/>
                <a:gd name="T73" fmla="*/ 0 h 2293"/>
                <a:gd name="T74" fmla="*/ 0 w 25144"/>
                <a:gd name="T75" fmla="*/ 0 h 2293"/>
                <a:gd name="T76" fmla="*/ 0 w 25144"/>
                <a:gd name="T77" fmla="*/ 0 h 2293"/>
                <a:gd name="T78" fmla="*/ 0 w 25144"/>
                <a:gd name="T79" fmla="*/ 0 h 229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144"/>
                <a:gd name="T121" fmla="*/ 0 h 2293"/>
                <a:gd name="T122" fmla="*/ 25144 w 25144"/>
                <a:gd name="T123" fmla="*/ 2293 h 229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144" h="2293">
                  <a:moveTo>
                    <a:pt x="25144" y="2293"/>
                  </a:moveTo>
                  <a:lnTo>
                    <a:pt x="25101" y="2293"/>
                  </a:lnTo>
                  <a:lnTo>
                    <a:pt x="25101" y="2274"/>
                  </a:lnTo>
                  <a:lnTo>
                    <a:pt x="25055" y="2274"/>
                  </a:lnTo>
                  <a:lnTo>
                    <a:pt x="25055" y="2244"/>
                  </a:lnTo>
                  <a:lnTo>
                    <a:pt x="20894" y="2244"/>
                  </a:lnTo>
                  <a:lnTo>
                    <a:pt x="20894" y="2154"/>
                  </a:lnTo>
                  <a:lnTo>
                    <a:pt x="20226" y="2154"/>
                  </a:lnTo>
                  <a:lnTo>
                    <a:pt x="20226" y="2103"/>
                  </a:lnTo>
                  <a:lnTo>
                    <a:pt x="19950" y="2103"/>
                  </a:lnTo>
                  <a:lnTo>
                    <a:pt x="19950" y="2060"/>
                  </a:lnTo>
                  <a:lnTo>
                    <a:pt x="19270" y="2060"/>
                  </a:lnTo>
                  <a:lnTo>
                    <a:pt x="19270" y="2031"/>
                  </a:lnTo>
                  <a:lnTo>
                    <a:pt x="18928" y="2031"/>
                  </a:lnTo>
                  <a:lnTo>
                    <a:pt x="18928" y="1930"/>
                  </a:lnTo>
                  <a:lnTo>
                    <a:pt x="18800" y="1930"/>
                  </a:lnTo>
                  <a:lnTo>
                    <a:pt x="18800" y="1891"/>
                  </a:lnTo>
                  <a:lnTo>
                    <a:pt x="18420" y="1891"/>
                  </a:lnTo>
                  <a:lnTo>
                    <a:pt x="18420" y="1843"/>
                  </a:lnTo>
                  <a:lnTo>
                    <a:pt x="15645" y="1843"/>
                  </a:lnTo>
                  <a:lnTo>
                    <a:pt x="15645" y="1794"/>
                  </a:lnTo>
                  <a:lnTo>
                    <a:pt x="15129" y="1794"/>
                  </a:lnTo>
                  <a:lnTo>
                    <a:pt x="15129" y="1752"/>
                  </a:lnTo>
                  <a:lnTo>
                    <a:pt x="14345" y="1752"/>
                  </a:lnTo>
                  <a:lnTo>
                    <a:pt x="14345" y="1710"/>
                  </a:lnTo>
                  <a:lnTo>
                    <a:pt x="13897" y="1710"/>
                  </a:lnTo>
                  <a:lnTo>
                    <a:pt x="13897" y="1668"/>
                  </a:lnTo>
                  <a:lnTo>
                    <a:pt x="13149" y="1668"/>
                  </a:lnTo>
                  <a:lnTo>
                    <a:pt x="13149" y="1638"/>
                  </a:lnTo>
                  <a:lnTo>
                    <a:pt x="12378" y="1638"/>
                  </a:lnTo>
                  <a:lnTo>
                    <a:pt x="12378" y="1577"/>
                  </a:lnTo>
                  <a:lnTo>
                    <a:pt x="12198" y="1577"/>
                  </a:lnTo>
                  <a:lnTo>
                    <a:pt x="12198" y="1518"/>
                  </a:lnTo>
                  <a:lnTo>
                    <a:pt x="11870" y="1518"/>
                  </a:lnTo>
                  <a:lnTo>
                    <a:pt x="11870" y="1471"/>
                  </a:lnTo>
                  <a:lnTo>
                    <a:pt x="11747" y="1471"/>
                  </a:lnTo>
                  <a:lnTo>
                    <a:pt x="11747" y="1433"/>
                  </a:lnTo>
                  <a:lnTo>
                    <a:pt x="11538" y="1433"/>
                  </a:lnTo>
                  <a:lnTo>
                    <a:pt x="11538" y="1389"/>
                  </a:lnTo>
                  <a:lnTo>
                    <a:pt x="11144" y="1389"/>
                  </a:lnTo>
                  <a:lnTo>
                    <a:pt x="11144" y="1362"/>
                  </a:lnTo>
                  <a:lnTo>
                    <a:pt x="10022" y="1362"/>
                  </a:lnTo>
                  <a:lnTo>
                    <a:pt x="10022" y="1320"/>
                  </a:lnTo>
                  <a:lnTo>
                    <a:pt x="9488" y="1320"/>
                  </a:lnTo>
                  <a:lnTo>
                    <a:pt x="9488" y="1250"/>
                  </a:lnTo>
                  <a:lnTo>
                    <a:pt x="8799" y="1250"/>
                  </a:lnTo>
                  <a:lnTo>
                    <a:pt x="8799" y="1205"/>
                  </a:lnTo>
                  <a:lnTo>
                    <a:pt x="7513" y="1205"/>
                  </a:lnTo>
                  <a:lnTo>
                    <a:pt x="7513" y="1169"/>
                  </a:lnTo>
                  <a:lnTo>
                    <a:pt x="7420" y="1169"/>
                  </a:lnTo>
                  <a:lnTo>
                    <a:pt x="7420" y="1118"/>
                  </a:lnTo>
                  <a:lnTo>
                    <a:pt x="7337" y="1118"/>
                  </a:lnTo>
                  <a:lnTo>
                    <a:pt x="7337" y="1074"/>
                  </a:lnTo>
                  <a:lnTo>
                    <a:pt x="6823" y="1074"/>
                  </a:lnTo>
                  <a:lnTo>
                    <a:pt x="6823" y="1021"/>
                  </a:lnTo>
                  <a:lnTo>
                    <a:pt x="6762" y="1021"/>
                  </a:lnTo>
                  <a:lnTo>
                    <a:pt x="6762" y="969"/>
                  </a:lnTo>
                  <a:lnTo>
                    <a:pt x="6695" y="969"/>
                  </a:lnTo>
                  <a:lnTo>
                    <a:pt x="6695" y="899"/>
                  </a:lnTo>
                  <a:lnTo>
                    <a:pt x="6364" y="899"/>
                  </a:lnTo>
                  <a:lnTo>
                    <a:pt x="6364" y="862"/>
                  </a:lnTo>
                  <a:lnTo>
                    <a:pt x="6260" y="862"/>
                  </a:lnTo>
                  <a:lnTo>
                    <a:pt x="6260" y="833"/>
                  </a:lnTo>
                  <a:lnTo>
                    <a:pt x="5221" y="833"/>
                  </a:lnTo>
                  <a:lnTo>
                    <a:pt x="5221" y="770"/>
                  </a:lnTo>
                  <a:lnTo>
                    <a:pt x="4865" y="770"/>
                  </a:lnTo>
                  <a:lnTo>
                    <a:pt x="4865" y="736"/>
                  </a:lnTo>
                  <a:lnTo>
                    <a:pt x="4679" y="736"/>
                  </a:lnTo>
                  <a:lnTo>
                    <a:pt x="4679" y="694"/>
                  </a:lnTo>
                  <a:lnTo>
                    <a:pt x="3491" y="694"/>
                  </a:lnTo>
                  <a:lnTo>
                    <a:pt x="3491" y="616"/>
                  </a:lnTo>
                  <a:lnTo>
                    <a:pt x="2297" y="616"/>
                  </a:lnTo>
                  <a:lnTo>
                    <a:pt x="2297" y="559"/>
                  </a:lnTo>
                  <a:lnTo>
                    <a:pt x="2209" y="559"/>
                  </a:lnTo>
                  <a:lnTo>
                    <a:pt x="2209" y="474"/>
                  </a:lnTo>
                  <a:lnTo>
                    <a:pt x="2134" y="474"/>
                  </a:lnTo>
                  <a:lnTo>
                    <a:pt x="2134" y="404"/>
                  </a:lnTo>
                  <a:lnTo>
                    <a:pt x="1310" y="404"/>
                  </a:lnTo>
                  <a:lnTo>
                    <a:pt x="1310" y="332"/>
                  </a:lnTo>
                  <a:lnTo>
                    <a:pt x="0" y="332"/>
                  </a:lnTo>
                  <a:lnTo>
                    <a:pt x="10" y="0"/>
                  </a:lnTo>
                </a:path>
              </a:pathLst>
            </a:cu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6690" name="Rectangle 104"/>
            <p:cNvSpPr>
              <a:spLocks noChangeArrowheads="1"/>
            </p:cNvSpPr>
            <p:nvPr/>
          </p:nvSpPr>
          <p:spPr bwMode="auto">
            <a:xfrm>
              <a:off x="3565" y="811"/>
              <a:ext cx="182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 eaLnBrk="0" hangingPunct="0">
                <a:defRPr/>
              </a:pPr>
              <a: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  <a:t>Patients not experiencing</a:t>
              </a:r>
              <a:b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</a:br>
              <a:r>
                <a:rPr lang="en-GB" sz="2000" b="1" dirty="0">
                  <a:solidFill>
                    <a:srgbClr val="CC3300"/>
                  </a:solidFill>
                  <a:latin typeface="+mj-lt"/>
                  <a:ea typeface="ＭＳ Ｐゴシック" pitchFamily="34" charset="-128"/>
                </a:rPr>
                <a:t>treatment failure,%</a:t>
              </a:r>
            </a:p>
          </p:txBody>
        </p:sp>
        <p:sp>
          <p:nvSpPr>
            <p:cNvPr id="7209" name="Rectangle 42"/>
            <p:cNvSpPr>
              <a:spLocks noChangeArrowheads="1"/>
            </p:cNvSpPr>
            <p:nvPr/>
          </p:nvSpPr>
          <p:spPr bwMode="auto">
            <a:xfrm>
              <a:off x="3202" y="1838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7210" name="Rectangle 42"/>
            <p:cNvSpPr>
              <a:spLocks noChangeArrowheads="1"/>
            </p:cNvSpPr>
            <p:nvPr/>
          </p:nvSpPr>
          <p:spPr bwMode="auto">
            <a:xfrm>
              <a:off x="3202" y="1642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7211" name="Rectangle 42"/>
            <p:cNvSpPr>
              <a:spLocks noChangeArrowheads="1"/>
            </p:cNvSpPr>
            <p:nvPr/>
          </p:nvSpPr>
          <p:spPr bwMode="auto">
            <a:xfrm>
              <a:off x="3202" y="14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7212" name="Rectangle 42"/>
            <p:cNvSpPr>
              <a:spLocks noChangeArrowheads="1"/>
            </p:cNvSpPr>
            <p:nvPr/>
          </p:nvSpPr>
          <p:spPr bwMode="auto">
            <a:xfrm>
              <a:off x="3202" y="1266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7213" name="Rectangle 42"/>
            <p:cNvSpPr>
              <a:spLocks noChangeArrowheads="1"/>
            </p:cNvSpPr>
            <p:nvPr/>
          </p:nvSpPr>
          <p:spPr bwMode="auto">
            <a:xfrm>
              <a:off x="3148" y="1073"/>
              <a:ext cx="27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7214" name="Rectangle 42"/>
            <p:cNvSpPr>
              <a:spLocks noChangeArrowheads="1"/>
            </p:cNvSpPr>
            <p:nvPr/>
          </p:nvSpPr>
          <p:spPr bwMode="auto">
            <a:xfrm>
              <a:off x="3848" y="21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7215" name="Rectangle 42"/>
            <p:cNvSpPr>
              <a:spLocks noChangeArrowheads="1"/>
            </p:cNvSpPr>
            <p:nvPr/>
          </p:nvSpPr>
          <p:spPr bwMode="auto">
            <a:xfrm>
              <a:off x="3242" y="2154"/>
              <a:ext cx="48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Baseline</a:t>
              </a:r>
            </a:p>
          </p:txBody>
        </p:sp>
        <p:sp>
          <p:nvSpPr>
            <p:cNvPr id="7216" name="Rectangle 42"/>
            <p:cNvSpPr>
              <a:spLocks noChangeArrowheads="1"/>
            </p:cNvSpPr>
            <p:nvPr/>
          </p:nvSpPr>
          <p:spPr bwMode="auto">
            <a:xfrm>
              <a:off x="4833" y="21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7217" name="Rectangle 42"/>
            <p:cNvSpPr>
              <a:spLocks noChangeArrowheads="1"/>
            </p:cNvSpPr>
            <p:nvPr/>
          </p:nvSpPr>
          <p:spPr bwMode="auto">
            <a:xfrm>
              <a:off x="4341" y="21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7218" name="Rectangle 42"/>
            <p:cNvSpPr>
              <a:spLocks noChangeArrowheads="1"/>
            </p:cNvSpPr>
            <p:nvPr/>
          </p:nvSpPr>
          <p:spPr bwMode="auto">
            <a:xfrm>
              <a:off x="5333" y="2154"/>
              <a:ext cx="22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7219" name="Line 195"/>
            <p:cNvSpPr>
              <a:spLocks noChangeShapeType="1"/>
            </p:cNvSpPr>
            <p:nvPr/>
          </p:nvSpPr>
          <p:spPr bwMode="auto">
            <a:xfrm>
              <a:off x="5436" y="2115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0" name="Line 196"/>
            <p:cNvSpPr>
              <a:spLocks noChangeShapeType="1"/>
            </p:cNvSpPr>
            <p:nvPr/>
          </p:nvSpPr>
          <p:spPr bwMode="auto">
            <a:xfrm>
              <a:off x="4444" y="2115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1" name="Line 197"/>
            <p:cNvSpPr>
              <a:spLocks noChangeShapeType="1"/>
            </p:cNvSpPr>
            <p:nvPr/>
          </p:nvSpPr>
          <p:spPr bwMode="auto">
            <a:xfrm>
              <a:off x="4937" y="2115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2" name="Line 198"/>
            <p:cNvSpPr>
              <a:spLocks noChangeShapeType="1"/>
            </p:cNvSpPr>
            <p:nvPr/>
          </p:nvSpPr>
          <p:spPr bwMode="auto">
            <a:xfrm flipH="1">
              <a:off x="3404" y="2098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3" name="Line 199"/>
            <p:cNvSpPr>
              <a:spLocks noChangeShapeType="1"/>
            </p:cNvSpPr>
            <p:nvPr/>
          </p:nvSpPr>
          <p:spPr bwMode="auto">
            <a:xfrm>
              <a:off x="3951" y="2115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4" name="Line 200"/>
            <p:cNvSpPr>
              <a:spLocks noChangeShapeType="1"/>
            </p:cNvSpPr>
            <p:nvPr/>
          </p:nvSpPr>
          <p:spPr bwMode="auto">
            <a:xfrm flipH="1">
              <a:off x="3404" y="1142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5" name="Line 201"/>
            <p:cNvSpPr>
              <a:spLocks noChangeShapeType="1"/>
            </p:cNvSpPr>
            <p:nvPr/>
          </p:nvSpPr>
          <p:spPr bwMode="auto">
            <a:xfrm flipH="1">
              <a:off x="3404" y="1336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6" name="Line 202"/>
            <p:cNvSpPr>
              <a:spLocks noChangeShapeType="1"/>
            </p:cNvSpPr>
            <p:nvPr/>
          </p:nvSpPr>
          <p:spPr bwMode="auto">
            <a:xfrm flipH="1">
              <a:off x="3404" y="1523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7" name="Line 203"/>
            <p:cNvSpPr>
              <a:spLocks noChangeShapeType="1"/>
            </p:cNvSpPr>
            <p:nvPr/>
          </p:nvSpPr>
          <p:spPr bwMode="auto">
            <a:xfrm flipH="1">
              <a:off x="3404" y="1711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8" name="Line 204"/>
            <p:cNvSpPr>
              <a:spLocks noChangeShapeType="1"/>
            </p:cNvSpPr>
            <p:nvPr/>
          </p:nvSpPr>
          <p:spPr bwMode="auto">
            <a:xfrm flipH="1">
              <a:off x="3404" y="1904"/>
              <a:ext cx="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29" name="Line 205"/>
            <p:cNvSpPr>
              <a:spLocks noChangeShapeType="1"/>
            </p:cNvSpPr>
            <p:nvPr/>
          </p:nvSpPr>
          <p:spPr bwMode="auto">
            <a:xfrm>
              <a:off x="3457" y="2115"/>
              <a:ext cx="0" cy="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7230" name="Text Box 174"/>
            <p:cNvSpPr txBox="1">
              <a:spLocks noChangeArrowheads="1"/>
            </p:cNvSpPr>
            <p:nvPr/>
          </p:nvSpPr>
          <p:spPr bwMode="auto">
            <a:xfrm>
              <a:off x="4260" y="2267"/>
              <a:ext cx="41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200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7231" name="Line 207"/>
            <p:cNvSpPr>
              <a:spLocks noChangeShapeType="1"/>
            </p:cNvSpPr>
            <p:nvPr/>
          </p:nvSpPr>
          <p:spPr bwMode="auto">
            <a:xfrm flipV="1">
              <a:off x="3436" y="1118"/>
              <a:ext cx="0" cy="99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2" name="Line 208"/>
            <p:cNvSpPr>
              <a:spLocks noChangeShapeType="1"/>
            </p:cNvSpPr>
            <p:nvPr/>
          </p:nvSpPr>
          <p:spPr bwMode="auto">
            <a:xfrm rot="16200000" flipV="1">
              <a:off x="4437" y="1113"/>
              <a:ext cx="0" cy="200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3" name="Text Box 209"/>
            <p:cNvSpPr txBox="1">
              <a:spLocks noChangeArrowheads="1"/>
            </p:cNvSpPr>
            <p:nvPr/>
          </p:nvSpPr>
          <p:spPr bwMode="auto">
            <a:xfrm>
              <a:off x="3510" y="1717"/>
              <a:ext cx="200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it-IT">
                  <a:solidFill>
                    <a:srgbClr val="0066FF"/>
                  </a:solidFill>
                  <a:latin typeface="Calibri" pitchFamily="34" charset="0"/>
                </a:rPr>
                <a:t>Hazard Ratio estimate (95% CI):</a:t>
              </a:r>
              <a:br>
                <a:rPr lang="it-IT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it-IT">
                  <a:solidFill>
                    <a:srgbClr val="0066FF"/>
                  </a:solidFill>
                  <a:latin typeface="Calibri" pitchFamily="34" charset="0"/>
                </a:rPr>
                <a:t>0.59 (0.40-0.87) ; p = 0.008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SWAN Study: switch PI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 to ATV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  <p:sp>
        <p:nvSpPr>
          <p:cNvPr id="8197" name="Rectangle 42"/>
          <p:cNvSpPr>
            <a:spLocks noChangeArrowheads="1"/>
          </p:cNvSpPr>
          <p:nvPr/>
        </p:nvSpPr>
        <p:spPr bwMode="auto">
          <a:xfrm>
            <a:off x="115888" y="6157913"/>
            <a:ext cx="9034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200">
                <a:solidFill>
                  <a:srgbClr val="000066"/>
                </a:solidFill>
              </a:rPr>
              <a:t>HDL-C,high density lipoprotein cholesterol ; LDL-C, low-density lipoprotein cholesterol ; PI, protease inhibitor ; TC, total cholesterol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801688" y="1343025"/>
            <a:ext cx="751681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Mean changes from baseline in lipid parameters at W48</a:t>
            </a:r>
          </a:p>
        </p:txBody>
      </p:sp>
      <p:grpSp>
        <p:nvGrpSpPr>
          <p:cNvPr id="8199" name="Groupe 95"/>
          <p:cNvGrpSpPr>
            <a:grpSpLocks/>
          </p:cNvGrpSpPr>
          <p:nvPr/>
        </p:nvGrpSpPr>
        <p:grpSpPr bwMode="auto">
          <a:xfrm>
            <a:off x="357188" y="1700213"/>
            <a:ext cx="7505700" cy="4184650"/>
            <a:chOff x="357188" y="1700213"/>
            <a:chExt cx="7505700" cy="4184650"/>
          </a:xfrm>
        </p:grpSpPr>
        <p:sp>
          <p:nvSpPr>
            <p:cNvPr id="8200" name="AutoShape 165"/>
            <p:cNvSpPr>
              <a:spLocks noChangeArrowheads="1"/>
            </p:cNvSpPr>
            <p:nvPr/>
          </p:nvSpPr>
          <p:spPr bwMode="auto">
            <a:xfrm>
              <a:off x="2524125" y="5538788"/>
              <a:ext cx="4070350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201" name="Rectangle 3"/>
            <p:cNvSpPr>
              <a:spLocks noChangeArrowheads="1"/>
            </p:cNvSpPr>
            <p:nvPr/>
          </p:nvSpPr>
          <p:spPr bwMode="auto">
            <a:xfrm>
              <a:off x="2665413" y="5637213"/>
              <a:ext cx="177800" cy="144462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8202" name="Rectangle 4"/>
            <p:cNvSpPr>
              <a:spLocks noChangeArrowheads="1"/>
            </p:cNvSpPr>
            <p:nvPr/>
          </p:nvSpPr>
          <p:spPr bwMode="auto">
            <a:xfrm>
              <a:off x="4191000" y="5635625"/>
              <a:ext cx="177800" cy="144463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8203" name="ZoneTexte 84"/>
            <p:cNvSpPr txBox="1">
              <a:spLocks noChangeArrowheads="1"/>
            </p:cNvSpPr>
            <p:nvPr/>
          </p:nvSpPr>
          <p:spPr bwMode="auto">
            <a:xfrm>
              <a:off x="2809875" y="5516563"/>
              <a:ext cx="117792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 group</a:t>
              </a:r>
            </a:p>
          </p:txBody>
        </p:sp>
        <p:sp>
          <p:nvSpPr>
            <p:cNvPr id="8204" name="ZoneTexte 85"/>
            <p:cNvSpPr txBox="1">
              <a:spLocks noChangeArrowheads="1"/>
            </p:cNvSpPr>
            <p:nvPr/>
          </p:nvSpPr>
          <p:spPr bwMode="auto">
            <a:xfrm>
              <a:off x="4371975" y="5518150"/>
              <a:ext cx="216693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Comparator PI group</a:t>
              </a:r>
            </a:p>
          </p:txBody>
        </p:sp>
        <p:sp>
          <p:nvSpPr>
            <p:cNvPr id="8205" name="Rectangle 42"/>
            <p:cNvSpPr>
              <a:spLocks noChangeArrowheads="1"/>
            </p:cNvSpPr>
            <p:nvPr/>
          </p:nvSpPr>
          <p:spPr bwMode="auto">
            <a:xfrm>
              <a:off x="3343275" y="1700213"/>
              <a:ext cx="4159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TC</a:t>
              </a:r>
            </a:p>
          </p:txBody>
        </p:sp>
        <p:sp>
          <p:nvSpPr>
            <p:cNvPr id="8206" name="Rectangle 42"/>
            <p:cNvSpPr>
              <a:spLocks noChangeArrowheads="1"/>
            </p:cNvSpPr>
            <p:nvPr/>
          </p:nvSpPr>
          <p:spPr bwMode="auto">
            <a:xfrm>
              <a:off x="4348163" y="1700213"/>
              <a:ext cx="7667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HDL-C</a:t>
              </a:r>
            </a:p>
          </p:txBody>
        </p:sp>
        <p:sp>
          <p:nvSpPr>
            <p:cNvPr id="8207" name="Rectangle 42"/>
            <p:cNvSpPr>
              <a:spLocks noChangeArrowheads="1"/>
            </p:cNvSpPr>
            <p:nvPr/>
          </p:nvSpPr>
          <p:spPr bwMode="auto">
            <a:xfrm>
              <a:off x="5454650" y="1700213"/>
              <a:ext cx="11636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Fasting TG</a:t>
              </a:r>
            </a:p>
          </p:txBody>
        </p:sp>
        <p:sp>
          <p:nvSpPr>
            <p:cNvPr id="8208" name="Rectangle 42"/>
            <p:cNvSpPr>
              <a:spLocks noChangeArrowheads="1"/>
            </p:cNvSpPr>
            <p:nvPr/>
          </p:nvSpPr>
          <p:spPr bwMode="auto">
            <a:xfrm>
              <a:off x="6626225" y="1700213"/>
              <a:ext cx="12366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Non</a:t>
              </a:r>
              <a:r>
                <a:rPr lang="fr-FR" b="1">
                  <a:solidFill>
                    <a:srgbClr val="0066FF"/>
                  </a:solidFill>
                  <a:latin typeface="Calibri" pitchFamily="34" charset="0"/>
                </a:rPr>
                <a:t>-</a:t>
              </a: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HDL-C</a:t>
              </a:r>
            </a:p>
          </p:txBody>
        </p:sp>
        <p:sp>
          <p:nvSpPr>
            <p:cNvPr id="8209" name="AutoShape 165"/>
            <p:cNvSpPr>
              <a:spLocks noChangeArrowheads="1"/>
            </p:cNvSpPr>
            <p:nvPr/>
          </p:nvSpPr>
          <p:spPr bwMode="auto">
            <a:xfrm>
              <a:off x="357188" y="4797425"/>
              <a:ext cx="7207250" cy="5016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3200">
                <a:solidFill>
                  <a:srgbClr val="000066"/>
                </a:solidFill>
              </a:endParaRPr>
            </a:p>
          </p:txBody>
        </p:sp>
        <p:sp>
          <p:nvSpPr>
            <p:cNvPr id="13366" name="Text Box 54"/>
            <p:cNvSpPr txBox="1">
              <a:spLocks noChangeArrowheads="1"/>
            </p:cNvSpPr>
            <p:nvPr/>
          </p:nvSpPr>
          <p:spPr bwMode="auto">
            <a:xfrm>
              <a:off x="390525" y="4811713"/>
              <a:ext cx="17018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GB" sz="1050" b="1">
                  <a:solidFill>
                    <a:srgbClr val="000066"/>
                  </a:solidFill>
                  <a:ea typeface="+mn-ea"/>
                </a:rPr>
                <a:t>Mean mg/dL at baseline</a:t>
              </a:r>
            </a:p>
          </p:txBody>
        </p:sp>
        <p:sp>
          <p:nvSpPr>
            <p:cNvPr id="13367" name="Text Box 55"/>
            <p:cNvSpPr txBox="1">
              <a:spLocks noChangeArrowheads="1"/>
            </p:cNvSpPr>
            <p:nvPr/>
          </p:nvSpPr>
          <p:spPr bwMode="auto">
            <a:xfrm>
              <a:off x="390525" y="5018088"/>
              <a:ext cx="1703388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GB" sz="1050" b="1">
                  <a:solidFill>
                    <a:srgbClr val="000066"/>
                  </a:solidFill>
                  <a:ea typeface="+mn-ea"/>
                </a:rPr>
                <a:t>Mean mg/dL at Week 48</a:t>
              </a:r>
            </a:p>
          </p:txBody>
        </p:sp>
        <p:sp>
          <p:nvSpPr>
            <p:cNvPr id="13368" name="Rectangle 42"/>
            <p:cNvSpPr>
              <a:spLocks noChangeArrowheads="1"/>
            </p:cNvSpPr>
            <p:nvPr/>
          </p:nvSpPr>
          <p:spPr bwMode="auto">
            <a:xfrm>
              <a:off x="2089150" y="4811713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123</a:t>
              </a:r>
            </a:p>
          </p:txBody>
        </p:sp>
        <p:sp>
          <p:nvSpPr>
            <p:cNvPr id="13369" name="Rectangle 42"/>
            <p:cNvSpPr>
              <a:spLocks noChangeArrowheads="1"/>
            </p:cNvSpPr>
            <p:nvPr/>
          </p:nvSpPr>
          <p:spPr bwMode="auto">
            <a:xfrm>
              <a:off x="2089150" y="5018088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108</a:t>
              </a:r>
            </a:p>
          </p:txBody>
        </p:sp>
        <p:sp>
          <p:nvSpPr>
            <p:cNvPr id="13370" name="Rectangle 42"/>
            <p:cNvSpPr>
              <a:spLocks noChangeArrowheads="1"/>
            </p:cNvSpPr>
            <p:nvPr/>
          </p:nvSpPr>
          <p:spPr bwMode="auto">
            <a:xfrm>
              <a:off x="2433638" y="4811713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135</a:t>
              </a:r>
            </a:p>
          </p:txBody>
        </p:sp>
        <p:sp>
          <p:nvSpPr>
            <p:cNvPr id="13374" name="Rectangle 42"/>
            <p:cNvSpPr>
              <a:spLocks noChangeArrowheads="1"/>
            </p:cNvSpPr>
            <p:nvPr/>
          </p:nvSpPr>
          <p:spPr bwMode="auto">
            <a:xfrm>
              <a:off x="2433638" y="5018088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 dirty="0">
                  <a:solidFill>
                    <a:srgbClr val="CC66FF"/>
                  </a:solidFill>
                  <a:ea typeface="ＭＳ Ｐゴシック" charset="-128"/>
                </a:rPr>
                <a:t>133</a:t>
              </a:r>
            </a:p>
          </p:txBody>
        </p:sp>
        <p:sp>
          <p:nvSpPr>
            <p:cNvPr id="13388" name="Rectangle 42"/>
            <p:cNvSpPr>
              <a:spLocks noChangeArrowheads="1"/>
            </p:cNvSpPr>
            <p:nvPr/>
          </p:nvSpPr>
          <p:spPr bwMode="auto">
            <a:xfrm>
              <a:off x="3224213" y="4811713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212</a:t>
              </a:r>
            </a:p>
          </p:txBody>
        </p:sp>
        <p:sp>
          <p:nvSpPr>
            <p:cNvPr id="13389" name="Rectangle 42"/>
            <p:cNvSpPr>
              <a:spLocks noChangeArrowheads="1"/>
            </p:cNvSpPr>
            <p:nvPr/>
          </p:nvSpPr>
          <p:spPr bwMode="auto">
            <a:xfrm>
              <a:off x="3224213" y="5018088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181</a:t>
              </a:r>
            </a:p>
          </p:txBody>
        </p:sp>
        <p:sp>
          <p:nvSpPr>
            <p:cNvPr id="13390" name="Rectangle 42"/>
            <p:cNvSpPr>
              <a:spLocks noChangeArrowheads="1"/>
            </p:cNvSpPr>
            <p:nvPr/>
          </p:nvSpPr>
          <p:spPr bwMode="auto">
            <a:xfrm>
              <a:off x="3586163" y="4811713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220</a:t>
              </a:r>
            </a:p>
          </p:txBody>
        </p:sp>
        <p:sp>
          <p:nvSpPr>
            <p:cNvPr id="13391" name="Rectangle 42"/>
            <p:cNvSpPr>
              <a:spLocks noChangeArrowheads="1"/>
            </p:cNvSpPr>
            <p:nvPr/>
          </p:nvSpPr>
          <p:spPr bwMode="auto">
            <a:xfrm>
              <a:off x="3586163" y="5018088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216</a:t>
              </a:r>
            </a:p>
          </p:txBody>
        </p:sp>
        <p:sp>
          <p:nvSpPr>
            <p:cNvPr id="13392" name="Rectangle 42"/>
            <p:cNvSpPr>
              <a:spLocks noChangeArrowheads="1"/>
            </p:cNvSpPr>
            <p:nvPr/>
          </p:nvSpPr>
          <p:spPr bwMode="auto">
            <a:xfrm>
              <a:off x="4416425" y="4811713"/>
              <a:ext cx="3349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50</a:t>
              </a:r>
            </a:p>
          </p:txBody>
        </p:sp>
        <p:sp>
          <p:nvSpPr>
            <p:cNvPr id="13393" name="Rectangle 42"/>
            <p:cNvSpPr>
              <a:spLocks noChangeArrowheads="1"/>
            </p:cNvSpPr>
            <p:nvPr/>
          </p:nvSpPr>
          <p:spPr bwMode="auto">
            <a:xfrm>
              <a:off x="4416425" y="5018088"/>
              <a:ext cx="3349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51</a:t>
              </a:r>
            </a:p>
          </p:txBody>
        </p:sp>
        <p:sp>
          <p:nvSpPr>
            <p:cNvPr id="13394" name="Rectangle 42"/>
            <p:cNvSpPr>
              <a:spLocks noChangeArrowheads="1"/>
            </p:cNvSpPr>
            <p:nvPr/>
          </p:nvSpPr>
          <p:spPr bwMode="auto">
            <a:xfrm>
              <a:off x="4738688" y="4811713"/>
              <a:ext cx="3349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50</a:t>
              </a:r>
            </a:p>
          </p:txBody>
        </p:sp>
        <p:sp>
          <p:nvSpPr>
            <p:cNvPr id="13395" name="Rectangle 42"/>
            <p:cNvSpPr>
              <a:spLocks noChangeArrowheads="1"/>
            </p:cNvSpPr>
            <p:nvPr/>
          </p:nvSpPr>
          <p:spPr bwMode="auto">
            <a:xfrm>
              <a:off x="4738688" y="5018088"/>
              <a:ext cx="3349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49</a:t>
              </a:r>
            </a:p>
          </p:txBody>
        </p:sp>
        <p:sp>
          <p:nvSpPr>
            <p:cNvPr id="13396" name="Rectangle 42"/>
            <p:cNvSpPr>
              <a:spLocks noChangeArrowheads="1"/>
            </p:cNvSpPr>
            <p:nvPr/>
          </p:nvSpPr>
          <p:spPr bwMode="auto">
            <a:xfrm>
              <a:off x="5514975" y="4811713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203</a:t>
              </a:r>
            </a:p>
          </p:txBody>
        </p:sp>
        <p:sp>
          <p:nvSpPr>
            <p:cNvPr id="13397" name="Rectangle 42"/>
            <p:cNvSpPr>
              <a:spLocks noChangeArrowheads="1"/>
            </p:cNvSpPr>
            <p:nvPr/>
          </p:nvSpPr>
          <p:spPr bwMode="auto">
            <a:xfrm>
              <a:off x="5514975" y="5018088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137</a:t>
              </a:r>
            </a:p>
          </p:txBody>
        </p:sp>
        <p:sp>
          <p:nvSpPr>
            <p:cNvPr id="13398" name="Rectangle 42"/>
            <p:cNvSpPr>
              <a:spLocks noChangeArrowheads="1"/>
            </p:cNvSpPr>
            <p:nvPr/>
          </p:nvSpPr>
          <p:spPr bwMode="auto">
            <a:xfrm>
              <a:off x="5889625" y="4811713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201</a:t>
              </a:r>
            </a:p>
          </p:txBody>
        </p:sp>
        <p:sp>
          <p:nvSpPr>
            <p:cNvPr id="13399" name="Rectangle 42"/>
            <p:cNvSpPr>
              <a:spLocks noChangeArrowheads="1"/>
            </p:cNvSpPr>
            <p:nvPr/>
          </p:nvSpPr>
          <p:spPr bwMode="auto">
            <a:xfrm>
              <a:off x="5889625" y="5018088"/>
              <a:ext cx="411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215</a:t>
              </a:r>
            </a:p>
          </p:txBody>
        </p:sp>
        <p:sp>
          <p:nvSpPr>
            <p:cNvPr id="13400" name="Rectangle 42"/>
            <p:cNvSpPr>
              <a:spLocks noChangeArrowheads="1"/>
            </p:cNvSpPr>
            <p:nvPr/>
          </p:nvSpPr>
          <p:spPr bwMode="auto">
            <a:xfrm>
              <a:off x="6602413" y="4811713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162</a:t>
              </a:r>
            </a:p>
          </p:txBody>
        </p:sp>
        <p:sp>
          <p:nvSpPr>
            <p:cNvPr id="13401" name="Rectangle 42"/>
            <p:cNvSpPr>
              <a:spLocks noChangeArrowheads="1"/>
            </p:cNvSpPr>
            <p:nvPr/>
          </p:nvSpPr>
          <p:spPr bwMode="auto">
            <a:xfrm>
              <a:off x="6602413" y="5018088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660066"/>
                  </a:solidFill>
                  <a:ea typeface="ＭＳ Ｐゴシック" charset="-128"/>
                </a:rPr>
                <a:t>132</a:t>
              </a:r>
            </a:p>
          </p:txBody>
        </p:sp>
        <p:sp>
          <p:nvSpPr>
            <p:cNvPr id="13402" name="Rectangle 42"/>
            <p:cNvSpPr>
              <a:spLocks noChangeArrowheads="1"/>
            </p:cNvSpPr>
            <p:nvPr/>
          </p:nvSpPr>
          <p:spPr bwMode="auto">
            <a:xfrm>
              <a:off x="6983413" y="4811713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171</a:t>
              </a:r>
            </a:p>
          </p:txBody>
        </p:sp>
        <p:sp>
          <p:nvSpPr>
            <p:cNvPr id="13403" name="Rectangle 42"/>
            <p:cNvSpPr>
              <a:spLocks noChangeArrowheads="1"/>
            </p:cNvSpPr>
            <p:nvPr/>
          </p:nvSpPr>
          <p:spPr bwMode="auto">
            <a:xfrm>
              <a:off x="6983413" y="5018088"/>
              <a:ext cx="4111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050" b="1">
                  <a:solidFill>
                    <a:srgbClr val="CC66FF"/>
                  </a:solidFill>
                  <a:ea typeface="ＭＳ Ｐゴシック" charset="-128"/>
                </a:rPr>
                <a:t>168</a:t>
              </a:r>
            </a:p>
          </p:txBody>
        </p:sp>
        <p:sp>
          <p:nvSpPr>
            <p:cNvPr id="8232" name="Rectangle 42"/>
            <p:cNvSpPr>
              <a:spLocks noChangeArrowheads="1"/>
            </p:cNvSpPr>
            <p:nvPr/>
          </p:nvSpPr>
          <p:spPr bwMode="auto">
            <a:xfrm>
              <a:off x="1941513" y="1700213"/>
              <a:ext cx="14414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Fasting LDL-C</a:t>
              </a:r>
            </a:p>
          </p:txBody>
        </p:sp>
        <p:grpSp>
          <p:nvGrpSpPr>
            <p:cNvPr id="8233" name="Group 135"/>
            <p:cNvGrpSpPr>
              <a:grpSpLocks/>
            </p:cNvGrpSpPr>
            <p:nvPr/>
          </p:nvGrpSpPr>
          <p:grpSpPr bwMode="auto">
            <a:xfrm>
              <a:off x="1425575" y="1947863"/>
              <a:ext cx="6142038" cy="2828925"/>
              <a:chOff x="898" y="1227"/>
              <a:chExt cx="3869" cy="1782"/>
            </a:xfrm>
          </p:grpSpPr>
          <p:sp>
            <p:nvSpPr>
              <p:cNvPr id="8234" name="Rectangle 42"/>
              <p:cNvSpPr>
                <a:spLocks noChangeArrowheads="1"/>
              </p:cNvSpPr>
              <p:nvPr/>
            </p:nvSpPr>
            <p:spPr bwMode="auto">
              <a:xfrm>
                <a:off x="898" y="2705"/>
                <a:ext cx="27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-40</a:t>
                </a:r>
              </a:p>
            </p:txBody>
          </p:sp>
          <p:sp>
            <p:nvSpPr>
              <p:cNvPr id="8235" name="Rectangle 42"/>
              <p:cNvSpPr>
                <a:spLocks noChangeArrowheads="1"/>
              </p:cNvSpPr>
              <p:nvPr/>
            </p:nvSpPr>
            <p:spPr bwMode="auto">
              <a:xfrm>
                <a:off x="898" y="2411"/>
                <a:ext cx="27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-30</a:t>
                </a:r>
              </a:p>
            </p:txBody>
          </p:sp>
          <p:sp>
            <p:nvSpPr>
              <p:cNvPr id="8236" name="Rectangle 42"/>
              <p:cNvSpPr>
                <a:spLocks noChangeArrowheads="1"/>
              </p:cNvSpPr>
              <p:nvPr/>
            </p:nvSpPr>
            <p:spPr bwMode="auto">
              <a:xfrm>
                <a:off x="898" y="1823"/>
                <a:ext cx="27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-10</a:t>
                </a:r>
              </a:p>
            </p:txBody>
          </p:sp>
          <p:sp>
            <p:nvSpPr>
              <p:cNvPr id="8237" name="Rectangle 42"/>
              <p:cNvSpPr>
                <a:spLocks noChangeArrowheads="1"/>
              </p:cNvSpPr>
              <p:nvPr/>
            </p:nvSpPr>
            <p:spPr bwMode="auto">
              <a:xfrm>
                <a:off x="974" y="1529"/>
                <a:ext cx="17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8238" name="Rectangle 42"/>
              <p:cNvSpPr>
                <a:spLocks noChangeArrowheads="1"/>
              </p:cNvSpPr>
              <p:nvPr/>
            </p:nvSpPr>
            <p:spPr bwMode="auto">
              <a:xfrm>
                <a:off x="927" y="1235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8239" name="Rectangle 42"/>
              <p:cNvSpPr>
                <a:spLocks noChangeArrowheads="1"/>
              </p:cNvSpPr>
              <p:nvPr/>
            </p:nvSpPr>
            <p:spPr bwMode="auto">
              <a:xfrm>
                <a:off x="898" y="2117"/>
                <a:ext cx="27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-20</a:t>
                </a:r>
              </a:p>
            </p:txBody>
          </p:sp>
          <p:sp>
            <p:nvSpPr>
              <p:cNvPr id="13342" name="Rectangle 42"/>
              <p:cNvSpPr>
                <a:spLocks noChangeArrowheads="1"/>
              </p:cNvSpPr>
              <p:nvPr/>
            </p:nvSpPr>
            <p:spPr bwMode="auto">
              <a:xfrm>
                <a:off x="1348" y="2259"/>
                <a:ext cx="425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</a:rPr>
                  <a:t>p = 0.18</a:t>
                </a:r>
              </a:p>
            </p:txBody>
          </p:sp>
          <p:sp>
            <p:nvSpPr>
              <p:cNvPr id="13343" name="Rectangle 42"/>
              <p:cNvSpPr>
                <a:spLocks noChangeArrowheads="1"/>
              </p:cNvSpPr>
              <p:nvPr/>
            </p:nvSpPr>
            <p:spPr bwMode="auto">
              <a:xfrm>
                <a:off x="2035" y="2370"/>
                <a:ext cx="496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</a:rPr>
                  <a:t>p </a:t>
                </a: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  <a:cs typeface="Arial" charset="0"/>
                  </a:rPr>
                  <a:t>&lt; 0.001</a:t>
                </a: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</a:rPr>
                  <a:t> </a:t>
                </a:r>
              </a:p>
            </p:txBody>
          </p:sp>
          <p:sp>
            <p:nvSpPr>
              <p:cNvPr id="13344" name="Rectangle 42"/>
              <p:cNvSpPr>
                <a:spLocks noChangeArrowheads="1"/>
              </p:cNvSpPr>
              <p:nvPr/>
            </p:nvSpPr>
            <p:spPr bwMode="auto">
              <a:xfrm>
                <a:off x="2773" y="1926"/>
                <a:ext cx="425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</a:rPr>
                  <a:t>p = 0.62</a:t>
                </a:r>
              </a:p>
            </p:txBody>
          </p:sp>
          <p:sp>
            <p:nvSpPr>
              <p:cNvPr id="13345" name="Rectangle 42"/>
              <p:cNvSpPr>
                <a:spLocks noChangeArrowheads="1"/>
              </p:cNvSpPr>
              <p:nvPr/>
            </p:nvSpPr>
            <p:spPr bwMode="auto">
              <a:xfrm>
                <a:off x="3445" y="2849"/>
                <a:ext cx="473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GB" sz="1050">
                    <a:solidFill>
                      <a:srgbClr val="000066"/>
                    </a:solidFill>
                    <a:ea typeface="ＭＳ Ｐゴシック" charset="-128"/>
                  </a:rPr>
                  <a:t>p &lt; 0.001</a:t>
                </a:r>
              </a:p>
            </p:txBody>
          </p:sp>
          <p:sp>
            <p:nvSpPr>
              <p:cNvPr id="13346" name="Rectangle 42"/>
              <p:cNvSpPr>
                <a:spLocks noChangeArrowheads="1"/>
              </p:cNvSpPr>
              <p:nvPr/>
            </p:nvSpPr>
            <p:spPr bwMode="auto">
              <a:xfrm>
                <a:off x="4176" y="2396"/>
                <a:ext cx="473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GB" sz="1050" dirty="0">
                    <a:solidFill>
                      <a:srgbClr val="000066"/>
                    </a:solidFill>
                    <a:ea typeface="ＭＳ Ｐゴシック" charset="-128"/>
                  </a:rPr>
                  <a:t>p &lt; 0.001</a:t>
                </a:r>
              </a:p>
            </p:txBody>
          </p:sp>
          <p:sp>
            <p:nvSpPr>
              <p:cNvPr id="8245" name="Rectangle 42"/>
              <p:cNvSpPr>
                <a:spLocks noChangeArrowheads="1"/>
              </p:cNvSpPr>
              <p:nvPr/>
            </p:nvSpPr>
            <p:spPr bwMode="auto">
              <a:xfrm>
                <a:off x="1297" y="1957"/>
                <a:ext cx="34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660066"/>
                    </a:solidFill>
                  </a:rPr>
                  <a:t>-12%</a:t>
                </a:r>
              </a:p>
            </p:txBody>
          </p:sp>
          <p:sp>
            <p:nvSpPr>
              <p:cNvPr id="8246" name="Rectangle 42"/>
              <p:cNvSpPr>
                <a:spLocks noChangeArrowheads="1"/>
              </p:cNvSpPr>
              <p:nvPr/>
            </p:nvSpPr>
            <p:spPr bwMode="auto">
              <a:xfrm>
                <a:off x="1526" y="1768"/>
                <a:ext cx="28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CC66FF"/>
                    </a:solidFill>
                  </a:rPr>
                  <a:t>-5%</a:t>
                </a:r>
              </a:p>
            </p:txBody>
          </p:sp>
          <p:sp>
            <p:nvSpPr>
              <p:cNvPr id="8247" name="Rectangle 42"/>
              <p:cNvSpPr>
                <a:spLocks noChangeArrowheads="1"/>
              </p:cNvSpPr>
              <p:nvPr/>
            </p:nvSpPr>
            <p:spPr bwMode="auto">
              <a:xfrm>
                <a:off x="2236" y="1681"/>
                <a:ext cx="28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CC66FF"/>
                    </a:solidFill>
                  </a:rPr>
                  <a:t>-3%</a:t>
                </a:r>
              </a:p>
            </p:txBody>
          </p:sp>
          <p:sp>
            <p:nvSpPr>
              <p:cNvPr id="8248" name="Rectangle 42"/>
              <p:cNvSpPr>
                <a:spLocks noChangeArrowheads="1"/>
              </p:cNvSpPr>
              <p:nvPr/>
            </p:nvSpPr>
            <p:spPr bwMode="auto">
              <a:xfrm>
                <a:off x="2016" y="2097"/>
                <a:ext cx="34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660066"/>
                    </a:solidFill>
                  </a:rPr>
                  <a:t>-15%</a:t>
                </a:r>
              </a:p>
            </p:txBody>
          </p:sp>
          <p:sp>
            <p:nvSpPr>
              <p:cNvPr id="8249" name="Rectangle 42"/>
              <p:cNvSpPr>
                <a:spLocks noChangeArrowheads="1"/>
              </p:cNvSpPr>
              <p:nvPr/>
            </p:nvSpPr>
            <p:spPr bwMode="auto">
              <a:xfrm>
                <a:off x="2952" y="1677"/>
                <a:ext cx="28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CC66FF"/>
                    </a:solidFill>
                  </a:rPr>
                  <a:t>-3%</a:t>
                </a:r>
              </a:p>
            </p:txBody>
          </p:sp>
          <p:sp>
            <p:nvSpPr>
              <p:cNvPr id="8250" name="Rectangle 42"/>
              <p:cNvSpPr>
                <a:spLocks noChangeArrowheads="1"/>
              </p:cNvSpPr>
              <p:nvPr/>
            </p:nvSpPr>
            <p:spPr bwMode="auto">
              <a:xfrm>
                <a:off x="2744" y="1661"/>
                <a:ext cx="28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660066"/>
                    </a:solidFill>
                  </a:rPr>
                  <a:t>-1%</a:t>
                </a:r>
              </a:p>
            </p:txBody>
          </p:sp>
          <p:sp>
            <p:nvSpPr>
              <p:cNvPr id="8251" name="Rectangle 42"/>
              <p:cNvSpPr>
                <a:spLocks noChangeArrowheads="1"/>
              </p:cNvSpPr>
              <p:nvPr/>
            </p:nvSpPr>
            <p:spPr bwMode="auto">
              <a:xfrm>
                <a:off x="3437" y="2614"/>
                <a:ext cx="34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660066"/>
                    </a:solidFill>
                  </a:rPr>
                  <a:t>-33%</a:t>
                </a:r>
              </a:p>
            </p:txBody>
          </p:sp>
          <p:sp>
            <p:nvSpPr>
              <p:cNvPr id="8252" name="Rectangle 42"/>
              <p:cNvSpPr>
                <a:spLocks noChangeArrowheads="1"/>
              </p:cNvSpPr>
              <p:nvPr/>
            </p:nvSpPr>
            <p:spPr bwMode="auto">
              <a:xfrm>
                <a:off x="4166" y="2172"/>
                <a:ext cx="34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660066"/>
                    </a:solidFill>
                  </a:rPr>
                  <a:t>-18%</a:t>
                </a:r>
              </a:p>
            </p:txBody>
          </p:sp>
          <p:sp>
            <p:nvSpPr>
              <p:cNvPr id="8253" name="Rectangle 42"/>
              <p:cNvSpPr>
                <a:spLocks noChangeArrowheads="1"/>
              </p:cNvSpPr>
              <p:nvPr/>
            </p:nvSpPr>
            <p:spPr bwMode="auto">
              <a:xfrm>
                <a:off x="4384" y="1673"/>
                <a:ext cx="28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CC66FF"/>
                    </a:solidFill>
                  </a:rPr>
                  <a:t>-3%</a:t>
                </a:r>
              </a:p>
            </p:txBody>
          </p:sp>
          <p:sp>
            <p:nvSpPr>
              <p:cNvPr id="8254" name="Rectangle 42"/>
              <p:cNvSpPr>
                <a:spLocks noChangeArrowheads="1"/>
              </p:cNvSpPr>
              <p:nvPr/>
            </p:nvSpPr>
            <p:spPr bwMode="auto">
              <a:xfrm>
                <a:off x="3684" y="1227"/>
                <a:ext cx="25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200" b="1">
                    <a:solidFill>
                      <a:srgbClr val="CC66FF"/>
                    </a:solidFill>
                  </a:rPr>
                  <a:t>9%</a:t>
                </a:r>
              </a:p>
            </p:txBody>
          </p:sp>
          <p:sp>
            <p:nvSpPr>
              <p:cNvPr id="8255" name="Rectangle 99"/>
              <p:cNvSpPr>
                <a:spLocks noChangeArrowheads="1"/>
              </p:cNvSpPr>
              <p:nvPr/>
            </p:nvSpPr>
            <p:spPr bwMode="auto">
              <a:xfrm>
                <a:off x="3700" y="1379"/>
                <a:ext cx="203" cy="239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56" name="Rectangle 100"/>
              <p:cNvSpPr>
                <a:spLocks noChangeArrowheads="1"/>
              </p:cNvSpPr>
              <p:nvPr/>
            </p:nvSpPr>
            <p:spPr bwMode="auto">
              <a:xfrm>
                <a:off x="4418" y="1618"/>
                <a:ext cx="205" cy="49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57" name="Rectangle 101"/>
              <p:cNvSpPr>
                <a:spLocks noChangeArrowheads="1"/>
              </p:cNvSpPr>
              <p:nvPr/>
            </p:nvSpPr>
            <p:spPr bwMode="auto">
              <a:xfrm>
                <a:off x="2269" y="1618"/>
                <a:ext cx="206" cy="60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58" name="Rectangle 102"/>
              <p:cNvSpPr>
                <a:spLocks noChangeArrowheads="1"/>
              </p:cNvSpPr>
              <p:nvPr/>
            </p:nvSpPr>
            <p:spPr bwMode="auto">
              <a:xfrm>
                <a:off x="2984" y="1618"/>
                <a:ext cx="208" cy="51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59" name="Rectangle 103"/>
              <p:cNvSpPr>
                <a:spLocks noChangeArrowheads="1"/>
              </p:cNvSpPr>
              <p:nvPr/>
            </p:nvSpPr>
            <p:spPr bwMode="auto">
              <a:xfrm>
                <a:off x="1564" y="1618"/>
                <a:ext cx="192" cy="149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0" name="Rectangle 104"/>
              <p:cNvSpPr>
                <a:spLocks noChangeArrowheads="1"/>
              </p:cNvSpPr>
              <p:nvPr/>
            </p:nvSpPr>
            <p:spPr bwMode="auto">
              <a:xfrm>
                <a:off x="4202" y="1618"/>
                <a:ext cx="216" cy="55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1" name="Rectangle 105"/>
              <p:cNvSpPr>
                <a:spLocks noChangeArrowheads="1"/>
              </p:cNvSpPr>
              <p:nvPr/>
            </p:nvSpPr>
            <p:spPr bwMode="auto">
              <a:xfrm>
                <a:off x="2773" y="1618"/>
                <a:ext cx="211" cy="35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2" name="Rectangle 106"/>
              <p:cNvSpPr>
                <a:spLocks noChangeArrowheads="1"/>
              </p:cNvSpPr>
              <p:nvPr/>
            </p:nvSpPr>
            <p:spPr bwMode="auto">
              <a:xfrm>
                <a:off x="3489" y="1618"/>
                <a:ext cx="211" cy="999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3" name="Rectangle 107"/>
              <p:cNvSpPr>
                <a:spLocks noChangeArrowheads="1"/>
              </p:cNvSpPr>
              <p:nvPr/>
            </p:nvSpPr>
            <p:spPr bwMode="auto">
              <a:xfrm>
                <a:off x="1344" y="1618"/>
                <a:ext cx="220" cy="341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4" name="Rectangle 108"/>
              <p:cNvSpPr>
                <a:spLocks noChangeArrowheads="1"/>
              </p:cNvSpPr>
              <p:nvPr/>
            </p:nvSpPr>
            <p:spPr bwMode="auto">
              <a:xfrm>
                <a:off x="2064" y="1618"/>
                <a:ext cx="205" cy="477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8265" name="Line 109"/>
              <p:cNvSpPr>
                <a:spLocks noChangeShapeType="1"/>
              </p:cNvSpPr>
              <p:nvPr/>
            </p:nvSpPr>
            <p:spPr bwMode="auto">
              <a:xfrm flipV="1">
                <a:off x="1193" y="1618"/>
                <a:ext cx="0" cy="1182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6" name="Line 110"/>
              <p:cNvSpPr>
                <a:spLocks noChangeShapeType="1"/>
              </p:cNvSpPr>
              <p:nvPr/>
            </p:nvSpPr>
            <p:spPr bwMode="auto">
              <a:xfrm flipH="1">
                <a:off x="1193" y="1618"/>
                <a:ext cx="3574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7" name="Line 111"/>
              <p:cNvSpPr>
                <a:spLocks noChangeShapeType="1"/>
              </p:cNvSpPr>
              <p:nvPr/>
            </p:nvSpPr>
            <p:spPr bwMode="auto">
              <a:xfrm flipV="1">
                <a:off x="1193" y="1329"/>
                <a:ext cx="0" cy="289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8" name="Line 112"/>
              <p:cNvSpPr>
                <a:spLocks noChangeShapeType="1"/>
              </p:cNvSpPr>
              <p:nvPr/>
            </p:nvSpPr>
            <p:spPr bwMode="auto">
              <a:xfrm>
                <a:off x="4767" y="1618"/>
                <a:ext cx="0" cy="46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9" name="Line 113"/>
              <p:cNvSpPr>
                <a:spLocks noChangeShapeType="1"/>
              </p:cNvSpPr>
              <p:nvPr/>
            </p:nvSpPr>
            <p:spPr bwMode="auto">
              <a:xfrm>
                <a:off x="4056" y="1618"/>
                <a:ext cx="0" cy="46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0" name="Line 114"/>
              <p:cNvSpPr>
                <a:spLocks noChangeShapeType="1"/>
              </p:cNvSpPr>
              <p:nvPr/>
            </p:nvSpPr>
            <p:spPr bwMode="auto">
              <a:xfrm>
                <a:off x="2624" y="1618"/>
                <a:ext cx="0" cy="46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1" name="Line 115"/>
              <p:cNvSpPr>
                <a:spLocks noChangeShapeType="1"/>
              </p:cNvSpPr>
              <p:nvPr/>
            </p:nvSpPr>
            <p:spPr bwMode="auto">
              <a:xfrm>
                <a:off x="3349" y="1618"/>
                <a:ext cx="0" cy="46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2" name="Line 116"/>
              <p:cNvSpPr>
                <a:spLocks noChangeShapeType="1"/>
              </p:cNvSpPr>
              <p:nvPr/>
            </p:nvSpPr>
            <p:spPr bwMode="auto">
              <a:xfrm>
                <a:off x="1913" y="1618"/>
                <a:ext cx="0" cy="46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3" name="Line 117"/>
              <p:cNvSpPr>
                <a:spLocks noChangeShapeType="1"/>
              </p:cNvSpPr>
              <p:nvPr/>
            </p:nvSpPr>
            <p:spPr bwMode="auto">
              <a:xfrm flipH="1">
                <a:off x="1147" y="1329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4" name="Line 118"/>
              <p:cNvSpPr>
                <a:spLocks noChangeShapeType="1"/>
              </p:cNvSpPr>
              <p:nvPr/>
            </p:nvSpPr>
            <p:spPr bwMode="auto">
              <a:xfrm flipH="1">
                <a:off x="1147" y="1477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5" name="Line 119"/>
              <p:cNvSpPr>
                <a:spLocks noChangeShapeType="1"/>
              </p:cNvSpPr>
              <p:nvPr/>
            </p:nvSpPr>
            <p:spPr bwMode="auto">
              <a:xfrm flipH="1">
                <a:off x="1147" y="1763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6" name="Line 120"/>
              <p:cNvSpPr>
                <a:spLocks noChangeShapeType="1"/>
              </p:cNvSpPr>
              <p:nvPr/>
            </p:nvSpPr>
            <p:spPr bwMode="auto">
              <a:xfrm flipH="1">
                <a:off x="1147" y="1617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7" name="Line 121"/>
              <p:cNvSpPr>
                <a:spLocks noChangeShapeType="1"/>
              </p:cNvSpPr>
              <p:nvPr/>
            </p:nvSpPr>
            <p:spPr bwMode="auto">
              <a:xfrm flipH="1">
                <a:off x="1147" y="2201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8" name="Line 122"/>
              <p:cNvSpPr>
                <a:spLocks noChangeShapeType="1"/>
              </p:cNvSpPr>
              <p:nvPr/>
            </p:nvSpPr>
            <p:spPr bwMode="auto">
              <a:xfrm flipH="1">
                <a:off x="1147" y="2057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9" name="Line 123"/>
              <p:cNvSpPr>
                <a:spLocks noChangeShapeType="1"/>
              </p:cNvSpPr>
              <p:nvPr/>
            </p:nvSpPr>
            <p:spPr bwMode="auto">
              <a:xfrm flipH="1">
                <a:off x="1147" y="1907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0" name="Line 124"/>
              <p:cNvSpPr>
                <a:spLocks noChangeShapeType="1"/>
              </p:cNvSpPr>
              <p:nvPr/>
            </p:nvSpPr>
            <p:spPr bwMode="auto">
              <a:xfrm flipH="1">
                <a:off x="1147" y="2495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1" name="Line 125"/>
              <p:cNvSpPr>
                <a:spLocks noChangeShapeType="1"/>
              </p:cNvSpPr>
              <p:nvPr/>
            </p:nvSpPr>
            <p:spPr bwMode="auto">
              <a:xfrm flipH="1">
                <a:off x="1147" y="2360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2" name="Line 126"/>
              <p:cNvSpPr>
                <a:spLocks noChangeShapeType="1"/>
              </p:cNvSpPr>
              <p:nvPr/>
            </p:nvSpPr>
            <p:spPr bwMode="auto">
              <a:xfrm flipH="1">
                <a:off x="1147" y="2800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3" name="Line 127"/>
              <p:cNvSpPr>
                <a:spLocks noChangeShapeType="1"/>
              </p:cNvSpPr>
              <p:nvPr/>
            </p:nvSpPr>
            <p:spPr bwMode="auto">
              <a:xfrm flipH="1">
                <a:off x="1147" y="2645"/>
                <a:ext cx="46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4" name="Freeform 129"/>
              <p:cNvSpPr>
                <a:spLocks/>
              </p:cNvSpPr>
              <p:nvPr/>
            </p:nvSpPr>
            <p:spPr bwMode="auto">
              <a:xfrm>
                <a:off x="1446" y="1933"/>
                <a:ext cx="209" cy="314"/>
              </a:xfrm>
              <a:custGeom>
                <a:avLst/>
                <a:gdLst>
                  <a:gd name="T0" fmla="*/ 0 w 273"/>
                  <a:gd name="T1" fmla="*/ 224 h 314"/>
                  <a:gd name="T2" fmla="*/ 0 w 273"/>
                  <a:gd name="T3" fmla="*/ 314 h 314"/>
                  <a:gd name="T4" fmla="*/ 2 w 273"/>
                  <a:gd name="T5" fmla="*/ 314 h 314"/>
                  <a:gd name="T6" fmla="*/ 2 w 273"/>
                  <a:gd name="T7" fmla="*/ 0 h 3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3"/>
                  <a:gd name="T13" fmla="*/ 0 h 314"/>
                  <a:gd name="T14" fmla="*/ 273 w 273"/>
                  <a:gd name="T15" fmla="*/ 314 h 3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3" h="314">
                    <a:moveTo>
                      <a:pt x="0" y="224"/>
                    </a:moveTo>
                    <a:lnTo>
                      <a:pt x="0" y="314"/>
                    </a:lnTo>
                    <a:lnTo>
                      <a:pt x="273" y="314"/>
                    </a:lnTo>
                    <a:lnTo>
                      <a:pt x="271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5" name="Freeform 130"/>
              <p:cNvSpPr>
                <a:spLocks/>
              </p:cNvSpPr>
              <p:nvPr/>
            </p:nvSpPr>
            <p:spPr bwMode="auto">
              <a:xfrm>
                <a:off x="2168" y="1840"/>
                <a:ext cx="212" cy="518"/>
              </a:xfrm>
              <a:custGeom>
                <a:avLst/>
                <a:gdLst>
                  <a:gd name="T0" fmla="*/ 0 w 212"/>
                  <a:gd name="T1" fmla="*/ 428 h 518"/>
                  <a:gd name="T2" fmla="*/ 0 w 212"/>
                  <a:gd name="T3" fmla="*/ 518 h 518"/>
                  <a:gd name="T4" fmla="*/ 209 w 212"/>
                  <a:gd name="T5" fmla="*/ 518 h 518"/>
                  <a:gd name="T6" fmla="*/ 212 w 212"/>
                  <a:gd name="T7" fmla="*/ 0 h 5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2"/>
                  <a:gd name="T13" fmla="*/ 0 h 518"/>
                  <a:gd name="T14" fmla="*/ 212 w 212"/>
                  <a:gd name="T15" fmla="*/ 518 h 5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2" h="518">
                    <a:moveTo>
                      <a:pt x="0" y="428"/>
                    </a:moveTo>
                    <a:lnTo>
                      <a:pt x="0" y="518"/>
                    </a:lnTo>
                    <a:lnTo>
                      <a:pt x="209" y="518"/>
                    </a:lnTo>
                    <a:lnTo>
                      <a:pt x="212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6" name="Freeform 131"/>
              <p:cNvSpPr>
                <a:spLocks/>
              </p:cNvSpPr>
              <p:nvPr/>
            </p:nvSpPr>
            <p:spPr bwMode="auto">
              <a:xfrm>
                <a:off x="2879" y="1816"/>
                <a:ext cx="209" cy="102"/>
              </a:xfrm>
              <a:custGeom>
                <a:avLst/>
                <a:gdLst>
                  <a:gd name="T0" fmla="*/ 0 w 209"/>
                  <a:gd name="T1" fmla="*/ 12 h 102"/>
                  <a:gd name="T2" fmla="*/ 0 w 209"/>
                  <a:gd name="T3" fmla="*/ 102 h 102"/>
                  <a:gd name="T4" fmla="*/ 209 w 209"/>
                  <a:gd name="T5" fmla="*/ 102 h 102"/>
                  <a:gd name="T6" fmla="*/ 208 w 209"/>
                  <a:gd name="T7" fmla="*/ 0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9"/>
                  <a:gd name="T13" fmla="*/ 0 h 102"/>
                  <a:gd name="T14" fmla="*/ 209 w 209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9" h="102">
                    <a:moveTo>
                      <a:pt x="0" y="12"/>
                    </a:moveTo>
                    <a:lnTo>
                      <a:pt x="0" y="102"/>
                    </a:lnTo>
                    <a:lnTo>
                      <a:pt x="209" y="102"/>
                    </a:lnTo>
                    <a:lnTo>
                      <a:pt x="208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7" name="Freeform 132"/>
              <p:cNvSpPr>
                <a:spLocks/>
              </p:cNvSpPr>
              <p:nvPr/>
            </p:nvSpPr>
            <p:spPr bwMode="auto">
              <a:xfrm>
                <a:off x="3589" y="1692"/>
                <a:ext cx="209" cy="1152"/>
              </a:xfrm>
              <a:custGeom>
                <a:avLst/>
                <a:gdLst>
                  <a:gd name="T0" fmla="*/ 0 w 209"/>
                  <a:gd name="T1" fmla="*/ 1062 h 1152"/>
                  <a:gd name="T2" fmla="*/ 0 w 209"/>
                  <a:gd name="T3" fmla="*/ 1152 h 1152"/>
                  <a:gd name="T4" fmla="*/ 209 w 209"/>
                  <a:gd name="T5" fmla="*/ 1152 h 1152"/>
                  <a:gd name="T6" fmla="*/ 206 w 209"/>
                  <a:gd name="T7" fmla="*/ 0 h 1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9"/>
                  <a:gd name="T13" fmla="*/ 0 h 1152"/>
                  <a:gd name="T14" fmla="*/ 209 w 209"/>
                  <a:gd name="T15" fmla="*/ 1152 h 1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9" h="1152">
                    <a:moveTo>
                      <a:pt x="0" y="1062"/>
                    </a:moveTo>
                    <a:lnTo>
                      <a:pt x="0" y="1152"/>
                    </a:lnTo>
                    <a:lnTo>
                      <a:pt x="209" y="1152"/>
                    </a:lnTo>
                    <a:lnTo>
                      <a:pt x="206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8" name="Freeform 133"/>
              <p:cNvSpPr>
                <a:spLocks/>
              </p:cNvSpPr>
              <p:nvPr/>
            </p:nvSpPr>
            <p:spPr bwMode="auto">
              <a:xfrm>
                <a:off x="4315" y="1820"/>
                <a:ext cx="212" cy="578"/>
              </a:xfrm>
              <a:custGeom>
                <a:avLst/>
                <a:gdLst>
                  <a:gd name="T0" fmla="*/ 0 w 212"/>
                  <a:gd name="T1" fmla="*/ 488 h 578"/>
                  <a:gd name="T2" fmla="*/ 0 w 212"/>
                  <a:gd name="T3" fmla="*/ 578 h 578"/>
                  <a:gd name="T4" fmla="*/ 209 w 212"/>
                  <a:gd name="T5" fmla="*/ 578 h 578"/>
                  <a:gd name="T6" fmla="*/ 212 w 212"/>
                  <a:gd name="T7" fmla="*/ 0 h 57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2"/>
                  <a:gd name="T13" fmla="*/ 0 h 578"/>
                  <a:gd name="T14" fmla="*/ 212 w 212"/>
                  <a:gd name="T15" fmla="*/ 578 h 57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2" h="578">
                    <a:moveTo>
                      <a:pt x="0" y="488"/>
                    </a:moveTo>
                    <a:lnTo>
                      <a:pt x="0" y="578"/>
                    </a:lnTo>
                    <a:lnTo>
                      <a:pt x="209" y="578"/>
                    </a:lnTo>
                    <a:lnTo>
                      <a:pt x="212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2"/>
          <p:cNvSpPr>
            <a:spLocks noChangeArrowheads="1"/>
          </p:cNvSpPr>
          <p:nvPr/>
        </p:nvSpPr>
        <p:spPr bwMode="auto">
          <a:xfrm>
            <a:off x="50800" y="5670550"/>
            <a:ext cx="902493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AST and ALT elevations were more frequent in patients with hepatitis co-infection</a:t>
            </a:r>
          </a:p>
        </p:txBody>
      </p:sp>
      <p:sp>
        <p:nvSpPr>
          <p:cNvPr id="9219" name="Rectangle 5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SWAN Study: switch PI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 to ATV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graphicFrame>
        <p:nvGraphicFramePr>
          <p:cNvPr id="14457" name="Group 121"/>
          <p:cNvGraphicFramePr>
            <a:graphicFrameLocks noGrp="1"/>
          </p:cNvGraphicFramePr>
          <p:nvPr>
            <p:ph idx="1"/>
          </p:nvPr>
        </p:nvGraphicFramePr>
        <p:xfrm>
          <a:off x="538163" y="1785938"/>
          <a:ext cx="7705725" cy="3714750"/>
        </p:xfrm>
        <a:graphic>
          <a:graphicData uri="http://schemas.openxmlformats.org/drawingml/2006/table">
            <a:tbl>
              <a:tblPr/>
              <a:tblGrid>
                <a:gridCol w="4427755"/>
                <a:gridCol w="1638985"/>
                <a:gridCol w="163898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Comparator 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Serious adverse 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 (10%)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because of adverse 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Scleral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icterus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 (3%)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Jaundice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 (3%)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Abdominal pain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 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Grade 3-4  ALT elevation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 (4%)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Grade 3-4  AST elevation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 (3%)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 (3%)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Grade 3-4  total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bilirubin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elevation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116 (43%)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 (3%)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926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  <p:sp>
        <p:nvSpPr>
          <p:cNvPr id="9268" name="Rectangle 130"/>
          <p:cNvSpPr>
            <a:spLocks noChangeArrowheads="1"/>
          </p:cNvSpPr>
          <p:nvPr/>
        </p:nvSpPr>
        <p:spPr bwMode="auto">
          <a:xfrm>
            <a:off x="2732088" y="1179513"/>
            <a:ext cx="3654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Adverse events by W48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SWAN Study: switch PI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 to ATV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76338"/>
            <a:ext cx="9024938" cy="5303837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>
              <a:spcAft>
                <a:spcPct val="20000"/>
              </a:spcAft>
            </a:pPr>
            <a:r>
              <a:rPr lang="en-GB" sz="2200" smtClean="0">
                <a:ea typeface="ＭＳ Ｐゴシック" pitchFamily="-1" charset="-128"/>
              </a:rPr>
              <a:t>Switching to a simplified PI-based regimen containing ATV provided better maintenance of virologic suppression with lower rates of virologic rebound and treatment failure than those observed with continued, unmodified therapy</a:t>
            </a:r>
          </a:p>
          <a:p>
            <a:pPr lvl="1">
              <a:spcAft>
                <a:spcPct val="20000"/>
              </a:spcAft>
            </a:pPr>
            <a:r>
              <a:rPr lang="en-GB" sz="2200" smtClean="0">
                <a:ea typeface="ＭＳ Ｐゴシック" pitchFamily="-1" charset="-128"/>
              </a:rPr>
              <a:t>Safety and tolerability were similar in both groups</a:t>
            </a:r>
          </a:p>
          <a:p>
            <a:pPr lvl="2">
              <a:spcAft>
                <a:spcPct val="20000"/>
              </a:spcAft>
            </a:pPr>
            <a:r>
              <a:rPr lang="en-GB" sz="2000" smtClean="0">
                <a:ea typeface="ＭＳ Ｐゴシック" pitchFamily="-1" charset="-128"/>
              </a:rPr>
              <a:t>But lipid parameters improved in the ATV group</a:t>
            </a:r>
          </a:p>
          <a:p>
            <a:pPr lvl="2">
              <a:spcAft>
                <a:spcPct val="20000"/>
              </a:spcAft>
            </a:pPr>
            <a:r>
              <a:rPr lang="en-GB" sz="2000" smtClean="0">
                <a:ea typeface="ＭＳ Ｐゴシック" pitchFamily="-1" charset="-128"/>
              </a:rPr>
              <a:t>Hyperbilirubinemia was frequent on ATV</a:t>
            </a:r>
          </a:p>
        </p:txBody>
      </p:sp>
      <p:sp>
        <p:nvSpPr>
          <p:cNvPr id="1024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Gatell J, CID 2007;44:1484-92</a:t>
            </a:r>
          </a:p>
        </p:txBody>
      </p:sp>
      <p:sp>
        <p:nvSpPr>
          <p:cNvPr id="1024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7904</TotalTime>
  <Words>813</Words>
  <Application>Microsoft Office PowerPoint</Application>
  <PresentationFormat>Affichage à l'écran (4:3)</PresentationFormat>
  <Paragraphs>284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ATV- or ATV/r-containing regimen</vt:lpstr>
      <vt:lpstr>SWAN Study: switch PI+r to ATV+r</vt:lpstr>
      <vt:lpstr>SWAN Study: switch PI+r to ATV+r</vt:lpstr>
      <vt:lpstr>SWAN Study: switch PI+r to ATV+r</vt:lpstr>
      <vt:lpstr>SWAN Study: switch PI+r to ATV+r</vt:lpstr>
      <vt:lpstr>SWAN Study: switch PI+r to ATV+r</vt:lpstr>
      <vt:lpstr>SWAN Study: switch PI+r to ATV+r</vt:lpstr>
      <vt:lpstr>SWAN Study: switch PI+r to ATV+r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257</cp:revision>
  <dcterms:created xsi:type="dcterms:W3CDTF">2011-03-08T09:11:08Z</dcterms:created>
  <dcterms:modified xsi:type="dcterms:W3CDTF">2015-11-23T20:59:35Z</dcterms:modified>
  <cp:category>www.aei.fr</cp:category>
</cp:coreProperties>
</file>